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72" r:id="rId12"/>
    <p:sldId id="266" r:id="rId13"/>
    <p:sldId id="267" r:id="rId14"/>
    <p:sldId id="268" r:id="rId15"/>
    <p:sldId id="269" r:id="rId16"/>
    <p:sldId id="270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kiosk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4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72D50-2FBB-4F50-A59C-17087252C5D1}" type="datetimeFigureOut">
              <a:rPr lang="en-GB" smtClean="0"/>
              <a:pPr/>
              <a:t>21/09/2012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164CB-94C8-493A-B846-26060DE6FCAF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72D50-2FBB-4F50-A59C-17087252C5D1}" type="datetimeFigureOut">
              <a:rPr lang="en-GB" smtClean="0"/>
              <a:pPr/>
              <a:t>21/09/2012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164CB-94C8-493A-B846-26060DE6FCAF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72D50-2FBB-4F50-A59C-17087252C5D1}" type="datetimeFigureOut">
              <a:rPr lang="en-GB" smtClean="0"/>
              <a:pPr/>
              <a:t>21/09/2012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164CB-94C8-493A-B846-26060DE6FCAF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72D50-2FBB-4F50-A59C-17087252C5D1}" type="datetimeFigureOut">
              <a:rPr lang="en-GB" smtClean="0"/>
              <a:pPr/>
              <a:t>21/09/2012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164CB-94C8-493A-B846-26060DE6FCAF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72D50-2FBB-4F50-A59C-17087252C5D1}" type="datetimeFigureOut">
              <a:rPr lang="en-GB" smtClean="0"/>
              <a:pPr/>
              <a:t>21/09/2012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164CB-94C8-493A-B846-26060DE6FCAF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72D50-2FBB-4F50-A59C-17087252C5D1}" type="datetimeFigureOut">
              <a:rPr lang="en-GB" smtClean="0"/>
              <a:pPr/>
              <a:t>21/09/2012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164CB-94C8-493A-B846-26060DE6FCAF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72D50-2FBB-4F50-A59C-17087252C5D1}" type="datetimeFigureOut">
              <a:rPr lang="en-GB" smtClean="0"/>
              <a:pPr/>
              <a:t>21/09/2012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164CB-94C8-493A-B846-26060DE6FCAF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72D50-2FBB-4F50-A59C-17087252C5D1}" type="datetimeFigureOut">
              <a:rPr lang="en-GB" smtClean="0"/>
              <a:pPr/>
              <a:t>21/09/2012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164CB-94C8-493A-B846-26060DE6FCAF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72D50-2FBB-4F50-A59C-17087252C5D1}" type="datetimeFigureOut">
              <a:rPr lang="en-GB" smtClean="0"/>
              <a:pPr/>
              <a:t>21/09/2012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164CB-94C8-493A-B846-26060DE6FCAF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72D50-2FBB-4F50-A59C-17087252C5D1}" type="datetimeFigureOut">
              <a:rPr lang="en-GB" smtClean="0"/>
              <a:pPr/>
              <a:t>21/09/2012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164CB-94C8-493A-B846-26060DE6FCAF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72D50-2FBB-4F50-A59C-17087252C5D1}" type="datetimeFigureOut">
              <a:rPr lang="en-GB" smtClean="0"/>
              <a:pPr/>
              <a:t>21/09/2012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164CB-94C8-493A-B846-26060DE6FCAF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04DD0-0835-4381-8B4C-85589A1C3535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9/21/2012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C13CA-A99A-4EF2-83CF-D6B555ED4187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04DD0-0835-4381-8B4C-85589A1C3535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9/21/2012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C13CA-A99A-4EF2-83CF-D6B555ED4187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04DD0-0835-4381-8B4C-85589A1C3535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9/21/2012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C13CA-A99A-4EF2-83CF-D6B555ED4187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04DD0-0835-4381-8B4C-85589A1C3535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9/21/2012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C13CA-A99A-4EF2-83CF-D6B555ED4187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04DD0-0835-4381-8B4C-85589A1C3535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9/21/2012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C13CA-A99A-4EF2-83CF-D6B555ED4187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04DD0-0835-4381-8B4C-85589A1C3535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9/21/2012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C13CA-A99A-4EF2-83CF-D6B555ED4187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04DD0-0835-4381-8B4C-85589A1C3535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9/21/2012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C13CA-A99A-4EF2-83CF-D6B555ED4187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04DD0-0835-4381-8B4C-85589A1C3535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9/21/2012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C13CA-A99A-4EF2-83CF-D6B555ED4187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04DD0-0835-4381-8B4C-85589A1C3535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9/21/2012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C13CA-A99A-4EF2-83CF-D6B555ED4187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04DD0-0835-4381-8B4C-85589A1C3535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9/21/2012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C13CA-A99A-4EF2-83CF-D6B555ED4187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04DD0-0835-4381-8B4C-85589A1C3535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9/21/2012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C13CA-A99A-4EF2-83CF-D6B555ED4187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972D50-2FBB-4F50-A59C-17087252C5D1}" type="datetimeFigureOut">
              <a:rPr lang="en-GB" smtClean="0"/>
              <a:pPr/>
              <a:t>21/09/2012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C164CB-94C8-493A-B846-26060DE6FCAF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204DD0-0835-4381-8B4C-85589A1C3535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9/21/2012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BC13CA-A99A-4EF2-83CF-D6B555ED4187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79893" y="1556792"/>
            <a:ext cx="878421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600" dirty="0" smtClean="0">
                <a:solidFill>
                  <a:schemeClr val="bg1"/>
                </a:solidFill>
                <a:latin typeface="Verdana" pitchFamily="34" charset="0"/>
              </a:rPr>
              <a:t>Moodle &amp; student email</a:t>
            </a:r>
          </a:p>
          <a:p>
            <a:pPr algn="ctr"/>
            <a:r>
              <a:rPr lang="en-GB" sz="2800" dirty="0" smtClean="0">
                <a:solidFill>
                  <a:schemeClr val="bg1"/>
                </a:solidFill>
                <a:latin typeface="Verdana" pitchFamily="34" charset="0"/>
              </a:rPr>
              <a:t>2012 </a:t>
            </a:r>
            <a:r>
              <a:rPr lang="en-GB" sz="2800" smtClean="0">
                <a:solidFill>
                  <a:schemeClr val="bg1"/>
                </a:solidFill>
                <a:latin typeface="Verdana" pitchFamily="34" charset="0"/>
              </a:rPr>
              <a:t>/ 2013 </a:t>
            </a:r>
            <a:r>
              <a:rPr lang="en-GB" sz="2800" dirty="0" smtClean="0">
                <a:solidFill>
                  <a:schemeClr val="bg1"/>
                </a:solidFill>
                <a:latin typeface="Verdana" pitchFamily="34" charset="0"/>
              </a:rPr>
              <a:t>Induction</a:t>
            </a:r>
            <a:endParaRPr lang="en-GB" sz="2800" dirty="0">
              <a:solidFill>
                <a:schemeClr val="bg1"/>
              </a:solidFill>
              <a:latin typeface="Verdana" pitchFamily="34" charset="0"/>
            </a:endParaRPr>
          </a:p>
        </p:txBody>
      </p:sp>
      <p:pic>
        <p:nvPicPr>
          <p:cNvPr id="5" name="Picture 4" descr="moodlelogo_white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28777" y="3535747"/>
            <a:ext cx="4686446" cy="1049764"/>
          </a:xfrm>
          <a:prstGeom prst="rect">
            <a:avLst/>
          </a:prstGeom>
        </p:spPr>
      </p:pic>
    </p:spTree>
  </p:cSld>
  <p:clrMapOvr>
    <a:masterClrMapping/>
  </p:clrMapOvr>
  <p:transition advTm="3094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07504" y="116632"/>
            <a:ext cx="18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solidFill>
                  <a:schemeClr val="bg1"/>
                </a:solidFill>
                <a:latin typeface="Verdana" pitchFamily="34" charset="0"/>
              </a:rPr>
              <a:t>Moodle</a:t>
            </a:r>
            <a:endParaRPr lang="en-GB" b="1" u="sng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15516" y="1124744"/>
            <a:ext cx="871296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</a:rPr>
              <a:t>Moodle is Swansea Metropolitan University's Virtual Learning Environment  (VLE)</a:t>
            </a:r>
          </a:p>
          <a:p>
            <a:r>
              <a:rPr lang="en-GB" sz="2000" dirty="0" smtClean="0">
                <a:solidFill>
                  <a:schemeClr val="bg1"/>
                </a:solidFill>
              </a:rPr>
              <a:t>(it replaces Blackboard for the 2011 / 12 Academic Year)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endParaRPr lang="en-GB" sz="2000" dirty="0" smtClean="0">
              <a:solidFill>
                <a:schemeClr val="bg1"/>
              </a:solidFill>
            </a:endParaRPr>
          </a:p>
          <a:p>
            <a:r>
              <a:rPr lang="en-GB" sz="2000" dirty="0" smtClean="0">
                <a:solidFill>
                  <a:schemeClr val="bg1"/>
                </a:solidFill>
              </a:rPr>
              <a:t>Staff use the VLE to support learning and teaching</a:t>
            </a:r>
          </a:p>
          <a:p>
            <a:endParaRPr lang="en-GB" sz="2000" dirty="0" smtClean="0">
              <a:solidFill>
                <a:schemeClr val="bg1"/>
              </a:solidFill>
            </a:endParaRPr>
          </a:p>
          <a:p>
            <a:endParaRPr lang="en-GB" sz="2000" dirty="0" smtClean="0">
              <a:solidFill>
                <a:schemeClr val="bg1"/>
              </a:solidFill>
            </a:endParaRPr>
          </a:p>
          <a:p>
            <a:r>
              <a:rPr lang="en-GB" sz="2000" dirty="0" smtClean="0">
                <a:solidFill>
                  <a:schemeClr val="bg1"/>
                </a:solidFill>
              </a:rPr>
              <a:t>It can be accessed by enrolled students from anywhere in the world using the internet and a web browser</a:t>
            </a:r>
          </a:p>
        </p:txBody>
      </p:sp>
      <p:grpSp>
        <p:nvGrpSpPr>
          <p:cNvPr id="13" name="Group 12"/>
          <p:cNvGrpSpPr/>
          <p:nvPr/>
        </p:nvGrpSpPr>
        <p:grpSpPr>
          <a:xfrm>
            <a:off x="233772" y="5013176"/>
            <a:ext cx="8676456" cy="1625397"/>
            <a:chOff x="467544" y="4365104"/>
            <a:chExt cx="8676456" cy="1625397"/>
          </a:xfrm>
        </p:grpSpPr>
        <p:pic>
          <p:nvPicPr>
            <p:cNvPr id="8" name="Picture 7" descr="1311926522_Safari.png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995936" y="4365104"/>
              <a:ext cx="1625397" cy="1625397"/>
            </a:xfrm>
            <a:prstGeom prst="rect">
              <a:avLst/>
            </a:prstGeom>
          </p:spPr>
        </p:pic>
        <p:pic>
          <p:nvPicPr>
            <p:cNvPr id="9" name="Picture 8" descr="1311926547_Chrome.png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796136" y="4365104"/>
              <a:ext cx="1625397" cy="1625397"/>
            </a:xfrm>
            <a:prstGeom prst="rect">
              <a:avLst/>
            </a:prstGeom>
          </p:spPr>
        </p:pic>
        <p:pic>
          <p:nvPicPr>
            <p:cNvPr id="10" name="Picture 9" descr="1311926566_IE.png"/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195736" y="4365104"/>
              <a:ext cx="1625397" cy="1625397"/>
            </a:xfrm>
            <a:prstGeom prst="rect">
              <a:avLst/>
            </a:prstGeom>
          </p:spPr>
        </p:pic>
        <p:pic>
          <p:nvPicPr>
            <p:cNvPr id="11" name="Picture 10" descr="1311926585_Opera.png"/>
            <p:cNvPicPr>
              <a:picLocks noChangeAspect="1"/>
            </p:cNvPicPr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518603" y="4365104"/>
              <a:ext cx="1625397" cy="1625397"/>
            </a:xfrm>
            <a:prstGeom prst="rect">
              <a:avLst/>
            </a:prstGeom>
          </p:spPr>
        </p:pic>
        <p:pic>
          <p:nvPicPr>
            <p:cNvPr id="12" name="Picture 11" descr="1311926600_Firefox.png"/>
            <p:cNvPicPr>
              <a:picLocks noChangeAspect="1"/>
            </p:cNvPicPr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67544" y="4365104"/>
              <a:ext cx="1625397" cy="1625397"/>
            </a:xfrm>
            <a:prstGeom prst="rect">
              <a:avLst/>
            </a:prstGeom>
          </p:spPr>
        </p:pic>
      </p:grpSp>
    </p:spTree>
  </p:cSld>
  <p:clrMapOvr>
    <a:masterClrMapping/>
  </p:clrMapOvr>
  <p:transition advTm="1990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3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07504" y="116632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solidFill>
                  <a:schemeClr val="bg1"/>
                </a:solidFill>
                <a:latin typeface="Verdana" pitchFamily="34" charset="0"/>
              </a:rPr>
              <a:t>Moodle</a:t>
            </a:r>
            <a:endParaRPr lang="en-GB" b="1" u="sng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79512" y="908720"/>
            <a:ext cx="871296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</a:rPr>
              <a:t>Some of Moodle’s features allow students to:</a:t>
            </a:r>
          </a:p>
          <a:p>
            <a:endParaRPr lang="en-GB" sz="2000" dirty="0" smtClean="0">
              <a:solidFill>
                <a:schemeClr val="bg1"/>
              </a:solidFill>
            </a:endParaRPr>
          </a:p>
          <a:p>
            <a:pPr lvl="1"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bg1"/>
                </a:solidFill>
              </a:rPr>
              <a:t>Access course materials </a:t>
            </a:r>
          </a:p>
          <a:p>
            <a:pPr lvl="5"/>
            <a:endParaRPr lang="en-GB" sz="2000" dirty="0" smtClean="0">
              <a:solidFill>
                <a:schemeClr val="bg1"/>
              </a:solidFill>
            </a:endParaRPr>
          </a:p>
          <a:p>
            <a:pPr lvl="1"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bg1"/>
                </a:solidFill>
              </a:rPr>
              <a:t>Communication between students and tutors</a:t>
            </a:r>
          </a:p>
          <a:p>
            <a:pPr lvl="5"/>
            <a:endParaRPr lang="en-GB" sz="2000" dirty="0" smtClean="0">
              <a:solidFill>
                <a:schemeClr val="bg1"/>
              </a:solidFill>
            </a:endParaRPr>
          </a:p>
          <a:p>
            <a:pPr lvl="1"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bg1"/>
                </a:solidFill>
              </a:rPr>
              <a:t>Support group tasks</a:t>
            </a:r>
          </a:p>
          <a:p>
            <a:pPr>
              <a:buFont typeface="Arial" pitchFamily="34" charset="0"/>
              <a:buChar char="•"/>
            </a:pPr>
            <a:endParaRPr lang="en-GB" sz="2000" dirty="0">
              <a:solidFill>
                <a:schemeClr val="bg1"/>
              </a:solidFill>
            </a:endParaRPr>
          </a:p>
          <a:p>
            <a:pPr lvl="1"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bg1"/>
                </a:solidFill>
              </a:rPr>
              <a:t>Take online assessments with automatic marking and feedback facilities</a:t>
            </a:r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395536" y="4077072"/>
            <a:ext cx="8352928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</a:rPr>
              <a:t>Moodle can </a:t>
            </a:r>
            <a:r>
              <a:rPr lang="en-GB" sz="2000" dirty="0">
                <a:solidFill>
                  <a:schemeClr val="bg1"/>
                </a:solidFill>
              </a:rPr>
              <a:t>be used for </a:t>
            </a:r>
            <a:r>
              <a:rPr lang="en-GB" sz="2000" dirty="0" smtClean="0">
                <a:solidFill>
                  <a:schemeClr val="bg1"/>
                </a:solidFill>
              </a:rPr>
              <a:t>administration </a:t>
            </a:r>
            <a:r>
              <a:rPr lang="en-GB" sz="2000" dirty="0">
                <a:solidFill>
                  <a:schemeClr val="bg1"/>
                </a:solidFill>
              </a:rPr>
              <a:t>tasks such as: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pPr lvl="1"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bg1"/>
                </a:solidFill>
              </a:rPr>
              <a:t>Displaying announcements e.g. lecture venue changed</a:t>
            </a:r>
          </a:p>
          <a:p>
            <a:pPr lvl="4"/>
            <a:endParaRPr lang="en-GB" sz="2000" dirty="0" smtClean="0">
              <a:solidFill>
                <a:schemeClr val="bg1"/>
              </a:solidFill>
            </a:endParaRPr>
          </a:p>
          <a:p>
            <a:pPr lvl="1"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bg1"/>
                </a:solidFill>
              </a:rPr>
              <a:t>Submission of assignments electronically</a:t>
            </a:r>
          </a:p>
          <a:p>
            <a:pPr>
              <a:buFont typeface="Arial" pitchFamily="34" charset="0"/>
              <a:buChar char="•"/>
            </a:pPr>
            <a:endParaRPr lang="en-GB" sz="2000" dirty="0" smtClean="0">
              <a:solidFill>
                <a:schemeClr val="bg1"/>
              </a:solidFill>
            </a:endParaRPr>
          </a:p>
          <a:p>
            <a:pPr lvl="1"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bg1"/>
                </a:solidFill>
              </a:rPr>
              <a:t>Administration of online surveys, such as module questionnaires</a:t>
            </a:r>
          </a:p>
        </p:txBody>
      </p:sp>
    </p:spTree>
  </p:cSld>
  <p:clrMapOvr>
    <a:masterClrMapping/>
  </p:clrMapOvr>
  <p:transition advTm="2982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3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3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10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40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3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07504" y="116632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solidFill>
                  <a:schemeClr val="bg1"/>
                </a:solidFill>
                <a:latin typeface="Verdana" pitchFamily="34" charset="0"/>
              </a:rPr>
              <a:t>Moodle</a:t>
            </a:r>
            <a:endParaRPr lang="en-GB" sz="2000" b="1" u="sng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07504" y="1628800"/>
            <a:ext cx="89289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solidFill>
                  <a:schemeClr val="bg1"/>
                </a:solidFill>
              </a:rPr>
              <a:t>Please note: </a:t>
            </a:r>
          </a:p>
          <a:p>
            <a:pPr algn="ctr"/>
            <a:endParaRPr lang="en-GB" sz="3600" dirty="0" smtClean="0">
              <a:solidFill>
                <a:schemeClr val="bg1"/>
              </a:solidFill>
            </a:endParaRPr>
          </a:p>
          <a:p>
            <a:pPr algn="ctr"/>
            <a:r>
              <a:rPr lang="en-GB" sz="3600" dirty="0" smtClean="0">
                <a:solidFill>
                  <a:schemeClr val="bg1"/>
                </a:solidFill>
              </a:rPr>
              <a:t>Not all staff use Moodle, and not all staff use </a:t>
            </a:r>
            <a:r>
              <a:rPr lang="en-GB" sz="3600" u="sng" dirty="0" smtClean="0">
                <a:solidFill>
                  <a:schemeClr val="bg1"/>
                </a:solidFill>
              </a:rPr>
              <a:t>all</a:t>
            </a:r>
            <a:r>
              <a:rPr lang="en-GB" sz="3600" dirty="0" smtClean="0">
                <a:solidFill>
                  <a:schemeClr val="bg1"/>
                </a:solidFill>
              </a:rPr>
              <a:t> of the features available within Moodle</a:t>
            </a:r>
            <a:endParaRPr lang="en-GB" sz="3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advTm="1025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07504" y="116632"/>
            <a:ext cx="18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solidFill>
                  <a:schemeClr val="bg1"/>
                </a:solidFill>
                <a:latin typeface="Verdana" pitchFamily="34" charset="0"/>
              </a:rPr>
              <a:t>Moodle</a:t>
            </a:r>
            <a:endParaRPr lang="en-GB" b="1" u="sng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07504" y="980728"/>
            <a:ext cx="28083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</a:rPr>
              <a:t>Access and Navigation:</a:t>
            </a:r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35343" y="134076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 smtClean="0">
                <a:solidFill>
                  <a:schemeClr val="bg1"/>
                </a:solidFill>
              </a:rPr>
              <a:t>http://moodle.smu.ac.uk </a:t>
            </a:r>
            <a:endParaRPr lang="en-GB" sz="5400" dirty="0">
              <a:solidFill>
                <a:schemeClr val="bg1"/>
              </a:solidFill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3508" y="2204864"/>
            <a:ext cx="8856984" cy="4539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Tm="10031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51520" y="2276872"/>
            <a:ext cx="8712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</a:rPr>
              <a:t>Username = Net ID/UID: p123456 </a:t>
            </a:r>
          </a:p>
          <a:p>
            <a:r>
              <a:rPr lang="en-GB" sz="2000" dirty="0" smtClean="0">
                <a:solidFill>
                  <a:schemeClr val="bg1"/>
                </a:solidFill>
              </a:rPr>
              <a:t>(found on your Student ID Card, </a:t>
            </a:r>
            <a:r>
              <a:rPr lang="en-GB" sz="2000" u="sng" dirty="0" smtClean="0">
                <a:solidFill>
                  <a:schemeClr val="bg1"/>
                </a:solidFill>
              </a:rPr>
              <a:t>you must include p</a:t>
            </a:r>
            <a:r>
              <a:rPr lang="en-GB" sz="2000" dirty="0" smtClean="0">
                <a:solidFill>
                  <a:schemeClr val="bg1"/>
                </a:solidFill>
              </a:rPr>
              <a:t>)</a:t>
            </a:r>
          </a:p>
          <a:p>
            <a:endParaRPr lang="en-GB" sz="2000" dirty="0" smtClean="0">
              <a:solidFill>
                <a:schemeClr val="bg1"/>
              </a:solidFill>
            </a:endParaRPr>
          </a:p>
          <a:p>
            <a:r>
              <a:rPr lang="en-GB" sz="2000" dirty="0" smtClean="0">
                <a:solidFill>
                  <a:schemeClr val="bg1"/>
                </a:solidFill>
              </a:rPr>
              <a:t>Password = same password used to access campus PC’s</a:t>
            </a:r>
          </a:p>
          <a:p>
            <a:endParaRPr lang="en-GB" sz="2000" dirty="0" smtClean="0">
              <a:solidFill>
                <a:schemeClr val="bg1"/>
              </a:solidFill>
            </a:endParaRPr>
          </a:p>
          <a:p>
            <a:r>
              <a:rPr lang="en-GB" sz="2000" dirty="0" smtClean="0">
                <a:solidFill>
                  <a:schemeClr val="bg1"/>
                </a:solidFill>
              </a:rPr>
              <a:t>Initially it is your date of birth in the following format: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smtClean="0">
                <a:solidFill>
                  <a:schemeClr val="bg1"/>
                </a:solidFill>
              </a:rPr>
              <a:t>ddmmyy or six 1’s: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smtClean="0">
                <a:solidFill>
                  <a:schemeClr val="bg1"/>
                </a:solidFill>
              </a:rPr>
              <a:t>111111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pPr algn="ctr"/>
            <a:endParaRPr lang="en-GB" sz="2800" b="1" dirty="0" smtClean="0">
              <a:solidFill>
                <a:schemeClr val="bg1"/>
              </a:solidFill>
            </a:endParaRPr>
          </a:p>
          <a:p>
            <a:pPr algn="ctr"/>
            <a:r>
              <a:rPr lang="en-GB" sz="2800" b="1" dirty="0" smtClean="0">
                <a:solidFill>
                  <a:schemeClr val="bg1"/>
                </a:solidFill>
              </a:rPr>
              <a:t>You must change your password by logging on to an SMU PC </a:t>
            </a:r>
            <a:r>
              <a:rPr lang="en-GB" sz="2800" b="1" u="sng" dirty="0" smtClean="0">
                <a:solidFill>
                  <a:schemeClr val="bg1"/>
                </a:solidFill>
              </a:rPr>
              <a:t>before you can access Moodle</a:t>
            </a:r>
            <a:r>
              <a:rPr lang="en-GB" sz="2800" b="1" dirty="0" smtClean="0">
                <a:solidFill>
                  <a:schemeClr val="bg1"/>
                </a:solidFill>
              </a:rPr>
              <a:t>!!</a:t>
            </a:r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07504" y="116632"/>
            <a:ext cx="52565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solidFill>
                  <a:schemeClr val="bg1"/>
                </a:solidFill>
                <a:latin typeface="Verdana" pitchFamily="34" charset="0"/>
              </a:rPr>
              <a:t>Moodle</a:t>
            </a:r>
            <a:r>
              <a:rPr lang="en-GB" sz="3200" b="1" dirty="0" smtClean="0">
                <a:solidFill>
                  <a:schemeClr val="bg1"/>
                </a:solidFill>
                <a:latin typeface="Verdana" pitchFamily="34" charset="0"/>
              </a:rPr>
              <a:t>: Logging in </a:t>
            </a:r>
            <a:endParaRPr lang="en-GB" b="1" dirty="0">
              <a:solidFill>
                <a:schemeClr val="bg1"/>
              </a:solidFill>
              <a:latin typeface="Verdana" pitchFamily="34" charset="0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752" y="1484784"/>
            <a:ext cx="9036496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Tm="24668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3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1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4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124744"/>
            <a:ext cx="9144000" cy="38420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/>
          <p:cNvSpPr txBox="1"/>
          <p:nvPr/>
        </p:nvSpPr>
        <p:spPr>
          <a:xfrm>
            <a:off x="107504" y="116632"/>
            <a:ext cx="5112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solidFill>
                  <a:schemeClr val="bg1"/>
                </a:solidFill>
                <a:latin typeface="Verdana" pitchFamily="34" charset="0"/>
              </a:rPr>
              <a:t>Moodle</a:t>
            </a:r>
            <a:r>
              <a:rPr lang="en-GB" sz="3200" b="1" dirty="0" smtClean="0">
                <a:solidFill>
                  <a:schemeClr val="bg1"/>
                </a:solidFill>
                <a:latin typeface="Verdana" pitchFamily="34" charset="0"/>
              </a:rPr>
              <a:t>: Home Page</a:t>
            </a:r>
            <a:endParaRPr lang="en-GB" b="1" u="sng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6" name="Rounded Rectangular Callout 5"/>
          <p:cNvSpPr/>
          <p:nvPr/>
        </p:nvSpPr>
        <p:spPr>
          <a:xfrm>
            <a:off x="107504" y="1124744"/>
            <a:ext cx="3456384" cy="576064"/>
          </a:xfrm>
          <a:prstGeom prst="wedgeRoundRectCallout">
            <a:avLst>
              <a:gd name="adj1" fmla="val 23525"/>
              <a:gd name="adj2" fmla="val 81922"/>
              <a:gd name="adj3" fmla="val 16667"/>
            </a:avLst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1"/>
                </a:solidFill>
              </a:rPr>
              <a:t>The menu bar contains links to useful resources / websites</a:t>
            </a:r>
            <a:endParaRPr lang="en-GB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tx1"/>
              </a:solidFill>
            </a:endParaRPr>
          </a:p>
        </p:txBody>
      </p:sp>
      <p:sp>
        <p:nvSpPr>
          <p:cNvPr id="7" name="Rounded Rectangular Callout 6"/>
          <p:cNvSpPr/>
          <p:nvPr/>
        </p:nvSpPr>
        <p:spPr>
          <a:xfrm>
            <a:off x="755576" y="4005064"/>
            <a:ext cx="2160240" cy="1944216"/>
          </a:xfrm>
          <a:prstGeom prst="wedgeRoundRectCallout">
            <a:avLst>
              <a:gd name="adj1" fmla="val -42962"/>
              <a:gd name="adj2" fmla="val -104686"/>
              <a:gd name="adj3" fmla="val 16667"/>
            </a:avLst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1"/>
                </a:solidFill>
              </a:rPr>
              <a:t>Programmes and modules are located in the My Courses block. Click on a title to access the site</a:t>
            </a:r>
            <a:endParaRPr lang="en-GB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tx1"/>
              </a:solidFill>
            </a:endParaRPr>
          </a:p>
        </p:txBody>
      </p:sp>
      <p:sp>
        <p:nvSpPr>
          <p:cNvPr id="9" name="Rounded Rectangular Callout 8"/>
          <p:cNvSpPr/>
          <p:nvPr/>
        </p:nvSpPr>
        <p:spPr>
          <a:xfrm>
            <a:off x="5292080" y="4149080"/>
            <a:ext cx="2376264" cy="2304256"/>
          </a:xfrm>
          <a:prstGeom prst="wedgeRoundRectCallout">
            <a:avLst>
              <a:gd name="adj1" fmla="val -58995"/>
              <a:gd name="adj2" fmla="val -83604"/>
              <a:gd name="adj3" fmla="val 16667"/>
            </a:avLst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1"/>
                </a:solidFill>
              </a:rPr>
              <a:t>Information, help and support can be found by clicking on the respective image or select </a:t>
            </a:r>
            <a:r>
              <a:rPr lang="en-GB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1"/>
                </a:solidFill>
              </a:rPr>
              <a:t>Student Support</a:t>
            </a:r>
            <a:r>
              <a:rPr lang="en-GB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1"/>
                </a:solidFill>
              </a:rPr>
              <a:t> in the </a:t>
            </a:r>
            <a:r>
              <a:rPr lang="en-GB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1"/>
                </a:solidFill>
              </a:rPr>
              <a:t>Help</a:t>
            </a:r>
            <a:r>
              <a:rPr lang="en-GB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1"/>
                </a:solidFill>
              </a:rPr>
              <a:t> menu tab</a:t>
            </a:r>
            <a:endParaRPr lang="en-GB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tx1"/>
              </a:solidFill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4283968" y="1844824"/>
            <a:ext cx="432048" cy="288032"/>
          </a:xfrm>
          <a:prstGeom prst="round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Rounded Rectangular Callout 10"/>
          <p:cNvSpPr/>
          <p:nvPr/>
        </p:nvSpPr>
        <p:spPr>
          <a:xfrm>
            <a:off x="4139952" y="836712"/>
            <a:ext cx="3456384" cy="576064"/>
          </a:xfrm>
          <a:prstGeom prst="wedgeRoundRectCallout">
            <a:avLst>
              <a:gd name="adj1" fmla="val 23525"/>
              <a:gd name="adj2" fmla="val 81922"/>
              <a:gd name="adj3" fmla="val 16667"/>
            </a:avLst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1"/>
                </a:solidFill>
              </a:rPr>
              <a:t>Use Update profile to update your Moodle account details</a:t>
            </a:r>
            <a:endParaRPr lang="en-GB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advTm="30235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3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6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752" y="692696"/>
            <a:ext cx="9036496" cy="60488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/>
          <p:cNvSpPr txBox="1"/>
          <p:nvPr/>
        </p:nvSpPr>
        <p:spPr>
          <a:xfrm>
            <a:off x="107504" y="116632"/>
            <a:ext cx="66247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solidFill>
                  <a:schemeClr val="bg1"/>
                </a:solidFill>
                <a:latin typeface="Verdana" pitchFamily="34" charset="0"/>
              </a:rPr>
              <a:t>Moodle</a:t>
            </a:r>
            <a:r>
              <a:rPr lang="en-GB" sz="3200" b="1" dirty="0" smtClean="0">
                <a:solidFill>
                  <a:schemeClr val="bg1"/>
                </a:solidFill>
                <a:latin typeface="Verdana" pitchFamily="34" charset="0"/>
              </a:rPr>
              <a:t>: Site view</a:t>
            </a:r>
            <a:endParaRPr lang="en-GB" b="1" u="sng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5" name="Rounded Rectangular Callout 4"/>
          <p:cNvSpPr/>
          <p:nvPr/>
        </p:nvSpPr>
        <p:spPr>
          <a:xfrm>
            <a:off x="4788024" y="2780928"/>
            <a:ext cx="2376264" cy="2880320"/>
          </a:xfrm>
          <a:prstGeom prst="wedgeRoundRectCallout">
            <a:avLst>
              <a:gd name="adj1" fmla="val -121526"/>
              <a:gd name="adj2" fmla="val -18788"/>
              <a:gd name="adj3" fmla="val 16667"/>
            </a:avLst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1"/>
                </a:solidFill>
              </a:rPr>
              <a:t>Learning materials, resources and links will be available within the central area of the site.</a:t>
            </a:r>
          </a:p>
          <a:p>
            <a:pPr algn="ctr"/>
            <a:endParaRPr lang="en-GB" dirty="0" smtClean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tx1"/>
              </a:solidFill>
            </a:endParaRPr>
          </a:p>
          <a:p>
            <a:pPr algn="ctr"/>
            <a:r>
              <a:rPr lang="en-GB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1"/>
                </a:solidFill>
              </a:rPr>
              <a:t>Click on the name of a document or resource to view.</a:t>
            </a:r>
            <a:endParaRPr lang="en-GB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tx1"/>
              </a:solidFill>
            </a:endParaRPr>
          </a:p>
        </p:txBody>
      </p:sp>
      <p:sp>
        <p:nvSpPr>
          <p:cNvPr id="6" name="Rounded Rectangular Callout 5"/>
          <p:cNvSpPr/>
          <p:nvPr/>
        </p:nvSpPr>
        <p:spPr>
          <a:xfrm>
            <a:off x="1763688" y="5805264"/>
            <a:ext cx="3816424" cy="648072"/>
          </a:xfrm>
          <a:prstGeom prst="wedgeRoundRectCallout">
            <a:avLst>
              <a:gd name="adj1" fmla="val -78155"/>
              <a:gd name="adj2" fmla="val -23876"/>
              <a:gd name="adj3" fmla="val 16667"/>
            </a:avLst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1"/>
                </a:solidFill>
              </a:rPr>
              <a:t>If you wish to view another site click on the title in the </a:t>
            </a:r>
            <a:r>
              <a:rPr lang="en-GB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1"/>
                </a:solidFill>
              </a:rPr>
              <a:t>My Courses</a:t>
            </a:r>
            <a:r>
              <a:rPr lang="en-GB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1"/>
                </a:solidFill>
              </a:rPr>
              <a:t> block</a:t>
            </a:r>
            <a:endParaRPr lang="en-GB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tx1"/>
              </a:solidFill>
            </a:endParaRPr>
          </a:p>
        </p:txBody>
      </p:sp>
      <p:sp>
        <p:nvSpPr>
          <p:cNvPr id="7" name="Rounded Rectangular Callout 6"/>
          <p:cNvSpPr/>
          <p:nvPr/>
        </p:nvSpPr>
        <p:spPr>
          <a:xfrm>
            <a:off x="1259632" y="1412776"/>
            <a:ext cx="3240360" cy="576064"/>
          </a:xfrm>
          <a:prstGeom prst="wedgeRoundRectCallout">
            <a:avLst>
              <a:gd name="adj1" fmla="val -74040"/>
              <a:gd name="adj2" fmla="val -30490"/>
              <a:gd name="adj3" fmla="val 16667"/>
            </a:avLst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1"/>
                </a:solidFill>
              </a:rPr>
              <a:t>The </a:t>
            </a:r>
            <a:r>
              <a:rPr lang="en-GB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1"/>
                </a:solidFill>
              </a:rPr>
              <a:t>Home</a:t>
            </a:r>
            <a:r>
              <a:rPr lang="en-GB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1"/>
                </a:solidFill>
              </a:rPr>
              <a:t> icon will take you back to the home screen</a:t>
            </a:r>
            <a:endParaRPr lang="en-GB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advTm="19796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7504" y="116632"/>
            <a:ext cx="4608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solidFill>
                  <a:schemeClr val="bg1"/>
                </a:solidFill>
                <a:latin typeface="Verdana" pitchFamily="34" charset="0"/>
              </a:rPr>
              <a:t>Moodle</a:t>
            </a:r>
            <a:r>
              <a:rPr lang="en-GB" sz="3200" b="1" dirty="0" smtClean="0">
                <a:solidFill>
                  <a:schemeClr val="bg1"/>
                </a:solidFill>
                <a:latin typeface="Verdana" pitchFamily="34" charset="0"/>
              </a:rPr>
              <a:t>: Problems</a:t>
            </a:r>
            <a:endParaRPr lang="en-GB" b="1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79512" y="1268760"/>
            <a:ext cx="878497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</a:rPr>
              <a:t>If you are missing courses / modules in the </a:t>
            </a:r>
            <a:r>
              <a:rPr lang="en-GB" sz="2000" b="1" dirty="0" smtClean="0">
                <a:solidFill>
                  <a:schemeClr val="bg1"/>
                </a:solidFill>
              </a:rPr>
              <a:t>My Courses </a:t>
            </a:r>
            <a:r>
              <a:rPr lang="en-GB" sz="2000" dirty="0" smtClean="0">
                <a:solidFill>
                  <a:schemeClr val="bg1"/>
                </a:solidFill>
              </a:rPr>
              <a:t>block please contact your </a:t>
            </a:r>
            <a:r>
              <a:rPr lang="en-GB" sz="2000" b="1" dirty="0" smtClean="0">
                <a:solidFill>
                  <a:schemeClr val="bg1"/>
                </a:solidFill>
              </a:rPr>
              <a:t>lecturers</a:t>
            </a:r>
            <a:r>
              <a:rPr lang="en-GB" sz="2000" dirty="0" smtClean="0">
                <a:solidFill>
                  <a:schemeClr val="bg1"/>
                </a:solidFill>
              </a:rPr>
              <a:t> to ask if they use Moodle. </a:t>
            </a:r>
          </a:p>
          <a:p>
            <a:r>
              <a:rPr lang="en-GB" sz="2000" dirty="0">
                <a:solidFill>
                  <a:schemeClr val="bg1"/>
                </a:solidFill>
              </a:rPr>
              <a:t>	</a:t>
            </a:r>
            <a:r>
              <a:rPr lang="en-GB" sz="2000" dirty="0" smtClean="0">
                <a:solidFill>
                  <a:schemeClr val="bg1"/>
                </a:solidFill>
              </a:rPr>
              <a:t>Please note it can take 48hrs for enrolment data to feed into Moodle</a:t>
            </a:r>
          </a:p>
          <a:p>
            <a:endParaRPr lang="en-GB" sz="2000" dirty="0" smtClean="0">
              <a:solidFill>
                <a:schemeClr val="bg1"/>
              </a:solidFill>
            </a:endParaRPr>
          </a:p>
          <a:p>
            <a:r>
              <a:rPr lang="en-GB" sz="2000" dirty="0" smtClean="0">
                <a:solidFill>
                  <a:schemeClr val="bg1"/>
                </a:solidFill>
              </a:rPr>
              <a:t>If you have problems finding resources (timetables, lecture notes, assignment briefs etc) please contact the </a:t>
            </a:r>
            <a:r>
              <a:rPr lang="en-GB" sz="2000" b="1" dirty="0" smtClean="0">
                <a:solidFill>
                  <a:schemeClr val="bg1"/>
                </a:solidFill>
              </a:rPr>
              <a:t>lecturer</a:t>
            </a:r>
            <a:r>
              <a:rPr lang="en-GB" sz="2000" dirty="0" smtClean="0">
                <a:solidFill>
                  <a:schemeClr val="bg1"/>
                </a:solidFill>
              </a:rPr>
              <a:t> that delivers the course/module.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 smtClean="0">
                <a:solidFill>
                  <a:schemeClr val="bg1"/>
                </a:solidFill>
              </a:rPr>
              <a:t>For any technical issues or error messages contact the </a:t>
            </a:r>
            <a:r>
              <a:rPr lang="en-GB" sz="2000" b="1" dirty="0" smtClean="0">
                <a:solidFill>
                  <a:schemeClr val="bg1"/>
                </a:solidFill>
              </a:rPr>
              <a:t>helpdesk</a:t>
            </a:r>
            <a:r>
              <a:rPr lang="en-GB" sz="2000" dirty="0" smtClean="0">
                <a:solidFill>
                  <a:schemeClr val="bg1"/>
                </a:solidFill>
              </a:rPr>
              <a:t>:</a:t>
            </a:r>
          </a:p>
          <a:p>
            <a:pPr algn="ctr"/>
            <a:endParaRPr lang="en-GB" sz="2000" dirty="0">
              <a:solidFill>
                <a:schemeClr val="bg1"/>
              </a:solidFill>
            </a:endParaRPr>
          </a:p>
          <a:p>
            <a:pPr algn="ctr"/>
            <a:r>
              <a:rPr lang="en-GB" sz="2000" dirty="0" smtClean="0">
                <a:solidFill>
                  <a:schemeClr val="bg1"/>
                </a:solidFill>
              </a:rPr>
              <a:t>tel: 	01792 481134	</a:t>
            </a:r>
          </a:p>
          <a:p>
            <a:pPr algn="ctr"/>
            <a:r>
              <a:rPr lang="en-GB" sz="2000" dirty="0" smtClean="0">
                <a:solidFill>
                  <a:schemeClr val="bg1"/>
                </a:solidFill>
              </a:rPr>
              <a:t>email: 	helpdesk@smu.ac.uk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 smtClean="0">
                <a:solidFill>
                  <a:schemeClr val="bg1"/>
                </a:solidFill>
              </a:rPr>
              <a:t>In any correspondence please include your name and student username </a:t>
            </a:r>
          </a:p>
          <a:p>
            <a:r>
              <a:rPr lang="en-GB" sz="2000" dirty="0" smtClean="0">
                <a:solidFill>
                  <a:schemeClr val="bg1"/>
                </a:solidFill>
              </a:rPr>
              <a:t>(i.e. </a:t>
            </a:r>
            <a:r>
              <a:rPr lang="en-GB" sz="2000" dirty="0">
                <a:solidFill>
                  <a:schemeClr val="bg1"/>
                </a:solidFill>
              </a:rPr>
              <a:t>p</a:t>
            </a:r>
            <a:r>
              <a:rPr lang="en-GB" sz="2000" dirty="0" smtClean="0">
                <a:solidFill>
                  <a:schemeClr val="bg1"/>
                </a:solidFill>
              </a:rPr>
              <a:t>123456) </a:t>
            </a:r>
          </a:p>
        </p:txBody>
      </p:sp>
    </p:spTree>
  </p:cSld>
  <p:clrMapOvr>
    <a:masterClrMapping/>
  </p:clrMapOvr>
  <p:transition advTm="2999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3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10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advTm="4875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7504" y="116632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solidFill>
                  <a:schemeClr val="bg1"/>
                </a:solidFill>
                <a:latin typeface="Verdana" pitchFamily="34" charset="0"/>
              </a:rPr>
              <a:t>email</a:t>
            </a:r>
            <a:endParaRPr lang="en-GB" b="1" u="sng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75556" y="1556792"/>
            <a:ext cx="799288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dirty="0" smtClean="0">
                <a:solidFill>
                  <a:schemeClr val="bg1"/>
                </a:solidFill>
              </a:rPr>
              <a:t>Student email is the official form of communication at Swansea Metropolitan University</a:t>
            </a:r>
          </a:p>
          <a:p>
            <a:pPr algn="ctr"/>
            <a:endParaRPr lang="en-GB" sz="2800" dirty="0" smtClean="0">
              <a:solidFill>
                <a:schemeClr val="bg1"/>
              </a:solidFill>
            </a:endParaRPr>
          </a:p>
          <a:p>
            <a:pPr algn="ctr"/>
            <a:r>
              <a:rPr lang="en-GB" sz="2800" dirty="0" smtClean="0">
                <a:solidFill>
                  <a:schemeClr val="bg1"/>
                </a:solidFill>
              </a:rPr>
              <a:t>Staff may use features within Moodle that will send messages / emails to your student email account</a:t>
            </a:r>
          </a:p>
          <a:p>
            <a:pPr algn="ctr"/>
            <a:endParaRPr lang="en-GB" sz="2800" dirty="0" smtClean="0">
              <a:solidFill>
                <a:schemeClr val="bg1"/>
              </a:solidFill>
            </a:endParaRPr>
          </a:p>
          <a:p>
            <a:pPr algn="ctr"/>
            <a:r>
              <a:rPr lang="en-GB" sz="2800" dirty="0" smtClean="0">
                <a:solidFill>
                  <a:schemeClr val="bg1"/>
                </a:solidFill>
              </a:rPr>
              <a:t>You should check your emails regularly!!</a:t>
            </a:r>
            <a:endParaRPr lang="en-GB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advTm="11889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3508" y="1268760"/>
            <a:ext cx="8856984" cy="4539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/>
          <p:cNvSpPr txBox="1"/>
          <p:nvPr/>
        </p:nvSpPr>
        <p:spPr>
          <a:xfrm>
            <a:off x="107504" y="116632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solidFill>
                  <a:schemeClr val="bg1"/>
                </a:solidFill>
                <a:latin typeface="Verdana" pitchFamily="34" charset="0"/>
              </a:rPr>
              <a:t>email</a:t>
            </a:r>
            <a:endParaRPr lang="en-GB" b="1" u="sng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7380312" y="4149080"/>
            <a:ext cx="1440160" cy="864096"/>
          </a:xfrm>
          <a:prstGeom prst="round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Rounded Rectangular Callout 5"/>
          <p:cNvSpPr/>
          <p:nvPr/>
        </p:nvSpPr>
        <p:spPr>
          <a:xfrm>
            <a:off x="3563888" y="3212976"/>
            <a:ext cx="2376264" cy="1944216"/>
          </a:xfrm>
          <a:prstGeom prst="wedgeRoundRectCallout">
            <a:avLst>
              <a:gd name="adj1" fmla="val 110159"/>
              <a:gd name="adj2" fmla="val 30326"/>
              <a:gd name="adj3" fmla="val 16667"/>
            </a:avLst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1"/>
                </a:solidFill>
              </a:rPr>
              <a:t>Go to Moodle and click on the Email image to find out how to activate your student email account</a:t>
            </a:r>
            <a:endParaRPr lang="en-GB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advTm="85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7504" y="116632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solidFill>
                  <a:schemeClr val="bg1"/>
                </a:solidFill>
                <a:latin typeface="Verdana" pitchFamily="34" charset="0"/>
              </a:rPr>
              <a:t>email</a:t>
            </a:r>
            <a:endParaRPr lang="en-GB" b="1" u="sng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07504" y="980728"/>
            <a:ext cx="8856984" cy="54168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</a:rPr>
              <a:t>Your student email account is free and hosted by Microsoft Live@edu</a:t>
            </a:r>
            <a:r>
              <a:rPr lang="en-GB" sz="2400" dirty="0">
                <a:solidFill>
                  <a:schemeClr val="bg1"/>
                </a:solidFill>
              </a:rPr>
              <a:t>;</a:t>
            </a:r>
            <a:r>
              <a:rPr lang="en-GB" sz="2400" dirty="0" smtClean="0">
                <a:solidFill>
                  <a:schemeClr val="bg1"/>
                </a:solidFill>
              </a:rPr>
              <a:t> it gives you: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en-GB" sz="2400" dirty="0" smtClean="0">
                <a:solidFill>
                  <a:schemeClr val="bg1"/>
                </a:solidFill>
              </a:rPr>
              <a:t>A 10GB email account</a:t>
            </a:r>
          </a:p>
          <a:p>
            <a:pPr>
              <a:buFont typeface="Wingdings" pitchFamily="2" charset="2"/>
              <a:buChar char="ü"/>
            </a:pPr>
            <a:endParaRPr lang="en-GB" sz="2400" dirty="0" smtClean="0">
              <a:solidFill>
                <a:schemeClr val="bg1"/>
              </a:solidFill>
            </a:endParaRPr>
          </a:p>
          <a:p>
            <a:pPr lvl="1">
              <a:buFont typeface="Wingdings" pitchFamily="2" charset="2"/>
              <a:buChar char="ü"/>
            </a:pPr>
            <a:r>
              <a:rPr lang="en-GB" sz="2400" dirty="0" smtClean="0">
                <a:solidFill>
                  <a:schemeClr val="bg1"/>
                </a:solidFill>
              </a:rPr>
              <a:t>25GB of online storage through Windows Sky Drive</a:t>
            </a:r>
          </a:p>
          <a:p>
            <a:pPr>
              <a:buFont typeface="Wingdings" pitchFamily="2" charset="2"/>
              <a:buChar char="ü"/>
            </a:pPr>
            <a:endParaRPr lang="en-GB" sz="2400" dirty="0" smtClean="0">
              <a:solidFill>
                <a:schemeClr val="bg1"/>
              </a:solidFill>
            </a:endParaRPr>
          </a:p>
          <a:p>
            <a:pPr lvl="2">
              <a:buFont typeface="Wingdings" pitchFamily="2" charset="2"/>
              <a:buChar char="ü"/>
            </a:pPr>
            <a:r>
              <a:rPr lang="en-GB" sz="2400" dirty="0" smtClean="0">
                <a:solidFill>
                  <a:schemeClr val="bg1"/>
                </a:solidFill>
              </a:rPr>
              <a:t>Online versions of Word, PowerPoint, Excel and OneNote</a:t>
            </a:r>
          </a:p>
          <a:p>
            <a:pPr>
              <a:buFont typeface="Wingdings" pitchFamily="2" charset="2"/>
              <a:buChar char="ü"/>
            </a:pPr>
            <a:endParaRPr lang="en-GB" sz="2400" dirty="0" smtClean="0">
              <a:solidFill>
                <a:schemeClr val="bg1"/>
              </a:solidFill>
            </a:endParaRPr>
          </a:p>
          <a:p>
            <a:pPr lvl="3">
              <a:buFont typeface="Wingdings" pitchFamily="2" charset="2"/>
              <a:buChar char="ü"/>
            </a:pPr>
            <a:r>
              <a:rPr lang="en-GB" sz="2400" dirty="0" smtClean="0">
                <a:solidFill>
                  <a:schemeClr val="bg1"/>
                </a:solidFill>
              </a:rPr>
              <a:t>Instant messaging, voice and video via messenger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pPr algn="ctr"/>
            <a:r>
              <a:rPr lang="en-GB" sz="2400" dirty="0" smtClean="0">
                <a:solidFill>
                  <a:schemeClr val="bg1"/>
                </a:solidFill>
              </a:rPr>
              <a:t>More information can be found at:</a:t>
            </a:r>
          </a:p>
          <a:p>
            <a:endParaRPr lang="en-GB" sz="1000" dirty="0" smtClean="0">
              <a:solidFill>
                <a:schemeClr val="bg1"/>
              </a:solidFill>
            </a:endParaRPr>
          </a:p>
          <a:p>
            <a:pPr algn="ctr"/>
            <a:r>
              <a:rPr lang="en-GB" sz="4800" dirty="0" smtClean="0">
                <a:solidFill>
                  <a:srgbClr val="FFFF00"/>
                </a:solidFill>
              </a:rPr>
              <a:t>http://my.liveatedu.com</a:t>
            </a:r>
            <a:endParaRPr lang="en-GB" sz="4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advTm="2525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3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7504" y="116632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solidFill>
                  <a:schemeClr val="bg1"/>
                </a:solidFill>
                <a:latin typeface="Verdana" pitchFamily="34" charset="0"/>
              </a:rPr>
              <a:t>Moodle &amp; email</a:t>
            </a:r>
            <a:endParaRPr lang="en-GB" sz="2000" b="1" u="sng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07504" y="1268760"/>
            <a:ext cx="89289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solidFill>
                  <a:schemeClr val="bg1"/>
                </a:solidFill>
              </a:rPr>
              <a:t>Getting Help &amp; Support:</a:t>
            </a:r>
          </a:p>
          <a:p>
            <a:endParaRPr lang="en-GB" sz="2400" b="1" dirty="0">
              <a:solidFill>
                <a:schemeClr val="bg1"/>
              </a:solidFill>
            </a:endParaRPr>
          </a:p>
          <a:p>
            <a:r>
              <a:rPr lang="en-GB" sz="2400" dirty="0" smtClean="0">
                <a:solidFill>
                  <a:schemeClr val="bg1"/>
                </a:solidFill>
              </a:rPr>
              <a:t>Use the </a:t>
            </a:r>
            <a:r>
              <a:rPr lang="en-GB" sz="2400" b="1" u="sng" dirty="0" smtClean="0">
                <a:solidFill>
                  <a:schemeClr val="bg1"/>
                </a:solidFill>
              </a:rPr>
              <a:t>Help</a:t>
            </a:r>
            <a:r>
              <a:rPr lang="en-GB" sz="2400" dirty="0" smtClean="0">
                <a:solidFill>
                  <a:schemeClr val="bg1"/>
                </a:solidFill>
              </a:rPr>
              <a:t> Tab in Moodle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 smtClean="0">
                <a:solidFill>
                  <a:schemeClr val="bg1"/>
                </a:solidFill>
              </a:rPr>
              <a:t>Missing courses / content = </a:t>
            </a:r>
            <a:r>
              <a:rPr lang="en-GB" sz="3200" b="1" u="sng" dirty="0" smtClean="0">
                <a:solidFill>
                  <a:schemeClr val="bg1"/>
                </a:solidFill>
              </a:rPr>
              <a:t>lecturers</a:t>
            </a:r>
            <a:endParaRPr lang="en-GB" sz="2400" b="1" u="sng" dirty="0" smtClean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 smtClean="0">
                <a:solidFill>
                  <a:schemeClr val="bg1"/>
                </a:solidFill>
              </a:rPr>
              <a:t>Moodle errors / technical support &amp; email help = </a:t>
            </a:r>
            <a:r>
              <a:rPr lang="en-GB" sz="3200" b="1" u="sng" dirty="0" smtClean="0">
                <a:solidFill>
                  <a:schemeClr val="bg1"/>
                </a:solidFill>
              </a:rPr>
              <a:t>helpdesk</a:t>
            </a:r>
            <a:endParaRPr lang="en-GB" sz="2400" b="1" u="sng" dirty="0" smtClean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  <a:p>
            <a:pPr algn="ctr"/>
            <a:r>
              <a:rPr lang="en-GB" sz="3200" dirty="0" smtClean="0">
                <a:solidFill>
                  <a:schemeClr val="bg1"/>
                </a:solidFill>
              </a:rPr>
              <a:t>SMU helpdesk</a:t>
            </a:r>
          </a:p>
          <a:p>
            <a:pPr algn="ctr"/>
            <a:r>
              <a:rPr lang="en-GB" sz="3200" dirty="0" smtClean="0">
                <a:solidFill>
                  <a:schemeClr val="bg1"/>
                </a:solidFill>
              </a:rPr>
              <a:t>tel: 01792 481134</a:t>
            </a:r>
          </a:p>
          <a:p>
            <a:pPr algn="ctr"/>
            <a:r>
              <a:rPr lang="en-GB" sz="3200" dirty="0" smtClean="0">
                <a:solidFill>
                  <a:schemeClr val="bg1"/>
                </a:solidFill>
              </a:rPr>
              <a:t>email: helpesk@smu.ac.uk</a:t>
            </a:r>
            <a:endParaRPr lang="en-GB" sz="3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advTm="2987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3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45310" y="2996952"/>
            <a:ext cx="485338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4800" dirty="0" smtClean="0">
                <a:solidFill>
                  <a:schemeClr val="bg1"/>
                </a:solidFill>
              </a:rPr>
              <a:t>Thanks for viewing</a:t>
            </a:r>
          </a:p>
          <a:p>
            <a:pPr algn="ctr"/>
            <a:r>
              <a:rPr lang="en-GB" sz="4800" dirty="0" smtClean="0">
                <a:solidFill>
                  <a:schemeClr val="bg1"/>
                </a:solidFill>
              </a:rPr>
              <a:t>The VLE Team</a:t>
            </a:r>
            <a:endParaRPr lang="en-GB" sz="4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668</TotalTime>
  <Words>527</Words>
  <Application>Microsoft Office PowerPoint</Application>
  <PresentationFormat>On-screen Show (4:3)</PresentationFormat>
  <Paragraphs>105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17" baseType="lpstr">
      <vt:lpstr>Office Theme</vt:lpstr>
      <vt:lpstr>1_Office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</vt:vector>
  </TitlesOfParts>
  <Company>Swansea Metropolitan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per-sg</dc:creator>
  <cp:lastModifiedBy>Jayne Crook</cp:lastModifiedBy>
  <cp:revision>60</cp:revision>
  <dcterms:created xsi:type="dcterms:W3CDTF">2011-07-29T07:48:22Z</dcterms:created>
  <dcterms:modified xsi:type="dcterms:W3CDTF">2012-09-21T09:38:18Z</dcterms:modified>
</cp:coreProperties>
</file>