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2"/>
  </p:notesMasterIdLst>
  <p:handoutMasterIdLst>
    <p:handoutMasterId r:id="rId33"/>
  </p:handoutMasterIdLst>
  <p:sldIdLst>
    <p:sldId id="277" r:id="rId2"/>
    <p:sldId id="370" r:id="rId3"/>
    <p:sldId id="380" r:id="rId4"/>
    <p:sldId id="381" r:id="rId5"/>
    <p:sldId id="382" r:id="rId6"/>
    <p:sldId id="383" r:id="rId7"/>
    <p:sldId id="371" r:id="rId8"/>
    <p:sldId id="372" r:id="rId9"/>
    <p:sldId id="373" r:id="rId10"/>
    <p:sldId id="374" r:id="rId11"/>
    <p:sldId id="375" r:id="rId12"/>
    <p:sldId id="376" r:id="rId13"/>
    <p:sldId id="377" r:id="rId14"/>
    <p:sldId id="378" r:id="rId15"/>
    <p:sldId id="379" r:id="rId16"/>
    <p:sldId id="287" r:id="rId17"/>
    <p:sldId id="264" r:id="rId18"/>
    <p:sldId id="305" r:id="rId19"/>
    <p:sldId id="295" r:id="rId20"/>
    <p:sldId id="296" r:id="rId21"/>
    <p:sldId id="359" r:id="rId22"/>
    <p:sldId id="360" r:id="rId23"/>
    <p:sldId id="361" r:id="rId24"/>
    <p:sldId id="362" r:id="rId25"/>
    <p:sldId id="363" r:id="rId26"/>
    <p:sldId id="364" r:id="rId27"/>
    <p:sldId id="367" r:id="rId28"/>
    <p:sldId id="366" r:id="rId29"/>
    <p:sldId id="368" r:id="rId30"/>
    <p:sldId id="369" r:id="rId31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491" autoAdjust="0"/>
    <p:restoredTop sz="94576" autoAdjust="0"/>
  </p:normalViewPr>
  <p:slideViewPr>
    <p:cSldViewPr>
      <p:cViewPr varScale="1">
        <p:scale>
          <a:sx n="114" d="100"/>
          <a:sy n="114" d="100"/>
        </p:scale>
        <p:origin x="1456" y="1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>
            <a:extLst>
              <a:ext uri="{FF2B5EF4-FFF2-40B4-BE49-F238E27FC236}">
                <a16:creationId xmlns:a16="http://schemas.microsoft.com/office/drawing/2014/main" id="{C75C4465-6EAB-1240-ABAC-6FDA1830F75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/>
            <a:fld id="{31CE4077-44B2-0349-8989-6A9505E093AD}" type="slidenum">
              <a:rPr lang="en-US" altLang="en-US"/>
              <a:pPr algn="r"/>
              <a:t>16</a:t>
            </a:fld>
            <a:endParaRPr lang="en-US" altLang="en-US"/>
          </a:p>
        </p:txBody>
      </p:sp>
      <p:sp>
        <p:nvSpPr>
          <p:cNvPr id="22531" name="Rectangle 2">
            <a:extLst>
              <a:ext uri="{FF2B5EF4-FFF2-40B4-BE49-F238E27FC236}">
                <a16:creationId xmlns:a16="http://schemas.microsoft.com/office/drawing/2014/main" id="{E17A133F-1394-684B-A704-D2B83E20B04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>
            <a:extLst>
              <a:ext uri="{FF2B5EF4-FFF2-40B4-BE49-F238E27FC236}">
                <a16:creationId xmlns:a16="http://schemas.microsoft.com/office/drawing/2014/main" id="{A560315A-BBBC-F246-B11C-FA05D4F1941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64504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>
            <a:extLst>
              <a:ext uri="{FF2B5EF4-FFF2-40B4-BE49-F238E27FC236}">
                <a16:creationId xmlns:a16="http://schemas.microsoft.com/office/drawing/2014/main" id="{79EDCA7E-2CDB-E740-9B42-3DD94E4A3A7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/>
            <a:fld id="{9014C46A-D359-1B4B-9912-B58EF454515E}" type="slidenum">
              <a:rPr lang="en-US" altLang="en-US"/>
              <a:pPr algn="r"/>
              <a:t>17</a:t>
            </a:fld>
            <a:endParaRPr lang="en-US" altLang="en-US"/>
          </a:p>
        </p:txBody>
      </p:sp>
      <p:sp>
        <p:nvSpPr>
          <p:cNvPr id="24579" name="Rectangle 2">
            <a:extLst>
              <a:ext uri="{FF2B5EF4-FFF2-40B4-BE49-F238E27FC236}">
                <a16:creationId xmlns:a16="http://schemas.microsoft.com/office/drawing/2014/main" id="{2862AF6C-6E5E-4F42-9795-87FB8CC9F2D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>
            <a:extLst>
              <a:ext uri="{FF2B5EF4-FFF2-40B4-BE49-F238E27FC236}">
                <a16:creationId xmlns:a16="http://schemas.microsoft.com/office/drawing/2014/main" id="{36F3958D-43E8-D742-B747-247D0C4A1E1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878919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>
            <a:extLst>
              <a:ext uri="{FF2B5EF4-FFF2-40B4-BE49-F238E27FC236}">
                <a16:creationId xmlns:a16="http://schemas.microsoft.com/office/drawing/2014/main" id="{7E2AAD7D-8948-BA44-B10D-77A343FDC0B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/>
            <a:fld id="{58F2FBA2-CA40-4846-975E-F93C52C57C1C}" type="slidenum">
              <a:rPr lang="en-US" altLang="en-US"/>
              <a:pPr algn="r"/>
              <a:t>18</a:t>
            </a:fld>
            <a:endParaRPr lang="en-US" altLang="en-US"/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1A2BE846-F267-3045-9F1E-D90D36D9103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10775022-8212-914D-AFCB-809215627AA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94499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>
            <a:extLst>
              <a:ext uri="{FF2B5EF4-FFF2-40B4-BE49-F238E27FC236}">
                <a16:creationId xmlns:a16="http://schemas.microsoft.com/office/drawing/2014/main" id="{88C8E126-B486-D24D-8BDC-C5781158226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/>
            <a:fld id="{9BA165A9-23E6-694E-A49E-5B0C2386EBBC}" type="slidenum">
              <a:rPr lang="en-US" altLang="en-US"/>
              <a:pPr algn="r"/>
              <a:t>19</a:t>
            </a:fld>
            <a:endParaRPr lang="en-US" altLang="en-US"/>
          </a:p>
        </p:txBody>
      </p:sp>
      <p:sp>
        <p:nvSpPr>
          <p:cNvPr id="28675" name="Rectangle 2">
            <a:extLst>
              <a:ext uri="{FF2B5EF4-FFF2-40B4-BE49-F238E27FC236}">
                <a16:creationId xmlns:a16="http://schemas.microsoft.com/office/drawing/2014/main" id="{5DA586B1-148B-3D48-A788-49E22FBA6F9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>
            <a:extLst>
              <a:ext uri="{FF2B5EF4-FFF2-40B4-BE49-F238E27FC236}">
                <a16:creationId xmlns:a16="http://schemas.microsoft.com/office/drawing/2014/main" id="{CDD538EB-DF2F-9D46-988E-FF66F9DCD19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93106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>
            <a:extLst>
              <a:ext uri="{FF2B5EF4-FFF2-40B4-BE49-F238E27FC236}">
                <a16:creationId xmlns:a16="http://schemas.microsoft.com/office/drawing/2014/main" id="{5D42BFE3-A33C-9F40-9460-FD312F0BADC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/>
            <a:fld id="{C0FBFA4D-F896-0C45-BF8C-9592519CAE4A}" type="slidenum">
              <a:rPr lang="en-US" altLang="en-US"/>
              <a:pPr algn="r"/>
              <a:t>20</a:t>
            </a:fld>
            <a:endParaRPr lang="en-US" altLang="en-US"/>
          </a:p>
        </p:txBody>
      </p:sp>
      <p:sp>
        <p:nvSpPr>
          <p:cNvPr id="30723" name="Rectangle 2">
            <a:extLst>
              <a:ext uri="{FF2B5EF4-FFF2-40B4-BE49-F238E27FC236}">
                <a16:creationId xmlns:a16="http://schemas.microsoft.com/office/drawing/2014/main" id="{945C19FA-97BA-AD42-83D0-0A4544742E3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>
            <a:extLst>
              <a:ext uri="{FF2B5EF4-FFF2-40B4-BE49-F238E27FC236}">
                <a16:creationId xmlns:a16="http://schemas.microsoft.com/office/drawing/2014/main" id="{8EB2E96D-0A07-7940-995D-DDF5100A0E9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34248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>
            <a:extLst>
              <a:ext uri="{FF2B5EF4-FFF2-40B4-BE49-F238E27FC236}">
                <a16:creationId xmlns:a16="http://schemas.microsoft.com/office/drawing/2014/main" id="{E4CC1D26-3B45-A94C-A798-295DCC8607D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/>
            <a:fld id="{B065422B-C2A0-E547-9C4A-6C84BBEE2CC2}" type="slidenum">
              <a:rPr lang="en-US" altLang="en-US"/>
              <a:pPr algn="r"/>
              <a:t>21</a:t>
            </a:fld>
            <a:endParaRPr lang="en-US" altLang="en-US"/>
          </a:p>
        </p:txBody>
      </p:sp>
      <p:sp>
        <p:nvSpPr>
          <p:cNvPr id="32771" name="Rectangle 2">
            <a:extLst>
              <a:ext uri="{FF2B5EF4-FFF2-40B4-BE49-F238E27FC236}">
                <a16:creationId xmlns:a16="http://schemas.microsoft.com/office/drawing/2014/main" id="{9BD17629-8652-9640-8643-9BA657A2E33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>
            <a:extLst>
              <a:ext uri="{FF2B5EF4-FFF2-40B4-BE49-F238E27FC236}">
                <a16:creationId xmlns:a16="http://schemas.microsoft.com/office/drawing/2014/main" id="{05D83E32-0AE3-944B-A0D6-E0825E65C66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270857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>
            <a:extLst>
              <a:ext uri="{FF2B5EF4-FFF2-40B4-BE49-F238E27FC236}">
                <a16:creationId xmlns:a16="http://schemas.microsoft.com/office/drawing/2014/main" id="{11C84353-F8B3-3644-87E8-D4B4091FB58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/>
            <a:fld id="{3A4E86E6-3217-2940-AF38-F18245ED0326}" type="slidenum">
              <a:rPr lang="en-US" altLang="en-US"/>
              <a:pPr algn="r"/>
              <a:t>22</a:t>
            </a:fld>
            <a:endParaRPr lang="en-US" altLang="en-US"/>
          </a:p>
        </p:txBody>
      </p:sp>
      <p:sp>
        <p:nvSpPr>
          <p:cNvPr id="34819" name="Rectangle 2">
            <a:extLst>
              <a:ext uri="{FF2B5EF4-FFF2-40B4-BE49-F238E27FC236}">
                <a16:creationId xmlns:a16="http://schemas.microsoft.com/office/drawing/2014/main" id="{8836D46F-6248-674F-8196-64B9866B3E7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>
            <a:extLst>
              <a:ext uri="{FF2B5EF4-FFF2-40B4-BE49-F238E27FC236}">
                <a16:creationId xmlns:a16="http://schemas.microsoft.com/office/drawing/2014/main" id="{BE4D36D2-7E77-C742-AAFD-7B41F1F64D7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620937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>
            <a:extLst>
              <a:ext uri="{FF2B5EF4-FFF2-40B4-BE49-F238E27FC236}">
                <a16:creationId xmlns:a16="http://schemas.microsoft.com/office/drawing/2014/main" id="{E1445642-9833-D845-94FC-2957A8C57E7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/>
            <a:fld id="{959A5169-A482-774D-9A3A-CC560658745B}" type="slidenum">
              <a:rPr lang="en-US" altLang="en-US"/>
              <a:pPr algn="r"/>
              <a:t>23</a:t>
            </a:fld>
            <a:endParaRPr lang="en-US" altLang="en-US"/>
          </a:p>
        </p:txBody>
      </p:sp>
      <p:sp>
        <p:nvSpPr>
          <p:cNvPr id="36867" name="Rectangle 2">
            <a:extLst>
              <a:ext uri="{FF2B5EF4-FFF2-40B4-BE49-F238E27FC236}">
                <a16:creationId xmlns:a16="http://schemas.microsoft.com/office/drawing/2014/main" id="{17C74F69-AEE9-2E4D-8526-3F913AED9C0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>
            <a:extLst>
              <a:ext uri="{FF2B5EF4-FFF2-40B4-BE49-F238E27FC236}">
                <a16:creationId xmlns:a16="http://schemas.microsoft.com/office/drawing/2014/main" id="{515165F2-5E40-0A4E-B993-4C55C81E515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154789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>
            <a:extLst>
              <a:ext uri="{FF2B5EF4-FFF2-40B4-BE49-F238E27FC236}">
                <a16:creationId xmlns:a16="http://schemas.microsoft.com/office/drawing/2014/main" id="{00AC0F49-7525-EE46-8F1A-BE62C6B52A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/>
            <a:fld id="{54D4E98B-170F-3646-BA79-2E90978A69F6}" type="slidenum">
              <a:rPr lang="en-US" altLang="en-US"/>
              <a:pPr algn="r"/>
              <a:t>24</a:t>
            </a:fld>
            <a:endParaRPr lang="en-US" altLang="en-US"/>
          </a:p>
        </p:txBody>
      </p:sp>
      <p:sp>
        <p:nvSpPr>
          <p:cNvPr id="38915" name="Rectangle 2">
            <a:extLst>
              <a:ext uri="{FF2B5EF4-FFF2-40B4-BE49-F238E27FC236}">
                <a16:creationId xmlns:a16="http://schemas.microsoft.com/office/drawing/2014/main" id="{B7C74689-82DE-6B4F-8272-BAAD88F1237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>
            <a:extLst>
              <a:ext uri="{FF2B5EF4-FFF2-40B4-BE49-F238E27FC236}">
                <a16:creationId xmlns:a16="http://schemas.microsoft.com/office/drawing/2014/main" id="{A20367DC-8EAF-3A4D-BA06-42A6C4904DC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825621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>
            <a:extLst>
              <a:ext uri="{FF2B5EF4-FFF2-40B4-BE49-F238E27FC236}">
                <a16:creationId xmlns:a16="http://schemas.microsoft.com/office/drawing/2014/main" id="{D93851B1-E0BC-8D4C-BD0C-89A9FD95D0B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/>
            <a:fld id="{2ADAA5B1-954B-2D41-8B8D-5F3284E63E74}" type="slidenum">
              <a:rPr lang="en-US" altLang="en-US"/>
              <a:pPr algn="r"/>
              <a:t>25</a:t>
            </a:fld>
            <a:endParaRPr lang="en-US" altLang="en-US"/>
          </a:p>
        </p:txBody>
      </p:sp>
      <p:sp>
        <p:nvSpPr>
          <p:cNvPr id="40963" name="Rectangle 2">
            <a:extLst>
              <a:ext uri="{FF2B5EF4-FFF2-40B4-BE49-F238E27FC236}">
                <a16:creationId xmlns:a16="http://schemas.microsoft.com/office/drawing/2014/main" id="{4C34629B-58DA-1F44-91FF-2F51B065A4F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>
            <a:extLst>
              <a:ext uri="{FF2B5EF4-FFF2-40B4-BE49-F238E27FC236}">
                <a16:creationId xmlns:a16="http://schemas.microsoft.com/office/drawing/2014/main" id="{DEA312FE-4B35-CF41-B6EF-228CC23EE5C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566796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>
            <a:extLst>
              <a:ext uri="{FF2B5EF4-FFF2-40B4-BE49-F238E27FC236}">
                <a16:creationId xmlns:a16="http://schemas.microsoft.com/office/drawing/2014/main" id="{3FF3E654-7747-1341-B094-1148F7C1A96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/>
            <a:fld id="{CB457753-E492-5149-A656-2A977F292CCE}" type="slidenum">
              <a:rPr lang="en-US" altLang="en-US"/>
              <a:pPr algn="r"/>
              <a:t>26</a:t>
            </a:fld>
            <a:endParaRPr lang="en-US" altLang="en-US"/>
          </a:p>
        </p:txBody>
      </p:sp>
      <p:sp>
        <p:nvSpPr>
          <p:cNvPr id="41987" name="Rectangle 2">
            <a:extLst>
              <a:ext uri="{FF2B5EF4-FFF2-40B4-BE49-F238E27FC236}">
                <a16:creationId xmlns:a16="http://schemas.microsoft.com/office/drawing/2014/main" id="{90E646AF-34DA-7D44-9E06-D33AFA5DEF5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>
            <a:extLst>
              <a:ext uri="{FF2B5EF4-FFF2-40B4-BE49-F238E27FC236}">
                <a16:creationId xmlns:a16="http://schemas.microsoft.com/office/drawing/2014/main" id="{E7A75EEB-B4C6-CD4E-A4B1-0F8A5A8D2C5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425549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>
            <a:extLst>
              <a:ext uri="{FF2B5EF4-FFF2-40B4-BE49-F238E27FC236}">
                <a16:creationId xmlns:a16="http://schemas.microsoft.com/office/drawing/2014/main" id="{DFB3FD8A-5933-AF40-A432-C0AFC01122B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/>
            <a:fld id="{21BBF2D4-8E70-ED41-91BA-9D5485BD675E}" type="slidenum">
              <a:rPr lang="en-US" altLang="en-US"/>
              <a:pPr algn="r"/>
              <a:t>27</a:t>
            </a:fld>
            <a:endParaRPr lang="en-US" altLang="en-US"/>
          </a:p>
        </p:txBody>
      </p:sp>
      <p:sp>
        <p:nvSpPr>
          <p:cNvPr id="44035" name="Rectangle 2">
            <a:extLst>
              <a:ext uri="{FF2B5EF4-FFF2-40B4-BE49-F238E27FC236}">
                <a16:creationId xmlns:a16="http://schemas.microsoft.com/office/drawing/2014/main" id="{6AACD0FA-0C6A-5148-9BFA-73739DA3ADD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>
            <a:extLst>
              <a:ext uri="{FF2B5EF4-FFF2-40B4-BE49-F238E27FC236}">
                <a16:creationId xmlns:a16="http://schemas.microsoft.com/office/drawing/2014/main" id="{10046EC3-62C9-0B49-A135-7C14A746CB5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515797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>
            <a:extLst>
              <a:ext uri="{FF2B5EF4-FFF2-40B4-BE49-F238E27FC236}">
                <a16:creationId xmlns:a16="http://schemas.microsoft.com/office/drawing/2014/main" id="{FC6BF386-29EC-AB48-B57E-78EBE009DCB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/>
            <a:fld id="{BA9895B0-1DEB-734E-A44A-0E9638CA37BB}" type="slidenum">
              <a:rPr lang="en-US" altLang="en-US"/>
              <a:pPr algn="r"/>
              <a:t>28</a:t>
            </a:fld>
            <a:endParaRPr lang="en-US" altLang="en-US"/>
          </a:p>
        </p:txBody>
      </p:sp>
      <p:sp>
        <p:nvSpPr>
          <p:cNvPr id="46083" name="Rectangle 2">
            <a:extLst>
              <a:ext uri="{FF2B5EF4-FFF2-40B4-BE49-F238E27FC236}">
                <a16:creationId xmlns:a16="http://schemas.microsoft.com/office/drawing/2014/main" id="{15245B57-21C5-8F41-9231-E74340FC3D2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>
            <a:extLst>
              <a:ext uri="{FF2B5EF4-FFF2-40B4-BE49-F238E27FC236}">
                <a16:creationId xmlns:a16="http://schemas.microsoft.com/office/drawing/2014/main" id="{F9DBAC8A-9512-BB42-B950-5EE0A3C7685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351117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>
            <a:extLst>
              <a:ext uri="{FF2B5EF4-FFF2-40B4-BE49-F238E27FC236}">
                <a16:creationId xmlns:a16="http://schemas.microsoft.com/office/drawing/2014/main" id="{DCC0BE66-66C7-BE4F-B0AD-3BF73F1DCCE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/>
            <a:fld id="{51FA140A-800D-F145-B3FB-6FE998EE9F4F}" type="slidenum">
              <a:rPr lang="en-US" altLang="en-US"/>
              <a:pPr algn="r"/>
              <a:t>29</a:t>
            </a:fld>
            <a:endParaRPr lang="en-US" altLang="en-US"/>
          </a:p>
        </p:txBody>
      </p:sp>
      <p:sp>
        <p:nvSpPr>
          <p:cNvPr id="48131" name="Rectangle 2">
            <a:extLst>
              <a:ext uri="{FF2B5EF4-FFF2-40B4-BE49-F238E27FC236}">
                <a16:creationId xmlns:a16="http://schemas.microsoft.com/office/drawing/2014/main" id="{63FC2272-EDD4-124D-BC2B-E2C9E9E0A54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>
            <a:extLst>
              <a:ext uri="{FF2B5EF4-FFF2-40B4-BE49-F238E27FC236}">
                <a16:creationId xmlns:a16="http://schemas.microsoft.com/office/drawing/2014/main" id="{51740581-F66A-B748-9685-E3833FF9D34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339930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>
            <a:extLst>
              <a:ext uri="{FF2B5EF4-FFF2-40B4-BE49-F238E27FC236}">
                <a16:creationId xmlns:a16="http://schemas.microsoft.com/office/drawing/2014/main" id="{1268403F-22E1-3C41-A916-D8ED2C455A7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/>
            <a:fld id="{1FA38927-AD35-F64B-893E-C1365A70E473}" type="slidenum">
              <a:rPr lang="en-US" altLang="en-US"/>
              <a:pPr algn="r"/>
              <a:t>30</a:t>
            </a:fld>
            <a:endParaRPr lang="en-US" altLang="en-US"/>
          </a:p>
        </p:txBody>
      </p:sp>
      <p:sp>
        <p:nvSpPr>
          <p:cNvPr id="50179" name="Rectangle 2">
            <a:extLst>
              <a:ext uri="{FF2B5EF4-FFF2-40B4-BE49-F238E27FC236}">
                <a16:creationId xmlns:a16="http://schemas.microsoft.com/office/drawing/2014/main" id="{36F3C4FC-573B-BF4D-B45F-54B07D62883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>
            <a:extLst>
              <a:ext uri="{FF2B5EF4-FFF2-40B4-BE49-F238E27FC236}">
                <a16:creationId xmlns:a16="http://schemas.microsoft.com/office/drawing/2014/main" id="{E2783D94-7FDB-D949-905E-05DEC41610A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11794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dgm">
  <p:cSld name="Title and Diagram or Organization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martArt Placeholder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33900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4" name="Rectangle 218">
            <a:extLst>
              <a:ext uri="{FF2B5EF4-FFF2-40B4-BE49-F238E27FC236}">
                <a16:creationId xmlns:a16="http://schemas.microsoft.com/office/drawing/2014/main" id="{8E1BF998-8F31-FC4D-976B-F1F8EF14B48F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31EBAC-44C7-0442-894A-77B09A59DE0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219">
            <a:extLst>
              <a:ext uri="{FF2B5EF4-FFF2-40B4-BE49-F238E27FC236}">
                <a16:creationId xmlns:a16="http://schemas.microsoft.com/office/drawing/2014/main" id="{65EC634F-FBFC-1647-BC9F-CA84D9D49915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220">
            <a:extLst>
              <a:ext uri="{FF2B5EF4-FFF2-40B4-BE49-F238E27FC236}">
                <a16:creationId xmlns:a16="http://schemas.microsoft.com/office/drawing/2014/main" id="{17B65EA9-58F9-854D-9019-F1A9DE4CC373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0983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25550"/>
          </a:xfrm>
        </p:spPr>
        <p:txBody>
          <a:bodyPr/>
          <a:lstStyle/>
          <a:p>
            <a:pPr eaLnBrk="1" hangingPunct="1"/>
            <a:r>
              <a:rPr lang="en-GB" altLang="en-US" dirty="0"/>
              <a:t>BMSK5004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899592" y="1196752"/>
            <a:ext cx="8795146" cy="3815680"/>
          </a:xfrm>
        </p:spPr>
        <p:txBody>
          <a:bodyPr/>
          <a:lstStyle/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Managing Projects in the Organisation</a:t>
            </a:r>
          </a:p>
          <a:p>
            <a:pPr eaLnBrk="1" hangingPunct="1"/>
            <a:r>
              <a:rPr lang="en-GB" altLang="en-US" b="1">
                <a:solidFill>
                  <a:schemeClr val="tx1"/>
                </a:solidFill>
              </a:rPr>
              <a:t>Project </a:t>
            </a:r>
            <a:r>
              <a:rPr lang="en-GB" altLang="en-US" b="1" dirty="0">
                <a:solidFill>
                  <a:schemeClr val="tx1"/>
                </a:solidFill>
              </a:rPr>
              <a:t>Scope</a:t>
            </a:r>
          </a:p>
          <a:p>
            <a:pPr eaLnBrk="1" hangingPunct="1"/>
            <a:r>
              <a:rPr lang="en-GB" altLang="en-US" b="1" dirty="0">
                <a:solidFill>
                  <a:schemeClr val="tx1"/>
                </a:solidFill>
              </a:rPr>
              <a:t>WEEK 3</a:t>
            </a:r>
          </a:p>
          <a:p>
            <a:pPr eaLnBrk="1" hangingPunct="1"/>
            <a:endParaRPr lang="en-US" altLang="en-US" dirty="0"/>
          </a:p>
          <a:p>
            <a:pPr eaLnBrk="1" hangingPunct="1"/>
            <a:endParaRPr lang="en-US" altLang="en-US" dirty="0">
              <a:solidFill>
                <a:schemeClr val="tx1"/>
              </a:solidFill>
            </a:endParaRP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FE30A7-34BE-7A44-BE9D-11B6DB31D6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325562"/>
          </a:xfrm>
        </p:spPr>
        <p:txBody>
          <a:bodyPr/>
          <a:lstStyle/>
          <a:p>
            <a:pPr>
              <a:defRPr/>
            </a:pPr>
            <a:r>
              <a:rPr lang="en-GB" dirty="0"/>
              <a:t>What is Project Scope, Deliverable and Project Scope Management?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17E470-F13F-C547-B285-309FC6E19D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" y="1600200"/>
            <a:ext cx="9067800" cy="5181600"/>
          </a:xfrm>
        </p:spPr>
        <p:txBody>
          <a:bodyPr/>
          <a:lstStyle/>
          <a:p>
            <a:pPr>
              <a:spcBef>
                <a:spcPct val="80000"/>
              </a:spcBef>
              <a:defRPr/>
            </a:pPr>
            <a:r>
              <a:rPr lang="en-US" altLang="en-US" sz="2400" b="1" dirty="0"/>
              <a:t>Scope</a:t>
            </a:r>
            <a:r>
              <a:rPr lang="en-US" altLang="en-US" sz="2400" dirty="0"/>
              <a:t> refers to </a:t>
            </a:r>
            <a:r>
              <a:rPr lang="en-US" altLang="en-US" sz="2400" i="1" dirty="0"/>
              <a:t>all</a:t>
            </a:r>
            <a:r>
              <a:rPr lang="en-US" altLang="en-US" sz="2400" dirty="0"/>
              <a:t> the work involved in creating the products of the project and the processes used to create them.</a:t>
            </a:r>
          </a:p>
          <a:p>
            <a:pPr>
              <a:spcBef>
                <a:spcPct val="80000"/>
              </a:spcBef>
              <a:defRPr/>
            </a:pPr>
            <a:r>
              <a:rPr lang="en-US" altLang="en-US" sz="2400" dirty="0"/>
              <a:t> A </a:t>
            </a:r>
            <a:r>
              <a:rPr lang="en-US" altLang="en-US" sz="2400" b="1" dirty="0"/>
              <a:t>deliverable</a:t>
            </a:r>
            <a:r>
              <a:rPr lang="en-US" altLang="en-US" sz="2400" dirty="0"/>
              <a:t> is a product produced as part of a project, such as hardware or software, planning documents, or meeting minutes.</a:t>
            </a:r>
          </a:p>
          <a:p>
            <a:pPr>
              <a:spcBef>
                <a:spcPct val="80000"/>
              </a:spcBef>
              <a:defRPr/>
            </a:pPr>
            <a:r>
              <a:rPr lang="en-US" altLang="en-US" sz="2400" dirty="0"/>
              <a:t>Project scope management includes the processes involved in defining and controlling what is or is not included in a project.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80819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4B9D7-A150-A345-92AA-75E7B70F80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Did your project ask for this?</a:t>
            </a:r>
            <a:endParaRPr lang="en-GB" dirty="0"/>
          </a:p>
        </p:txBody>
      </p:sp>
      <p:pic>
        <p:nvPicPr>
          <p:cNvPr id="8195" name="Picture 2" descr="http://us1.webpublications.com.au/static/images/articles/i13/1357_8mg.jpg">
            <a:extLst>
              <a:ext uri="{FF2B5EF4-FFF2-40B4-BE49-F238E27FC236}">
                <a16:creationId xmlns:a16="http://schemas.microsoft.com/office/drawing/2014/main" id="{BF98EE34-247F-F547-87F9-63D592E6E86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411760" y="1417638"/>
            <a:ext cx="5665440" cy="403638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009175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FBB56-626E-BE42-9521-649A6AE2C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And end up building this instead?</a:t>
            </a:r>
            <a:endParaRPr lang="en-GB" dirty="0"/>
          </a:p>
        </p:txBody>
      </p:sp>
      <p:pic>
        <p:nvPicPr>
          <p:cNvPr id="9219" name="Picture 4" descr="http://www.skinz.org/cars/lamborghini-wallpapers/lamborghini-concept-car-wallpapers-2.jpg">
            <a:extLst>
              <a:ext uri="{FF2B5EF4-FFF2-40B4-BE49-F238E27FC236}">
                <a16:creationId xmlns:a16="http://schemas.microsoft.com/office/drawing/2014/main" id="{5FDEF5A1-9FE4-B640-872C-E473D7D5F12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267744" y="1600200"/>
            <a:ext cx="6419056" cy="382674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34235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DBA9B-9451-1C40-9182-DF6A4E5171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Question?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CC196F-0C74-E147-8EC7-9DD424DE62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Why do you think this happened?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8FD0E7D-87A5-544C-A8D4-CC9D2CB70FE3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2780928"/>
            <a:ext cx="2876902" cy="1694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39614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A40078-A103-0A43-8614-7E61D533D7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Some thoughts.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D648FF-98F4-DC43-93F3-9FE77533FA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/>
              <a:t>The project team and stakeholders must have the same understanding of what products will be produced as a result of a project and how they’ll be produced.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08653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ACD827-6744-2247-A67D-B8F310F014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dirty="0"/>
              <a:t>Project Scope Checklist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EC1EBC-6946-7444-A3CB-A448DBE577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1313" indent="-341313">
              <a:spcBef>
                <a:spcPts val="800"/>
              </a:spcBef>
              <a:buClr>
                <a:srgbClr val="FFFFFF"/>
              </a:buClr>
              <a:buSzPct val="100000"/>
              <a:buFont typeface="Arial" panose="020B0604020202020204" pitchFamily="34" charset="0"/>
              <a:buChar char="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</a:tabLst>
              <a:defRPr/>
            </a:pPr>
            <a:r>
              <a:rPr lang="en-GB" altLang="en-US" dirty="0"/>
              <a:t>Project Objective</a:t>
            </a:r>
          </a:p>
          <a:p>
            <a:pPr marL="341313" indent="-341313">
              <a:spcBef>
                <a:spcPts val="800"/>
              </a:spcBef>
              <a:buClr>
                <a:srgbClr val="FFFFFF"/>
              </a:buClr>
              <a:buSzPct val="100000"/>
              <a:buFont typeface="Arial" panose="020B0604020202020204" pitchFamily="34" charset="0"/>
              <a:buChar char="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</a:tabLst>
              <a:defRPr/>
            </a:pPr>
            <a:r>
              <a:rPr lang="en-GB" altLang="en-US" dirty="0"/>
              <a:t>Deliverables</a:t>
            </a:r>
          </a:p>
          <a:p>
            <a:pPr marL="341313" indent="-341313">
              <a:spcBef>
                <a:spcPts val="800"/>
              </a:spcBef>
              <a:buClr>
                <a:srgbClr val="FFFFFF"/>
              </a:buClr>
              <a:buSzPct val="100000"/>
              <a:buFont typeface="Arial" panose="020B0604020202020204" pitchFamily="34" charset="0"/>
              <a:buChar char="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</a:tabLst>
              <a:defRPr/>
            </a:pPr>
            <a:r>
              <a:rPr lang="en-GB" altLang="en-US" dirty="0"/>
              <a:t>Milestones</a:t>
            </a:r>
          </a:p>
          <a:p>
            <a:pPr marL="341313" indent="-341313">
              <a:spcBef>
                <a:spcPts val="800"/>
              </a:spcBef>
              <a:buClr>
                <a:srgbClr val="FFFFFF"/>
              </a:buClr>
              <a:buSzPct val="100000"/>
              <a:buFont typeface="Arial" panose="020B0604020202020204" pitchFamily="34" charset="0"/>
              <a:buChar char="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</a:tabLst>
              <a:defRPr/>
            </a:pPr>
            <a:r>
              <a:rPr lang="en-GB" altLang="en-US" dirty="0"/>
              <a:t>Technical Requirements</a:t>
            </a:r>
          </a:p>
          <a:p>
            <a:pPr marL="341313" indent="-341313">
              <a:spcBef>
                <a:spcPts val="800"/>
              </a:spcBef>
              <a:buClr>
                <a:srgbClr val="FFFFFF"/>
              </a:buClr>
              <a:buSzPct val="100000"/>
              <a:buFont typeface="Arial" panose="020B0604020202020204" pitchFamily="34" charset="0"/>
              <a:buChar char="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</a:tabLst>
              <a:defRPr/>
            </a:pPr>
            <a:r>
              <a:rPr lang="en-GB" altLang="en-US" dirty="0"/>
              <a:t>Limits and Exclusions</a:t>
            </a:r>
          </a:p>
          <a:p>
            <a:pPr marL="341313" indent="-341313">
              <a:spcBef>
                <a:spcPts val="800"/>
              </a:spcBef>
              <a:buClr>
                <a:srgbClr val="FFFFFF"/>
              </a:buClr>
              <a:buSzPct val="100000"/>
              <a:buFont typeface="Arial" panose="020B0604020202020204" pitchFamily="34" charset="0"/>
              <a:buChar char="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</a:tabLst>
              <a:defRPr/>
            </a:pPr>
            <a:r>
              <a:rPr lang="en-GB" altLang="en-US" dirty="0"/>
              <a:t>Reviews with Customers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23890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5B643C-E767-3F4E-8522-BD645F5D84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dirty="0"/>
              <a:t>Project Objectives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9880FF-2929-144F-B62B-5EA1B703C9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1313" indent="-341313">
              <a:spcBef>
                <a:spcPts val="800"/>
              </a:spcBef>
              <a:buClr>
                <a:srgbClr val="FFFFFF"/>
              </a:buClr>
              <a:buSzPct val="100000"/>
              <a:buFont typeface="Arial" panose="020B0604020202020204" pitchFamily="34" charset="0"/>
              <a:buChar char="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/>
            </a:pPr>
            <a:r>
              <a:rPr lang="en-GB" altLang="en-US" dirty="0"/>
              <a:t>An objective is the end-point of a process</a:t>
            </a:r>
          </a:p>
          <a:p>
            <a:pPr marL="341313" indent="-341313">
              <a:spcBef>
                <a:spcPts val="800"/>
              </a:spcBef>
              <a:buClr>
                <a:srgbClr val="FFFFFF"/>
              </a:buClr>
              <a:buSzPct val="100000"/>
              <a:buFont typeface="Arial" panose="020B0604020202020204" pitchFamily="34" charset="0"/>
              <a:buChar char="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/>
            </a:pPr>
            <a:r>
              <a:rPr lang="en-GB" altLang="en-US" dirty="0"/>
              <a:t>Answers the questions of what, when, and how much</a:t>
            </a:r>
          </a:p>
          <a:p>
            <a:pPr marL="341313" indent="-341313">
              <a:spcBef>
                <a:spcPts val="800"/>
              </a:spcBef>
              <a:buClr>
                <a:srgbClr val="FFFFFF"/>
              </a:buClr>
              <a:buSzPct val="100000"/>
              <a:buFont typeface="Arial" panose="020B0604020202020204" pitchFamily="34" charset="0"/>
              <a:buChar char="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/>
            </a:pPr>
            <a:r>
              <a:rPr lang="en-GB" altLang="en-US" dirty="0"/>
              <a:t>Provides a verifiable and measurable  accounting of project success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44339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494555-9ED4-9848-A3D3-8BD788F658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-99392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altLang="en-US" dirty="0"/>
              <a:t>Objectives are Goal Oriented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841818-8677-164C-823F-7C7ED1ED34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830316"/>
            <a:ext cx="9144000" cy="5486400"/>
          </a:xfrm>
        </p:spPr>
        <p:txBody>
          <a:bodyPr/>
          <a:lstStyle/>
          <a:p>
            <a:pPr>
              <a:buClr>
                <a:srgbClr val="FFFFFF"/>
              </a:buClr>
              <a:defRPr/>
            </a:pPr>
            <a:r>
              <a:rPr lang="en-GB" altLang="en-US" sz="2200" dirty="0">
                <a:solidFill>
                  <a:srgbClr val="FFFFFF"/>
                </a:solidFill>
              </a:rPr>
              <a:t>An objective is </a:t>
            </a:r>
            <a:r>
              <a:rPr lang="en-GB" altLang="en-US" sz="2200" u="sng" dirty="0">
                <a:solidFill>
                  <a:srgbClr val="FFFFFF"/>
                </a:solidFill>
              </a:rPr>
              <a:t>not</a:t>
            </a:r>
            <a:r>
              <a:rPr lang="en-GB" altLang="en-US" sz="2200" dirty="0">
                <a:solidFill>
                  <a:srgbClr val="FFFFFF"/>
                </a:solidFill>
              </a:rPr>
              <a:t> a process:</a:t>
            </a:r>
          </a:p>
          <a:p>
            <a:pPr>
              <a:buClr>
                <a:srgbClr val="FFFF00"/>
              </a:buClr>
              <a:buFont typeface="Wingdings" pitchFamily="2" charset="2"/>
              <a:buChar char=""/>
              <a:defRPr/>
            </a:pPr>
            <a:r>
              <a:rPr lang="en-GB" altLang="en-US" sz="2400" dirty="0"/>
              <a:t>“To provide my supervisor with information on buying a new computer for my office.”</a:t>
            </a:r>
          </a:p>
          <a:p>
            <a:pPr>
              <a:buClr>
                <a:srgbClr val="FFFF00"/>
              </a:buClr>
              <a:defRPr/>
            </a:pPr>
            <a:endParaRPr lang="en-GB" altLang="en-US" sz="2400" dirty="0"/>
          </a:p>
          <a:p>
            <a:pPr>
              <a:buClr>
                <a:srgbClr val="FFFFFF"/>
              </a:buClr>
              <a:defRPr/>
            </a:pPr>
            <a:r>
              <a:rPr lang="en-GB" altLang="en-US" sz="2200" dirty="0"/>
              <a:t>That’s like an archer saying:</a:t>
            </a:r>
          </a:p>
          <a:p>
            <a:pPr lvl="1">
              <a:buClr>
                <a:srgbClr val="FFFF00"/>
              </a:buClr>
              <a:defRPr/>
            </a:pPr>
            <a:r>
              <a:rPr lang="en-GB" altLang="en-US" sz="2200" dirty="0"/>
              <a:t>“My objective is to move the arrow in the direction of the target.” </a:t>
            </a:r>
          </a:p>
          <a:p>
            <a:pPr>
              <a:buClr>
                <a:srgbClr val="FFFFFF"/>
              </a:buClr>
              <a:defRPr/>
            </a:pPr>
            <a:r>
              <a:rPr lang="en-GB" altLang="en-US" sz="2200" dirty="0"/>
              <a:t>It is more likely that the archer would say:</a:t>
            </a:r>
          </a:p>
          <a:p>
            <a:pPr lvl="1">
              <a:buClr>
                <a:srgbClr val="FFFF00"/>
              </a:buClr>
              <a:defRPr/>
            </a:pPr>
            <a:r>
              <a:rPr lang="en-GB" altLang="en-US" sz="2200" dirty="0"/>
              <a:t>“My objective is to hit the bulls-eye.”</a:t>
            </a:r>
          </a:p>
          <a:p>
            <a:pPr>
              <a:buClr>
                <a:srgbClr val="FFFFFF"/>
              </a:buClr>
              <a:defRPr/>
            </a:pPr>
            <a:endParaRPr lang="en-GB" altLang="en-US" sz="2200" dirty="0"/>
          </a:p>
          <a:p>
            <a:pPr>
              <a:buClr>
                <a:srgbClr val="FFFFFF"/>
              </a:buClr>
              <a:defRPr/>
            </a:pPr>
            <a:r>
              <a:rPr lang="en-GB" altLang="en-US" sz="2200" dirty="0"/>
              <a:t>Revising the objective above would yield:</a:t>
            </a:r>
          </a:p>
          <a:p>
            <a:pPr>
              <a:buClr>
                <a:srgbClr val="FFFF00"/>
              </a:buClr>
              <a:buFont typeface="Wingdings" pitchFamily="2" charset="2"/>
              <a:buChar char=""/>
              <a:defRPr/>
            </a:pPr>
            <a:r>
              <a:rPr lang="en-GB" altLang="en-US" sz="2400" dirty="0"/>
              <a:t>“To convince my supervisor to approve the purchase of a new computer for my office.”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55785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FFDB68-0938-2142-8B53-3391915887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dirty="0"/>
              <a:t>Project Deliverables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0CD40-E323-B747-A9F5-12E7F12028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1313" indent="-341313">
              <a:spcBef>
                <a:spcPts val="800"/>
              </a:spcBef>
              <a:buClr>
                <a:srgbClr val="FFFFFF"/>
              </a:buClr>
              <a:buSzPct val="100000"/>
              <a:buFont typeface="Arial" panose="020B0604020202020204" pitchFamily="34" charset="0"/>
              <a:buChar char="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/>
            </a:pPr>
            <a:r>
              <a:rPr lang="en-GB" altLang="en-US" dirty="0"/>
              <a:t>Deliverables are what the project will produce during its execution</a:t>
            </a:r>
          </a:p>
          <a:p>
            <a:pPr marL="341313" indent="-341313">
              <a:spcBef>
                <a:spcPts val="800"/>
              </a:spcBef>
              <a:buClr>
                <a:srgbClr val="FFFFFF"/>
              </a:buClr>
              <a:buSzPct val="100000"/>
              <a:buFont typeface="Arial" panose="020B0604020202020204" pitchFamily="34" charset="0"/>
              <a:buChar char="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/>
            </a:pPr>
            <a:r>
              <a:rPr lang="en-GB" altLang="en-US" dirty="0"/>
              <a:t>Deliverables may include the creation of specs, prototypes, and finished product</a:t>
            </a:r>
          </a:p>
          <a:p>
            <a:pPr marL="341313" indent="-341313">
              <a:spcBef>
                <a:spcPts val="800"/>
              </a:spcBef>
              <a:buClr>
                <a:srgbClr val="FFFFFF"/>
              </a:buClr>
              <a:buSzPct val="100000"/>
              <a:buFont typeface="Arial" panose="020B0604020202020204" pitchFamily="34" charset="0"/>
              <a:buChar char="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/>
            </a:pPr>
            <a:r>
              <a:rPr lang="en-GB" altLang="en-US" dirty="0"/>
              <a:t>Typically include time, quantity, and/or cost estimates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0548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9EDC83-03EF-E34C-A476-CD351F06AF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dirty="0"/>
              <a:t>Project Milestones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6F1A42-D565-5A40-843E-5C65C42305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84169"/>
            <a:ext cx="8229600" cy="3917032"/>
          </a:xfrm>
        </p:spPr>
        <p:txBody>
          <a:bodyPr/>
          <a:lstStyle/>
          <a:p>
            <a:pPr marL="341313" indent="-341313">
              <a:spcBef>
                <a:spcPts val="800"/>
              </a:spcBef>
              <a:buClr>
                <a:srgbClr val="FFFFFF"/>
              </a:buClr>
              <a:buSzPct val="100000"/>
              <a:buFont typeface="Arial" panose="020B0604020202020204" pitchFamily="34" charset="0"/>
              <a:buChar char="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/>
            </a:pPr>
            <a:r>
              <a:rPr lang="en-GB" altLang="en-US" dirty="0"/>
              <a:t>A milestone is a significant event in a project that occurs at a point in time</a:t>
            </a:r>
          </a:p>
          <a:p>
            <a:pPr marL="341313" indent="-341313">
              <a:spcBef>
                <a:spcPts val="800"/>
              </a:spcBef>
              <a:buClr>
                <a:srgbClr val="FFFFFF"/>
              </a:buClr>
              <a:buSzPct val="100000"/>
              <a:buFont typeface="Arial" panose="020B0604020202020204" pitchFamily="34" charset="0"/>
              <a:buChar char="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/>
            </a:pPr>
            <a:r>
              <a:rPr lang="en-GB" altLang="en-US" dirty="0"/>
              <a:t> Milestones identify major segments of the work that are completed</a:t>
            </a:r>
          </a:p>
          <a:p>
            <a:pPr marL="341313" indent="-341313">
              <a:spcBef>
                <a:spcPts val="800"/>
              </a:spcBef>
              <a:buClr>
                <a:srgbClr val="FFFFFF"/>
              </a:buClr>
              <a:buSzPct val="100000"/>
              <a:buFont typeface="Arial" panose="020B0604020202020204" pitchFamily="34" charset="0"/>
              <a:buChar char="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/>
            </a:pPr>
            <a:r>
              <a:rPr lang="en-GB" altLang="en-US" dirty="0"/>
              <a:t>Milestones serve as critical control points in project development</a:t>
            </a:r>
          </a:p>
          <a:p>
            <a:pPr marL="341313" indent="-341313">
              <a:spcBef>
                <a:spcPts val="800"/>
              </a:spcBef>
              <a:buClr>
                <a:srgbClr val="FFFFFF"/>
              </a:buClr>
              <a:buSzPct val="100000"/>
              <a:buFont typeface="Arial" panose="020B0604020202020204" pitchFamily="34" charset="0"/>
              <a:buChar char="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/>
            </a:pPr>
            <a:r>
              <a:rPr lang="en-GB" altLang="en-US" dirty="0"/>
              <a:t>Milestones are easily recognized by all participants in the project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66947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94F8A4-80B7-DC42-84E4-936EE11455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dirty="0"/>
              <a:t>Technical Requirements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2149B6-C44D-F144-A8CB-BE702FB1C2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3917032"/>
          </a:xfrm>
        </p:spPr>
        <p:txBody>
          <a:bodyPr/>
          <a:lstStyle/>
          <a:p>
            <a:pPr>
              <a:defRPr/>
            </a:pPr>
            <a:r>
              <a:rPr lang="en-GB" altLang="en-US" dirty="0"/>
              <a:t>Technical requirements set the minimum allowable quality and capability for project outcome</a:t>
            </a:r>
          </a:p>
          <a:p>
            <a:pPr marL="341313" indent="-341313">
              <a:lnSpc>
                <a:spcPct val="90000"/>
              </a:lnSpc>
              <a:spcBef>
                <a:spcPts val="700"/>
              </a:spcBef>
              <a:buClr>
                <a:srgbClr val="FFFFFF"/>
              </a:buClr>
              <a:buSzPct val="100000"/>
              <a:buFont typeface="Arial" panose="020B0604020202020204" pitchFamily="34" charset="0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/>
            </a:pPr>
            <a:r>
              <a:rPr lang="en-GB" altLang="en-US" dirty="0"/>
              <a:t>Examples:</a:t>
            </a:r>
          </a:p>
          <a:p>
            <a:pPr marL="0" indent="0">
              <a:lnSpc>
                <a:spcPct val="90000"/>
              </a:lnSpc>
              <a:spcBef>
                <a:spcPts val="700"/>
              </a:spcBef>
              <a:buClr>
                <a:srgbClr val="FFFF00"/>
              </a:buClr>
              <a:buSzPct val="100000"/>
              <a:buFont typeface="Wingdings" pitchFamily="2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/>
            </a:pPr>
            <a:endParaRPr lang="en-GB" altLang="en-US" dirty="0"/>
          </a:p>
          <a:p>
            <a:pPr marL="341313" indent="-341313">
              <a:lnSpc>
                <a:spcPct val="90000"/>
              </a:lnSpc>
              <a:spcBef>
                <a:spcPts val="700"/>
              </a:spcBef>
              <a:buClr>
                <a:srgbClr val="FFFF00"/>
              </a:buClr>
              <a:buSzPct val="100000"/>
              <a:buFont typeface="Wingdings" pitchFamily="2" charset="2"/>
              <a:buChar char="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/>
            </a:pPr>
            <a:r>
              <a:rPr lang="en-GB" altLang="en-US" dirty="0"/>
              <a:t>“The entire hamburger production process must be limited to 4 minutes or less.”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19404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25466-C62B-C944-9DF8-AE0175D36D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dirty="0"/>
              <a:t>Limits and Exclusions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8F7F7F-13D5-4348-B540-53DD7D691C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2197" y="1268760"/>
            <a:ext cx="8763000" cy="5029200"/>
          </a:xfrm>
        </p:spPr>
        <p:txBody>
          <a:bodyPr/>
          <a:lstStyle/>
          <a:p>
            <a:pPr marL="341313" indent="-341313">
              <a:spcBef>
                <a:spcPts val="800"/>
              </a:spcBef>
              <a:buClr>
                <a:srgbClr val="FFFFFF"/>
              </a:buClr>
              <a:buSzPct val="100000"/>
              <a:buFont typeface="Arial" panose="020B0604020202020204" pitchFamily="34" charset="0"/>
              <a:buChar char="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/>
            </a:pPr>
            <a:r>
              <a:rPr lang="en-GB" altLang="en-US" dirty="0"/>
              <a:t>Determines what is not included in the project</a:t>
            </a:r>
          </a:p>
          <a:p>
            <a:pPr marL="341313" indent="-341313">
              <a:spcBef>
                <a:spcPts val="800"/>
              </a:spcBef>
              <a:buClr>
                <a:srgbClr val="FFFFFF"/>
              </a:buClr>
              <a:buSzPct val="100000"/>
              <a:buFont typeface="Arial" panose="020B0604020202020204" pitchFamily="34" charset="0"/>
              <a:buChar char="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/>
            </a:pPr>
            <a:r>
              <a:rPr lang="en-GB" altLang="en-US" dirty="0"/>
              <a:t>Prevents “project creep”</a:t>
            </a:r>
          </a:p>
          <a:p>
            <a:pPr marL="341313" indent="-341313">
              <a:spcBef>
                <a:spcPts val="800"/>
              </a:spcBef>
              <a:buClr>
                <a:srgbClr val="FFFFFF"/>
              </a:buClr>
              <a:buSzPct val="100000"/>
              <a:buFont typeface="Arial" panose="020B0604020202020204" pitchFamily="34" charset="0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/>
            </a:pPr>
            <a:endParaRPr lang="en-GB" altLang="en-US" dirty="0"/>
          </a:p>
          <a:p>
            <a:pPr marL="341313" indent="-341313">
              <a:spcBef>
                <a:spcPts val="700"/>
              </a:spcBef>
              <a:buClr>
                <a:srgbClr val="FFFFFF"/>
              </a:buClr>
              <a:buSzPct val="100000"/>
              <a:buFont typeface="Wingdings" pitchFamily="2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/>
            </a:pPr>
            <a:r>
              <a:rPr lang="en-GB" altLang="en-US" dirty="0"/>
              <a:t>Examples: </a:t>
            </a:r>
          </a:p>
          <a:p>
            <a:pPr marL="341313" indent="-341313">
              <a:spcBef>
                <a:spcPts val="700"/>
              </a:spcBef>
              <a:buClr>
                <a:srgbClr val="FFFF00"/>
              </a:buClr>
              <a:buSzPct val="100000"/>
              <a:buFont typeface="Wingdings" pitchFamily="2" charset="2"/>
              <a:buChar char="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/>
            </a:pPr>
            <a:r>
              <a:rPr lang="en-GB" altLang="en-US" dirty="0"/>
              <a:t>“The house will be built, but no landscaping or security devices added.” </a:t>
            </a:r>
          </a:p>
          <a:p>
            <a:pPr marL="341313" indent="-341313">
              <a:spcBef>
                <a:spcPts val="700"/>
              </a:spcBef>
              <a:buClr>
                <a:srgbClr val="FFFF00"/>
              </a:buClr>
              <a:buSzPct val="100000"/>
              <a:buFont typeface="Wingdings" pitchFamily="2" charset="2"/>
              <a:buChar char="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/>
            </a:pPr>
            <a:r>
              <a:rPr lang="en-GB" altLang="en-US" dirty="0"/>
              <a:t>“Software will be installed, but no training given.”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47232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3CDEE3-3F23-DC44-8B15-F78B921E05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dirty="0"/>
              <a:t>Maintaining Project Scope Control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703438-79CB-9C4B-A052-5D68C11789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1313" indent="-341313">
              <a:spcBef>
                <a:spcPts val="800"/>
              </a:spcBef>
              <a:buClr>
                <a:srgbClr val="FFFFFF"/>
              </a:buClr>
              <a:buSzPct val="100000"/>
              <a:buFont typeface="Arial" panose="020B0604020202020204" pitchFamily="34" charset="0"/>
              <a:buChar char="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/>
            </a:pPr>
            <a:r>
              <a:rPr lang="en-GB" altLang="en-US" dirty="0"/>
              <a:t>Know the Business Situation and Your Clients</a:t>
            </a:r>
          </a:p>
          <a:p>
            <a:pPr marL="341313" indent="-341313">
              <a:spcBef>
                <a:spcPts val="800"/>
              </a:spcBef>
              <a:buClr>
                <a:srgbClr val="FFFFFF"/>
              </a:buClr>
              <a:buSzPct val="100000"/>
              <a:buFont typeface="Arial" panose="020B0604020202020204" pitchFamily="34" charset="0"/>
              <a:buChar char="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/>
            </a:pPr>
            <a:r>
              <a:rPr lang="en-GB" altLang="en-US" dirty="0"/>
              <a:t>Communicate Effectively, Clearly and Often</a:t>
            </a:r>
          </a:p>
          <a:p>
            <a:pPr marL="341313" indent="-341313">
              <a:spcBef>
                <a:spcPts val="800"/>
              </a:spcBef>
              <a:buClr>
                <a:srgbClr val="FFFFFF"/>
              </a:buClr>
              <a:buSzPct val="100000"/>
              <a:buFont typeface="Arial" panose="020B0604020202020204" pitchFamily="34" charset="0"/>
              <a:buChar char="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/>
            </a:pPr>
            <a:r>
              <a:rPr lang="en-GB" altLang="en-US" dirty="0"/>
              <a:t>Provide Concise and Measurable Results</a:t>
            </a:r>
          </a:p>
          <a:p>
            <a:pPr marL="341313" indent="-341313">
              <a:spcBef>
                <a:spcPts val="800"/>
              </a:spcBef>
              <a:buClr>
                <a:srgbClr val="FFFFFF"/>
              </a:buClr>
              <a:buSzPct val="100000"/>
              <a:buFont typeface="Arial" panose="020B0604020202020204" pitchFamily="34" charset="0"/>
              <a:buChar char="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/>
            </a:pPr>
            <a:r>
              <a:rPr lang="en-GB" altLang="en-US" dirty="0"/>
              <a:t>Clearly Define Authority and Responsibility</a:t>
            </a:r>
          </a:p>
          <a:p>
            <a:pPr marL="341313" indent="-341313">
              <a:spcBef>
                <a:spcPts val="800"/>
              </a:spcBef>
              <a:buClr>
                <a:srgbClr val="FFFFFF"/>
              </a:buClr>
              <a:buSzPct val="100000"/>
              <a:buFont typeface="Arial" panose="020B0604020202020204" pitchFamily="34" charset="0"/>
              <a:buChar char="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/>
            </a:pPr>
            <a:r>
              <a:rPr lang="en-GB" altLang="en-US" dirty="0"/>
              <a:t>Avoid Micro-Managing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33847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41FF8-0E6D-6F47-872E-4B4AA38C1B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Questions?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331043-EE2C-9D45-A443-3A57B9EF2F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What is Project Scope.</a:t>
            </a:r>
          </a:p>
          <a:p>
            <a:pPr>
              <a:defRPr/>
            </a:pPr>
            <a:r>
              <a:rPr lang="en-GB" dirty="0"/>
              <a:t>What are the different parts of a project scope document?</a:t>
            </a:r>
          </a:p>
          <a:p>
            <a:pPr>
              <a:defRPr/>
            </a:pPr>
            <a:r>
              <a:rPr lang="en-GB" dirty="0"/>
              <a:t>What are examples of “limits and exclusions” that can be included in project scope documents?</a:t>
            </a:r>
          </a:p>
        </p:txBody>
      </p:sp>
    </p:spTree>
    <p:extLst>
      <p:ext uri="{BB962C8B-B14F-4D97-AF65-F5344CB8AC3E}">
        <p14:creationId xmlns:p14="http://schemas.microsoft.com/office/powerpoint/2010/main" val="31595595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>
            <a:extLst>
              <a:ext uri="{FF2B5EF4-FFF2-40B4-BE49-F238E27FC236}">
                <a16:creationId xmlns:a16="http://schemas.microsoft.com/office/drawing/2014/main" id="{A093F37E-1A45-6A4D-9CFB-8E2CCD511B7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/>
              <a:t>Project Scope Management</a:t>
            </a:r>
          </a:p>
        </p:txBody>
      </p:sp>
      <p:sp>
        <p:nvSpPr>
          <p:cNvPr id="94211" name="Rectangle 3">
            <a:extLst>
              <a:ext uri="{FF2B5EF4-FFF2-40B4-BE49-F238E27FC236}">
                <a16:creationId xmlns:a16="http://schemas.microsoft.com/office/drawing/2014/main" id="{FB778147-60A4-884F-A8CC-4A06CF3BB0B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/>
              <a:t>“The processes required to ensure that the project includes all the work required, and only the work required, to complete the project successfully”</a:t>
            </a:r>
          </a:p>
          <a:p>
            <a:pPr eaLnBrk="1" hangingPunct="1">
              <a:defRPr/>
            </a:pPr>
            <a:endParaRPr lang="en-US" dirty="0"/>
          </a:p>
          <a:p>
            <a:pPr eaLnBrk="1" hangingPunct="1">
              <a:defRPr/>
            </a:pPr>
            <a:r>
              <a:rPr lang="en-US" dirty="0"/>
              <a:t>Answers the question – “What will the project produce in the end”.</a:t>
            </a:r>
          </a:p>
        </p:txBody>
      </p:sp>
    </p:spTree>
    <p:extLst>
      <p:ext uri="{BB962C8B-B14F-4D97-AF65-F5344CB8AC3E}">
        <p14:creationId xmlns:p14="http://schemas.microsoft.com/office/powerpoint/2010/main" val="3677094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54A16AC4-D23E-B64B-B4B9-71334E54DE2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4000" dirty="0"/>
              <a:t>Why Do We Manage Scope?</a:t>
            </a:r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12306B33-0AFB-074D-A22C-1B30A689C85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0" y="1143000"/>
            <a:ext cx="5638800" cy="5715000"/>
          </a:xfrm>
        </p:spPr>
        <p:txBody>
          <a:bodyPr/>
          <a:lstStyle/>
          <a:p>
            <a:pPr eaLnBrk="1" hangingPunct="1">
              <a:defRPr/>
            </a:pPr>
            <a:r>
              <a:rPr lang="en-US" sz="2400" dirty="0"/>
              <a:t>Can’t manage schedule and budget if scope is out of control (Triple Constraint)</a:t>
            </a:r>
          </a:p>
          <a:p>
            <a:pPr eaLnBrk="1" hangingPunct="1">
              <a:defRPr/>
            </a:pPr>
            <a:r>
              <a:rPr lang="en-US" sz="2400" dirty="0"/>
              <a:t>Scope docs are used to manage expectations.</a:t>
            </a:r>
          </a:p>
          <a:p>
            <a:pPr eaLnBrk="1" hangingPunct="1">
              <a:defRPr/>
            </a:pPr>
            <a:r>
              <a:rPr lang="en-US" altLang="en-US" sz="2400" dirty="0"/>
              <a:t>Project manager must integrate all aspects of the project to manage the interaction of time, cost, and scope and quality constraints for project success</a:t>
            </a:r>
          </a:p>
          <a:p>
            <a:pPr eaLnBrk="1" hangingPunct="1">
              <a:defRPr/>
            </a:pPr>
            <a:endParaRPr lang="en-US" dirty="0"/>
          </a:p>
        </p:txBody>
      </p:sp>
      <p:sp>
        <p:nvSpPr>
          <p:cNvPr id="23556" name="AutoShape 5">
            <a:extLst>
              <a:ext uri="{FF2B5EF4-FFF2-40B4-BE49-F238E27FC236}">
                <a16:creationId xmlns:a16="http://schemas.microsoft.com/office/drawing/2014/main" id="{29659D4F-6167-6442-8304-BDF4BD88FFA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23689" y="3489325"/>
            <a:ext cx="2667000" cy="22098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</a:pPr>
            <a:endParaRPr lang="en-US" altLang="en-US" sz="1800"/>
          </a:p>
        </p:txBody>
      </p:sp>
      <p:sp>
        <p:nvSpPr>
          <p:cNvPr id="23557" name="Text Box 6">
            <a:extLst>
              <a:ext uri="{FF2B5EF4-FFF2-40B4-BE49-F238E27FC236}">
                <a16:creationId xmlns:a16="http://schemas.microsoft.com/office/drawing/2014/main" id="{F9F1E814-AAA6-0D4A-86C1-74EFBE80714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24600" y="3200400"/>
            <a:ext cx="13716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  <a:buClrTx/>
              <a:buFontTx/>
              <a:buNone/>
            </a:pPr>
            <a:r>
              <a:rPr lang="en-US" altLang="en-US" sz="1800"/>
              <a:t>TIME</a:t>
            </a:r>
          </a:p>
        </p:txBody>
      </p:sp>
      <p:sp>
        <p:nvSpPr>
          <p:cNvPr id="23558" name="Text Box 7">
            <a:extLst>
              <a:ext uri="{FF2B5EF4-FFF2-40B4-BE49-F238E27FC236}">
                <a16:creationId xmlns:a16="http://schemas.microsoft.com/office/drawing/2014/main" id="{8C9AD87A-3ED4-D94D-9DF6-C98646EBF9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72400" y="5562600"/>
            <a:ext cx="13716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  <a:buClrTx/>
              <a:buFontTx/>
              <a:buNone/>
            </a:pPr>
            <a:r>
              <a:rPr lang="en-US" altLang="en-US" sz="1800"/>
              <a:t>COST</a:t>
            </a:r>
          </a:p>
        </p:txBody>
      </p:sp>
      <p:sp>
        <p:nvSpPr>
          <p:cNvPr id="23559" name="Text Box 8">
            <a:extLst>
              <a:ext uri="{FF2B5EF4-FFF2-40B4-BE49-F238E27FC236}">
                <a16:creationId xmlns:a16="http://schemas.microsoft.com/office/drawing/2014/main" id="{AE64C9D7-E291-A844-974A-A68EDC1DC01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29200" y="5638800"/>
            <a:ext cx="13716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  <a:buClrTx/>
              <a:buFontTx/>
              <a:buNone/>
            </a:pPr>
            <a:r>
              <a:rPr lang="en-US" altLang="en-US" sz="1800"/>
              <a:t>SCOPE</a:t>
            </a:r>
          </a:p>
        </p:txBody>
      </p:sp>
      <p:sp>
        <p:nvSpPr>
          <p:cNvPr id="23560" name="Text Box 9">
            <a:extLst>
              <a:ext uri="{FF2B5EF4-FFF2-40B4-BE49-F238E27FC236}">
                <a16:creationId xmlns:a16="http://schemas.microsoft.com/office/drawing/2014/main" id="{F9E4FD67-2976-954E-A1F1-1489D077600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24600" y="4724400"/>
            <a:ext cx="13716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  <a:buClrTx/>
              <a:buFontTx/>
              <a:buNone/>
            </a:pPr>
            <a:r>
              <a:rPr lang="en-US" altLang="en-US" sz="1800"/>
              <a:t>Quality</a:t>
            </a:r>
          </a:p>
        </p:txBody>
      </p:sp>
    </p:spTree>
    <p:extLst>
      <p:ext uri="{BB962C8B-B14F-4D97-AF65-F5344CB8AC3E}">
        <p14:creationId xmlns:p14="http://schemas.microsoft.com/office/powerpoint/2010/main" val="33902965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Rectangle 2">
            <a:extLst>
              <a:ext uri="{FF2B5EF4-FFF2-40B4-BE49-F238E27FC236}">
                <a16:creationId xmlns:a16="http://schemas.microsoft.com/office/drawing/2014/main" id="{1EB2EC8A-DD3A-C346-BE5C-FF39B4D6917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/>
              <a:t>Scope Management Key Points</a:t>
            </a:r>
          </a:p>
        </p:txBody>
      </p:sp>
      <p:sp>
        <p:nvSpPr>
          <p:cNvPr id="115715" name="Rectangle 3">
            <a:extLst>
              <a:ext uri="{FF2B5EF4-FFF2-40B4-BE49-F238E27FC236}">
                <a16:creationId xmlns:a16="http://schemas.microsoft.com/office/drawing/2014/main" id="{4B1E4688-7DA4-CF4F-B338-1B4D702176D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33400" y="1257300"/>
            <a:ext cx="8077200" cy="1981200"/>
          </a:xfrm>
        </p:spPr>
        <p:txBody>
          <a:bodyPr/>
          <a:lstStyle/>
          <a:p>
            <a:pPr eaLnBrk="1" hangingPunct="1">
              <a:defRPr/>
            </a:pPr>
            <a:r>
              <a:rPr lang="en-US" sz="2400" dirty="0"/>
              <a:t>What is scope management</a:t>
            </a:r>
          </a:p>
          <a:p>
            <a:pPr lvl="1" eaLnBrk="1" hangingPunct="1">
              <a:defRPr/>
            </a:pPr>
            <a:r>
              <a:rPr lang="en-US" sz="2000" dirty="0"/>
              <a:t>Checking to ensure that one is completing work</a:t>
            </a:r>
          </a:p>
          <a:p>
            <a:pPr lvl="1" eaLnBrk="1" hangingPunct="1">
              <a:defRPr/>
            </a:pPr>
            <a:r>
              <a:rPr lang="en-US" sz="2000" dirty="0"/>
              <a:t>Saying No to additional work not in the charter</a:t>
            </a:r>
          </a:p>
          <a:p>
            <a:pPr lvl="1" eaLnBrk="1" hangingPunct="1">
              <a:defRPr/>
            </a:pPr>
            <a:r>
              <a:rPr lang="en-US" sz="2000" dirty="0"/>
              <a:t>Preventing extra work/gold plating</a:t>
            </a:r>
          </a:p>
        </p:txBody>
      </p:sp>
      <p:sp>
        <p:nvSpPr>
          <p:cNvPr id="115754" name="Rectangle 42">
            <a:extLst>
              <a:ext uri="{FF2B5EF4-FFF2-40B4-BE49-F238E27FC236}">
                <a16:creationId xmlns:a16="http://schemas.microsoft.com/office/drawing/2014/main" id="{37659335-5F60-594D-93B9-4A194E8A61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9100" y="2659062"/>
            <a:ext cx="4648200" cy="312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/>
            </a:pPr>
            <a:r>
              <a:rPr lang="en-US" sz="2400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Work Breakdown Structure (WBS)</a:t>
            </a:r>
          </a:p>
          <a:p>
            <a:pPr marL="742950" lvl="1" indent="-285750" eaLnBrk="1" hangingPunct="1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/>
            </a:pPr>
            <a:r>
              <a:rPr lang="en-US" sz="2000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Foundation of the project, all planning and controlling is based on the WBS </a:t>
            </a:r>
          </a:p>
          <a:p>
            <a:pPr marL="742950" lvl="1" indent="-285750" eaLnBrk="1" hangingPunct="1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/>
            </a:pPr>
            <a:r>
              <a:rPr lang="en-US" sz="2000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Identifies all work to be performed, if it is not in the WBS it does not need to be done</a:t>
            </a:r>
          </a:p>
          <a:p>
            <a:pPr marL="742950" lvl="1" indent="-285750" eaLnBrk="1" hangingPunct="1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/>
            </a:pPr>
            <a:r>
              <a:rPr lang="en-US" sz="2000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Graphical picture of work</a:t>
            </a:r>
          </a:p>
        </p:txBody>
      </p:sp>
      <p:sp>
        <p:nvSpPr>
          <p:cNvPr id="25605" name="Rectangle 43">
            <a:extLst>
              <a:ext uri="{FF2B5EF4-FFF2-40B4-BE49-F238E27FC236}">
                <a16:creationId xmlns:a16="http://schemas.microsoft.com/office/drawing/2014/main" id="{050EF782-F85A-3244-982C-DDD6C357751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81800" y="4419600"/>
            <a:ext cx="914400" cy="533400"/>
          </a:xfrm>
          <a:prstGeom prst="rect">
            <a:avLst/>
          </a:prstGeom>
          <a:solidFill>
            <a:schemeClr val="accent1"/>
          </a:solidFill>
          <a:ln w="9525" algn="ctr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</a:pPr>
            <a:endParaRPr lang="en-US" altLang="en-US" sz="1800"/>
          </a:p>
        </p:txBody>
      </p:sp>
      <p:sp>
        <p:nvSpPr>
          <p:cNvPr id="25606" name="Text Box 44">
            <a:extLst>
              <a:ext uri="{FF2B5EF4-FFF2-40B4-BE49-F238E27FC236}">
                <a16:creationId xmlns:a16="http://schemas.microsoft.com/office/drawing/2014/main" id="{7577E7E9-F04C-444E-98A7-312D55F5EB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58000" y="4495800"/>
            <a:ext cx="7620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  <a:buClrTx/>
              <a:buFontTx/>
              <a:buNone/>
            </a:pPr>
            <a:r>
              <a:rPr lang="en-US" altLang="en-US" sz="1800"/>
              <a:t>WBS</a:t>
            </a:r>
          </a:p>
        </p:txBody>
      </p:sp>
      <p:sp>
        <p:nvSpPr>
          <p:cNvPr id="25607" name="Rectangle 45">
            <a:extLst>
              <a:ext uri="{FF2B5EF4-FFF2-40B4-BE49-F238E27FC236}">
                <a16:creationId xmlns:a16="http://schemas.microsoft.com/office/drawing/2014/main" id="{E36E15EE-4018-F243-9B77-CABBF222BAC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81800" y="3276600"/>
            <a:ext cx="914400" cy="533400"/>
          </a:xfrm>
          <a:prstGeom prst="rect">
            <a:avLst/>
          </a:prstGeom>
          <a:solidFill>
            <a:schemeClr val="accent1"/>
          </a:solidFill>
          <a:ln w="9525" algn="ctr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</a:pPr>
            <a:endParaRPr lang="en-US" altLang="en-US" sz="1800"/>
          </a:p>
        </p:txBody>
      </p:sp>
      <p:sp>
        <p:nvSpPr>
          <p:cNvPr id="25608" name="Text Box 46">
            <a:extLst>
              <a:ext uri="{FF2B5EF4-FFF2-40B4-BE49-F238E27FC236}">
                <a16:creationId xmlns:a16="http://schemas.microsoft.com/office/drawing/2014/main" id="{30216DCF-B937-504B-A6E7-1FF65A5AA2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81800" y="3352800"/>
            <a:ext cx="9144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  <a:buClrTx/>
              <a:buFontTx/>
              <a:buNone/>
            </a:pPr>
            <a:r>
              <a:rPr lang="en-US" altLang="en-US" sz="1200"/>
              <a:t>Estimating</a:t>
            </a:r>
          </a:p>
        </p:txBody>
      </p:sp>
      <p:sp>
        <p:nvSpPr>
          <p:cNvPr id="25609" name="Rectangle 47">
            <a:extLst>
              <a:ext uri="{FF2B5EF4-FFF2-40B4-BE49-F238E27FC236}">
                <a16:creationId xmlns:a16="http://schemas.microsoft.com/office/drawing/2014/main" id="{90208813-32CE-844C-ACE2-0FE49A4722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81800" y="5562600"/>
            <a:ext cx="914400" cy="533400"/>
          </a:xfrm>
          <a:prstGeom prst="rect">
            <a:avLst/>
          </a:prstGeom>
          <a:solidFill>
            <a:schemeClr val="accent1"/>
          </a:solidFill>
          <a:ln w="9525" algn="ctr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</a:pPr>
            <a:endParaRPr lang="en-US" altLang="en-US" sz="1800"/>
          </a:p>
        </p:txBody>
      </p:sp>
      <p:sp>
        <p:nvSpPr>
          <p:cNvPr id="25610" name="Text Box 48">
            <a:extLst>
              <a:ext uri="{FF2B5EF4-FFF2-40B4-BE49-F238E27FC236}">
                <a16:creationId xmlns:a16="http://schemas.microsoft.com/office/drawing/2014/main" id="{171E5787-0556-584E-AF62-4B1D5084F74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81800" y="5638800"/>
            <a:ext cx="9144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  <a:buClrTx/>
              <a:buFontTx/>
              <a:buNone/>
            </a:pPr>
            <a:r>
              <a:rPr lang="en-US" altLang="en-US" sz="1200"/>
              <a:t>Network Diagrams</a:t>
            </a:r>
          </a:p>
        </p:txBody>
      </p:sp>
      <p:sp>
        <p:nvSpPr>
          <p:cNvPr id="25611" name="Rectangle 49">
            <a:extLst>
              <a:ext uri="{FF2B5EF4-FFF2-40B4-BE49-F238E27FC236}">
                <a16:creationId xmlns:a16="http://schemas.microsoft.com/office/drawing/2014/main" id="{0FAE4932-9D5A-EA49-959B-3116F07CDD3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34000" y="4419600"/>
            <a:ext cx="914400" cy="533400"/>
          </a:xfrm>
          <a:prstGeom prst="rect">
            <a:avLst/>
          </a:prstGeom>
          <a:solidFill>
            <a:schemeClr val="accent1"/>
          </a:solidFill>
          <a:ln w="9525" algn="ctr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</a:pPr>
            <a:endParaRPr lang="en-US" altLang="en-US" sz="1800"/>
          </a:p>
        </p:txBody>
      </p:sp>
      <p:sp>
        <p:nvSpPr>
          <p:cNvPr id="25612" name="Text Box 50">
            <a:extLst>
              <a:ext uri="{FF2B5EF4-FFF2-40B4-BE49-F238E27FC236}">
                <a16:creationId xmlns:a16="http://schemas.microsoft.com/office/drawing/2014/main" id="{E872F7FC-C148-B44B-8E03-C32A27ABCB5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10200" y="4495800"/>
            <a:ext cx="7620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  <a:buClrTx/>
              <a:buFontTx/>
              <a:buNone/>
            </a:pPr>
            <a:r>
              <a:rPr lang="en-US" altLang="en-US" sz="1200"/>
              <a:t>Staffing</a:t>
            </a:r>
          </a:p>
        </p:txBody>
      </p:sp>
      <p:sp>
        <p:nvSpPr>
          <p:cNvPr id="25613" name="Rectangle 51">
            <a:extLst>
              <a:ext uri="{FF2B5EF4-FFF2-40B4-BE49-F238E27FC236}">
                <a16:creationId xmlns:a16="http://schemas.microsoft.com/office/drawing/2014/main" id="{709CC959-51A6-4648-AD40-41E94AC0CA8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29600" y="4419600"/>
            <a:ext cx="914400" cy="533400"/>
          </a:xfrm>
          <a:prstGeom prst="rect">
            <a:avLst/>
          </a:prstGeom>
          <a:solidFill>
            <a:schemeClr val="accent1"/>
          </a:solidFill>
          <a:ln w="9525" algn="ctr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</a:pPr>
            <a:endParaRPr lang="en-US" altLang="en-US" sz="1800"/>
          </a:p>
        </p:txBody>
      </p:sp>
      <p:sp>
        <p:nvSpPr>
          <p:cNvPr id="25614" name="Text Box 52">
            <a:extLst>
              <a:ext uri="{FF2B5EF4-FFF2-40B4-BE49-F238E27FC236}">
                <a16:creationId xmlns:a16="http://schemas.microsoft.com/office/drawing/2014/main" id="{9262E459-38F1-5349-8D38-E868F831336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05800" y="4495800"/>
            <a:ext cx="7620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  <a:buClrTx/>
              <a:buFontTx/>
              <a:buNone/>
            </a:pPr>
            <a:r>
              <a:rPr lang="en-US" altLang="en-US" sz="1200"/>
              <a:t>Risk</a:t>
            </a:r>
          </a:p>
        </p:txBody>
      </p:sp>
      <p:sp>
        <p:nvSpPr>
          <p:cNvPr id="25615" name="AutoShape 53">
            <a:extLst>
              <a:ext uri="{FF2B5EF4-FFF2-40B4-BE49-F238E27FC236}">
                <a16:creationId xmlns:a16="http://schemas.microsoft.com/office/drawing/2014/main" id="{6BB14340-41EC-D544-B63D-1A49F40087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86600" y="3886200"/>
            <a:ext cx="381000" cy="457200"/>
          </a:xfrm>
          <a:prstGeom prst="upArrow">
            <a:avLst>
              <a:gd name="adj1" fmla="val 50000"/>
              <a:gd name="adj2" fmla="val 30000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</a:pPr>
            <a:endParaRPr lang="en-US" altLang="en-US" sz="1800"/>
          </a:p>
        </p:txBody>
      </p:sp>
      <p:sp>
        <p:nvSpPr>
          <p:cNvPr id="25616" name="AutoShape 54">
            <a:extLst>
              <a:ext uri="{FF2B5EF4-FFF2-40B4-BE49-F238E27FC236}">
                <a16:creationId xmlns:a16="http://schemas.microsoft.com/office/drawing/2014/main" id="{F8329421-C0BF-F441-A85C-8D47D20EA6A0}"/>
              </a:ext>
            </a:extLst>
          </p:cNvPr>
          <p:cNvSpPr>
            <a:spLocks noChangeArrowheads="1"/>
          </p:cNvSpPr>
          <p:nvPr/>
        </p:nvSpPr>
        <p:spPr bwMode="auto">
          <a:xfrm rot="5400000">
            <a:off x="7810500" y="4457700"/>
            <a:ext cx="381000" cy="457200"/>
          </a:xfrm>
          <a:prstGeom prst="upArrow">
            <a:avLst>
              <a:gd name="adj1" fmla="val 50000"/>
              <a:gd name="adj2" fmla="val 30000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</a:pPr>
            <a:endParaRPr lang="en-US" altLang="en-US" sz="1800"/>
          </a:p>
        </p:txBody>
      </p:sp>
      <p:sp>
        <p:nvSpPr>
          <p:cNvPr id="25617" name="AutoShape 55">
            <a:extLst>
              <a:ext uri="{FF2B5EF4-FFF2-40B4-BE49-F238E27FC236}">
                <a16:creationId xmlns:a16="http://schemas.microsoft.com/office/drawing/2014/main" id="{DE6AF62B-8A4C-104A-A9FF-CC45595FAE0D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6286500" y="4457700"/>
            <a:ext cx="381000" cy="457200"/>
          </a:xfrm>
          <a:prstGeom prst="upArrow">
            <a:avLst>
              <a:gd name="adj1" fmla="val 50000"/>
              <a:gd name="adj2" fmla="val 30000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</a:pPr>
            <a:endParaRPr lang="en-US" altLang="en-US" sz="1800"/>
          </a:p>
        </p:txBody>
      </p:sp>
      <p:sp>
        <p:nvSpPr>
          <p:cNvPr id="25618" name="AutoShape 56">
            <a:extLst>
              <a:ext uri="{FF2B5EF4-FFF2-40B4-BE49-F238E27FC236}">
                <a16:creationId xmlns:a16="http://schemas.microsoft.com/office/drawing/2014/main" id="{5B441E7D-DD4C-1740-8ED1-36D0CB7C03AE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7086600" y="5029200"/>
            <a:ext cx="381000" cy="457200"/>
          </a:xfrm>
          <a:prstGeom prst="upArrow">
            <a:avLst>
              <a:gd name="adj1" fmla="val 50000"/>
              <a:gd name="adj2" fmla="val 30000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</a:pPr>
            <a:endParaRPr lang="en-US" altLang="en-US" sz="1800"/>
          </a:p>
        </p:txBody>
      </p:sp>
    </p:spTree>
    <p:extLst>
      <p:ext uri="{BB962C8B-B14F-4D97-AF65-F5344CB8AC3E}">
        <p14:creationId xmlns:p14="http://schemas.microsoft.com/office/powerpoint/2010/main" val="186094375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2">
            <a:extLst>
              <a:ext uri="{FF2B5EF4-FFF2-40B4-BE49-F238E27FC236}">
                <a16:creationId xmlns:a16="http://schemas.microsoft.com/office/drawing/2014/main" id="{8ACD0EC5-28C8-7F4D-BA0E-6479D3E920D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4000"/>
              <a:t>How Do We Manage Scope?</a:t>
            </a:r>
          </a:p>
        </p:txBody>
      </p:sp>
      <p:sp>
        <p:nvSpPr>
          <p:cNvPr id="104451" name="Rectangle 3">
            <a:extLst>
              <a:ext uri="{FF2B5EF4-FFF2-40B4-BE49-F238E27FC236}">
                <a16:creationId xmlns:a16="http://schemas.microsoft.com/office/drawing/2014/main" id="{89DCE5FD-D28C-B040-A913-A0F6019D396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81000" y="1524000"/>
            <a:ext cx="8229600" cy="4533900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/>
              <a:t>Five processes</a:t>
            </a:r>
          </a:p>
          <a:p>
            <a:pPr lvl="1" eaLnBrk="1" hangingPunct="1">
              <a:defRPr/>
            </a:pPr>
            <a:r>
              <a:rPr lang="en-US" dirty="0"/>
              <a:t>Collect Requirements</a:t>
            </a:r>
          </a:p>
          <a:p>
            <a:pPr lvl="1" eaLnBrk="1" hangingPunct="1">
              <a:defRPr/>
            </a:pPr>
            <a:r>
              <a:rPr lang="en-US" dirty="0"/>
              <a:t>Define Scope</a:t>
            </a:r>
          </a:p>
          <a:p>
            <a:pPr lvl="1" eaLnBrk="1" hangingPunct="1">
              <a:defRPr/>
            </a:pPr>
            <a:r>
              <a:rPr lang="en-US" dirty="0"/>
              <a:t>Create WBS</a:t>
            </a:r>
          </a:p>
          <a:p>
            <a:pPr lvl="1" eaLnBrk="1" hangingPunct="1">
              <a:defRPr/>
            </a:pPr>
            <a:r>
              <a:rPr lang="en-US" dirty="0"/>
              <a:t>Verify Scope</a:t>
            </a:r>
          </a:p>
          <a:p>
            <a:pPr lvl="1" eaLnBrk="1" hangingPunct="1">
              <a:defRPr/>
            </a:pPr>
            <a:r>
              <a:rPr lang="en-US" dirty="0"/>
              <a:t>Control Scope</a:t>
            </a:r>
          </a:p>
        </p:txBody>
      </p:sp>
      <p:grpSp>
        <p:nvGrpSpPr>
          <p:cNvPr id="27652" name="Group 70">
            <a:extLst>
              <a:ext uri="{FF2B5EF4-FFF2-40B4-BE49-F238E27FC236}">
                <a16:creationId xmlns:a16="http://schemas.microsoft.com/office/drawing/2014/main" id="{4B5AE6A2-A939-794A-90AA-2D0BB4C1C1C8}"/>
              </a:ext>
            </a:extLst>
          </p:cNvPr>
          <p:cNvGrpSpPr>
            <a:grpSpLocks/>
          </p:cNvGrpSpPr>
          <p:nvPr/>
        </p:nvGrpSpPr>
        <p:grpSpPr bwMode="auto">
          <a:xfrm>
            <a:off x="381000" y="5562600"/>
            <a:ext cx="8382000" cy="1066800"/>
            <a:chOff x="240" y="3504"/>
            <a:chExt cx="5280" cy="672"/>
          </a:xfrm>
        </p:grpSpPr>
        <p:sp>
          <p:nvSpPr>
            <p:cNvPr id="27653" name="Rectangle 5">
              <a:extLst>
                <a:ext uri="{FF2B5EF4-FFF2-40B4-BE49-F238E27FC236}">
                  <a16:creationId xmlns:a16="http://schemas.microsoft.com/office/drawing/2014/main" id="{0CA90701-45B6-1745-96A8-C88564B0E6F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8" y="3504"/>
              <a:ext cx="768" cy="67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endParaRPr lang="en-US" altLang="en-US" sz="1800"/>
            </a:p>
          </p:txBody>
        </p:sp>
        <p:sp>
          <p:nvSpPr>
            <p:cNvPr id="27654" name="AutoShape 28">
              <a:extLst>
                <a:ext uri="{FF2B5EF4-FFF2-40B4-BE49-F238E27FC236}">
                  <a16:creationId xmlns:a16="http://schemas.microsoft.com/office/drawing/2014/main" id="{38E9F939-2E7E-CB40-A759-5774CEE7668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56" y="3648"/>
              <a:ext cx="311" cy="336"/>
            </a:xfrm>
            <a:prstGeom prst="rightArrow">
              <a:avLst>
                <a:gd name="adj1" fmla="val 50000"/>
                <a:gd name="adj2" fmla="val 25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endParaRPr lang="en-US" altLang="en-US" sz="1800"/>
            </a:p>
          </p:txBody>
        </p:sp>
        <p:sp>
          <p:nvSpPr>
            <p:cNvPr id="27655" name="Text Box 36">
              <a:extLst>
                <a:ext uri="{FF2B5EF4-FFF2-40B4-BE49-F238E27FC236}">
                  <a16:creationId xmlns:a16="http://schemas.microsoft.com/office/drawing/2014/main" id="{E9D660D6-3FF4-1244-AFDE-A6D56DB6355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40" y="3648"/>
              <a:ext cx="816" cy="3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1300"/>
                <a:t>Collect </a:t>
              </a:r>
            </a:p>
            <a:p>
              <a:pPr algn="ctr"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1300"/>
                <a:t>Requirements</a:t>
              </a:r>
            </a:p>
          </p:txBody>
        </p:sp>
        <p:sp>
          <p:nvSpPr>
            <p:cNvPr id="27656" name="Rectangle 56">
              <a:extLst>
                <a:ext uri="{FF2B5EF4-FFF2-40B4-BE49-F238E27FC236}">
                  <a16:creationId xmlns:a16="http://schemas.microsoft.com/office/drawing/2014/main" id="{8B1B0605-56E8-384E-BDEE-168D77D7410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92" y="3504"/>
              <a:ext cx="768" cy="67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endParaRPr lang="en-US" altLang="en-US" sz="1800"/>
            </a:p>
          </p:txBody>
        </p:sp>
        <p:sp>
          <p:nvSpPr>
            <p:cNvPr id="27657" name="AutoShape 57">
              <a:extLst>
                <a:ext uri="{FF2B5EF4-FFF2-40B4-BE49-F238E27FC236}">
                  <a16:creationId xmlns:a16="http://schemas.microsoft.com/office/drawing/2014/main" id="{1433F6E4-3CD8-BC44-8206-45F93360B03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60" y="3648"/>
              <a:ext cx="311" cy="336"/>
            </a:xfrm>
            <a:prstGeom prst="rightArrow">
              <a:avLst>
                <a:gd name="adj1" fmla="val 50000"/>
                <a:gd name="adj2" fmla="val 25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endParaRPr lang="en-US" altLang="en-US" sz="1800"/>
            </a:p>
          </p:txBody>
        </p:sp>
        <p:sp>
          <p:nvSpPr>
            <p:cNvPr id="27658" name="Text Box 58">
              <a:extLst>
                <a:ext uri="{FF2B5EF4-FFF2-40B4-BE49-F238E27FC236}">
                  <a16:creationId xmlns:a16="http://schemas.microsoft.com/office/drawing/2014/main" id="{6C719A47-0F3A-8C47-ADA2-15C954510D6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344" y="3648"/>
              <a:ext cx="816" cy="3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1300"/>
                <a:t>Define</a:t>
              </a:r>
            </a:p>
            <a:p>
              <a:pPr algn="ctr"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1300"/>
                <a:t>Scope</a:t>
              </a:r>
            </a:p>
          </p:txBody>
        </p:sp>
        <p:sp>
          <p:nvSpPr>
            <p:cNvPr id="27659" name="Rectangle 59">
              <a:extLst>
                <a:ext uri="{FF2B5EF4-FFF2-40B4-BE49-F238E27FC236}">
                  <a16:creationId xmlns:a16="http://schemas.microsoft.com/office/drawing/2014/main" id="{7CA08CB5-A0C0-F341-93B6-3647480C86E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96" y="3504"/>
              <a:ext cx="768" cy="67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endParaRPr lang="en-US" altLang="en-US" sz="1800"/>
            </a:p>
          </p:txBody>
        </p:sp>
        <p:sp>
          <p:nvSpPr>
            <p:cNvPr id="27660" name="AutoShape 60">
              <a:extLst>
                <a:ext uri="{FF2B5EF4-FFF2-40B4-BE49-F238E27FC236}">
                  <a16:creationId xmlns:a16="http://schemas.microsoft.com/office/drawing/2014/main" id="{791C157F-4C48-D347-933C-F0CABFC7A3B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64" y="3648"/>
              <a:ext cx="311" cy="336"/>
            </a:xfrm>
            <a:prstGeom prst="rightArrow">
              <a:avLst>
                <a:gd name="adj1" fmla="val 50000"/>
                <a:gd name="adj2" fmla="val 25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endParaRPr lang="en-US" altLang="en-US" sz="1800"/>
            </a:p>
          </p:txBody>
        </p:sp>
        <p:sp>
          <p:nvSpPr>
            <p:cNvPr id="27661" name="Text Box 61">
              <a:extLst>
                <a:ext uri="{FF2B5EF4-FFF2-40B4-BE49-F238E27FC236}">
                  <a16:creationId xmlns:a16="http://schemas.microsoft.com/office/drawing/2014/main" id="{F1DC36B6-E530-3B41-9B5D-E9FDBA3E532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544" y="3648"/>
              <a:ext cx="672" cy="3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1300"/>
                <a:t>Create WBS</a:t>
              </a:r>
            </a:p>
          </p:txBody>
        </p:sp>
        <p:sp>
          <p:nvSpPr>
            <p:cNvPr id="27662" name="Rectangle 62">
              <a:extLst>
                <a:ext uri="{FF2B5EF4-FFF2-40B4-BE49-F238E27FC236}">
                  <a16:creationId xmlns:a16="http://schemas.microsoft.com/office/drawing/2014/main" id="{A1A7CF58-D7DE-D14D-9924-AFC271C24FE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00" y="3504"/>
              <a:ext cx="768" cy="67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endParaRPr lang="en-US" altLang="en-US" sz="1800"/>
            </a:p>
          </p:txBody>
        </p:sp>
        <p:sp>
          <p:nvSpPr>
            <p:cNvPr id="27663" name="AutoShape 63">
              <a:extLst>
                <a:ext uri="{FF2B5EF4-FFF2-40B4-BE49-F238E27FC236}">
                  <a16:creationId xmlns:a16="http://schemas.microsoft.com/office/drawing/2014/main" id="{1DB0E690-3875-754A-B820-7C8384B640A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416" y="3648"/>
              <a:ext cx="311" cy="336"/>
            </a:xfrm>
            <a:prstGeom prst="rightArrow">
              <a:avLst>
                <a:gd name="adj1" fmla="val 50000"/>
                <a:gd name="adj2" fmla="val 25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endParaRPr lang="en-US" altLang="en-US" sz="1800"/>
            </a:p>
          </p:txBody>
        </p:sp>
        <p:sp>
          <p:nvSpPr>
            <p:cNvPr id="27664" name="Text Box 64">
              <a:extLst>
                <a:ext uri="{FF2B5EF4-FFF2-40B4-BE49-F238E27FC236}">
                  <a16:creationId xmlns:a16="http://schemas.microsoft.com/office/drawing/2014/main" id="{A53851C0-D896-744F-A8F4-3C71AF15777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52" y="3648"/>
              <a:ext cx="816" cy="3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1300"/>
                <a:t>Verify</a:t>
              </a:r>
            </a:p>
            <a:p>
              <a:pPr algn="ctr"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1300"/>
                <a:t>Scope</a:t>
              </a:r>
            </a:p>
          </p:txBody>
        </p:sp>
        <p:sp>
          <p:nvSpPr>
            <p:cNvPr id="27665" name="Rectangle 68">
              <a:extLst>
                <a:ext uri="{FF2B5EF4-FFF2-40B4-BE49-F238E27FC236}">
                  <a16:creationId xmlns:a16="http://schemas.microsoft.com/office/drawing/2014/main" id="{A01E8F19-1748-1C4E-9E47-210D5EC6E29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52" y="3504"/>
              <a:ext cx="768" cy="67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endParaRPr lang="en-US" altLang="en-US" sz="1800"/>
            </a:p>
          </p:txBody>
        </p:sp>
        <p:sp>
          <p:nvSpPr>
            <p:cNvPr id="27666" name="Text Box 69">
              <a:extLst>
                <a:ext uri="{FF2B5EF4-FFF2-40B4-BE49-F238E27FC236}">
                  <a16:creationId xmlns:a16="http://schemas.microsoft.com/office/drawing/2014/main" id="{6DBBA831-67C9-5443-98C8-5B58CAA04DF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752" y="3648"/>
              <a:ext cx="768" cy="3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1300"/>
                <a:t>Control</a:t>
              </a:r>
            </a:p>
            <a:p>
              <a:pPr algn="ctr"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1300"/>
                <a:t>Scope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6256937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>
            <a:extLst>
              <a:ext uri="{FF2B5EF4-FFF2-40B4-BE49-F238E27FC236}">
                <a16:creationId xmlns:a16="http://schemas.microsoft.com/office/drawing/2014/main" id="{06DD3D31-8649-8B4D-B7DA-165BC92DA83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/>
              <a:t>Collect Requirements</a:t>
            </a:r>
          </a:p>
        </p:txBody>
      </p:sp>
      <p:sp>
        <p:nvSpPr>
          <p:cNvPr id="29699" name="AutoShape 28">
            <a:extLst>
              <a:ext uri="{FF2B5EF4-FFF2-40B4-BE49-F238E27FC236}">
                <a16:creationId xmlns:a16="http://schemas.microsoft.com/office/drawing/2014/main" id="{F5FBBC1E-3964-2B41-B83D-AFD0FEEB782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00200" y="1676400"/>
            <a:ext cx="1219200" cy="533400"/>
          </a:xfrm>
          <a:prstGeom prst="notchedRightArrow">
            <a:avLst>
              <a:gd name="adj1" fmla="val 50000"/>
              <a:gd name="adj2" fmla="val 6070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</a:pPr>
            <a:endParaRPr lang="en-US" altLang="en-US" sz="1800"/>
          </a:p>
        </p:txBody>
      </p:sp>
      <p:sp>
        <p:nvSpPr>
          <p:cNvPr id="29700" name="AutoShape 25">
            <a:extLst>
              <a:ext uri="{FF2B5EF4-FFF2-40B4-BE49-F238E27FC236}">
                <a16:creationId xmlns:a16="http://schemas.microsoft.com/office/drawing/2014/main" id="{720874DB-A15F-D247-9018-1B0B37A4160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19400" y="1676400"/>
            <a:ext cx="3200400" cy="2819400"/>
          </a:xfrm>
          <a:prstGeom prst="wedgeRectCallout">
            <a:avLst>
              <a:gd name="adj1" fmla="val -107384"/>
              <a:gd name="adj2" fmla="val 86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</a:pPr>
            <a:endParaRPr lang="en-US" altLang="en-US" sz="1800"/>
          </a:p>
        </p:txBody>
      </p:sp>
      <p:sp>
        <p:nvSpPr>
          <p:cNvPr id="29701" name="Text Box 33">
            <a:extLst>
              <a:ext uri="{FF2B5EF4-FFF2-40B4-BE49-F238E27FC236}">
                <a16:creationId xmlns:a16="http://schemas.microsoft.com/office/drawing/2014/main" id="{59176BDC-D71B-3640-9A44-4CCE9EB942E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4800" y="1752600"/>
            <a:ext cx="15240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/>
              <a:t>Project Charter</a:t>
            </a:r>
          </a:p>
        </p:txBody>
      </p:sp>
      <p:sp>
        <p:nvSpPr>
          <p:cNvPr id="29702" name="Text Box 36">
            <a:extLst>
              <a:ext uri="{FF2B5EF4-FFF2-40B4-BE49-F238E27FC236}">
                <a16:creationId xmlns:a16="http://schemas.microsoft.com/office/drawing/2014/main" id="{44433BD2-A8DD-BD49-B56F-D13FE147BE9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95600" y="1676400"/>
            <a:ext cx="3124200" cy="2892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177800" indent="-1778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 typeface="Wingdings" pitchFamily="2" charset="2"/>
              <a:buChar char="q"/>
            </a:pPr>
            <a:r>
              <a:rPr lang="en-US" altLang="en-US" sz="1400"/>
              <a:t>Interviews</a:t>
            </a:r>
          </a:p>
          <a:p>
            <a:pPr>
              <a:spcBef>
                <a:spcPct val="50000"/>
              </a:spcBef>
              <a:buClrTx/>
              <a:buFont typeface="Wingdings" pitchFamily="2" charset="2"/>
              <a:buChar char="q"/>
            </a:pPr>
            <a:r>
              <a:rPr lang="en-US" altLang="en-US" sz="1400"/>
              <a:t>Focus groups</a:t>
            </a:r>
          </a:p>
          <a:p>
            <a:pPr>
              <a:spcBef>
                <a:spcPct val="50000"/>
              </a:spcBef>
              <a:buClrTx/>
              <a:buFont typeface="Wingdings" pitchFamily="2" charset="2"/>
              <a:buChar char="q"/>
            </a:pPr>
            <a:r>
              <a:rPr lang="en-US" altLang="en-US" sz="1400"/>
              <a:t>Facilitated workshops</a:t>
            </a:r>
          </a:p>
          <a:p>
            <a:pPr>
              <a:spcBef>
                <a:spcPct val="50000"/>
              </a:spcBef>
              <a:buClrTx/>
              <a:buFont typeface="Wingdings" pitchFamily="2" charset="2"/>
              <a:buChar char="q"/>
            </a:pPr>
            <a:r>
              <a:rPr lang="en-US" altLang="en-US" sz="1400"/>
              <a:t>Group creativity techniques</a:t>
            </a:r>
          </a:p>
          <a:p>
            <a:pPr>
              <a:spcBef>
                <a:spcPct val="50000"/>
              </a:spcBef>
              <a:buClrTx/>
              <a:buFont typeface="Wingdings" pitchFamily="2" charset="2"/>
              <a:buChar char="q"/>
            </a:pPr>
            <a:r>
              <a:rPr lang="en-US" altLang="en-US" sz="1400"/>
              <a:t>Group decision making techniques</a:t>
            </a:r>
          </a:p>
          <a:p>
            <a:pPr>
              <a:spcBef>
                <a:spcPct val="50000"/>
              </a:spcBef>
              <a:buClrTx/>
              <a:buFont typeface="Wingdings" pitchFamily="2" charset="2"/>
              <a:buChar char="q"/>
            </a:pPr>
            <a:r>
              <a:rPr lang="en-US" altLang="en-US" sz="1400"/>
              <a:t>Questionnaires and surveys</a:t>
            </a:r>
          </a:p>
          <a:p>
            <a:pPr>
              <a:spcBef>
                <a:spcPct val="50000"/>
              </a:spcBef>
              <a:buClrTx/>
              <a:buFont typeface="Wingdings" pitchFamily="2" charset="2"/>
              <a:buChar char="q"/>
            </a:pPr>
            <a:r>
              <a:rPr lang="en-US" altLang="en-US" sz="1400"/>
              <a:t>Observations</a:t>
            </a:r>
          </a:p>
          <a:p>
            <a:pPr>
              <a:spcBef>
                <a:spcPct val="50000"/>
              </a:spcBef>
              <a:buClrTx/>
              <a:buFont typeface="Wingdings" pitchFamily="2" charset="2"/>
              <a:buChar char="q"/>
            </a:pPr>
            <a:r>
              <a:rPr lang="en-US" altLang="en-US" sz="1400"/>
              <a:t>Prototypes</a:t>
            </a:r>
          </a:p>
          <a:p>
            <a:pPr>
              <a:spcBef>
                <a:spcPct val="50000"/>
              </a:spcBef>
              <a:buClrTx/>
              <a:buFont typeface="Wingdings" pitchFamily="2" charset="2"/>
              <a:buChar char="q"/>
            </a:pPr>
            <a:endParaRPr lang="en-US" altLang="en-US" sz="1400"/>
          </a:p>
        </p:txBody>
      </p:sp>
      <p:sp>
        <p:nvSpPr>
          <p:cNvPr id="29703" name="Text Box 37">
            <a:extLst>
              <a:ext uri="{FF2B5EF4-FFF2-40B4-BE49-F238E27FC236}">
                <a16:creationId xmlns:a16="http://schemas.microsoft.com/office/drawing/2014/main" id="{B039CE6A-F64F-A344-BC55-88B4376D620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9800" y="1263650"/>
            <a:ext cx="144780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600" i="1"/>
              <a:t>Inputs</a:t>
            </a:r>
          </a:p>
        </p:txBody>
      </p:sp>
      <p:sp>
        <p:nvSpPr>
          <p:cNvPr id="29704" name="Text Box 38">
            <a:extLst>
              <a:ext uri="{FF2B5EF4-FFF2-40B4-BE49-F238E27FC236}">
                <a16:creationId xmlns:a16="http://schemas.microsoft.com/office/drawing/2014/main" id="{FF2524F0-CCC4-5B44-9C62-4F4CB99CC69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19800" y="1295400"/>
            <a:ext cx="144780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600" i="1"/>
              <a:t>Outputs</a:t>
            </a:r>
          </a:p>
        </p:txBody>
      </p:sp>
      <p:sp>
        <p:nvSpPr>
          <p:cNvPr id="29705" name="Text Box 39">
            <a:extLst>
              <a:ext uri="{FF2B5EF4-FFF2-40B4-BE49-F238E27FC236}">
                <a16:creationId xmlns:a16="http://schemas.microsoft.com/office/drawing/2014/main" id="{B8ACEFAC-F4C5-504C-B6EA-971A7CF5F34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81400" y="1295400"/>
            <a:ext cx="243840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600" i="1"/>
              <a:t>Tools &amp; Techniques</a:t>
            </a:r>
          </a:p>
        </p:txBody>
      </p:sp>
      <p:sp>
        <p:nvSpPr>
          <p:cNvPr id="29706" name="AutoShape 71">
            <a:extLst>
              <a:ext uri="{FF2B5EF4-FFF2-40B4-BE49-F238E27FC236}">
                <a16:creationId xmlns:a16="http://schemas.microsoft.com/office/drawing/2014/main" id="{72B5E561-4A1E-704A-99A9-602F6A8FB85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6000" y="1676400"/>
            <a:ext cx="1219200" cy="533400"/>
          </a:xfrm>
          <a:prstGeom prst="notchedRightArrow">
            <a:avLst>
              <a:gd name="adj1" fmla="val 50000"/>
              <a:gd name="adj2" fmla="val 6070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</a:pPr>
            <a:endParaRPr lang="en-US" altLang="en-US" sz="1800"/>
          </a:p>
        </p:txBody>
      </p:sp>
      <p:sp>
        <p:nvSpPr>
          <p:cNvPr id="29707" name="Text Box 73">
            <a:extLst>
              <a:ext uri="{FF2B5EF4-FFF2-40B4-BE49-F238E27FC236}">
                <a16:creationId xmlns:a16="http://schemas.microsoft.com/office/drawing/2014/main" id="{E661F679-06EB-6F41-940B-C6BB53E6797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15200" y="1752600"/>
            <a:ext cx="182880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/>
              <a:t>Requirements docs</a:t>
            </a:r>
          </a:p>
        </p:txBody>
      </p:sp>
      <p:sp>
        <p:nvSpPr>
          <p:cNvPr id="29708" name="AutoShape 92">
            <a:extLst>
              <a:ext uri="{FF2B5EF4-FFF2-40B4-BE49-F238E27FC236}">
                <a16:creationId xmlns:a16="http://schemas.microsoft.com/office/drawing/2014/main" id="{3E005FAC-79B4-D64A-8F6F-B6E59FA848B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00200" y="2286000"/>
            <a:ext cx="1219200" cy="533400"/>
          </a:xfrm>
          <a:prstGeom prst="notchedRightArrow">
            <a:avLst>
              <a:gd name="adj1" fmla="val 50000"/>
              <a:gd name="adj2" fmla="val 6070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</a:pPr>
            <a:endParaRPr lang="en-US" altLang="en-US" sz="1800"/>
          </a:p>
        </p:txBody>
      </p:sp>
      <p:sp>
        <p:nvSpPr>
          <p:cNvPr id="29709" name="Text Box 93">
            <a:extLst>
              <a:ext uri="{FF2B5EF4-FFF2-40B4-BE49-F238E27FC236}">
                <a16:creationId xmlns:a16="http://schemas.microsoft.com/office/drawing/2014/main" id="{961DD6EA-8F25-B34A-8C56-C0A5C35737D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4800" y="2362200"/>
            <a:ext cx="16764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/>
              <a:t>Stakeholder Register</a:t>
            </a:r>
          </a:p>
        </p:txBody>
      </p:sp>
      <p:grpSp>
        <p:nvGrpSpPr>
          <p:cNvPr id="29710" name="Group 70">
            <a:extLst>
              <a:ext uri="{FF2B5EF4-FFF2-40B4-BE49-F238E27FC236}">
                <a16:creationId xmlns:a16="http://schemas.microsoft.com/office/drawing/2014/main" id="{EC30FD6C-9866-D943-8E98-3F2B54909EB5}"/>
              </a:ext>
            </a:extLst>
          </p:cNvPr>
          <p:cNvGrpSpPr>
            <a:grpSpLocks/>
          </p:cNvGrpSpPr>
          <p:nvPr/>
        </p:nvGrpSpPr>
        <p:grpSpPr bwMode="auto">
          <a:xfrm>
            <a:off x="381000" y="5562600"/>
            <a:ext cx="8382000" cy="1066800"/>
            <a:chOff x="240" y="3504"/>
            <a:chExt cx="5280" cy="672"/>
          </a:xfrm>
        </p:grpSpPr>
        <p:sp>
          <p:nvSpPr>
            <p:cNvPr id="29715" name="Rectangle 5">
              <a:extLst>
                <a:ext uri="{FF2B5EF4-FFF2-40B4-BE49-F238E27FC236}">
                  <a16:creationId xmlns:a16="http://schemas.microsoft.com/office/drawing/2014/main" id="{1A6FB66A-AD1B-8A4A-991D-D3E27D66116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8" y="3504"/>
              <a:ext cx="768" cy="67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endParaRPr lang="en-US" altLang="en-US" sz="1800"/>
            </a:p>
          </p:txBody>
        </p:sp>
        <p:sp>
          <p:nvSpPr>
            <p:cNvPr id="29716" name="AutoShape 28">
              <a:extLst>
                <a:ext uri="{FF2B5EF4-FFF2-40B4-BE49-F238E27FC236}">
                  <a16:creationId xmlns:a16="http://schemas.microsoft.com/office/drawing/2014/main" id="{DA375DBF-6A04-7244-93D8-FF0EC7DB297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56" y="3648"/>
              <a:ext cx="311" cy="336"/>
            </a:xfrm>
            <a:prstGeom prst="rightArrow">
              <a:avLst>
                <a:gd name="adj1" fmla="val 50000"/>
                <a:gd name="adj2" fmla="val 25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endParaRPr lang="en-US" altLang="en-US" sz="1800"/>
            </a:p>
          </p:txBody>
        </p:sp>
        <p:sp>
          <p:nvSpPr>
            <p:cNvPr id="29717" name="Text Box 36">
              <a:extLst>
                <a:ext uri="{FF2B5EF4-FFF2-40B4-BE49-F238E27FC236}">
                  <a16:creationId xmlns:a16="http://schemas.microsoft.com/office/drawing/2014/main" id="{902F05D5-0927-5449-8C8E-DAADAAEA4D5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40" y="3648"/>
              <a:ext cx="816" cy="3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1300"/>
                <a:t>Collect </a:t>
              </a:r>
            </a:p>
            <a:p>
              <a:pPr algn="ctr"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1300"/>
                <a:t>Requirements</a:t>
              </a:r>
            </a:p>
          </p:txBody>
        </p:sp>
        <p:sp>
          <p:nvSpPr>
            <p:cNvPr id="29718" name="Rectangle 56">
              <a:extLst>
                <a:ext uri="{FF2B5EF4-FFF2-40B4-BE49-F238E27FC236}">
                  <a16:creationId xmlns:a16="http://schemas.microsoft.com/office/drawing/2014/main" id="{04488C1E-EE99-5640-8CBF-56F51BA1B35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92" y="3504"/>
              <a:ext cx="768" cy="67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endParaRPr lang="en-US" altLang="en-US" sz="1800"/>
            </a:p>
          </p:txBody>
        </p:sp>
        <p:sp>
          <p:nvSpPr>
            <p:cNvPr id="29719" name="AutoShape 57">
              <a:extLst>
                <a:ext uri="{FF2B5EF4-FFF2-40B4-BE49-F238E27FC236}">
                  <a16:creationId xmlns:a16="http://schemas.microsoft.com/office/drawing/2014/main" id="{5B97B62D-5625-7D4C-B3A6-34F3AE9436D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60" y="3648"/>
              <a:ext cx="311" cy="336"/>
            </a:xfrm>
            <a:prstGeom prst="rightArrow">
              <a:avLst>
                <a:gd name="adj1" fmla="val 50000"/>
                <a:gd name="adj2" fmla="val 25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endParaRPr lang="en-US" altLang="en-US" sz="1800"/>
            </a:p>
          </p:txBody>
        </p:sp>
        <p:sp>
          <p:nvSpPr>
            <p:cNvPr id="29720" name="Text Box 58">
              <a:extLst>
                <a:ext uri="{FF2B5EF4-FFF2-40B4-BE49-F238E27FC236}">
                  <a16:creationId xmlns:a16="http://schemas.microsoft.com/office/drawing/2014/main" id="{BEFC8355-4A7E-6440-8F4B-6B81ADD9056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344" y="3648"/>
              <a:ext cx="816" cy="3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1300"/>
                <a:t>Define</a:t>
              </a:r>
            </a:p>
            <a:p>
              <a:pPr algn="ctr"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1300"/>
                <a:t>Scope</a:t>
              </a:r>
            </a:p>
          </p:txBody>
        </p:sp>
        <p:sp>
          <p:nvSpPr>
            <p:cNvPr id="29721" name="Rectangle 59">
              <a:extLst>
                <a:ext uri="{FF2B5EF4-FFF2-40B4-BE49-F238E27FC236}">
                  <a16:creationId xmlns:a16="http://schemas.microsoft.com/office/drawing/2014/main" id="{78C63831-C06E-014E-B43B-83F07D98E2C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96" y="3504"/>
              <a:ext cx="768" cy="67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endParaRPr lang="en-US" altLang="en-US" sz="1800"/>
            </a:p>
          </p:txBody>
        </p:sp>
        <p:sp>
          <p:nvSpPr>
            <p:cNvPr id="29722" name="AutoShape 60">
              <a:extLst>
                <a:ext uri="{FF2B5EF4-FFF2-40B4-BE49-F238E27FC236}">
                  <a16:creationId xmlns:a16="http://schemas.microsoft.com/office/drawing/2014/main" id="{3CC29E1F-F815-A947-8FF5-EA55F21E185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64" y="3648"/>
              <a:ext cx="311" cy="336"/>
            </a:xfrm>
            <a:prstGeom prst="rightArrow">
              <a:avLst>
                <a:gd name="adj1" fmla="val 50000"/>
                <a:gd name="adj2" fmla="val 25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endParaRPr lang="en-US" altLang="en-US" sz="1800"/>
            </a:p>
          </p:txBody>
        </p:sp>
        <p:sp>
          <p:nvSpPr>
            <p:cNvPr id="29723" name="Text Box 61">
              <a:extLst>
                <a:ext uri="{FF2B5EF4-FFF2-40B4-BE49-F238E27FC236}">
                  <a16:creationId xmlns:a16="http://schemas.microsoft.com/office/drawing/2014/main" id="{C548F95B-D7EC-C84A-9766-836BF62B757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544" y="3648"/>
              <a:ext cx="672" cy="3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1300"/>
                <a:t>Create WBS</a:t>
              </a:r>
            </a:p>
          </p:txBody>
        </p:sp>
        <p:sp>
          <p:nvSpPr>
            <p:cNvPr id="29724" name="Rectangle 62">
              <a:extLst>
                <a:ext uri="{FF2B5EF4-FFF2-40B4-BE49-F238E27FC236}">
                  <a16:creationId xmlns:a16="http://schemas.microsoft.com/office/drawing/2014/main" id="{59837323-5D1C-FF4F-AB5D-9B5E9952F69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00" y="3504"/>
              <a:ext cx="768" cy="67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endParaRPr lang="en-US" altLang="en-US" sz="1800"/>
            </a:p>
          </p:txBody>
        </p:sp>
        <p:sp>
          <p:nvSpPr>
            <p:cNvPr id="29725" name="AutoShape 63">
              <a:extLst>
                <a:ext uri="{FF2B5EF4-FFF2-40B4-BE49-F238E27FC236}">
                  <a16:creationId xmlns:a16="http://schemas.microsoft.com/office/drawing/2014/main" id="{0AE07222-6D42-5241-BF62-7E36B87A48F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416" y="3648"/>
              <a:ext cx="311" cy="336"/>
            </a:xfrm>
            <a:prstGeom prst="rightArrow">
              <a:avLst>
                <a:gd name="adj1" fmla="val 50000"/>
                <a:gd name="adj2" fmla="val 25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endParaRPr lang="en-US" altLang="en-US" sz="1800"/>
            </a:p>
          </p:txBody>
        </p:sp>
        <p:sp>
          <p:nvSpPr>
            <p:cNvPr id="29726" name="Text Box 64">
              <a:extLst>
                <a:ext uri="{FF2B5EF4-FFF2-40B4-BE49-F238E27FC236}">
                  <a16:creationId xmlns:a16="http://schemas.microsoft.com/office/drawing/2014/main" id="{8671BA70-68A3-BF44-99AB-1A958B80CFB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52" y="3648"/>
              <a:ext cx="816" cy="3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1300"/>
                <a:t>Verify</a:t>
              </a:r>
            </a:p>
            <a:p>
              <a:pPr algn="ctr"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1300"/>
                <a:t>Scope</a:t>
              </a:r>
            </a:p>
          </p:txBody>
        </p:sp>
        <p:sp>
          <p:nvSpPr>
            <p:cNvPr id="29727" name="Rectangle 68">
              <a:extLst>
                <a:ext uri="{FF2B5EF4-FFF2-40B4-BE49-F238E27FC236}">
                  <a16:creationId xmlns:a16="http://schemas.microsoft.com/office/drawing/2014/main" id="{AB681FEB-77FC-7446-9358-9D3DF6EBB2B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52" y="3504"/>
              <a:ext cx="768" cy="67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endParaRPr lang="en-US" altLang="en-US" sz="1800"/>
            </a:p>
          </p:txBody>
        </p:sp>
        <p:sp>
          <p:nvSpPr>
            <p:cNvPr id="29728" name="Text Box 69">
              <a:extLst>
                <a:ext uri="{FF2B5EF4-FFF2-40B4-BE49-F238E27FC236}">
                  <a16:creationId xmlns:a16="http://schemas.microsoft.com/office/drawing/2014/main" id="{E4D7542C-33A2-ED42-8BED-AFCA6610A77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752" y="3648"/>
              <a:ext cx="768" cy="3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1300"/>
                <a:t>Control</a:t>
              </a:r>
            </a:p>
            <a:p>
              <a:pPr algn="ctr"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1300"/>
                <a:t>Scope</a:t>
              </a:r>
            </a:p>
          </p:txBody>
        </p:sp>
      </p:grpSp>
      <p:sp>
        <p:nvSpPr>
          <p:cNvPr id="29711" name="AutoShape 71">
            <a:extLst>
              <a:ext uri="{FF2B5EF4-FFF2-40B4-BE49-F238E27FC236}">
                <a16:creationId xmlns:a16="http://schemas.microsoft.com/office/drawing/2014/main" id="{6F851C7C-86C4-FF45-B7D9-D9182D31D2B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6000" y="2286000"/>
            <a:ext cx="1219200" cy="533400"/>
          </a:xfrm>
          <a:prstGeom prst="notchedRightArrow">
            <a:avLst>
              <a:gd name="adj1" fmla="val 50000"/>
              <a:gd name="adj2" fmla="val 6070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</a:pPr>
            <a:endParaRPr lang="en-US" altLang="en-US" sz="1800"/>
          </a:p>
        </p:txBody>
      </p:sp>
      <p:sp>
        <p:nvSpPr>
          <p:cNvPr id="29712" name="AutoShape 71">
            <a:extLst>
              <a:ext uri="{FF2B5EF4-FFF2-40B4-BE49-F238E27FC236}">
                <a16:creationId xmlns:a16="http://schemas.microsoft.com/office/drawing/2014/main" id="{F9891960-39CB-D74F-93F9-A61E01C2B0D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6000" y="2895600"/>
            <a:ext cx="1219200" cy="533400"/>
          </a:xfrm>
          <a:prstGeom prst="notchedRightArrow">
            <a:avLst>
              <a:gd name="adj1" fmla="val 50000"/>
              <a:gd name="adj2" fmla="val 6070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</a:pPr>
            <a:endParaRPr lang="en-US" altLang="en-US" sz="1800"/>
          </a:p>
        </p:txBody>
      </p:sp>
      <p:sp>
        <p:nvSpPr>
          <p:cNvPr id="29713" name="Text Box 73">
            <a:extLst>
              <a:ext uri="{FF2B5EF4-FFF2-40B4-BE49-F238E27FC236}">
                <a16:creationId xmlns:a16="http://schemas.microsoft.com/office/drawing/2014/main" id="{9712C031-1C20-7E4B-AF88-38AE63C130C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15200" y="2362200"/>
            <a:ext cx="18288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/>
              <a:t>Requirements mgmt plan</a:t>
            </a:r>
          </a:p>
        </p:txBody>
      </p:sp>
      <p:sp>
        <p:nvSpPr>
          <p:cNvPr id="29714" name="Text Box 73">
            <a:extLst>
              <a:ext uri="{FF2B5EF4-FFF2-40B4-BE49-F238E27FC236}">
                <a16:creationId xmlns:a16="http://schemas.microsoft.com/office/drawing/2014/main" id="{344A1C43-4281-984D-9E20-C257F48957B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15200" y="2971800"/>
            <a:ext cx="18288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/>
              <a:t>Requirements traceability matrix</a:t>
            </a:r>
          </a:p>
        </p:txBody>
      </p:sp>
    </p:spTree>
    <p:extLst>
      <p:ext uri="{BB962C8B-B14F-4D97-AF65-F5344CB8AC3E}">
        <p14:creationId xmlns:p14="http://schemas.microsoft.com/office/powerpoint/2010/main" val="35368366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618" name="Rectangle 2">
            <a:extLst>
              <a:ext uri="{FF2B5EF4-FFF2-40B4-BE49-F238E27FC236}">
                <a16:creationId xmlns:a16="http://schemas.microsoft.com/office/drawing/2014/main" id="{6DD029FC-EF08-4449-BD12-D91435B7482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/>
              <a:t>Collect Requirements</a:t>
            </a:r>
          </a:p>
        </p:txBody>
      </p:sp>
      <p:sp>
        <p:nvSpPr>
          <p:cNvPr id="239619" name="Rectangle 3">
            <a:extLst>
              <a:ext uri="{FF2B5EF4-FFF2-40B4-BE49-F238E27FC236}">
                <a16:creationId xmlns:a16="http://schemas.microsoft.com/office/drawing/2014/main" id="{949F8AC5-F6D8-4546-B11D-82384DCB404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7924800" cy="4533900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/>
              <a:t>Determine product of the project requirements</a:t>
            </a:r>
          </a:p>
          <a:p>
            <a:pPr eaLnBrk="1" hangingPunct="1">
              <a:defRPr/>
            </a:pPr>
            <a:r>
              <a:rPr lang="en-US" dirty="0"/>
              <a:t>Make sure all requirements support the business need of the project as described in the charter</a:t>
            </a:r>
          </a:p>
          <a:p>
            <a:pPr eaLnBrk="1" hangingPunct="1"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994442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642" name="Rectangle 2">
            <a:extLst>
              <a:ext uri="{FF2B5EF4-FFF2-40B4-BE49-F238E27FC236}">
                <a16:creationId xmlns:a16="http://schemas.microsoft.com/office/drawing/2014/main" id="{0623D18F-9214-2841-82D5-238C14D210F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/>
              <a:t>Define Scope</a:t>
            </a:r>
          </a:p>
        </p:txBody>
      </p:sp>
      <p:sp>
        <p:nvSpPr>
          <p:cNvPr id="33795" name="AutoShape 3">
            <a:extLst>
              <a:ext uri="{FF2B5EF4-FFF2-40B4-BE49-F238E27FC236}">
                <a16:creationId xmlns:a16="http://schemas.microsoft.com/office/drawing/2014/main" id="{0F84D35D-6EF2-9642-96CB-87B7658DCE1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7400" y="1447800"/>
            <a:ext cx="1295400" cy="533400"/>
          </a:xfrm>
          <a:prstGeom prst="notchedRightArrow">
            <a:avLst>
              <a:gd name="adj1" fmla="val 50000"/>
              <a:gd name="adj2" fmla="val 6071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</a:pPr>
            <a:endParaRPr lang="en-US" altLang="en-US" sz="1800"/>
          </a:p>
        </p:txBody>
      </p:sp>
      <p:sp>
        <p:nvSpPr>
          <p:cNvPr id="33796" name="AutoShape 4">
            <a:extLst>
              <a:ext uri="{FF2B5EF4-FFF2-40B4-BE49-F238E27FC236}">
                <a16:creationId xmlns:a16="http://schemas.microsoft.com/office/drawing/2014/main" id="{0BE23D6A-23BF-374A-B545-1F0DFFDCEF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7400" y="2057400"/>
            <a:ext cx="1295400" cy="533400"/>
          </a:xfrm>
          <a:prstGeom prst="notchedRightArrow">
            <a:avLst>
              <a:gd name="adj1" fmla="val 50000"/>
              <a:gd name="adj2" fmla="val 6071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</a:pPr>
            <a:endParaRPr lang="en-US" altLang="en-US" sz="1800"/>
          </a:p>
        </p:txBody>
      </p:sp>
      <p:sp>
        <p:nvSpPr>
          <p:cNvPr id="33797" name="AutoShape 5">
            <a:extLst>
              <a:ext uri="{FF2B5EF4-FFF2-40B4-BE49-F238E27FC236}">
                <a16:creationId xmlns:a16="http://schemas.microsoft.com/office/drawing/2014/main" id="{BBA314FA-6649-A748-91BB-AE12533BB62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7400" y="2667000"/>
            <a:ext cx="1295400" cy="533400"/>
          </a:xfrm>
          <a:prstGeom prst="notchedRightArrow">
            <a:avLst>
              <a:gd name="adj1" fmla="val 50000"/>
              <a:gd name="adj2" fmla="val 6071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</a:pPr>
            <a:endParaRPr lang="en-US" altLang="en-US" sz="1800"/>
          </a:p>
        </p:txBody>
      </p:sp>
      <p:sp>
        <p:nvSpPr>
          <p:cNvPr id="33798" name="AutoShape 6">
            <a:extLst>
              <a:ext uri="{FF2B5EF4-FFF2-40B4-BE49-F238E27FC236}">
                <a16:creationId xmlns:a16="http://schemas.microsoft.com/office/drawing/2014/main" id="{4A29B454-382A-344A-A2D8-551992D1C8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52800" y="1676400"/>
            <a:ext cx="2667000" cy="2438400"/>
          </a:xfrm>
          <a:prstGeom prst="wedgeRectCallout">
            <a:avLst>
              <a:gd name="adj1" fmla="val -67144"/>
              <a:gd name="adj2" fmla="val 10696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</a:pPr>
            <a:endParaRPr lang="en-US" altLang="en-US" sz="1800"/>
          </a:p>
        </p:txBody>
      </p:sp>
      <p:sp>
        <p:nvSpPr>
          <p:cNvPr id="33799" name="Text Box 7">
            <a:extLst>
              <a:ext uri="{FF2B5EF4-FFF2-40B4-BE49-F238E27FC236}">
                <a16:creationId xmlns:a16="http://schemas.microsoft.com/office/drawing/2014/main" id="{846C1DF4-5B47-CC45-B041-95DE4DFA7D2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0" y="2667000"/>
            <a:ext cx="17526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/>
              <a:t>Organizational Process Assets</a:t>
            </a:r>
          </a:p>
        </p:txBody>
      </p:sp>
      <p:sp>
        <p:nvSpPr>
          <p:cNvPr id="33800" name="Text Box 8">
            <a:extLst>
              <a:ext uri="{FF2B5EF4-FFF2-40B4-BE49-F238E27FC236}">
                <a16:creationId xmlns:a16="http://schemas.microsoft.com/office/drawing/2014/main" id="{A25C9399-768C-8F49-897E-B296FA20871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1524000"/>
            <a:ext cx="17526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/>
              <a:t>Project Charter</a:t>
            </a:r>
          </a:p>
        </p:txBody>
      </p:sp>
      <p:sp>
        <p:nvSpPr>
          <p:cNvPr id="33801" name="Text Box 10">
            <a:extLst>
              <a:ext uri="{FF2B5EF4-FFF2-40B4-BE49-F238E27FC236}">
                <a16:creationId xmlns:a16="http://schemas.microsoft.com/office/drawing/2014/main" id="{18B5FA3A-5752-8745-9043-876F7898BF4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52800" y="1676400"/>
            <a:ext cx="2667000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177800" indent="-1778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 typeface="Wingdings" pitchFamily="2" charset="2"/>
              <a:buChar char="q"/>
            </a:pPr>
            <a:r>
              <a:rPr lang="en-US" altLang="en-US" sz="1400"/>
              <a:t>Expert judgement</a:t>
            </a:r>
          </a:p>
          <a:p>
            <a:pPr>
              <a:spcBef>
                <a:spcPct val="50000"/>
              </a:spcBef>
              <a:buClrTx/>
              <a:buFont typeface="Wingdings" pitchFamily="2" charset="2"/>
              <a:buChar char="q"/>
            </a:pPr>
            <a:r>
              <a:rPr lang="en-US" altLang="en-US" sz="1400"/>
              <a:t> Product analysis</a:t>
            </a:r>
          </a:p>
          <a:p>
            <a:pPr>
              <a:spcBef>
                <a:spcPct val="50000"/>
              </a:spcBef>
              <a:buClrTx/>
              <a:buFont typeface="Wingdings" pitchFamily="2" charset="2"/>
              <a:buChar char="q"/>
            </a:pPr>
            <a:r>
              <a:rPr lang="en-US" altLang="en-US" sz="1400"/>
              <a:t>Alternatives identification</a:t>
            </a:r>
          </a:p>
          <a:p>
            <a:pPr>
              <a:spcBef>
                <a:spcPct val="50000"/>
              </a:spcBef>
              <a:buClrTx/>
              <a:buFont typeface="Wingdings" pitchFamily="2" charset="2"/>
              <a:buChar char="q"/>
            </a:pPr>
            <a:r>
              <a:rPr lang="en-US" altLang="en-US" sz="1400"/>
              <a:t>Facilitated workshops</a:t>
            </a:r>
          </a:p>
          <a:p>
            <a:pPr>
              <a:spcBef>
                <a:spcPct val="50000"/>
              </a:spcBef>
              <a:buClrTx/>
              <a:buFont typeface="Wingdings" pitchFamily="2" charset="2"/>
              <a:buChar char="q"/>
            </a:pPr>
            <a:endParaRPr lang="en-US" altLang="en-US" sz="1400"/>
          </a:p>
        </p:txBody>
      </p:sp>
      <p:sp>
        <p:nvSpPr>
          <p:cNvPr id="33802" name="Text Box 11">
            <a:extLst>
              <a:ext uri="{FF2B5EF4-FFF2-40B4-BE49-F238E27FC236}">
                <a16:creationId xmlns:a16="http://schemas.microsoft.com/office/drawing/2014/main" id="{93DC9DD8-B075-424C-B959-FDB4D2EAD92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9800" y="1263650"/>
            <a:ext cx="144780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600" i="1"/>
              <a:t>Inputs</a:t>
            </a:r>
          </a:p>
        </p:txBody>
      </p:sp>
      <p:sp>
        <p:nvSpPr>
          <p:cNvPr id="33803" name="Text Box 13">
            <a:extLst>
              <a:ext uri="{FF2B5EF4-FFF2-40B4-BE49-F238E27FC236}">
                <a16:creationId xmlns:a16="http://schemas.microsoft.com/office/drawing/2014/main" id="{ACFEB9E0-337D-574D-9333-65E791FF516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81400" y="1295400"/>
            <a:ext cx="243840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600" i="1"/>
              <a:t>Tools &amp; Techniques</a:t>
            </a:r>
          </a:p>
        </p:txBody>
      </p:sp>
      <p:sp>
        <p:nvSpPr>
          <p:cNvPr id="33804" name="AutoShape 14">
            <a:extLst>
              <a:ext uri="{FF2B5EF4-FFF2-40B4-BE49-F238E27FC236}">
                <a16:creationId xmlns:a16="http://schemas.microsoft.com/office/drawing/2014/main" id="{96242391-0EB8-2C4E-A31A-C8351ADBFC0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19800" y="2438400"/>
            <a:ext cx="1295400" cy="533400"/>
          </a:xfrm>
          <a:prstGeom prst="notchedRightArrow">
            <a:avLst>
              <a:gd name="adj1" fmla="val 50000"/>
              <a:gd name="adj2" fmla="val 6071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</a:pPr>
            <a:endParaRPr lang="en-US" altLang="en-US" sz="1800"/>
          </a:p>
        </p:txBody>
      </p:sp>
      <p:sp>
        <p:nvSpPr>
          <p:cNvPr id="33805" name="Text Box 15">
            <a:extLst>
              <a:ext uri="{FF2B5EF4-FFF2-40B4-BE49-F238E27FC236}">
                <a16:creationId xmlns:a16="http://schemas.microsoft.com/office/drawing/2014/main" id="{E615AC9A-04D1-FD40-AC78-2169CAC5FD1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15200" y="2438400"/>
            <a:ext cx="18288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/>
              <a:t>Project Document Updates</a:t>
            </a:r>
          </a:p>
        </p:txBody>
      </p:sp>
      <p:sp>
        <p:nvSpPr>
          <p:cNvPr id="33806" name="Text Box 38">
            <a:extLst>
              <a:ext uri="{FF2B5EF4-FFF2-40B4-BE49-F238E27FC236}">
                <a16:creationId xmlns:a16="http://schemas.microsoft.com/office/drawing/2014/main" id="{43801081-2A6F-D84E-B71F-7C900CF373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19800" y="1644650"/>
            <a:ext cx="144780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600" i="1"/>
              <a:t>Outputs</a:t>
            </a:r>
          </a:p>
        </p:txBody>
      </p:sp>
      <p:sp>
        <p:nvSpPr>
          <p:cNvPr id="33807" name="AutoShape 39">
            <a:extLst>
              <a:ext uri="{FF2B5EF4-FFF2-40B4-BE49-F238E27FC236}">
                <a16:creationId xmlns:a16="http://schemas.microsoft.com/office/drawing/2014/main" id="{2A1C9B76-6EE7-F744-AB5A-13E60A7078A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19800" y="1828800"/>
            <a:ext cx="1295400" cy="533400"/>
          </a:xfrm>
          <a:prstGeom prst="notchedRightArrow">
            <a:avLst>
              <a:gd name="adj1" fmla="val 50000"/>
              <a:gd name="adj2" fmla="val 6071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</a:pPr>
            <a:endParaRPr lang="en-US" altLang="en-US" sz="1800"/>
          </a:p>
        </p:txBody>
      </p:sp>
      <p:sp>
        <p:nvSpPr>
          <p:cNvPr id="33808" name="Text Box 40">
            <a:extLst>
              <a:ext uri="{FF2B5EF4-FFF2-40B4-BE49-F238E27FC236}">
                <a16:creationId xmlns:a16="http://schemas.microsoft.com/office/drawing/2014/main" id="{37228734-8F7F-AB4F-961C-E8380064DA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15200" y="1828800"/>
            <a:ext cx="18288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/>
              <a:t>Project Scope Statement</a:t>
            </a:r>
          </a:p>
        </p:txBody>
      </p:sp>
      <p:grpSp>
        <p:nvGrpSpPr>
          <p:cNvPr id="33809" name="Group 70">
            <a:extLst>
              <a:ext uri="{FF2B5EF4-FFF2-40B4-BE49-F238E27FC236}">
                <a16:creationId xmlns:a16="http://schemas.microsoft.com/office/drawing/2014/main" id="{C9AF85F7-770A-BB41-A203-5A7EF5D51667}"/>
              </a:ext>
            </a:extLst>
          </p:cNvPr>
          <p:cNvGrpSpPr>
            <a:grpSpLocks/>
          </p:cNvGrpSpPr>
          <p:nvPr/>
        </p:nvGrpSpPr>
        <p:grpSpPr bwMode="auto">
          <a:xfrm>
            <a:off x="381000" y="5562600"/>
            <a:ext cx="8382000" cy="1066800"/>
            <a:chOff x="240" y="3504"/>
            <a:chExt cx="5280" cy="672"/>
          </a:xfrm>
        </p:grpSpPr>
        <p:sp>
          <p:nvSpPr>
            <p:cNvPr id="33811" name="Rectangle 5">
              <a:extLst>
                <a:ext uri="{FF2B5EF4-FFF2-40B4-BE49-F238E27FC236}">
                  <a16:creationId xmlns:a16="http://schemas.microsoft.com/office/drawing/2014/main" id="{3A9E90E1-429C-F645-8AE7-AC7CDD9DA22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8" y="3504"/>
              <a:ext cx="768" cy="67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endParaRPr lang="en-US" altLang="en-US" sz="1800"/>
            </a:p>
          </p:txBody>
        </p:sp>
        <p:sp>
          <p:nvSpPr>
            <p:cNvPr id="33812" name="AutoShape 28">
              <a:extLst>
                <a:ext uri="{FF2B5EF4-FFF2-40B4-BE49-F238E27FC236}">
                  <a16:creationId xmlns:a16="http://schemas.microsoft.com/office/drawing/2014/main" id="{1400F1AF-75A9-2246-B608-D50A15BD072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56" y="3648"/>
              <a:ext cx="311" cy="336"/>
            </a:xfrm>
            <a:prstGeom prst="rightArrow">
              <a:avLst>
                <a:gd name="adj1" fmla="val 50000"/>
                <a:gd name="adj2" fmla="val 25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endParaRPr lang="en-US" altLang="en-US" sz="1800"/>
            </a:p>
          </p:txBody>
        </p:sp>
        <p:sp>
          <p:nvSpPr>
            <p:cNvPr id="33813" name="Text Box 36">
              <a:extLst>
                <a:ext uri="{FF2B5EF4-FFF2-40B4-BE49-F238E27FC236}">
                  <a16:creationId xmlns:a16="http://schemas.microsoft.com/office/drawing/2014/main" id="{97A02B82-608F-6C4E-972D-6A27089D23B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40" y="3648"/>
              <a:ext cx="816" cy="3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1300"/>
                <a:t>Collect </a:t>
              </a:r>
            </a:p>
            <a:p>
              <a:pPr algn="ctr"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1300"/>
                <a:t>Requirements</a:t>
              </a:r>
            </a:p>
          </p:txBody>
        </p:sp>
        <p:sp>
          <p:nvSpPr>
            <p:cNvPr id="33814" name="Rectangle 56">
              <a:extLst>
                <a:ext uri="{FF2B5EF4-FFF2-40B4-BE49-F238E27FC236}">
                  <a16:creationId xmlns:a16="http://schemas.microsoft.com/office/drawing/2014/main" id="{DB98BD0C-745E-1941-97BF-F793B21E376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92" y="3504"/>
              <a:ext cx="768" cy="67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endParaRPr lang="en-US" altLang="en-US" sz="1800"/>
            </a:p>
          </p:txBody>
        </p:sp>
        <p:sp>
          <p:nvSpPr>
            <p:cNvPr id="33815" name="AutoShape 57">
              <a:extLst>
                <a:ext uri="{FF2B5EF4-FFF2-40B4-BE49-F238E27FC236}">
                  <a16:creationId xmlns:a16="http://schemas.microsoft.com/office/drawing/2014/main" id="{83F3BDDF-3D8A-584A-8491-A26B96DECBB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60" y="3648"/>
              <a:ext cx="311" cy="336"/>
            </a:xfrm>
            <a:prstGeom prst="rightArrow">
              <a:avLst>
                <a:gd name="adj1" fmla="val 50000"/>
                <a:gd name="adj2" fmla="val 25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endParaRPr lang="en-US" altLang="en-US" sz="1800"/>
            </a:p>
          </p:txBody>
        </p:sp>
        <p:sp>
          <p:nvSpPr>
            <p:cNvPr id="33816" name="Text Box 58">
              <a:extLst>
                <a:ext uri="{FF2B5EF4-FFF2-40B4-BE49-F238E27FC236}">
                  <a16:creationId xmlns:a16="http://schemas.microsoft.com/office/drawing/2014/main" id="{A9B8C25B-B546-CD4F-BB3A-A13BFDE7051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344" y="3648"/>
              <a:ext cx="816" cy="3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1300"/>
                <a:t>Define</a:t>
              </a:r>
            </a:p>
            <a:p>
              <a:pPr algn="ctr"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1300"/>
                <a:t>Scope</a:t>
              </a:r>
            </a:p>
          </p:txBody>
        </p:sp>
        <p:sp>
          <p:nvSpPr>
            <p:cNvPr id="33817" name="Rectangle 59">
              <a:extLst>
                <a:ext uri="{FF2B5EF4-FFF2-40B4-BE49-F238E27FC236}">
                  <a16:creationId xmlns:a16="http://schemas.microsoft.com/office/drawing/2014/main" id="{3198C5D9-7E76-2348-8601-1868F176980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96" y="3504"/>
              <a:ext cx="768" cy="67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endParaRPr lang="en-US" altLang="en-US" sz="1800"/>
            </a:p>
          </p:txBody>
        </p:sp>
        <p:sp>
          <p:nvSpPr>
            <p:cNvPr id="33818" name="AutoShape 60">
              <a:extLst>
                <a:ext uri="{FF2B5EF4-FFF2-40B4-BE49-F238E27FC236}">
                  <a16:creationId xmlns:a16="http://schemas.microsoft.com/office/drawing/2014/main" id="{C8595322-4C84-0F4E-B2AD-036F2C66F77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64" y="3648"/>
              <a:ext cx="311" cy="336"/>
            </a:xfrm>
            <a:prstGeom prst="rightArrow">
              <a:avLst>
                <a:gd name="adj1" fmla="val 50000"/>
                <a:gd name="adj2" fmla="val 25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endParaRPr lang="en-US" altLang="en-US" sz="1800"/>
            </a:p>
          </p:txBody>
        </p:sp>
        <p:sp>
          <p:nvSpPr>
            <p:cNvPr id="33819" name="Text Box 61">
              <a:extLst>
                <a:ext uri="{FF2B5EF4-FFF2-40B4-BE49-F238E27FC236}">
                  <a16:creationId xmlns:a16="http://schemas.microsoft.com/office/drawing/2014/main" id="{442801A8-42B8-FA45-8025-280F0710098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544" y="3648"/>
              <a:ext cx="672" cy="3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1300"/>
                <a:t>Create WBS</a:t>
              </a:r>
            </a:p>
          </p:txBody>
        </p:sp>
        <p:sp>
          <p:nvSpPr>
            <p:cNvPr id="33820" name="Rectangle 62">
              <a:extLst>
                <a:ext uri="{FF2B5EF4-FFF2-40B4-BE49-F238E27FC236}">
                  <a16:creationId xmlns:a16="http://schemas.microsoft.com/office/drawing/2014/main" id="{2EE34BA7-BF26-E849-A704-744DCC604A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00" y="3504"/>
              <a:ext cx="768" cy="67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endParaRPr lang="en-US" altLang="en-US" sz="1800"/>
            </a:p>
          </p:txBody>
        </p:sp>
        <p:sp>
          <p:nvSpPr>
            <p:cNvPr id="33821" name="AutoShape 63">
              <a:extLst>
                <a:ext uri="{FF2B5EF4-FFF2-40B4-BE49-F238E27FC236}">
                  <a16:creationId xmlns:a16="http://schemas.microsoft.com/office/drawing/2014/main" id="{5759C1E1-C5FC-E249-BB91-09D9A186965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416" y="3648"/>
              <a:ext cx="311" cy="336"/>
            </a:xfrm>
            <a:prstGeom prst="rightArrow">
              <a:avLst>
                <a:gd name="adj1" fmla="val 50000"/>
                <a:gd name="adj2" fmla="val 25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endParaRPr lang="en-US" altLang="en-US" sz="1800"/>
            </a:p>
          </p:txBody>
        </p:sp>
        <p:sp>
          <p:nvSpPr>
            <p:cNvPr id="33822" name="Text Box 64">
              <a:extLst>
                <a:ext uri="{FF2B5EF4-FFF2-40B4-BE49-F238E27FC236}">
                  <a16:creationId xmlns:a16="http://schemas.microsoft.com/office/drawing/2014/main" id="{C8624E8C-AE3E-E140-876E-C7D8DA5C724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52" y="3648"/>
              <a:ext cx="816" cy="3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1300"/>
                <a:t>Verify</a:t>
              </a:r>
            </a:p>
            <a:p>
              <a:pPr algn="ctr"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1300"/>
                <a:t>Scope</a:t>
              </a:r>
            </a:p>
          </p:txBody>
        </p:sp>
        <p:sp>
          <p:nvSpPr>
            <p:cNvPr id="33823" name="Rectangle 68">
              <a:extLst>
                <a:ext uri="{FF2B5EF4-FFF2-40B4-BE49-F238E27FC236}">
                  <a16:creationId xmlns:a16="http://schemas.microsoft.com/office/drawing/2014/main" id="{F13118CB-A2ED-3E4D-AC37-BC5AACBA54D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52" y="3504"/>
              <a:ext cx="768" cy="67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endParaRPr lang="en-US" altLang="en-US" sz="1800"/>
            </a:p>
          </p:txBody>
        </p:sp>
        <p:sp>
          <p:nvSpPr>
            <p:cNvPr id="33824" name="Text Box 69">
              <a:extLst>
                <a:ext uri="{FF2B5EF4-FFF2-40B4-BE49-F238E27FC236}">
                  <a16:creationId xmlns:a16="http://schemas.microsoft.com/office/drawing/2014/main" id="{895DB43F-E7F2-0F47-AF4B-D5BC82C21B7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752" y="3648"/>
              <a:ext cx="768" cy="3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1300"/>
                <a:t>Control</a:t>
              </a:r>
            </a:p>
            <a:p>
              <a:pPr algn="ctr"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1300"/>
                <a:t>Scope</a:t>
              </a:r>
            </a:p>
          </p:txBody>
        </p:sp>
      </p:grpSp>
      <p:sp>
        <p:nvSpPr>
          <p:cNvPr id="33810" name="Text Box 8">
            <a:extLst>
              <a:ext uri="{FF2B5EF4-FFF2-40B4-BE49-F238E27FC236}">
                <a16:creationId xmlns:a16="http://schemas.microsoft.com/office/drawing/2014/main" id="{D4A90E0D-04A0-3C49-BDE2-558428DF530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2057400"/>
            <a:ext cx="17526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/>
              <a:t>Requirements documentation</a:t>
            </a:r>
          </a:p>
        </p:txBody>
      </p:sp>
    </p:spTree>
    <p:extLst>
      <p:ext uri="{BB962C8B-B14F-4D97-AF65-F5344CB8AC3E}">
        <p14:creationId xmlns:p14="http://schemas.microsoft.com/office/powerpoint/2010/main" val="319211306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690" name="Rectangle 2">
            <a:extLst>
              <a:ext uri="{FF2B5EF4-FFF2-40B4-BE49-F238E27FC236}">
                <a16:creationId xmlns:a16="http://schemas.microsoft.com/office/drawing/2014/main" id="{692A5454-F672-0E44-AD88-90A9B466221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/>
              <a:t>Project Scope Statement</a:t>
            </a:r>
          </a:p>
        </p:txBody>
      </p:sp>
      <p:sp>
        <p:nvSpPr>
          <p:cNvPr id="242691" name="Rectangle 3">
            <a:extLst>
              <a:ext uri="{FF2B5EF4-FFF2-40B4-BE49-F238E27FC236}">
                <a16:creationId xmlns:a16="http://schemas.microsoft.com/office/drawing/2014/main" id="{D116C930-1997-4D42-8CC0-F6C5CB39585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752600" y="1371600"/>
            <a:ext cx="4419600" cy="3733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US" sz="2600" dirty="0"/>
              <a:t>Product scope description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600" dirty="0"/>
              <a:t>Product acceptance criteria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600" dirty="0"/>
              <a:t>Project deliverables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600" dirty="0"/>
              <a:t>Project exclusions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600" dirty="0"/>
              <a:t>Project constraints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600" dirty="0"/>
              <a:t>Project assumptions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US" sz="2600" dirty="0"/>
          </a:p>
        </p:txBody>
      </p:sp>
      <p:sp>
        <p:nvSpPr>
          <p:cNvPr id="35844" name="Text Box 5">
            <a:extLst>
              <a:ext uri="{FF2B5EF4-FFF2-40B4-BE49-F238E27FC236}">
                <a16:creationId xmlns:a16="http://schemas.microsoft.com/office/drawing/2014/main" id="{EE222410-E180-DE47-81D7-BA13BB609F7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66800" y="6262688"/>
            <a:ext cx="72390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  <a:buClrTx/>
              <a:buFontTx/>
              <a:buNone/>
            </a:pPr>
            <a:r>
              <a:rPr lang="en-US" altLang="en-US" sz="2000" i="1"/>
              <a:t>Remember the difference between product and project?</a:t>
            </a:r>
          </a:p>
        </p:txBody>
      </p:sp>
    </p:spTree>
    <p:extLst>
      <p:ext uri="{BB962C8B-B14F-4D97-AF65-F5344CB8AC3E}">
        <p14:creationId xmlns:p14="http://schemas.microsoft.com/office/powerpoint/2010/main" val="235302202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714" name="Rectangle 2">
            <a:extLst>
              <a:ext uri="{FF2B5EF4-FFF2-40B4-BE49-F238E27FC236}">
                <a16:creationId xmlns:a16="http://schemas.microsoft.com/office/drawing/2014/main" id="{6DDFBDDA-599F-B145-9F6A-DE6060B2EEA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/>
              <a:t>Create WBS</a:t>
            </a:r>
          </a:p>
        </p:txBody>
      </p:sp>
      <p:sp>
        <p:nvSpPr>
          <p:cNvPr id="37891" name="AutoShape 3">
            <a:extLst>
              <a:ext uri="{FF2B5EF4-FFF2-40B4-BE49-F238E27FC236}">
                <a16:creationId xmlns:a16="http://schemas.microsoft.com/office/drawing/2014/main" id="{59CA1D62-7D8C-1A42-BCEA-C3323235E32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81200" y="1447800"/>
            <a:ext cx="1295400" cy="533400"/>
          </a:xfrm>
          <a:prstGeom prst="notchedRightArrow">
            <a:avLst>
              <a:gd name="adj1" fmla="val 50000"/>
              <a:gd name="adj2" fmla="val 6071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</a:pPr>
            <a:endParaRPr lang="en-US" altLang="en-US" sz="1800"/>
          </a:p>
        </p:txBody>
      </p:sp>
      <p:sp>
        <p:nvSpPr>
          <p:cNvPr id="37892" name="AutoShape 4">
            <a:extLst>
              <a:ext uri="{FF2B5EF4-FFF2-40B4-BE49-F238E27FC236}">
                <a16:creationId xmlns:a16="http://schemas.microsoft.com/office/drawing/2014/main" id="{CC329FD8-9774-0E46-B53A-430B669F7D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81200" y="2057400"/>
            <a:ext cx="1295400" cy="533400"/>
          </a:xfrm>
          <a:prstGeom prst="notchedRightArrow">
            <a:avLst>
              <a:gd name="adj1" fmla="val 50000"/>
              <a:gd name="adj2" fmla="val 6071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</a:pPr>
            <a:endParaRPr lang="en-US" altLang="en-US" sz="1800"/>
          </a:p>
        </p:txBody>
      </p:sp>
      <p:sp>
        <p:nvSpPr>
          <p:cNvPr id="37893" name="AutoShape 5">
            <a:extLst>
              <a:ext uri="{FF2B5EF4-FFF2-40B4-BE49-F238E27FC236}">
                <a16:creationId xmlns:a16="http://schemas.microsoft.com/office/drawing/2014/main" id="{4CE326BB-5003-7C43-92F8-73CB7D67AF8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81200" y="2667000"/>
            <a:ext cx="1295400" cy="533400"/>
          </a:xfrm>
          <a:prstGeom prst="notchedRightArrow">
            <a:avLst>
              <a:gd name="adj1" fmla="val 50000"/>
              <a:gd name="adj2" fmla="val 6071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</a:pPr>
            <a:endParaRPr lang="en-US" altLang="en-US" sz="1800"/>
          </a:p>
        </p:txBody>
      </p:sp>
      <p:sp>
        <p:nvSpPr>
          <p:cNvPr id="37894" name="AutoShape 6">
            <a:extLst>
              <a:ext uri="{FF2B5EF4-FFF2-40B4-BE49-F238E27FC236}">
                <a16:creationId xmlns:a16="http://schemas.microsoft.com/office/drawing/2014/main" id="{281CFD17-123E-D34E-933C-3EEDA492FA4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52800" y="1676400"/>
            <a:ext cx="2667000" cy="3200400"/>
          </a:xfrm>
          <a:prstGeom prst="wedgeRectCallout">
            <a:avLst>
              <a:gd name="adj1" fmla="val -5241"/>
              <a:gd name="adj2" fmla="val 7038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</a:pPr>
            <a:endParaRPr lang="en-US" altLang="en-US" sz="1800"/>
          </a:p>
        </p:txBody>
      </p:sp>
      <p:sp>
        <p:nvSpPr>
          <p:cNvPr id="37895" name="Text Box 7">
            <a:extLst>
              <a:ext uri="{FF2B5EF4-FFF2-40B4-BE49-F238E27FC236}">
                <a16:creationId xmlns:a16="http://schemas.microsoft.com/office/drawing/2014/main" id="{8611E59C-19BC-2142-94DE-C63295B5EB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0" y="1463675"/>
            <a:ext cx="17526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/>
              <a:t>Project scope statement</a:t>
            </a:r>
          </a:p>
        </p:txBody>
      </p:sp>
      <p:sp>
        <p:nvSpPr>
          <p:cNvPr id="37896" name="Text Box 8">
            <a:extLst>
              <a:ext uri="{FF2B5EF4-FFF2-40B4-BE49-F238E27FC236}">
                <a16:creationId xmlns:a16="http://schemas.microsoft.com/office/drawing/2014/main" id="{D6637B3B-2324-504C-8763-48B58D9824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0" y="2133600"/>
            <a:ext cx="17526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/>
              <a:t>Requirements documentation</a:t>
            </a:r>
          </a:p>
        </p:txBody>
      </p:sp>
      <p:sp>
        <p:nvSpPr>
          <p:cNvPr id="37897" name="Text Box 9">
            <a:extLst>
              <a:ext uri="{FF2B5EF4-FFF2-40B4-BE49-F238E27FC236}">
                <a16:creationId xmlns:a16="http://schemas.microsoft.com/office/drawing/2014/main" id="{22CCC1F8-223E-D54D-9EAE-01D651AD28D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0" y="2667000"/>
            <a:ext cx="16764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/>
              <a:t>Organizational process assets</a:t>
            </a:r>
          </a:p>
        </p:txBody>
      </p:sp>
      <p:sp>
        <p:nvSpPr>
          <p:cNvPr id="37898" name="Text Box 10">
            <a:extLst>
              <a:ext uri="{FF2B5EF4-FFF2-40B4-BE49-F238E27FC236}">
                <a16:creationId xmlns:a16="http://schemas.microsoft.com/office/drawing/2014/main" id="{476034E8-C85B-004C-ABAF-D720672E3E1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52800" y="1676400"/>
            <a:ext cx="266700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177800" indent="-1778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 typeface="Wingdings" pitchFamily="2" charset="2"/>
              <a:buChar char="q"/>
            </a:pPr>
            <a:r>
              <a:rPr lang="en-US" altLang="en-US" sz="1400"/>
              <a:t>Decomposition</a:t>
            </a:r>
          </a:p>
        </p:txBody>
      </p:sp>
      <p:sp>
        <p:nvSpPr>
          <p:cNvPr id="37899" name="Text Box 11">
            <a:extLst>
              <a:ext uri="{FF2B5EF4-FFF2-40B4-BE49-F238E27FC236}">
                <a16:creationId xmlns:a16="http://schemas.microsoft.com/office/drawing/2014/main" id="{8003A1B0-A700-D24B-8181-116FDBCAA0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9800" y="1263650"/>
            <a:ext cx="144780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600" i="1"/>
              <a:t>Inputs</a:t>
            </a:r>
          </a:p>
        </p:txBody>
      </p:sp>
      <p:sp>
        <p:nvSpPr>
          <p:cNvPr id="37900" name="Text Box 12">
            <a:extLst>
              <a:ext uri="{FF2B5EF4-FFF2-40B4-BE49-F238E27FC236}">
                <a16:creationId xmlns:a16="http://schemas.microsoft.com/office/drawing/2014/main" id="{A0CB5CE3-4782-E242-BD7B-697BCD5C4A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81400" y="1295400"/>
            <a:ext cx="243840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600" i="1"/>
              <a:t>Tools &amp; Techniques</a:t>
            </a:r>
          </a:p>
        </p:txBody>
      </p:sp>
      <p:sp>
        <p:nvSpPr>
          <p:cNvPr id="37901" name="AutoShape 13">
            <a:extLst>
              <a:ext uri="{FF2B5EF4-FFF2-40B4-BE49-F238E27FC236}">
                <a16:creationId xmlns:a16="http://schemas.microsoft.com/office/drawing/2014/main" id="{59A1B4D2-BB82-C448-B967-CDC83661B18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19800" y="2012950"/>
            <a:ext cx="1295400" cy="533400"/>
          </a:xfrm>
          <a:prstGeom prst="notchedRightArrow">
            <a:avLst>
              <a:gd name="adj1" fmla="val 50000"/>
              <a:gd name="adj2" fmla="val 6071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</a:pPr>
            <a:endParaRPr lang="en-US" altLang="en-US" sz="1800"/>
          </a:p>
        </p:txBody>
      </p:sp>
      <p:sp>
        <p:nvSpPr>
          <p:cNvPr id="37902" name="Text Box 14">
            <a:extLst>
              <a:ext uri="{FF2B5EF4-FFF2-40B4-BE49-F238E27FC236}">
                <a16:creationId xmlns:a16="http://schemas.microsoft.com/office/drawing/2014/main" id="{3C532A7A-F566-9E42-A456-2F4C8E54CA0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15200" y="2012950"/>
            <a:ext cx="18288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/>
              <a:t>Work Breakdown Structure (WBS)</a:t>
            </a:r>
          </a:p>
        </p:txBody>
      </p:sp>
      <p:sp>
        <p:nvSpPr>
          <p:cNvPr id="37903" name="AutoShape 34">
            <a:extLst>
              <a:ext uri="{FF2B5EF4-FFF2-40B4-BE49-F238E27FC236}">
                <a16:creationId xmlns:a16="http://schemas.microsoft.com/office/drawing/2014/main" id="{346A0F57-0C5B-F842-B106-6A8EBF222A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19800" y="2622550"/>
            <a:ext cx="1295400" cy="533400"/>
          </a:xfrm>
          <a:prstGeom prst="notchedRightArrow">
            <a:avLst>
              <a:gd name="adj1" fmla="val 50000"/>
              <a:gd name="adj2" fmla="val 6071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</a:pPr>
            <a:endParaRPr lang="en-US" altLang="en-US" sz="1800"/>
          </a:p>
        </p:txBody>
      </p:sp>
      <p:sp>
        <p:nvSpPr>
          <p:cNvPr id="37904" name="Text Box 35">
            <a:extLst>
              <a:ext uri="{FF2B5EF4-FFF2-40B4-BE49-F238E27FC236}">
                <a16:creationId xmlns:a16="http://schemas.microsoft.com/office/drawing/2014/main" id="{19DF0D75-B5BE-8E43-ADCA-7E19D103E5D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15200" y="2667000"/>
            <a:ext cx="1828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/>
              <a:t>WBS Dictionary</a:t>
            </a:r>
          </a:p>
        </p:txBody>
      </p:sp>
      <p:sp>
        <p:nvSpPr>
          <p:cNvPr id="37905" name="Text Box 36">
            <a:extLst>
              <a:ext uri="{FF2B5EF4-FFF2-40B4-BE49-F238E27FC236}">
                <a16:creationId xmlns:a16="http://schemas.microsoft.com/office/drawing/2014/main" id="{39D51D81-C5FD-414C-8525-57A23FDEA93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19800" y="1219200"/>
            <a:ext cx="144780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600" i="1"/>
              <a:t>Outputs</a:t>
            </a:r>
          </a:p>
        </p:txBody>
      </p:sp>
      <p:sp>
        <p:nvSpPr>
          <p:cNvPr id="37906" name="AutoShape 39">
            <a:extLst>
              <a:ext uri="{FF2B5EF4-FFF2-40B4-BE49-F238E27FC236}">
                <a16:creationId xmlns:a16="http://schemas.microsoft.com/office/drawing/2014/main" id="{5F43305A-5F74-444B-9B6D-D3BD3EDA0C4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19800" y="3200400"/>
            <a:ext cx="1295400" cy="533400"/>
          </a:xfrm>
          <a:prstGeom prst="notchedRightArrow">
            <a:avLst>
              <a:gd name="adj1" fmla="val 50000"/>
              <a:gd name="adj2" fmla="val 6071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</a:pPr>
            <a:endParaRPr lang="en-US" altLang="en-US" sz="1800"/>
          </a:p>
        </p:txBody>
      </p:sp>
      <p:sp>
        <p:nvSpPr>
          <p:cNvPr id="37907" name="Text Box 40">
            <a:extLst>
              <a:ext uri="{FF2B5EF4-FFF2-40B4-BE49-F238E27FC236}">
                <a16:creationId xmlns:a16="http://schemas.microsoft.com/office/drawing/2014/main" id="{53C0EC00-6DA9-BC46-B5D3-678D8382AF1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15200" y="3276600"/>
            <a:ext cx="1828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/>
              <a:t>Scope Baseline</a:t>
            </a:r>
          </a:p>
        </p:txBody>
      </p:sp>
      <p:sp>
        <p:nvSpPr>
          <p:cNvPr id="37908" name="AutoShape 41">
            <a:extLst>
              <a:ext uri="{FF2B5EF4-FFF2-40B4-BE49-F238E27FC236}">
                <a16:creationId xmlns:a16="http://schemas.microsoft.com/office/drawing/2014/main" id="{D07A5DA3-FF86-214E-8696-29C90876F9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19800" y="3810000"/>
            <a:ext cx="1295400" cy="533400"/>
          </a:xfrm>
          <a:prstGeom prst="notchedRightArrow">
            <a:avLst>
              <a:gd name="adj1" fmla="val 50000"/>
              <a:gd name="adj2" fmla="val 6071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</a:pPr>
            <a:endParaRPr lang="en-US" altLang="en-US" sz="1800"/>
          </a:p>
        </p:txBody>
      </p:sp>
      <p:sp>
        <p:nvSpPr>
          <p:cNvPr id="37909" name="Text Box 42">
            <a:extLst>
              <a:ext uri="{FF2B5EF4-FFF2-40B4-BE49-F238E27FC236}">
                <a16:creationId xmlns:a16="http://schemas.microsoft.com/office/drawing/2014/main" id="{41927384-1E28-2643-9922-A987C538F86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15200" y="3733800"/>
            <a:ext cx="18288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/>
              <a:t>Project Document Updates</a:t>
            </a:r>
          </a:p>
        </p:txBody>
      </p:sp>
      <p:grpSp>
        <p:nvGrpSpPr>
          <p:cNvPr id="37910" name="Group 70">
            <a:extLst>
              <a:ext uri="{FF2B5EF4-FFF2-40B4-BE49-F238E27FC236}">
                <a16:creationId xmlns:a16="http://schemas.microsoft.com/office/drawing/2014/main" id="{85AA57CA-F88B-9F47-8750-8784B687A426}"/>
              </a:ext>
            </a:extLst>
          </p:cNvPr>
          <p:cNvGrpSpPr>
            <a:grpSpLocks/>
          </p:cNvGrpSpPr>
          <p:nvPr/>
        </p:nvGrpSpPr>
        <p:grpSpPr bwMode="auto">
          <a:xfrm>
            <a:off x="381000" y="5562600"/>
            <a:ext cx="8382000" cy="1066800"/>
            <a:chOff x="240" y="3504"/>
            <a:chExt cx="5280" cy="672"/>
          </a:xfrm>
        </p:grpSpPr>
        <p:sp>
          <p:nvSpPr>
            <p:cNvPr id="37911" name="Rectangle 5">
              <a:extLst>
                <a:ext uri="{FF2B5EF4-FFF2-40B4-BE49-F238E27FC236}">
                  <a16:creationId xmlns:a16="http://schemas.microsoft.com/office/drawing/2014/main" id="{F8BBCDF2-AE8B-EB4E-A7AA-B04D05A1FCF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8" y="3504"/>
              <a:ext cx="768" cy="67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endParaRPr lang="en-US" altLang="en-US" sz="1800"/>
            </a:p>
          </p:txBody>
        </p:sp>
        <p:sp>
          <p:nvSpPr>
            <p:cNvPr id="37912" name="AutoShape 28">
              <a:extLst>
                <a:ext uri="{FF2B5EF4-FFF2-40B4-BE49-F238E27FC236}">
                  <a16:creationId xmlns:a16="http://schemas.microsoft.com/office/drawing/2014/main" id="{19FC3FAD-0B52-024E-8FC6-595B2D2B2BB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56" y="3648"/>
              <a:ext cx="311" cy="336"/>
            </a:xfrm>
            <a:prstGeom prst="rightArrow">
              <a:avLst>
                <a:gd name="adj1" fmla="val 50000"/>
                <a:gd name="adj2" fmla="val 25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endParaRPr lang="en-US" altLang="en-US" sz="1800"/>
            </a:p>
          </p:txBody>
        </p:sp>
        <p:sp>
          <p:nvSpPr>
            <p:cNvPr id="37913" name="Text Box 36">
              <a:extLst>
                <a:ext uri="{FF2B5EF4-FFF2-40B4-BE49-F238E27FC236}">
                  <a16:creationId xmlns:a16="http://schemas.microsoft.com/office/drawing/2014/main" id="{13B13323-3F77-DE41-933B-E6010221C21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40" y="3648"/>
              <a:ext cx="816" cy="3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1300"/>
                <a:t>Collect </a:t>
              </a:r>
            </a:p>
            <a:p>
              <a:pPr algn="ctr"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1300"/>
                <a:t>Requirements</a:t>
              </a:r>
            </a:p>
          </p:txBody>
        </p:sp>
        <p:sp>
          <p:nvSpPr>
            <p:cNvPr id="37914" name="Rectangle 56">
              <a:extLst>
                <a:ext uri="{FF2B5EF4-FFF2-40B4-BE49-F238E27FC236}">
                  <a16:creationId xmlns:a16="http://schemas.microsoft.com/office/drawing/2014/main" id="{FCD37E89-9760-4349-8BB6-FC27E422B49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92" y="3504"/>
              <a:ext cx="768" cy="67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endParaRPr lang="en-US" altLang="en-US" sz="1800"/>
            </a:p>
          </p:txBody>
        </p:sp>
        <p:sp>
          <p:nvSpPr>
            <p:cNvPr id="37915" name="AutoShape 57">
              <a:extLst>
                <a:ext uri="{FF2B5EF4-FFF2-40B4-BE49-F238E27FC236}">
                  <a16:creationId xmlns:a16="http://schemas.microsoft.com/office/drawing/2014/main" id="{96713DF8-79DE-774C-AFFD-C463BFF4926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60" y="3648"/>
              <a:ext cx="311" cy="336"/>
            </a:xfrm>
            <a:prstGeom prst="rightArrow">
              <a:avLst>
                <a:gd name="adj1" fmla="val 50000"/>
                <a:gd name="adj2" fmla="val 25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endParaRPr lang="en-US" altLang="en-US" sz="1800"/>
            </a:p>
          </p:txBody>
        </p:sp>
        <p:sp>
          <p:nvSpPr>
            <p:cNvPr id="37916" name="Text Box 58">
              <a:extLst>
                <a:ext uri="{FF2B5EF4-FFF2-40B4-BE49-F238E27FC236}">
                  <a16:creationId xmlns:a16="http://schemas.microsoft.com/office/drawing/2014/main" id="{1BFA5A54-7A4E-2347-866E-8E20A1A908F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344" y="3648"/>
              <a:ext cx="816" cy="3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1300"/>
                <a:t>Define</a:t>
              </a:r>
            </a:p>
            <a:p>
              <a:pPr algn="ctr"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1300"/>
                <a:t>Scope</a:t>
              </a:r>
            </a:p>
          </p:txBody>
        </p:sp>
        <p:sp>
          <p:nvSpPr>
            <p:cNvPr id="37917" name="Rectangle 59">
              <a:extLst>
                <a:ext uri="{FF2B5EF4-FFF2-40B4-BE49-F238E27FC236}">
                  <a16:creationId xmlns:a16="http://schemas.microsoft.com/office/drawing/2014/main" id="{5002476B-47BA-7645-BD56-1AA11FF40C9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96" y="3504"/>
              <a:ext cx="768" cy="67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endParaRPr lang="en-US" altLang="en-US" sz="1800"/>
            </a:p>
          </p:txBody>
        </p:sp>
        <p:sp>
          <p:nvSpPr>
            <p:cNvPr id="37918" name="AutoShape 60">
              <a:extLst>
                <a:ext uri="{FF2B5EF4-FFF2-40B4-BE49-F238E27FC236}">
                  <a16:creationId xmlns:a16="http://schemas.microsoft.com/office/drawing/2014/main" id="{5F715237-68D1-4045-B877-10D44BA0F68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64" y="3648"/>
              <a:ext cx="311" cy="336"/>
            </a:xfrm>
            <a:prstGeom prst="rightArrow">
              <a:avLst>
                <a:gd name="adj1" fmla="val 50000"/>
                <a:gd name="adj2" fmla="val 25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endParaRPr lang="en-US" altLang="en-US" sz="1800"/>
            </a:p>
          </p:txBody>
        </p:sp>
        <p:sp>
          <p:nvSpPr>
            <p:cNvPr id="37919" name="Text Box 61">
              <a:extLst>
                <a:ext uri="{FF2B5EF4-FFF2-40B4-BE49-F238E27FC236}">
                  <a16:creationId xmlns:a16="http://schemas.microsoft.com/office/drawing/2014/main" id="{C8A68C76-CA12-9648-BE3B-AA2E077FCEC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544" y="3648"/>
              <a:ext cx="672" cy="3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1300"/>
                <a:t>Create WBS</a:t>
              </a:r>
            </a:p>
          </p:txBody>
        </p:sp>
        <p:sp>
          <p:nvSpPr>
            <p:cNvPr id="37920" name="Rectangle 62">
              <a:extLst>
                <a:ext uri="{FF2B5EF4-FFF2-40B4-BE49-F238E27FC236}">
                  <a16:creationId xmlns:a16="http://schemas.microsoft.com/office/drawing/2014/main" id="{6541D3E8-560E-C549-A734-8124BDC100C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00" y="3504"/>
              <a:ext cx="768" cy="67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endParaRPr lang="en-US" altLang="en-US" sz="1800"/>
            </a:p>
          </p:txBody>
        </p:sp>
        <p:sp>
          <p:nvSpPr>
            <p:cNvPr id="37921" name="AutoShape 63">
              <a:extLst>
                <a:ext uri="{FF2B5EF4-FFF2-40B4-BE49-F238E27FC236}">
                  <a16:creationId xmlns:a16="http://schemas.microsoft.com/office/drawing/2014/main" id="{D7D36B05-7760-CC4B-8201-E58402E269A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416" y="3648"/>
              <a:ext cx="311" cy="336"/>
            </a:xfrm>
            <a:prstGeom prst="rightArrow">
              <a:avLst>
                <a:gd name="adj1" fmla="val 50000"/>
                <a:gd name="adj2" fmla="val 25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endParaRPr lang="en-US" altLang="en-US" sz="1800"/>
            </a:p>
          </p:txBody>
        </p:sp>
        <p:sp>
          <p:nvSpPr>
            <p:cNvPr id="37922" name="Text Box 64">
              <a:extLst>
                <a:ext uri="{FF2B5EF4-FFF2-40B4-BE49-F238E27FC236}">
                  <a16:creationId xmlns:a16="http://schemas.microsoft.com/office/drawing/2014/main" id="{068204B9-F042-6B4A-98C2-348D031CE7C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52" y="3648"/>
              <a:ext cx="816" cy="3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1300"/>
                <a:t>Verify</a:t>
              </a:r>
            </a:p>
            <a:p>
              <a:pPr algn="ctr"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1300"/>
                <a:t>Scope</a:t>
              </a:r>
            </a:p>
          </p:txBody>
        </p:sp>
        <p:sp>
          <p:nvSpPr>
            <p:cNvPr id="37923" name="Rectangle 68">
              <a:extLst>
                <a:ext uri="{FF2B5EF4-FFF2-40B4-BE49-F238E27FC236}">
                  <a16:creationId xmlns:a16="http://schemas.microsoft.com/office/drawing/2014/main" id="{543C48E1-F355-B049-B347-58204326233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52" y="3504"/>
              <a:ext cx="768" cy="67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endParaRPr lang="en-US" altLang="en-US" sz="1800"/>
            </a:p>
          </p:txBody>
        </p:sp>
        <p:sp>
          <p:nvSpPr>
            <p:cNvPr id="37924" name="Text Box 69">
              <a:extLst>
                <a:ext uri="{FF2B5EF4-FFF2-40B4-BE49-F238E27FC236}">
                  <a16:creationId xmlns:a16="http://schemas.microsoft.com/office/drawing/2014/main" id="{0EA7BDE4-7CB0-7547-9A77-8E5B6E7B30E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752" y="3648"/>
              <a:ext cx="768" cy="3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1300"/>
                <a:t>Control</a:t>
              </a:r>
            </a:p>
            <a:p>
              <a:pPr algn="ctr"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1300"/>
                <a:t>Scope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94918172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62" name="Rectangle 2">
            <a:extLst>
              <a:ext uri="{FF2B5EF4-FFF2-40B4-BE49-F238E27FC236}">
                <a16:creationId xmlns:a16="http://schemas.microsoft.com/office/drawing/2014/main" id="{78F2F823-B787-EE4B-83CC-1781887ACFD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/>
              <a:t>Work Breakdown Structure</a:t>
            </a:r>
          </a:p>
        </p:txBody>
      </p:sp>
      <p:sp>
        <p:nvSpPr>
          <p:cNvPr id="245763" name="Rectangle 3">
            <a:extLst>
              <a:ext uri="{FF2B5EF4-FFF2-40B4-BE49-F238E27FC236}">
                <a16:creationId xmlns:a16="http://schemas.microsoft.com/office/drawing/2014/main" id="{81DE3F33-919C-8044-9C85-E88F2BD264A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686800" cy="4533900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/>
              <a:t>Start with major project deliverables or phases</a:t>
            </a:r>
          </a:p>
          <a:p>
            <a:pPr eaLnBrk="1" hangingPunct="1">
              <a:defRPr/>
            </a:pPr>
            <a:r>
              <a:rPr lang="en-US" dirty="0"/>
              <a:t>“Decomposition” is breaking down the deliverables into more manageable parts</a:t>
            </a:r>
          </a:p>
          <a:p>
            <a:pPr lvl="1" eaLnBrk="1" hangingPunct="1">
              <a:defRPr/>
            </a:pPr>
            <a:r>
              <a:rPr lang="en-US" dirty="0"/>
              <a:t>Not all branches need the same level of decomposition!</a:t>
            </a:r>
          </a:p>
          <a:p>
            <a:pPr eaLnBrk="1" hangingPunct="1">
              <a:defRPr/>
            </a:pPr>
            <a:r>
              <a:rPr lang="en-US" dirty="0"/>
              <a:t>Decompose into “Work Packages”</a:t>
            </a:r>
          </a:p>
          <a:p>
            <a:pPr lvl="1" eaLnBrk="1" hangingPunct="1">
              <a:defRPr/>
            </a:pPr>
            <a:r>
              <a:rPr lang="en-US" dirty="0"/>
              <a:t>8-80 Hour Rule </a:t>
            </a:r>
            <a:r>
              <a:rPr lang="en-US" dirty="0">
                <a:sym typeface="Symbol" pitchFamily="18" charset="2"/>
              </a:rPr>
              <a:t></a:t>
            </a:r>
            <a:r>
              <a:rPr lang="en-US" dirty="0"/>
              <a:t> Don’t break work down too much</a:t>
            </a:r>
          </a:p>
        </p:txBody>
      </p:sp>
    </p:spTree>
    <p:extLst>
      <p:ext uri="{BB962C8B-B14F-4D97-AF65-F5344CB8AC3E}">
        <p14:creationId xmlns:p14="http://schemas.microsoft.com/office/powerpoint/2010/main" val="233874288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788" name="Rectangle 4">
            <a:extLst>
              <a:ext uri="{FF2B5EF4-FFF2-40B4-BE49-F238E27FC236}">
                <a16:creationId xmlns:a16="http://schemas.microsoft.com/office/drawing/2014/main" id="{C14D3C01-9FA6-2A40-BC40-CA9F097EDCD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/>
              <a:t>Work Breakdown Structure</a:t>
            </a:r>
          </a:p>
        </p:txBody>
      </p:sp>
      <p:grpSp>
        <p:nvGrpSpPr>
          <p:cNvPr id="2" name="Organization Chart 7">
            <a:extLst>
              <a:ext uri="{FF2B5EF4-FFF2-40B4-BE49-F238E27FC236}">
                <a16:creationId xmlns:a16="http://schemas.microsoft.com/office/drawing/2014/main" id="{781EFEED-9F83-A743-8EFE-15A7ACE7E2AF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533400" y="1371600"/>
            <a:ext cx="8229600" cy="4859338"/>
            <a:chOff x="288" y="1020"/>
            <a:chExt cx="3755" cy="5433"/>
          </a:xfrm>
        </p:grpSpPr>
        <p:cxnSp>
          <p:nvCxnSpPr>
            <p:cNvPr id="37891" name="_s37891">
              <a:extLst>
                <a:ext uri="{FF2B5EF4-FFF2-40B4-BE49-F238E27FC236}">
                  <a16:creationId xmlns:a16="http://schemas.microsoft.com/office/drawing/2014/main" id="{CD6BA4E3-7A2D-9A46-9117-8DB7393AAC37}"/>
                </a:ext>
              </a:extLst>
            </p:cNvPr>
            <p:cNvCxnSpPr>
              <a:cxnSpLocks noChangeShapeType="1"/>
              <a:stCxn id="18" idx="1"/>
              <a:endCxn id="16" idx="2"/>
            </p:cNvCxnSpPr>
            <p:nvPr/>
          </p:nvCxnSpPr>
          <p:spPr bwMode="auto">
            <a:xfrm rot="10800000">
              <a:off x="3035" y="4231"/>
              <a:ext cx="144" cy="712"/>
            </a:xfrm>
            <a:prstGeom prst="bentConnector2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7892" name="_s37892">
              <a:extLst>
                <a:ext uri="{FF2B5EF4-FFF2-40B4-BE49-F238E27FC236}">
                  <a16:creationId xmlns:a16="http://schemas.microsoft.com/office/drawing/2014/main" id="{6C911D57-DEF3-3C43-99FD-C8DC67DBA237}"/>
                </a:ext>
              </a:extLst>
            </p:cNvPr>
            <p:cNvCxnSpPr>
              <a:cxnSpLocks noChangeShapeType="1"/>
              <a:stCxn id="17" idx="1"/>
              <a:endCxn id="16" idx="2"/>
            </p:cNvCxnSpPr>
            <p:nvPr/>
          </p:nvCxnSpPr>
          <p:spPr bwMode="auto">
            <a:xfrm rot="10800000">
              <a:off x="3035" y="4231"/>
              <a:ext cx="144" cy="275"/>
            </a:xfrm>
            <a:prstGeom prst="bentConnector2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7893" name="_s37893">
              <a:extLst>
                <a:ext uri="{FF2B5EF4-FFF2-40B4-BE49-F238E27FC236}">
                  <a16:creationId xmlns:a16="http://schemas.microsoft.com/office/drawing/2014/main" id="{0F2F299D-958C-1845-8AD4-EAADEC0B30D0}"/>
                </a:ext>
              </a:extLst>
            </p:cNvPr>
            <p:cNvCxnSpPr>
              <a:cxnSpLocks noChangeShapeType="1"/>
              <a:stCxn id="16" idx="1"/>
              <a:endCxn id="5" idx="2"/>
            </p:cNvCxnSpPr>
            <p:nvPr/>
          </p:nvCxnSpPr>
          <p:spPr bwMode="auto">
            <a:xfrm rot="10800000">
              <a:off x="2460" y="2857"/>
              <a:ext cx="143" cy="1214"/>
            </a:xfrm>
            <a:prstGeom prst="bentConnector2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7894" name="_s37894">
              <a:extLst>
                <a:ext uri="{FF2B5EF4-FFF2-40B4-BE49-F238E27FC236}">
                  <a16:creationId xmlns:a16="http://schemas.microsoft.com/office/drawing/2014/main" id="{BE0741BE-ECFC-9243-AA61-B6253E4F455E}"/>
                </a:ext>
              </a:extLst>
            </p:cNvPr>
            <p:cNvCxnSpPr>
              <a:cxnSpLocks noChangeShapeType="1"/>
              <a:stCxn id="15" idx="1"/>
              <a:endCxn id="5" idx="2"/>
            </p:cNvCxnSpPr>
            <p:nvPr/>
          </p:nvCxnSpPr>
          <p:spPr bwMode="auto">
            <a:xfrm rot="10800000">
              <a:off x="2460" y="2857"/>
              <a:ext cx="143" cy="751"/>
            </a:xfrm>
            <a:prstGeom prst="bentConnector2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7895" name="_s37895">
              <a:extLst>
                <a:ext uri="{FF2B5EF4-FFF2-40B4-BE49-F238E27FC236}">
                  <a16:creationId xmlns:a16="http://schemas.microsoft.com/office/drawing/2014/main" id="{C927E8C1-6C8B-D644-9693-DF464B74D208}"/>
                </a:ext>
              </a:extLst>
            </p:cNvPr>
            <p:cNvCxnSpPr>
              <a:cxnSpLocks noChangeShapeType="1"/>
              <a:stCxn id="14" idx="1"/>
              <a:endCxn id="5" idx="2"/>
            </p:cNvCxnSpPr>
            <p:nvPr/>
          </p:nvCxnSpPr>
          <p:spPr bwMode="auto">
            <a:xfrm rot="10800000">
              <a:off x="2460" y="2857"/>
              <a:ext cx="143" cy="288"/>
            </a:xfrm>
            <a:prstGeom prst="bentConnector2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7896" name="_s37896">
              <a:extLst>
                <a:ext uri="{FF2B5EF4-FFF2-40B4-BE49-F238E27FC236}">
                  <a16:creationId xmlns:a16="http://schemas.microsoft.com/office/drawing/2014/main" id="{CB44CDBB-5D04-664F-A60D-EF0F3CDC6FF9}"/>
                </a:ext>
              </a:extLst>
            </p:cNvPr>
            <p:cNvCxnSpPr>
              <a:cxnSpLocks noChangeShapeType="1"/>
              <a:stCxn id="13" idx="1"/>
              <a:endCxn id="8" idx="2"/>
            </p:cNvCxnSpPr>
            <p:nvPr/>
          </p:nvCxnSpPr>
          <p:spPr bwMode="auto">
            <a:xfrm rot="10800000">
              <a:off x="1307" y="4692"/>
              <a:ext cx="144" cy="1150"/>
            </a:xfrm>
            <a:prstGeom prst="bentConnector2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7897" name="_s37897">
              <a:extLst>
                <a:ext uri="{FF2B5EF4-FFF2-40B4-BE49-F238E27FC236}">
                  <a16:creationId xmlns:a16="http://schemas.microsoft.com/office/drawing/2014/main" id="{04DCCEFC-1455-324D-A503-741B967F03D0}"/>
                </a:ext>
              </a:extLst>
            </p:cNvPr>
            <p:cNvCxnSpPr>
              <a:cxnSpLocks noChangeShapeType="1"/>
              <a:stCxn id="12" idx="1"/>
              <a:endCxn id="8" idx="2"/>
            </p:cNvCxnSpPr>
            <p:nvPr/>
          </p:nvCxnSpPr>
          <p:spPr bwMode="auto">
            <a:xfrm rot="10800000">
              <a:off x="1307" y="4692"/>
              <a:ext cx="144" cy="714"/>
            </a:xfrm>
            <a:prstGeom prst="bentConnector2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7898" name="_s37898">
              <a:extLst>
                <a:ext uri="{FF2B5EF4-FFF2-40B4-BE49-F238E27FC236}">
                  <a16:creationId xmlns:a16="http://schemas.microsoft.com/office/drawing/2014/main" id="{2F0A919F-7F10-5C4D-A9E9-692A026A7895}"/>
                </a:ext>
              </a:extLst>
            </p:cNvPr>
            <p:cNvCxnSpPr>
              <a:cxnSpLocks noChangeShapeType="1"/>
              <a:stCxn id="11" idx="1"/>
              <a:endCxn id="8" idx="2"/>
            </p:cNvCxnSpPr>
            <p:nvPr/>
          </p:nvCxnSpPr>
          <p:spPr bwMode="auto">
            <a:xfrm rot="10800000">
              <a:off x="1307" y="4692"/>
              <a:ext cx="144" cy="277"/>
            </a:xfrm>
            <a:prstGeom prst="bentConnector2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7899" name="_s37899">
              <a:extLst>
                <a:ext uri="{FF2B5EF4-FFF2-40B4-BE49-F238E27FC236}">
                  <a16:creationId xmlns:a16="http://schemas.microsoft.com/office/drawing/2014/main" id="{9BD2ECB7-E08B-BF42-835F-8C70D960C249}"/>
                </a:ext>
              </a:extLst>
            </p:cNvPr>
            <p:cNvCxnSpPr>
              <a:cxnSpLocks noChangeShapeType="1"/>
              <a:stCxn id="10" idx="1"/>
              <a:endCxn id="7" idx="2"/>
            </p:cNvCxnSpPr>
            <p:nvPr/>
          </p:nvCxnSpPr>
          <p:spPr bwMode="auto">
            <a:xfrm rot="10800000">
              <a:off x="1307" y="3304"/>
              <a:ext cx="144" cy="712"/>
            </a:xfrm>
            <a:prstGeom prst="bentConnector2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7900" name="_s37900">
              <a:extLst>
                <a:ext uri="{FF2B5EF4-FFF2-40B4-BE49-F238E27FC236}">
                  <a16:creationId xmlns:a16="http://schemas.microsoft.com/office/drawing/2014/main" id="{4DE58B48-B9A9-D64F-8152-DEA304A52589}"/>
                </a:ext>
              </a:extLst>
            </p:cNvPr>
            <p:cNvCxnSpPr>
              <a:cxnSpLocks noChangeShapeType="1"/>
              <a:stCxn id="9" idx="1"/>
              <a:endCxn id="7" idx="2"/>
            </p:cNvCxnSpPr>
            <p:nvPr/>
          </p:nvCxnSpPr>
          <p:spPr bwMode="auto">
            <a:xfrm rot="10800000">
              <a:off x="1307" y="3304"/>
              <a:ext cx="144" cy="275"/>
            </a:xfrm>
            <a:prstGeom prst="bentConnector2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7901" name="_s37901">
              <a:extLst>
                <a:ext uri="{FF2B5EF4-FFF2-40B4-BE49-F238E27FC236}">
                  <a16:creationId xmlns:a16="http://schemas.microsoft.com/office/drawing/2014/main" id="{2DD79488-0630-3049-9C1D-8A4B2B654BB4}"/>
                </a:ext>
              </a:extLst>
            </p:cNvPr>
            <p:cNvCxnSpPr>
              <a:cxnSpLocks noChangeShapeType="1"/>
              <a:stCxn id="8" idx="1"/>
              <a:endCxn id="4" idx="2"/>
            </p:cNvCxnSpPr>
            <p:nvPr/>
          </p:nvCxnSpPr>
          <p:spPr bwMode="auto">
            <a:xfrm rot="10800000">
              <a:off x="731" y="2857"/>
              <a:ext cx="144" cy="1677"/>
            </a:xfrm>
            <a:prstGeom prst="bentConnector2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7902" name="_s37902">
              <a:extLst>
                <a:ext uri="{FF2B5EF4-FFF2-40B4-BE49-F238E27FC236}">
                  <a16:creationId xmlns:a16="http://schemas.microsoft.com/office/drawing/2014/main" id="{FE456864-B4B6-564D-9DA2-0D4B94540ABA}"/>
                </a:ext>
              </a:extLst>
            </p:cNvPr>
            <p:cNvCxnSpPr>
              <a:cxnSpLocks noChangeShapeType="1"/>
              <a:stCxn id="7" idx="1"/>
              <a:endCxn id="4" idx="2"/>
            </p:cNvCxnSpPr>
            <p:nvPr/>
          </p:nvCxnSpPr>
          <p:spPr bwMode="auto">
            <a:xfrm rot="10800000">
              <a:off x="731" y="2857"/>
              <a:ext cx="144" cy="288"/>
            </a:xfrm>
            <a:prstGeom prst="bentConnector2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7903" name="_s37903">
              <a:extLst>
                <a:ext uri="{FF2B5EF4-FFF2-40B4-BE49-F238E27FC236}">
                  <a16:creationId xmlns:a16="http://schemas.microsoft.com/office/drawing/2014/main" id="{B143F37F-0902-124D-BD5A-A7538B67120F}"/>
                </a:ext>
              </a:extLst>
            </p:cNvPr>
            <p:cNvCxnSpPr>
              <a:cxnSpLocks noChangeShapeType="1"/>
              <a:stCxn id="6" idx="0"/>
              <a:endCxn id="3" idx="2"/>
            </p:cNvCxnSpPr>
            <p:nvPr/>
          </p:nvCxnSpPr>
          <p:spPr bwMode="auto">
            <a:xfrm rot="5400000" flipH="1">
              <a:off x="2764" y="1845"/>
              <a:ext cx="128" cy="1324"/>
            </a:xfrm>
            <a:prstGeom prst="bentConnector3">
              <a:avLst>
                <a:gd name="adj1" fmla="val 50000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7904" name="_s37904">
              <a:extLst>
                <a:ext uri="{FF2B5EF4-FFF2-40B4-BE49-F238E27FC236}">
                  <a16:creationId xmlns:a16="http://schemas.microsoft.com/office/drawing/2014/main" id="{69F2F24E-74B1-9E49-A62E-FCBA0CEF5D5A}"/>
                </a:ext>
              </a:extLst>
            </p:cNvPr>
            <p:cNvCxnSpPr>
              <a:cxnSpLocks noChangeShapeType="1"/>
              <a:stCxn id="5" idx="0"/>
              <a:endCxn id="3" idx="2"/>
            </p:cNvCxnSpPr>
            <p:nvPr/>
          </p:nvCxnSpPr>
          <p:spPr bwMode="auto">
            <a:xfrm rot="5400000" flipH="1">
              <a:off x="2249" y="2360"/>
              <a:ext cx="128" cy="294"/>
            </a:xfrm>
            <a:prstGeom prst="bentConnector3">
              <a:avLst>
                <a:gd name="adj1" fmla="val 50000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7905" name="_s37905">
              <a:extLst>
                <a:ext uri="{FF2B5EF4-FFF2-40B4-BE49-F238E27FC236}">
                  <a16:creationId xmlns:a16="http://schemas.microsoft.com/office/drawing/2014/main" id="{F8D4F9AD-1A39-1A4A-BFFB-2A542FC4101E}"/>
                </a:ext>
              </a:extLst>
            </p:cNvPr>
            <p:cNvCxnSpPr>
              <a:cxnSpLocks noChangeShapeType="1"/>
              <a:stCxn id="4" idx="0"/>
              <a:endCxn id="3" idx="2"/>
            </p:cNvCxnSpPr>
            <p:nvPr/>
          </p:nvCxnSpPr>
          <p:spPr bwMode="auto">
            <a:xfrm rot="16200000">
              <a:off x="1385" y="1789"/>
              <a:ext cx="128" cy="1435"/>
            </a:xfrm>
            <a:prstGeom prst="bentConnector3">
              <a:avLst>
                <a:gd name="adj1" fmla="val 50000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3" name="_s37906">
              <a:extLst>
                <a:ext uri="{FF2B5EF4-FFF2-40B4-BE49-F238E27FC236}">
                  <a16:creationId xmlns:a16="http://schemas.microsoft.com/office/drawing/2014/main" id="{6BE28688-25A2-8E42-9587-701CDFC7F31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34" y="1925"/>
              <a:ext cx="863" cy="518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vert="horz" wrap="none" lIns="47741" tIns="23870" rIns="47741" bIns="2387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rPr>
                <a:t>New Warehouse</a:t>
              </a:r>
            </a:p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4" name="_s37907">
              <a:extLst>
                <a:ext uri="{FF2B5EF4-FFF2-40B4-BE49-F238E27FC236}">
                  <a16:creationId xmlns:a16="http://schemas.microsoft.com/office/drawing/2014/main" id="{15BD8569-9420-E04E-8BBD-0AF7EE026C4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8" y="2571"/>
              <a:ext cx="886" cy="286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vert="horz" wrap="none" lIns="47741" tIns="23870" rIns="47741" bIns="2387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rPr>
                <a:t>Design - 1</a:t>
              </a:r>
            </a:p>
          </p:txBody>
        </p:sp>
        <p:sp>
          <p:nvSpPr>
            <p:cNvPr id="5" name="_s37908">
              <a:extLst>
                <a:ext uri="{FF2B5EF4-FFF2-40B4-BE49-F238E27FC236}">
                  <a16:creationId xmlns:a16="http://schemas.microsoft.com/office/drawing/2014/main" id="{81BAA5F2-F95A-3C4A-8528-D4B55B6CA11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16" y="2571"/>
              <a:ext cx="886" cy="286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vert="horz" wrap="none" lIns="47741" tIns="23870" rIns="47741" bIns="2387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rPr>
                <a:t>Construction - 2</a:t>
              </a:r>
            </a:p>
          </p:txBody>
        </p:sp>
        <p:sp>
          <p:nvSpPr>
            <p:cNvPr id="6" name="_s37909">
              <a:extLst>
                <a:ext uri="{FF2B5EF4-FFF2-40B4-BE49-F238E27FC236}">
                  <a16:creationId xmlns:a16="http://schemas.microsoft.com/office/drawing/2014/main" id="{012D3887-7101-2243-BEC3-26C165C6387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46" y="2571"/>
              <a:ext cx="886" cy="286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vert="horz" wrap="none" lIns="47741" tIns="23870" rIns="47741" bIns="2387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rPr>
                <a:t>Commissioning - 3</a:t>
              </a:r>
            </a:p>
          </p:txBody>
        </p:sp>
        <p:sp>
          <p:nvSpPr>
            <p:cNvPr id="7" name="_s37910">
              <a:extLst>
                <a:ext uri="{FF2B5EF4-FFF2-40B4-BE49-F238E27FC236}">
                  <a16:creationId xmlns:a16="http://schemas.microsoft.com/office/drawing/2014/main" id="{B97AAC89-3D8F-0547-965C-E59E76E2DF9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75" y="2985"/>
              <a:ext cx="864" cy="319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vert="horz" wrap="none" lIns="47741" tIns="23870" rIns="47741" bIns="2387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rPr>
                <a:t>Structural - 1.1</a:t>
              </a:r>
            </a:p>
          </p:txBody>
        </p:sp>
        <p:sp>
          <p:nvSpPr>
            <p:cNvPr id="8" name="_s37911">
              <a:extLst>
                <a:ext uri="{FF2B5EF4-FFF2-40B4-BE49-F238E27FC236}">
                  <a16:creationId xmlns:a16="http://schemas.microsoft.com/office/drawing/2014/main" id="{075DEA5D-641B-7748-A881-EE5D532DDA3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75" y="4374"/>
              <a:ext cx="864" cy="319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vert="horz" wrap="none" lIns="47741" tIns="23870" rIns="47741" bIns="2387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rPr>
                <a:t>Architectural – 1.2</a:t>
              </a:r>
            </a:p>
          </p:txBody>
        </p:sp>
        <p:sp>
          <p:nvSpPr>
            <p:cNvPr id="9" name="_s37912">
              <a:extLst>
                <a:ext uri="{FF2B5EF4-FFF2-40B4-BE49-F238E27FC236}">
                  <a16:creationId xmlns:a16="http://schemas.microsoft.com/office/drawing/2014/main" id="{7BAEF7F1-7E15-264B-A73C-2863466B2A5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51" y="3432"/>
              <a:ext cx="864" cy="293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vert="horz" wrap="none" lIns="47741" tIns="23870" rIns="47741" bIns="2387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rPr>
                <a:t>Steel Package 1.1.1</a:t>
              </a:r>
            </a:p>
          </p:txBody>
        </p:sp>
        <p:sp>
          <p:nvSpPr>
            <p:cNvPr id="10" name="_s37913">
              <a:extLst>
                <a:ext uri="{FF2B5EF4-FFF2-40B4-BE49-F238E27FC236}">
                  <a16:creationId xmlns:a16="http://schemas.microsoft.com/office/drawing/2014/main" id="{FF7CFE00-235B-194E-8734-36EFF3DAFFC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51" y="3869"/>
              <a:ext cx="864" cy="293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vert="horz" wrap="none" lIns="47741" tIns="23870" rIns="47741" bIns="2387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rPr>
                <a:t>Concrete Package 1.1.2</a:t>
              </a:r>
            </a:p>
          </p:txBody>
        </p:sp>
        <p:sp>
          <p:nvSpPr>
            <p:cNvPr id="11" name="_s37914">
              <a:extLst>
                <a:ext uri="{FF2B5EF4-FFF2-40B4-BE49-F238E27FC236}">
                  <a16:creationId xmlns:a16="http://schemas.microsoft.com/office/drawing/2014/main" id="{C727647E-FDF4-B94F-9EA9-7D37C90C459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51" y="4821"/>
              <a:ext cx="864" cy="293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vert="horz" wrap="none" lIns="49218" tIns="24608" rIns="49218" bIns="24608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rPr>
                <a:t>Floor Layout 1.2.1</a:t>
              </a:r>
            </a:p>
          </p:txBody>
        </p:sp>
        <p:sp>
          <p:nvSpPr>
            <p:cNvPr id="12" name="_s37915">
              <a:extLst>
                <a:ext uri="{FF2B5EF4-FFF2-40B4-BE49-F238E27FC236}">
                  <a16:creationId xmlns:a16="http://schemas.microsoft.com/office/drawing/2014/main" id="{7671974B-F99F-D540-AA80-46A2993B691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51" y="5258"/>
              <a:ext cx="864" cy="293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vert="horz" wrap="none" lIns="57727" tIns="28863" rIns="57727" bIns="28863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rPr>
                <a:t>Elevations 1.2.2</a:t>
              </a:r>
            </a:p>
          </p:txBody>
        </p:sp>
        <p:sp>
          <p:nvSpPr>
            <p:cNvPr id="13" name="_s37916">
              <a:extLst>
                <a:ext uri="{FF2B5EF4-FFF2-40B4-BE49-F238E27FC236}">
                  <a16:creationId xmlns:a16="http://schemas.microsoft.com/office/drawing/2014/main" id="{3B398458-290C-3243-A54A-ECB211ECF2E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51" y="5695"/>
              <a:ext cx="864" cy="293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vert="horz" wrap="none" lIns="66186" tIns="33093" rIns="66186" bIns="33093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rPr>
                <a:t>Door Schedule 1.2.3</a:t>
              </a:r>
            </a:p>
          </p:txBody>
        </p:sp>
        <p:sp>
          <p:nvSpPr>
            <p:cNvPr id="14" name="_s37917">
              <a:extLst>
                <a:ext uri="{FF2B5EF4-FFF2-40B4-BE49-F238E27FC236}">
                  <a16:creationId xmlns:a16="http://schemas.microsoft.com/office/drawing/2014/main" id="{21C72B22-62AB-0842-AA13-A34E34B0ECC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03" y="2985"/>
              <a:ext cx="864" cy="319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vert="horz" wrap="none" lIns="75039" tIns="37521" rIns="75039" bIns="37521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rPr>
                <a:t>Concrete Install – 2.1</a:t>
              </a:r>
            </a:p>
          </p:txBody>
        </p:sp>
        <p:sp>
          <p:nvSpPr>
            <p:cNvPr id="15" name="_s37918">
              <a:extLst>
                <a:ext uri="{FF2B5EF4-FFF2-40B4-BE49-F238E27FC236}">
                  <a16:creationId xmlns:a16="http://schemas.microsoft.com/office/drawing/2014/main" id="{C944E716-2AD6-E142-AC52-A789C425958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03" y="3448"/>
              <a:ext cx="864" cy="319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vert="horz" wrap="none" lIns="76572" tIns="38285" rIns="76572" bIns="38285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rPr>
                <a:t>Steel Install – 2.2</a:t>
              </a:r>
            </a:p>
          </p:txBody>
        </p:sp>
        <p:sp>
          <p:nvSpPr>
            <p:cNvPr id="16" name="_s37919">
              <a:extLst>
                <a:ext uri="{FF2B5EF4-FFF2-40B4-BE49-F238E27FC236}">
                  <a16:creationId xmlns:a16="http://schemas.microsoft.com/office/drawing/2014/main" id="{BE69F920-0F61-C14F-8046-30C5EDF5857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03" y="3911"/>
              <a:ext cx="864" cy="319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vert="horz" wrap="none" lIns="76572" tIns="38285" rIns="76572" bIns="38285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rPr>
                <a:t>Drywall Install – 2.3</a:t>
              </a:r>
            </a:p>
          </p:txBody>
        </p:sp>
        <p:sp>
          <p:nvSpPr>
            <p:cNvPr id="17" name="_s37920">
              <a:extLst>
                <a:ext uri="{FF2B5EF4-FFF2-40B4-BE49-F238E27FC236}">
                  <a16:creationId xmlns:a16="http://schemas.microsoft.com/office/drawing/2014/main" id="{F87D273B-2C6B-9746-B3BC-11472290374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79" y="4358"/>
              <a:ext cx="864" cy="293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vert="horz" wrap="none" lIns="76572" tIns="38285" rIns="76572" bIns="38285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rPr>
                <a:t>1</a:t>
              </a:r>
              <a:r>
                <a:rPr kumimoji="0" lang="en-US" altLang="en-US" sz="1200" b="0" i="0" u="none" strike="noStrike" cap="none" normalizeH="0" baseline="3000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rPr>
                <a:t>st</a:t>
              </a:r>
              <a:r>
                <a:rPr kumimoji="0" lang="en-US" altLang="en-US" sz="12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rPr>
                <a:t> Floor Package 2.3.1</a:t>
              </a:r>
            </a:p>
          </p:txBody>
        </p:sp>
        <p:sp>
          <p:nvSpPr>
            <p:cNvPr id="18" name="_s37921">
              <a:extLst>
                <a:ext uri="{FF2B5EF4-FFF2-40B4-BE49-F238E27FC236}">
                  <a16:creationId xmlns:a16="http://schemas.microsoft.com/office/drawing/2014/main" id="{B28BE8E6-A4D6-9543-86A5-196DEA14812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79" y="4795"/>
              <a:ext cx="864" cy="293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vert="horz" wrap="none" lIns="76572" tIns="38285" rIns="76572" bIns="38285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rPr>
                <a:t>2</a:t>
              </a:r>
              <a:r>
                <a:rPr kumimoji="0" lang="en-US" altLang="en-US" sz="1200" b="0" i="0" u="none" strike="noStrike" cap="none" normalizeH="0" baseline="3000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rPr>
                <a:t>nd</a:t>
              </a:r>
              <a:r>
                <a:rPr kumimoji="0" lang="en-US" altLang="en-US" sz="12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rPr>
                <a:t> Floor Package 2.3.2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18904109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954" name="Rectangle 2">
            <a:extLst>
              <a:ext uri="{FF2B5EF4-FFF2-40B4-BE49-F238E27FC236}">
                <a16:creationId xmlns:a16="http://schemas.microsoft.com/office/drawing/2014/main" id="{1FC3B3F5-2CC3-074E-BDE9-BC2E509767C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/>
              <a:t>Verify Scope</a:t>
            </a:r>
          </a:p>
        </p:txBody>
      </p:sp>
      <p:sp>
        <p:nvSpPr>
          <p:cNvPr id="43011" name="AutoShape 3">
            <a:extLst>
              <a:ext uri="{FF2B5EF4-FFF2-40B4-BE49-F238E27FC236}">
                <a16:creationId xmlns:a16="http://schemas.microsoft.com/office/drawing/2014/main" id="{E76A5ECD-7978-B342-AA10-07A09E9177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7400" y="1676400"/>
            <a:ext cx="1295400" cy="533400"/>
          </a:xfrm>
          <a:prstGeom prst="notchedRightArrow">
            <a:avLst>
              <a:gd name="adj1" fmla="val 50000"/>
              <a:gd name="adj2" fmla="val 6071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</a:pPr>
            <a:endParaRPr lang="en-US" altLang="en-US" sz="1800"/>
          </a:p>
        </p:txBody>
      </p:sp>
      <p:sp>
        <p:nvSpPr>
          <p:cNvPr id="43012" name="AutoShape 4">
            <a:extLst>
              <a:ext uri="{FF2B5EF4-FFF2-40B4-BE49-F238E27FC236}">
                <a16:creationId xmlns:a16="http://schemas.microsoft.com/office/drawing/2014/main" id="{DCC43E91-4370-594B-9CCE-FBA02FDC3C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7400" y="2286000"/>
            <a:ext cx="1295400" cy="533400"/>
          </a:xfrm>
          <a:prstGeom prst="notchedRightArrow">
            <a:avLst>
              <a:gd name="adj1" fmla="val 50000"/>
              <a:gd name="adj2" fmla="val 6071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</a:pPr>
            <a:endParaRPr lang="en-US" altLang="en-US" sz="1800"/>
          </a:p>
        </p:txBody>
      </p:sp>
      <p:sp>
        <p:nvSpPr>
          <p:cNvPr id="43013" name="AutoShape 5">
            <a:extLst>
              <a:ext uri="{FF2B5EF4-FFF2-40B4-BE49-F238E27FC236}">
                <a16:creationId xmlns:a16="http://schemas.microsoft.com/office/drawing/2014/main" id="{948E4816-AAB2-DC41-905A-69677F3D9A8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7400" y="2895600"/>
            <a:ext cx="1295400" cy="533400"/>
          </a:xfrm>
          <a:prstGeom prst="notchedRightArrow">
            <a:avLst>
              <a:gd name="adj1" fmla="val 50000"/>
              <a:gd name="adj2" fmla="val 6071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</a:pPr>
            <a:endParaRPr lang="en-US" altLang="en-US" sz="1800"/>
          </a:p>
        </p:txBody>
      </p:sp>
      <p:sp>
        <p:nvSpPr>
          <p:cNvPr id="43014" name="AutoShape 6">
            <a:extLst>
              <a:ext uri="{FF2B5EF4-FFF2-40B4-BE49-F238E27FC236}">
                <a16:creationId xmlns:a16="http://schemas.microsoft.com/office/drawing/2014/main" id="{5786942C-24E6-1B48-8220-D8C6CB2C2F3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52800" y="1676400"/>
            <a:ext cx="2667000" cy="2133600"/>
          </a:xfrm>
          <a:prstGeom prst="wedgeRectCallout">
            <a:avLst>
              <a:gd name="adj1" fmla="val 56190"/>
              <a:gd name="adj2" fmla="val 13057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</a:pPr>
            <a:endParaRPr lang="en-US" altLang="en-US" sz="1800"/>
          </a:p>
        </p:txBody>
      </p:sp>
      <p:sp>
        <p:nvSpPr>
          <p:cNvPr id="43015" name="Text Box 7">
            <a:extLst>
              <a:ext uri="{FF2B5EF4-FFF2-40B4-BE49-F238E27FC236}">
                <a16:creationId xmlns:a16="http://schemas.microsoft.com/office/drawing/2014/main" id="{B86EC774-9621-4046-A9DA-8DF038889D0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0" y="1692275"/>
            <a:ext cx="17526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/>
              <a:t>Project Management Plan</a:t>
            </a:r>
          </a:p>
        </p:txBody>
      </p:sp>
      <p:sp>
        <p:nvSpPr>
          <p:cNvPr id="43016" name="Text Box 8">
            <a:extLst>
              <a:ext uri="{FF2B5EF4-FFF2-40B4-BE49-F238E27FC236}">
                <a16:creationId xmlns:a16="http://schemas.microsoft.com/office/drawing/2014/main" id="{CC0ECFBC-8D86-A84C-92F3-38D4FE70AD6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0" y="2362200"/>
            <a:ext cx="17526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/>
              <a:t>Requirements Documentation</a:t>
            </a:r>
          </a:p>
        </p:txBody>
      </p:sp>
      <p:sp>
        <p:nvSpPr>
          <p:cNvPr id="43017" name="Text Box 9">
            <a:extLst>
              <a:ext uri="{FF2B5EF4-FFF2-40B4-BE49-F238E27FC236}">
                <a16:creationId xmlns:a16="http://schemas.microsoft.com/office/drawing/2014/main" id="{BE9CBD75-A2D1-0B46-9719-3255FF217BE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0" y="2895600"/>
            <a:ext cx="16764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/>
              <a:t>Requirements Traceability Matrix</a:t>
            </a:r>
          </a:p>
        </p:txBody>
      </p:sp>
      <p:sp>
        <p:nvSpPr>
          <p:cNvPr id="43018" name="Text Box 10">
            <a:extLst>
              <a:ext uri="{FF2B5EF4-FFF2-40B4-BE49-F238E27FC236}">
                <a16:creationId xmlns:a16="http://schemas.microsoft.com/office/drawing/2014/main" id="{7AAA7274-57B8-4941-A474-1A5F9D84686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52800" y="1676400"/>
            <a:ext cx="26670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177800" indent="-1778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 typeface="Wingdings" pitchFamily="2" charset="2"/>
              <a:buChar char="q"/>
            </a:pPr>
            <a:r>
              <a:rPr lang="en-US" altLang="en-US" sz="1400"/>
              <a:t>Inspection</a:t>
            </a:r>
          </a:p>
        </p:txBody>
      </p:sp>
      <p:sp>
        <p:nvSpPr>
          <p:cNvPr id="43019" name="Text Box 11">
            <a:extLst>
              <a:ext uri="{FF2B5EF4-FFF2-40B4-BE49-F238E27FC236}">
                <a16:creationId xmlns:a16="http://schemas.microsoft.com/office/drawing/2014/main" id="{725D16E9-6BB1-7C4C-82FB-7A30D970CFE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9800" y="1492250"/>
            <a:ext cx="144780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600" i="1"/>
              <a:t>Inputs</a:t>
            </a:r>
          </a:p>
        </p:txBody>
      </p:sp>
      <p:sp>
        <p:nvSpPr>
          <p:cNvPr id="43020" name="Text Box 12">
            <a:extLst>
              <a:ext uri="{FF2B5EF4-FFF2-40B4-BE49-F238E27FC236}">
                <a16:creationId xmlns:a16="http://schemas.microsoft.com/office/drawing/2014/main" id="{E1AACB2A-E0B6-7143-B395-D486665FEAE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81400" y="1295400"/>
            <a:ext cx="243840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600" i="1"/>
              <a:t>Tools &amp; Techniques</a:t>
            </a:r>
          </a:p>
        </p:txBody>
      </p:sp>
      <p:sp>
        <p:nvSpPr>
          <p:cNvPr id="43021" name="AutoShape 13">
            <a:extLst>
              <a:ext uri="{FF2B5EF4-FFF2-40B4-BE49-F238E27FC236}">
                <a16:creationId xmlns:a16="http://schemas.microsoft.com/office/drawing/2014/main" id="{F11196FA-8548-2E45-8E94-D7C57565A90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19800" y="2012950"/>
            <a:ext cx="1295400" cy="533400"/>
          </a:xfrm>
          <a:prstGeom prst="notchedRightArrow">
            <a:avLst>
              <a:gd name="adj1" fmla="val 50000"/>
              <a:gd name="adj2" fmla="val 6071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</a:pPr>
            <a:endParaRPr lang="en-US" altLang="en-US" sz="1800"/>
          </a:p>
        </p:txBody>
      </p:sp>
      <p:sp>
        <p:nvSpPr>
          <p:cNvPr id="43022" name="Text Box 14">
            <a:extLst>
              <a:ext uri="{FF2B5EF4-FFF2-40B4-BE49-F238E27FC236}">
                <a16:creationId xmlns:a16="http://schemas.microsoft.com/office/drawing/2014/main" id="{A056EA92-2E23-8546-BC5C-2EEEBAA14E0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15200" y="2012950"/>
            <a:ext cx="18288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/>
              <a:t>Accepted Deliverables</a:t>
            </a:r>
          </a:p>
        </p:txBody>
      </p:sp>
      <p:sp>
        <p:nvSpPr>
          <p:cNvPr id="43023" name="AutoShape 30">
            <a:extLst>
              <a:ext uri="{FF2B5EF4-FFF2-40B4-BE49-F238E27FC236}">
                <a16:creationId xmlns:a16="http://schemas.microsoft.com/office/drawing/2014/main" id="{70D1F801-27BD-CC4D-ABFD-DAF0E92476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7400" y="3429000"/>
            <a:ext cx="1295400" cy="533400"/>
          </a:xfrm>
          <a:prstGeom prst="notchedRightArrow">
            <a:avLst>
              <a:gd name="adj1" fmla="val 50000"/>
              <a:gd name="adj2" fmla="val 6071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</a:pPr>
            <a:endParaRPr lang="en-US" altLang="en-US" sz="1800"/>
          </a:p>
        </p:txBody>
      </p:sp>
      <p:sp>
        <p:nvSpPr>
          <p:cNvPr id="43024" name="Text Box 31">
            <a:extLst>
              <a:ext uri="{FF2B5EF4-FFF2-40B4-BE49-F238E27FC236}">
                <a16:creationId xmlns:a16="http://schemas.microsoft.com/office/drawing/2014/main" id="{06A8708D-FDE7-3745-B9DA-9FC03EE0A8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0" y="3505200"/>
            <a:ext cx="16764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/>
              <a:t>Validated Deliverables</a:t>
            </a:r>
          </a:p>
        </p:txBody>
      </p:sp>
      <p:sp>
        <p:nvSpPr>
          <p:cNvPr id="43025" name="AutoShape 32">
            <a:extLst>
              <a:ext uri="{FF2B5EF4-FFF2-40B4-BE49-F238E27FC236}">
                <a16:creationId xmlns:a16="http://schemas.microsoft.com/office/drawing/2014/main" id="{DECC6B7E-2D7B-8944-8066-E8CB847661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19800" y="2622550"/>
            <a:ext cx="1295400" cy="533400"/>
          </a:xfrm>
          <a:prstGeom prst="notchedRightArrow">
            <a:avLst>
              <a:gd name="adj1" fmla="val 50000"/>
              <a:gd name="adj2" fmla="val 6071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</a:pPr>
            <a:endParaRPr lang="en-US" altLang="en-US" sz="1800"/>
          </a:p>
        </p:txBody>
      </p:sp>
      <p:sp>
        <p:nvSpPr>
          <p:cNvPr id="43026" name="Text Box 33">
            <a:extLst>
              <a:ext uri="{FF2B5EF4-FFF2-40B4-BE49-F238E27FC236}">
                <a16:creationId xmlns:a16="http://schemas.microsoft.com/office/drawing/2014/main" id="{50F3BE38-92F4-4548-BAF1-FA18A433B44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15200" y="2667000"/>
            <a:ext cx="1828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/>
              <a:t>Change Requests</a:t>
            </a:r>
          </a:p>
        </p:txBody>
      </p:sp>
      <p:sp>
        <p:nvSpPr>
          <p:cNvPr id="43027" name="Text Box 34">
            <a:extLst>
              <a:ext uri="{FF2B5EF4-FFF2-40B4-BE49-F238E27FC236}">
                <a16:creationId xmlns:a16="http://schemas.microsoft.com/office/drawing/2014/main" id="{A3399656-81A9-4E49-825A-BF67E291F13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19800" y="1797050"/>
            <a:ext cx="144780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600" i="1"/>
              <a:t>Outputs</a:t>
            </a:r>
          </a:p>
        </p:txBody>
      </p:sp>
      <p:sp>
        <p:nvSpPr>
          <p:cNvPr id="43028" name="AutoShape 35">
            <a:extLst>
              <a:ext uri="{FF2B5EF4-FFF2-40B4-BE49-F238E27FC236}">
                <a16:creationId xmlns:a16="http://schemas.microsoft.com/office/drawing/2014/main" id="{24E825F1-4638-C44F-92C3-E17EC0DAA5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19800" y="3200400"/>
            <a:ext cx="1295400" cy="533400"/>
          </a:xfrm>
          <a:prstGeom prst="notchedRightArrow">
            <a:avLst>
              <a:gd name="adj1" fmla="val 50000"/>
              <a:gd name="adj2" fmla="val 6071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</a:pPr>
            <a:endParaRPr lang="en-US" altLang="en-US" sz="1800"/>
          </a:p>
        </p:txBody>
      </p:sp>
      <p:sp>
        <p:nvSpPr>
          <p:cNvPr id="43029" name="Text Box 36">
            <a:extLst>
              <a:ext uri="{FF2B5EF4-FFF2-40B4-BE49-F238E27FC236}">
                <a16:creationId xmlns:a16="http://schemas.microsoft.com/office/drawing/2014/main" id="{E7CEA9C3-CD3D-1648-80B1-13C2649703F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15200" y="3276600"/>
            <a:ext cx="18288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/>
              <a:t>Project Document Updates</a:t>
            </a:r>
          </a:p>
        </p:txBody>
      </p:sp>
      <p:grpSp>
        <p:nvGrpSpPr>
          <p:cNvPr id="43030" name="Group 70">
            <a:extLst>
              <a:ext uri="{FF2B5EF4-FFF2-40B4-BE49-F238E27FC236}">
                <a16:creationId xmlns:a16="http://schemas.microsoft.com/office/drawing/2014/main" id="{C396CC12-572F-AA4C-937E-D5C7D5CB1EB4}"/>
              </a:ext>
            </a:extLst>
          </p:cNvPr>
          <p:cNvGrpSpPr>
            <a:grpSpLocks/>
          </p:cNvGrpSpPr>
          <p:nvPr/>
        </p:nvGrpSpPr>
        <p:grpSpPr bwMode="auto">
          <a:xfrm>
            <a:off x="381000" y="5562600"/>
            <a:ext cx="8382000" cy="1066800"/>
            <a:chOff x="240" y="3504"/>
            <a:chExt cx="5280" cy="672"/>
          </a:xfrm>
        </p:grpSpPr>
        <p:sp>
          <p:nvSpPr>
            <p:cNvPr id="43031" name="Rectangle 5">
              <a:extLst>
                <a:ext uri="{FF2B5EF4-FFF2-40B4-BE49-F238E27FC236}">
                  <a16:creationId xmlns:a16="http://schemas.microsoft.com/office/drawing/2014/main" id="{FF2E7423-0FA1-5B48-9F7F-45ED2025BDD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8" y="3504"/>
              <a:ext cx="768" cy="67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endParaRPr lang="en-US" altLang="en-US" sz="1800"/>
            </a:p>
          </p:txBody>
        </p:sp>
        <p:sp>
          <p:nvSpPr>
            <p:cNvPr id="43032" name="AutoShape 28">
              <a:extLst>
                <a:ext uri="{FF2B5EF4-FFF2-40B4-BE49-F238E27FC236}">
                  <a16:creationId xmlns:a16="http://schemas.microsoft.com/office/drawing/2014/main" id="{82C440D6-4FAF-6E49-B177-40D60FF3103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56" y="3648"/>
              <a:ext cx="311" cy="336"/>
            </a:xfrm>
            <a:prstGeom prst="rightArrow">
              <a:avLst>
                <a:gd name="adj1" fmla="val 50000"/>
                <a:gd name="adj2" fmla="val 25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endParaRPr lang="en-US" altLang="en-US" sz="1800"/>
            </a:p>
          </p:txBody>
        </p:sp>
        <p:sp>
          <p:nvSpPr>
            <p:cNvPr id="43033" name="Text Box 36">
              <a:extLst>
                <a:ext uri="{FF2B5EF4-FFF2-40B4-BE49-F238E27FC236}">
                  <a16:creationId xmlns:a16="http://schemas.microsoft.com/office/drawing/2014/main" id="{D719AA5D-4CF8-A045-BD47-370E589C880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40" y="3648"/>
              <a:ext cx="816" cy="3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1300"/>
                <a:t>Collect </a:t>
              </a:r>
            </a:p>
            <a:p>
              <a:pPr algn="ctr"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1300"/>
                <a:t>Requirements</a:t>
              </a:r>
            </a:p>
          </p:txBody>
        </p:sp>
        <p:sp>
          <p:nvSpPr>
            <p:cNvPr id="43034" name="Rectangle 56">
              <a:extLst>
                <a:ext uri="{FF2B5EF4-FFF2-40B4-BE49-F238E27FC236}">
                  <a16:creationId xmlns:a16="http://schemas.microsoft.com/office/drawing/2014/main" id="{93DF5787-5C7F-DD45-87F7-75703D951AF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92" y="3504"/>
              <a:ext cx="768" cy="67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endParaRPr lang="en-US" altLang="en-US" sz="1800"/>
            </a:p>
          </p:txBody>
        </p:sp>
        <p:sp>
          <p:nvSpPr>
            <p:cNvPr id="43035" name="AutoShape 57">
              <a:extLst>
                <a:ext uri="{FF2B5EF4-FFF2-40B4-BE49-F238E27FC236}">
                  <a16:creationId xmlns:a16="http://schemas.microsoft.com/office/drawing/2014/main" id="{70F4733B-0D63-FA41-A56F-1C9743DED51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60" y="3648"/>
              <a:ext cx="311" cy="336"/>
            </a:xfrm>
            <a:prstGeom prst="rightArrow">
              <a:avLst>
                <a:gd name="adj1" fmla="val 50000"/>
                <a:gd name="adj2" fmla="val 25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endParaRPr lang="en-US" altLang="en-US" sz="1800"/>
            </a:p>
          </p:txBody>
        </p:sp>
        <p:sp>
          <p:nvSpPr>
            <p:cNvPr id="43036" name="Text Box 58">
              <a:extLst>
                <a:ext uri="{FF2B5EF4-FFF2-40B4-BE49-F238E27FC236}">
                  <a16:creationId xmlns:a16="http://schemas.microsoft.com/office/drawing/2014/main" id="{82895732-45BE-2E4A-8FA4-F5A472ECA2D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344" y="3648"/>
              <a:ext cx="816" cy="3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1300"/>
                <a:t>Define</a:t>
              </a:r>
            </a:p>
            <a:p>
              <a:pPr algn="ctr"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1300"/>
                <a:t>Scope</a:t>
              </a:r>
            </a:p>
          </p:txBody>
        </p:sp>
        <p:sp>
          <p:nvSpPr>
            <p:cNvPr id="43037" name="Rectangle 59">
              <a:extLst>
                <a:ext uri="{FF2B5EF4-FFF2-40B4-BE49-F238E27FC236}">
                  <a16:creationId xmlns:a16="http://schemas.microsoft.com/office/drawing/2014/main" id="{8F6ACD6F-2034-ED4C-898B-2DEAFE9CC20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96" y="3504"/>
              <a:ext cx="768" cy="67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endParaRPr lang="en-US" altLang="en-US" sz="1800"/>
            </a:p>
          </p:txBody>
        </p:sp>
        <p:sp>
          <p:nvSpPr>
            <p:cNvPr id="43038" name="AutoShape 60">
              <a:extLst>
                <a:ext uri="{FF2B5EF4-FFF2-40B4-BE49-F238E27FC236}">
                  <a16:creationId xmlns:a16="http://schemas.microsoft.com/office/drawing/2014/main" id="{DE013843-00E6-A34D-928A-1476B695D6D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64" y="3648"/>
              <a:ext cx="311" cy="336"/>
            </a:xfrm>
            <a:prstGeom prst="rightArrow">
              <a:avLst>
                <a:gd name="adj1" fmla="val 50000"/>
                <a:gd name="adj2" fmla="val 25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endParaRPr lang="en-US" altLang="en-US" sz="1800"/>
            </a:p>
          </p:txBody>
        </p:sp>
        <p:sp>
          <p:nvSpPr>
            <p:cNvPr id="43039" name="Text Box 61">
              <a:extLst>
                <a:ext uri="{FF2B5EF4-FFF2-40B4-BE49-F238E27FC236}">
                  <a16:creationId xmlns:a16="http://schemas.microsoft.com/office/drawing/2014/main" id="{331E56B6-09B6-F441-B152-436B80C9D2A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544" y="3648"/>
              <a:ext cx="672" cy="3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1300"/>
                <a:t>Create WBS</a:t>
              </a:r>
            </a:p>
          </p:txBody>
        </p:sp>
        <p:sp>
          <p:nvSpPr>
            <p:cNvPr id="43040" name="Rectangle 62">
              <a:extLst>
                <a:ext uri="{FF2B5EF4-FFF2-40B4-BE49-F238E27FC236}">
                  <a16:creationId xmlns:a16="http://schemas.microsoft.com/office/drawing/2014/main" id="{408E3F65-F64D-834E-B401-2C36EC1897A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00" y="3504"/>
              <a:ext cx="768" cy="67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endParaRPr lang="en-US" altLang="en-US" sz="1800"/>
            </a:p>
          </p:txBody>
        </p:sp>
        <p:sp>
          <p:nvSpPr>
            <p:cNvPr id="43041" name="AutoShape 63">
              <a:extLst>
                <a:ext uri="{FF2B5EF4-FFF2-40B4-BE49-F238E27FC236}">
                  <a16:creationId xmlns:a16="http://schemas.microsoft.com/office/drawing/2014/main" id="{2CA9B40B-5CAC-DA47-A3AB-E9D3FAC645C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416" y="3648"/>
              <a:ext cx="311" cy="336"/>
            </a:xfrm>
            <a:prstGeom prst="rightArrow">
              <a:avLst>
                <a:gd name="adj1" fmla="val 50000"/>
                <a:gd name="adj2" fmla="val 25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endParaRPr lang="en-US" altLang="en-US" sz="1800"/>
            </a:p>
          </p:txBody>
        </p:sp>
        <p:sp>
          <p:nvSpPr>
            <p:cNvPr id="43042" name="Text Box 64">
              <a:extLst>
                <a:ext uri="{FF2B5EF4-FFF2-40B4-BE49-F238E27FC236}">
                  <a16:creationId xmlns:a16="http://schemas.microsoft.com/office/drawing/2014/main" id="{580B1574-FCAB-BD46-A55A-7841CD37725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52" y="3648"/>
              <a:ext cx="816" cy="3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1300"/>
                <a:t>Verify</a:t>
              </a:r>
            </a:p>
            <a:p>
              <a:pPr algn="ctr"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1300"/>
                <a:t>Scope</a:t>
              </a:r>
            </a:p>
          </p:txBody>
        </p:sp>
        <p:sp>
          <p:nvSpPr>
            <p:cNvPr id="43043" name="Rectangle 68">
              <a:extLst>
                <a:ext uri="{FF2B5EF4-FFF2-40B4-BE49-F238E27FC236}">
                  <a16:creationId xmlns:a16="http://schemas.microsoft.com/office/drawing/2014/main" id="{E1CA7670-AB31-E94E-A888-6271DB76BA8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52" y="3504"/>
              <a:ext cx="768" cy="67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endParaRPr lang="en-US" altLang="en-US" sz="1800"/>
            </a:p>
          </p:txBody>
        </p:sp>
        <p:sp>
          <p:nvSpPr>
            <p:cNvPr id="43044" name="Text Box 69">
              <a:extLst>
                <a:ext uri="{FF2B5EF4-FFF2-40B4-BE49-F238E27FC236}">
                  <a16:creationId xmlns:a16="http://schemas.microsoft.com/office/drawing/2014/main" id="{99301DCE-0FDC-9D4F-A942-B2C824690D3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752" y="3648"/>
              <a:ext cx="768" cy="3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1300"/>
                <a:t>Control</a:t>
              </a:r>
            </a:p>
            <a:p>
              <a:pPr algn="ctr"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1300"/>
                <a:t>Scope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62638066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906" name="Rectangle 2">
            <a:extLst>
              <a:ext uri="{FF2B5EF4-FFF2-40B4-BE49-F238E27FC236}">
                <a16:creationId xmlns:a16="http://schemas.microsoft.com/office/drawing/2014/main" id="{7587DB8F-27CE-2542-AF1D-703414E65EC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/>
              <a:t>Control Scope</a:t>
            </a:r>
          </a:p>
        </p:txBody>
      </p:sp>
      <p:sp>
        <p:nvSpPr>
          <p:cNvPr id="45059" name="AutoShape 3">
            <a:extLst>
              <a:ext uri="{FF2B5EF4-FFF2-40B4-BE49-F238E27FC236}">
                <a16:creationId xmlns:a16="http://schemas.microsoft.com/office/drawing/2014/main" id="{669F84D7-4095-884D-AD3B-822B65139E7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7400" y="1447800"/>
            <a:ext cx="1295400" cy="533400"/>
          </a:xfrm>
          <a:prstGeom prst="notchedRightArrow">
            <a:avLst>
              <a:gd name="adj1" fmla="val 50000"/>
              <a:gd name="adj2" fmla="val 6071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</a:pPr>
            <a:endParaRPr lang="en-US" altLang="en-US" sz="1800"/>
          </a:p>
        </p:txBody>
      </p:sp>
      <p:sp>
        <p:nvSpPr>
          <p:cNvPr id="45060" name="AutoShape 4">
            <a:extLst>
              <a:ext uri="{FF2B5EF4-FFF2-40B4-BE49-F238E27FC236}">
                <a16:creationId xmlns:a16="http://schemas.microsoft.com/office/drawing/2014/main" id="{10C83CF5-15B2-8141-80CB-BBFB8B2B625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7400" y="2057400"/>
            <a:ext cx="1295400" cy="533400"/>
          </a:xfrm>
          <a:prstGeom prst="notchedRightArrow">
            <a:avLst>
              <a:gd name="adj1" fmla="val 50000"/>
              <a:gd name="adj2" fmla="val 6071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</a:pPr>
            <a:endParaRPr lang="en-US" altLang="en-US" sz="1800"/>
          </a:p>
        </p:txBody>
      </p:sp>
      <p:sp>
        <p:nvSpPr>
          <p:cNvPr id="45061" name="AutoShape 5">
            <a:extLst>
              <a:ext uri="{FF2B5EF4-FFF2-40B4-BE49-F238E27FC236}">
                <a16:creationId xmlns:a16="http://schemas.microsoft.com/office/drawing/2014/main" id="{F4A12A6F-6796-2442-A101-84FE7E8910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7400" y="2667000"/>
            <a:ext cx="1295400" cy="533400"/>
          </a:xfrm>
          <a:prstGeom prst="notchedRightArrow">
            <a:avLst>
              <a:gd name="adj1" fmla="val 50000"/>
              <a:gd name="adj2" fmla="val 6071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</a:pPr>
            <a:endParaRPr lang="en-US" altLang="en-US" sz="1800"/>
          </a:p>
        </p:txBody>
      </p:sp>
      <p:sp>
        <p:nvSpPr>
          <p:cNvPr id="45062" name="AutoShape 6">
            <a:extLst>
              <a:ext uri="{FF2B5EF4-FFF2-40B4-BE49-F238E27FC236}">
                <a16:creationId xmlns:a16="http://schemas.microsoft.com/office/drawing/2014/main" id="{9F4990F9-688C-214C-A19F-7646F0F6B2B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52800" y="1295400"/>
            <a:ext cx="2667000" cy="3962400"/>
          </a:xfrm>
          <a:prstGeom prst="wedgeRectCallout">
            <a:avLst>
              <a:gd name="adj1" fmla="val 117144"/>
              <a:gd name="adj2" fmla="val 5781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</a:pPr>
            <a:endParaRPr lang="en-US" altLang="en-US" sz="1800"/>
          </a:p>
        </p:txBody>
      </p:sp>
      <p:sp>
        <p:nvSpPr>
          <p:cNvPr id="45063" name="Text Box 7">
            <a:extLst>
              <a:ext uri="{FF2B5EF4-FFF2-40B4-BE49-F238E27FC236}">
                <a16:creationId xmlns:a16="http://schemas.microsoft.com/office/drawing/2014/main" id="{2F86638F-B24A-0149-AA15-496D5BE982B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0" y="1463675"/>
            <a:ext cx="17526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/>
              <a:t>Project Management Plan</a:t>
            </a:r>
          </a:p>
        </p:txBody>
      </p:sp>
      <p:sp>
        <p:nvSpPr>
          <p:cNvPr id="45064" name="Text Box 8">
            <a:extLst>
              <a:ext uri="{FF2B5EF4-FFF2-40B4-BE49-F238E27FC236}">
                <a16:creationId xmlns:a16="http://schemas.microsoft.com/office/drawing/2014/main" id="{61B4544D-E747-2645-BAAF-F37BFB5244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0" y="2133600"/>
            <a:ext cx="17526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/>
              <a:t>Work Performance Information</a:t>
            </a:r>
          </a:p>
        </p:txBody>
      </p:sp>
      <p:sp>
        <p:nvSpPr>
          <p:cNvPr id="45065" name="Text Box 9">
            <a:extLst>
              <a:ext uri="{FF2B5EF4-FFF2-40B4-BE49-F238E27FC236}">
                <a16:creationId xmlns:a16="http://schemas.microsoft.com/office/drawing/2014/main" id="{532D027C-BD71-EF45-8BB3-C09A578B9AA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0" y="2667000"/>
            <a:ext cx="16764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/>
              <a:t>Requirements Documentation</a:t>
            </a:r>
          </a:p>
        </p:txBody>
      </p:sp>
      <p:sp>
        <p:nvSpPr>
          <p:cNvPr id="45066" name="Text Box 10">
            <a:extLst>
              <a:ext uri="{FF2B5EF4-FFF2-40B4-BE49-F238E27FC236}">
                <a16:creationId xmlns:a16="http://schemas.microsoft.com/office/drawing/2014/main" id="{BA303B15-D7C0-0A4F-9F42-4BCF4C4D36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52800" y="1676400"/>
            <a:ext cx="266700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177800" indent="-1778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 typeface="Wingdings" pitchFamily="2" charset="2"/>
              <a:buChar char="q"/>
            </a:pPr>
            <a:r>
              <a:rPr lang="en-US" altLang="en-US" sz="1400"/>
              <a:t>Variance analysis</a:t>
            </a:r>
          </a:p>
        </p:txBody>
      </p:sp>
      <p:sp>
        <p:nvSpPr>
          <p:cNvPr id="45067" name="Text Box 11">
            <a:extLst>
              <a:ext uri="{FF2B5EF4-FFF2-40B4-BE49-F238E27FC236}">
                <a16:creationId xmlns:a16="http://schemas.microsoft.com/office/drawing/2014/main" id="{88FF108D-9932-524F-A3CE-C507ED545FF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9800" y="1295400"/>
            <a:ext cx="144780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600" i="1"/>
              <a:t>Inputs</a:t>
            </a:r>
          </a:p>
        </p:txBody>
      </p:sp>
      <p:sp>
        <p:nvSpPr>
          <p:cNvPr id="45068" name="Text Box 12">
            <a:extLst>
              <a:ext uri="{FF2B5EF4-FFF2-40B4-BE49-F238E27FC236}">
                <a16:creationId xmlns:a16="http://schemas.microsoft.com/office/drawing/2014/main" id="{9062E57E-5F0D-304B-9CE5-C77987D7D2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81400" y="990600"/>
            <a:ext cx="243840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600" i="1"/>
              <a:t>Tools &amp; Techniques</a:t>
            </a:r>
          </a:p>
        </p:txBody>
      </p:sp>
      <p:sp>
        <p:nvSpPr>
          <p:cNvPr id="45069" name="AutoShape 30">
            <a:extLst>
              <a:ext uri="{FF2B5EF4-FFF2-40B4-BE49-F238E27FC236}">
                <a16:creationId xmlns:a16="http://schemas.microsoft.com/office/drawing/2014/main" id="{F10DCEE2-F168-4941-93B8-4E6DA22EE14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7400" y="3200400"/>
            <a:ext cx="1295400" cy="533400"/>
          </a:xfrm>
          <a:prstGeom prst="notchedRightArrow">
            <a:avLst>
              <a:gd name="adj1" fmla="val 50000"/>
              <a:gd name="adj2" fmla="val 6071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</a:pPr>
            <a:endParaRPr lang="en-US" altLang="en-US" sz="1800"/>
          </a:p>
        </p:txBody>
      </p:sp>
      <p:sp>
        <p:nvSpPr>
          <p:cNvPr id="45070" name="Text Box 31">
            <a:extLst>
              <a:ext uri="{FF2B5EF4-FFF2-40B4-BE49-F238E27FC236}">
                <a16:creationId xmlns:a16="http://schemas.microsoft.com/office/drawing/2014/main" id="{4C320C78-26F5-D04D-A997-9C070B330F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0" y="3276600"/>
            <a:ext cx="16764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/>
              <a:t>Requirements Traceability Matrix</a:t>
            </a:r>
          </a:p>
        </p:txBody>
      </p:sp>
      <p:sp>
        <p:nvSpPr>
          <p:cNvPr id="45071" name="AutoShape 32">
            <a:extLst>
              <a:ext uri="{FF2B5EF4-FFF2-40B4-BE49-F238E27FC236}">
                <a16:creationId xmlns:a16="http://schemas.microsoft.com/office/drawing/2014/main" id="{F9416DC6-8EC0-B14D-82C0-9D9F4F95F4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19800" y="1524000"/>
            <a:ext cx="1295400" cy="533400"/>
          </a:xfrm>
          <a:prstGeom prst="notchedRightArrow">
            <a:avLst>
              <a:gd name="adj1" fmla="val 50000"/>
              <a:gd name="adj2" fmla="val 6071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</a:pPr>
            <a:endParaRPr lang="en-US" altLang="en-US" sz="1800"/>
          </a:p>
        </p:txBody>
      </p:sp>
      <p:sp>
        <p:nvSpPr>
          <p:cNvPr id="45072" name="Text Box 33">
            <a:extLst>
              <a:ext uri="{FF2B5EF4-FFF2-40B4-BE49-F238E27FC236}">
                <a16:creationId xmlns:a16="http://schemas.microsoft.com/office/drawing/2014/main" id="{EE4FA978-BA7D-9E4F-8751-2FC8634FE1C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15200" y="1568450"/>
            <a:ext cx="18288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/>
              <a:t>Work Performance Measures</a:t>
            </a:r>
          </a:p>
        </p:txBody>
      </p:sp>
      <p:sp>
        <p:nvSpPr>
          <p:cNvPr id="45073" name="Text Box 34">
            <a:extLst>
              <a:ext uri="{FF2B5EF4-FFF2-40B4-BE49-F238E27FC236}">
                <a16:creationId xmlns:a16="http://schemas.microsoft.com/office/drawing/2014/main" id="{FE4B4717-AE88-634B-A1B0-FA630ADABAF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19800" y="1219200"/>
            <a:ext cx="144780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600" i="1"/>
              <a:t>Outputs</a:t>
            </a:r>
          </a:p>
        </p:txBody>
      </p:sp>
      <p:sp>
        <p:nvSpPr>
          <p:cNvPr id="45074" name="AutoShape 37">
            <a:extLst>
              <a:ext uri="{FF2B5EF4-FFF2-40B4-BE49-F238E27FC236}">
                <a16:creationId xmlns:a16="http://schemas.microsoft.com/office/drawing/2014/main" id="{0467E28D-6B04-EA4B-9099-BA03AB21DCE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19800" y="2057400"/>
            <a:ext cx="1295400" cy="533400"/>
          </a:xfrm>
          <a:prstGeom prst="notchedRightArrow">
            <a:avLst>
              <a:gd name="adj1" fmla="val 50000"/>
              <a:gd name="adj2" fmla="val 6071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</a:pPr>
            <a:endParaRPr lang="en-US" altLang="en-US" sz="1800"/>
          </a:p>
        </p:txBody>
      </p:sp>
      <p:sp>
        <p:nvSpPr>
          <p:cNvPr id="45075" name="Text Box 38">
            <a:extLst>
              <a:ext uri="{FF2B5EF4-FFF2-40B4-BE49-F238E27FC236}">
                <a16:creationId xmlns:a16="http://schemas.microsoft.com/office/drawing/2014/main" id="{856CD452-DBEB-AE4B-B085-E5A7E6100B7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15200" y="2133600"/>
            <a:ext cx="18288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/>
              <a:t>Organizational Process Assets</a:t>
            </a:r>
          </a:p>
        </p:txBody>
      </p:sp>
      <p:sp>
        <p:nvSpPr>
          <p:cNvPr id="45076" name="AutoShape 43">
            <a:extLst>
              <a:ext uri="{FF2B5EF4-FFF2-40B4-BE49-F238E27FC236}">
                <a16:creationId xmlns:a16="http://schemas.microsoft.com/office/drawing/2014/main" id="{743BAAD0-2570-2F40-8722-73EA5F628F1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7400" y="3733800"/>
            <a:ext cx="1295400" cy="533400"/>
          </a:xfrm>
          <a:prstGeom prst="notchedRightArrow">
            <a:avLst>
              <a:gd name="adj1" fmla="val 50000"/>
              <a:gd name="adj2" fmla="val 6071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</a:pPr>
            <a:endParaRPr lang="en-US" altLang="en-US" sz="1800"/>
          </a:p>
        </p:txBody>
      </p:sp>
      <p:sp>
        <p:nvSpPr>
          <p:cNvPr id="45077" name="Text Box 44">
            <a:extLst>
              <a:ext uri="{FF2B5EF4-FFF2-40B4-BE49-F238E27FC236}">
                <a16:creationId xmlns:a16="http://schemas.microsoft.com/office/drawing/2014/main" id="{E9C1EFC1-C4CF-DD4D-B06F-B6764C5C09F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0" y="3810000"/>
            <a:ext cx="16764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/>
              <a:t>Organizational Process Assets</a:t>
            </a:r>
          </a:p>
        </p:txBody>
      </p:sp>
      <p:sp>
        <p:nvSpPr>
          <p:cNvPr id="45078" name="AutoShape 49">
            <a:extLst>
              <a:ext uri="{FF2B5EF4-FFF2-40B4-BE49-F238E27FC236}">
                <a16:creationId xmlns:a16="http://schemas.microsoft.com/office/drawing/2014/main" id="{A0BAC93A-563F-A94B-AE20-5107D6110A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19800" y="2590800"/>
            <a:ext cx="1295400" cy="533400"/>
          </a:xfrm>
          <a:prstGeom prst="notchedRightArrow">
            <a:avLst>
              <a:gd name="adj1" fmla="val 50000"/>
              <a:gd name="adj2" fmla="val 6071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</a:pPr>
            <a:endParaRPr lang="en-US" altLang="en-US" sz="1800"/>
          </a:p>
        </p:txBody>
      </p:sp>
      <p:sp>
        <p:nvSpPr>
          <p:cNvPr id="45079" name="Text Box 50">
            <a:extLst>
              <a:ext uri="{FF2B5EF4-FFF2-40B4-BE49-F238E27FC236}">
                <a16:creationId xmlns:a16="http://schemas.microsoft.com/office/drawing/2014/main" id="{1A23577B-64D0-2A4F-B245-CF0DF04A7C0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15200" y="2667000"/>
            <a:ext cx="182880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/>
              <a:t>Change Requests</a:t>
            </a:r>
          </a:p>
        </p:txBody>
      </p:sp>
      <p:sp>
        <p:nvSpPr>
          <p:cNvPr id="45080" name="AutoShape 51">
            <a:extLst>
              <a:ext uri="{FF2B5EF4-FFF2-40B4-BE49-F238E27FC236}">
                <a16:creationId xmlns:a16="http://schemas.microsoft.com/office/drawing/2014/main" id="{01589DD8-11AA-E94E-B71A-3EC101C0FE4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19800" y="3124200"/>
            <a:ext cx="1295400" cy="533400"/>
          </a:xfrm>
          <a:prstGeom prst="notchedRightArrow">
            <a:avLst>
              <a:gd name="adj1" fmla="val 50000"/>
              <a:gd name="adj2" fmla="val 6071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</a:pPr>
            <a:endParaRPr lang="en-US" altLang="en-US" sz="1800"/>
          </a:p>
        </p:txBody>
      </p:sp>
      <p:sp>
        <p:nvSpPr>
          <p:cNvPr id="45081" name="Text Box 52">
            <a:extLst>
              <a:ext uri="{FF2B5EF4-FFF2-40B4-BE49-F238E27FC236}">
                <a16:creationId xmlns:a16="http://schemas.microsoft.com/office/drawing/2014/main" id="{FA1CD657-AB5D-634D-BF81-200A0B6E49A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15200" y="3200400"/>
            <a:ext cx="18288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/>
              <a:t>Project Management Plan Updates</a:t>
            </a:r>
          </a:p>
        </p:txBody>
      </p:sp>
      <p:sp>
        <p:nvSpPr>
          <p:cNvPr id="45082" name="AutoShape 53">
            <a:extLst>
              <a:ext uri="{FF2B5EF4-FFF2-40B4-BE49-F238E27FC236}">
                <a16:creationId xmlns:a16="http://schemas.microsoft.com/office/drawing/2014/main" id="{97878CE1-0E80-8642-A85D-FCDDA25308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19800" y="3657600"/>
            <a:ext cx="1295400" cy="533400"/>
          </a:xfrm>
          <a:prstGeom prst="notchedRightArrow">
            <a:avLst>
              <a:gd name="adj1" fmla="val 50000"/>
              <a:gd name="adj2" fmla="val 6071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</a:pPr>
            <a:endParaRPr lang="en-US" altLang="en-US" sz="1800"/>
          </a:p>
        </p:txBody>
      </p:sp>
      <p:sp>
        <p:nvSpPr>
          <p:cNvPr id="45083" name="Text Box 54">
            <a:extLst>
              <a:ext uri="{FF2B5EF4-FFF2-40B4-BE49-F238E27FC236}">
                <a16:creationId xmlns:a16="http://schemas.microsoft.com/office/drawing/2014/main" id="{29DF583F-1BED-2540-ADAC-4445FC31169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15200" y="3733800"/>
            <a:ext cx="18288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/>
              <a:t>Project Document Updates</a:t>
            </a:r>
          </a:p>
        </p:txBody>
      </p:sp>
      <p:grpSp>
        <p:nvGrpSpPr>
          <p:cNvPr id="45084" name="Group 70">
            <a:extLst>
              <a:ext uri="{FF2B5EF4-FFF2-40B4-BE49-F238E27FC236}">
                <a16:creationId xmlns:a16="http://schemas.microsoft.com/office/drawing/2014/main" id="{5C07D42D-A314-9D4A-A8FF-3A8F6DEF9E5A}"/>
              </a:ext>
            </a:extLst>
          </p:cNvPr>
          <p:cNvGrpSpPr>
            <a:grpSpLocks/>
          </p:cNvGrpSpPr>
          <p:nvPr/>
        </p:nvGrpSpPr>
        <p:grpSpPr bwMode="auto">
          <a:xfrm>
            <a:off x="381000" y="5562600"/>
            <a:ext cx="8382000" cy="1066800"/>
            <a:chOff x="240" y="3504"/>
            <a:chExt cx="5280" cy="672"/>
          </a:xfrm>
        </p:grpSpPr>
        <p:sp>
          <p:nvSpPr>
            <p:cNvPr id="45085" name="Rectangle 5">
              <a:extLst>
                <a:ext uri="{FF2B5EF4-FFF2-40B4-BE49-F238E27FC236}">
                  <a16:creationId xmlns:a16="http://schemas.microsoft.com/office/drawing/2014/main" id="{025AF970-363F-EE44-BC7A-0197B5ECAC0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8" y="3504"/>
              <a:ext cx="768" cy="67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endParaRPr lang="en-US" altLang="en-US" sz="1800"/>
            </a:p>
          </p:txBody>
        </p:sp>
        <p:sp>
          <p:nvSpPr>
            <p:cNvPr id="45086" name="AutoShape 28">
              <a:extLst>
                <a:ext uri="{FF2B5EF4-FFF2-40B4-BE49-F238E27FC236}">
                  <a16:creationId xmlns:a16="http://schemas.microsoft.com/office/drawing/2014/main" id="{0CB91098-5F62-BB4D-A6DE-7C39B063663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56" y="3648"/>
              <a:ext cx="311" cy="336"/>
            </a:xfrm>
            <a:prstGeom prst="rightArrow">
              <a:avLst>
                <a:gd name="adj1" fmla="val 50000"/>
                <a:gd name="adj2" fmla="val 25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endParaRPr lang="en-US" altLang="en-US" sz="1800"/>
            </a:p>
          </p:txBody>
        </p:sp>
        <p:sp>
          <p:nvSpPr>
            <p:cNvPr id="45087" name="Text Box 36">
              <a:extLst>
                <a:ext uri="{FF2B5EF4-FFF2-40B4-BE49-F238E27FC236}">
                  <a16:creationId xmlns:a16="http://schemas.microsoft.com/office/drawing/2014/main" id="{06018FE1-7834-434F-BAFF-1591CD3908B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40" y="3648"/>
              <a:ext cx="816" cy="3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1300"/>
                <a:t>Collect </a:t>
              </a:r>
            </a:p>
            <a:p>
              <a:pPr algn="ctr"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1300"/>
                <a:t>Requirements</a:t>
              </a:r>
            </a:p>
          </p:txBody>
        </p:sp>
        <p:sp>
          <p:nvSpPr>
            <p:cNvPr id="45088" name="Rectangle 56">
              <a:extLst>
                <a:ext uri="{FF2B5EF4-FFF2-40B4-BE49-F238E27FC236}">
                  <a16:creationId xmlns:a16="http://schemas.microsoft.com/office/drawing/2014/main" id="{C07A82E1-B5AD-A045-ADCA-8526B38B99F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92" y="3504"/>
              <a:ext cx="768" cy="67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endParaRPr lang="en-US" altLang="en-US" sz="1800"/>
            </a:p>
          </p:txBody>
        </p:sp>
        <p:sp>
          <p:nvSpPr>
            <p:cNvPr id="45089" name="AutoShape 57">
              <a:extLst>
                <a:ext uri="{FF2B5EF4-FFF2-40B4-BE49-F238E27FC236}">
                  <a16:creationId xmlns:a16="http://schemas.microsoft.com/office/drawing/2014/main" id="{C884E755-E19E-E740-BC88-7357EFD5CF1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60" y="3648"/>
              <a:ext cx="311" cy="336"/>
            </a:xfrm>
            <a:prstGeom prst="rightArrow">
              <a:avLst>
                <a:gd name="adj1" fmla="val 50000"/>
                <a:gd name="adj2" fmla="val 25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endParaRPr lang="en-US" altLang="en-US" sz="1800"/>
            </a:p>
          </p:txBody>
        </p:sp>
        <p:sp>
          <p:nvSpPr>
            <p:cNvPr id="45090" name="Text Box 58">
              <a:extLst>
                <a:ext uri="{FF2B5EF4-FFF2-40B4-BE49-F238E27FC236}">
                  <a16:creationId xmlns:a16="http://schemas.microsoft.com/office/drawing/2014/main" id="{2A1A5042-F570-6747-B92F-2947C8AB1EB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344" y="3648"/>
              <a:ext cx="816" cy="3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1300"/>
                <a:t>Define</a:t>
              </a:r>
            </a:p>
            <a:p>
              <a:pPr algn="ctr"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1300"/>
                <a:t>Scope</a:t>
              </a:r>
            </a:p>
          </p:txBody>
        </p:sp>
        <p:sp>
          <p:nvSpPr>
            <p:cNvPr id="45091" name="Rectangle 59">
              <a:extLst>
                <a:ext uri="{FF2B5EF4-FFF2-40B4-BE49-F238E27FC236}">
                  <a16:creationId xmlns:a16="http://schemas.microsoft.com/office/drawing/2014/main" id="{DAFEDC99-846E-ED4C-BF3C-13E94DF64BA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96" y="3504"/>
              <a:ext cx="768" cy="67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endParaRPr lang="en-US" altLang="en-US" sz="1800"/>
            </a:p>
          </p:txBody>
        </p:sp>
        <p:sp>
          <p:nvSpPr>
            <p:cNvPr id="45092" name="AutoShape 60">
              <a:extLst>
                <a:ext uri="{FF2B5EF4-FFF2-40B4-BE49-F238E27FC236}">
                  <a16:creationId xmlns:a16="http://schemas.microsoft.com/office/drawing/2014/main" id="{DC55A52F-3181-BF4A-A48C-44827C51FC2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64" y="3648"/>
              <a:ext cx="311" cy="336"/>
            </a:xfrm>
            <a:prstGeom prst="rightArrow">
              <a:avLst>
                <a:gd name="adj1" fmla="val 50000"/>
                <a:gd name="adj2" fmla="val 25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endParaRPr lang="en-US" altLang="en-US" sz="1800"/>
            </a:p>
          </p:txBody>
        </p:sp>
        <p:sp>
          <p:nvSpPr>
            <p:cNvPr id="45093" name="Text Box 61">
              <a:extLst>
                <a:ext uri="{FF2B5EF4-FFF2-40B4-BE49-F238E27FC236}">
                  <a16:creationId xmlns:a16="http://schemas.microsoft.com/office/drawing/2014/main" id="{EAE83340-0BAA-3F46-9514-3A33110FF5E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544" y="3648"/>
              <a:ext cx="672" cy="3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1300"/>
                <a:t>Create WBS</a:t>
              </a:r>
            </a:p>
          </p:txBody>
        </p:sp>
        <p:sp>
          <p:nvSpPr>
            <p:cNvPr id="45094" name="Rectangle 62">
              <a:extLst>
                <a:ext uri="{FF2B5EF4-FFF2-40B4-BE49-F238E27FC236}">
                  <a16:creationId xmlns:a16="http://schemas.microsoft.com/office/drawing/2014/main" id="{A89DAE6C-88B1-5C47-BCAB-CBEE45CE9EE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00" y="3504"/>
              <a:ext cx="768" cy="67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endParaRPr lang="en-US" altLang="en-US" sz="1800"/>
            </a:p>
          </p:txBody>
        </p:sp>
        <p:sp>
          <p:nvSpPr>
            <p:cNvPr id="45095" name="AutoShape 63">
              <a:extLst>
                <a:ext uri="{FF2B5EF4-FFF2-40B4-BE49-F238E27FC236}">
                  <a16:creationId xmlns:a16="http://schemas.microsoft.com/office/drawing/2014/main" id="{F79D128A-32A6-9B40-91DF-C6D16A8D4FB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416" y="3648"/>
              <a:ext cx="311" cy="336"/>
            </a:xfrm>
            <a:prstGeom prst="rightArrow">
              <a:avLst>
                <a:gd name="adj1" fmla="val 50000"/>
                <a:gd name="adj2" fmla="val 25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endParaRPr lang="en-US" altLang="en-US" sz="1800"/>
            </a:p>
          </p:txBody>
        </p:sp>
        <p:sp>
          <p:nvSpPr>
            <p:cNvPr id="45096" name="Text Box 64">
              <a:extLst>
                <a:ext uri="{FF2B5EF4-FFF2-40B4-BE49-F238E27FC236}">
                  <a16:creationId xmlns:a16="http://schemas.microsoft.com/office/drawing/2014/main" id="{42B6E17F-0267-DB49-A1D0-C699632AD33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52" y="3648"/>
              <a:ext cx="816" cy="3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1300"/>
                <a:t>Verify</a:t>
              </a:r>
            </a:p>
            <a:p>
              <a:pPr algn="ctr"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1300"/>
                <a:t>Scope</a:t>
              </a:r>
            </a:p>
          </p:txBody>
        </p:sp>
        <p:sp>
          <p:nvSpPr>
            <p:cNvPr id="45097" name="Rectangle 68">
              <a:extLst>
                <a:ext uri="{FF2B5EF4-FFF2-40B4-BE49-F238E27FC236}">
                  <a16:creationId xmlns:a16="http://schemas.microsoft.com/office/drawing/2014/main" id="{28C61F94-5F25-6F40-BE08-7366C763981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52" y="3504"/>
              <a:ext cx="768" cy="67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endParaRPr lang="en-US" altLang="en-US" sz="1800"/>
            </a:p>
          </p:txBody>
        </p:sp>
        <p:sp>
          <p:nvSpPr>
            <p:cNvPr id="45098" name="Text Box 69">
              <a:extLst>
                <a:ext uri="{FF2B5EF4-FFF2-40B4-BE49-F238E27FC236}">
                  <a16:creationId xmlns:a16="http://schemas.microsoft.com/office/drawing/2014/main" id="{B0F79B10-6772-0C41-889D-4593EDE2D69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752" y="3648"/>
              <a:ext cx="768" cy="3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itchFamily="2" charset="2"/>
                <a:buChar char="n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Blip>
                  <a:blip r:embed="rId3"/>
                </a:buBlip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1300"/>
                <a:t>Control</a:t>
              </a:r>
            </a:p>
            <a:p>
              <a:pPr algn="ctr"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1300"/>
                <a:t>Scope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91481853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02" name="Rectangle 2">
            <a:extLst>
              <a:ext uri="{FF2B5EF4-FFF2-40B4-BE49-F238E27FC236}">
                <a16:creationId xmlns:a16="http://schemas.microsoft.com/office/drawing/2014/main" id="{6807120C-81A7-5542-9F73-5CCBEC07F03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/>
              <a:t>Scope Definitions</a:t>
            </a:r>
          </a:p>
        </p:txBody>
      </p:sp>
      <p:sp>
        <p:nvSpPr>
          <p:cNvPr id="256003" name="Rectangle 3">
            <a:extLst>
              <a:ext uri="{FF2B5EF4-FFF2-40B4-BE49-F238E27FC236}">
                <a16:creationId xmlns:a16="http://schemas.microsoft.com/office/drawing/2014/main" id="{0AC13208-73D8-B74A-98A7-C68FC5891AB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2800"/>
              <a:t>Change Control System</a:t>
            </a:r>
          </a:p>
          <a:p>
            <a:pPr lvl="1" eaLnBrk="1" hangingPunct="1">
              <a:defRPr/>
            </a:pPr>
            <a:r>
              <a:rPr lang="en-US" sz="2400"/>
              <a:t>Documentation, tracking, and approvals required to change </a:t>
            </a:r>
            <a:r>
              <a:rPr lang="en-US" sz="2400" b="1" i="1"/>
              <a:t>project</a:t>
            </a:r>
            <a:r>
              <a:rPr lang="en-US" sz="2400"/>
              <a:t> scope</a:t>
            </a:r>
          </a:p>
          <a:p>
            <a:pPr eaLnBrk="1" hangingPunct="1">
              <a:defRPr/>
            </a:pPr>
            <a:r>
              <a:rPr lang="en-US" sz="2800"/>
              <a:t>Configuration Management System </a:t>
            </a:r>
          </a:p>
          <a:p>
            <a:pPr lvl="1" eaLnBrk="1" hangingPunct="1">
              <a:defRPr/>
            </a:pPr>
            <a:r>
              <a:rPr lang="en-US" sz="2400"/>
              <a:t>Documentation, tracking, and approvals required to change </a:t>
            </a:r>
            <a:r>
              <a:rPr lang="en-US" sz="2400" b="1" i="1"/>
              <a:t>product</a:t>
            </a:r>
            <a:r>
              <a:rPr lang="en-US" sz="2400"/>
              <a:t> scope</a:t>
            </a:r>
          </a:p>
          <a:p>
            <a:pPr eaLnBrk="1" hangingPunct="1">
              <a:defRPr/>
            </a:pPr>
            <a:r>
              <a:rPr lang="en-US" sz="2800"/>
              <a:t>Management by Objectives (MBO)</a:t>
            </a:r>
          </a:p>
          <a:p>
            <a:pPr lvl="1" eaLnBrk="1" hangingPunct="1">
              <a:defRPr/>
            </a:pPr>
            <a:r>
              <a:rPr lang="en-US" sz="2400"/>
              <a:t>Establish unambiguous and realistic objectives</a:t>
            </a:r>
          </a:p>
          <a:p>
            <a:pPr lvl="1" eaLnBrk="1" hangingPunct="1">
              <a:defRPr/>
            </a:pPr>
            <a:r>
              <a:rPr lang="en-US" sz="2400"/>
              <a:t>Periodically evaluate if objectives are being met</a:t>
            </a:r>
          </a:p>
          <a:p>
            <a:pPr lvl="1" eaLnBrk="1" hangingPunct="1">
              <a:defRPr/>
            </a:pPr>
            <a:r>
              <a:rPr lang="en-US" sz="2400"/>
              <a:t>Take corrective action</a:t>
            </a:r>
          </a:p>
          <a:p>
            <a:pPr lvl="1" eaLnBrk="1" hangingPunct="1">
              <a:defRPr/>
            </a:pPr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100163099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026" name="Rectangle 2">
            <a:extLst>
              <a:ext uri="{FF2B5EF4-FFF2-40B4-BE49-F238E27FC236}">
                <a16:creationId xmlns:a16="http://schemas.microsoft.com/office/drawing/2014/main" id="{44736A6E-66AF-4441-997B-AFA35C099D1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/>
              <a:t>Other Topics – Project Selection</a:t>
            </a:r>
          </a:p>
        </p:txBody>
      </p:sp>
      <p:sp>
        <p:nvSpPr>
          <p:cNvPr id="257028" name="Rectangle 4">
            <a:extLst>
              <a:ext uri="{FF2B5EF4-FFF2-40B4-BE49-F238E27FC236}">
                <a16:creationId xmlns:a16="http://schemas.microsoft.com/office/drawing/2014/main" id="{34B62E7E-E9B7-6E4E-87D4-BE1267A2B32A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267200" cy="4533900"/>
          </a:xfrm>
        </p:spPr>
        <p:txBody>
          <a:bodyPr/>
          <a:lstStyle/>
          <a:p>
            <a:pPr eaLnBrk="1" hangingPunct="1">
              <a:defRPr/>
            </a:pPr>
            <a:r>
              <a:rPr lang="en-US"/>
              <a:t>Benefit Measurement Methods (Comparative Approach)</a:t>
            </a:r>
          </a:p>
          <a:p>
            <a:pPr lvl="1" eaLnBrk="1" hangingPunct="1">
              <a:defRPr/>
            </a:pPr>
            <a:r>
              <a:rPr lang="en-US"/>
              <a:t>Murder Board – Panel that tries to shoot down new ideas</a:t>
            </a:r>
          </a:p>
          <a:p>
            <a:pPr lvl="1" eaLnBrk="1" hangingPunct="1">
              <a:defRPr/>
            </a:pPr>
            <a:r>
              <a:rPr lang="en-US"/>
              <a:t>Scoring Models</a:t>
            </a:r>
          </a:p>
          <a:p>
            <a:pPr lvl="1" eaLnBrk="1" hangingPunct="1">
              <a:defRPr/>
            </a:pPr>
            <a:r>
              <a:rPr lang="en-US"/>
              <a:t>Benefit Compared to Cost</a:t>
            </a:r>
          </a:p>
        </p:txBody>
      </p:sp>
      <p:sp>
        <p:nvSpPr>
          <p:cNvPr id="257029" name="Rectangle 5">
            <a:extLst>
              <a:ext uri="{FF2B5EF4-FFF2-40B4-BE49-F238E27FC236}">
                <a16:creationId xmlns:a16="http://schemas.microsoft.com/office/drawing/2014/main" id="{20FE5280-FDC0-F048-AD18-29D8FB2F57AD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/>
              <a:t>Constrained Optimization Methods (Mathematical)</a:t>
            </a:r>
          </a:p>
          <a:p>
            <a:pPr lvl="1" eaLnBrk="1" hangingPunct="1">
              <a:defRPr/>
            </a:pPr>
            <a:r>
              <a:rPr lang="en-US"/>
              <a:t>Linear Programming</a:t>
            </a:r>
          </a:p>
          <a:p>
            <a:pPr lvl="1" eaLnBrk="1" hangingPunct="1">
              <a:defRPr/>
            </a:pPr>
            <a:r>
              <a:rPr lang="en-US"/>
              <a:t>Integer Programming</a:t>
            </a:r>
          </a:p>
          <a:p>
            <a:pPr lvl="1" eaLnBrk="1" hangingPunct="1">
              <a:defRPr/>
            </a:pPr>
            <a:r>
              <a:rPr lang="en-US"/>
              <a:t>Multi-Objective Programming</a:t>
            </a:r>
          </a:p>
        </p:txBody>
      </p:sp>
    </p:spTree>
    <p:extLst>
      <p:ext uri="{BB962C8B-B14F-4D97-AF65-F5344CB8AC3E}">
        <p14:creationId xmlns:p14="http://schemas.microsoft.com/office/powerpoint/2010/main" val="100726878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2495</TotalTime>
  <Words>1184</Words>
  <Application>Microsoft Macintosh PowerPoint</Application>
  <PresentationFormat>On-screen Show (4:3)</PresentationFormat>
  <Paragraphs>296</Paragraphs>
  <Slides>30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6" baseType="lpstr">
      <vt:lpstr>Arial</vt:lpstr>
      <vt:lpstr>Myriad Pro</vt:lpstr>
      <vt:lpstr>Symbol</vt:lpstr>
      <vt:lpstr>Verdana</vt:lpstr>
      <vt:lpstr>Wingdings</vt:lpstr>
      <vt:lpstr>20140311PresentationUWTSDTemplate</vt:lpstr>
      <vt:lpstr>BMSK5004</vt:lpstr>
      <vt:lpstr>What is Project Scope, Deliverable and Project Scope Management?</vt:lpstr>
      <vt:lpstr>Did your project ask for this?</vt:lpstr>
      <vt:lpstr>And end up building this instead?</vt:lpstr>
      <vt:lpstr>Question?</vt:lpstr>
      <vt:lpstr>Some thoughts. </vt:lpstr>
      <vt:lpstr>Project Scope Checklist</vt:lpstr>
      <vt:lpstr>Project Objectives</vt:lpstr>
      <vt:lpstr>Objectives are Goal Oriented</vt:lpstr>
      <vt:lpstr>Project Deliverables</vt:lpstr>
      <vt:lpstr>Project Milestones</vt:lpstr>
      <vt:lpstr>Technical Requirements</vt:lpstr>
      <vt:lpstr>Limits and Exclusions</vt:lpstr>
      <vt:lpstr>Maintaining Project Scope Control</vt:lpstr>
      <vt:lpstr>Questions?</vt:lpstr>
      <vt:lpstr>Project Scope Management</vt:lpstr>
      <vt:lpstr>Why Do We Manage Scope?</vt:lpstr>
      <vt:lpstr>Scope Management Key Points</vt:lpstr>
      <vt:lpstr>How Do We Manage Scope?</vt:lpstr>
      <vt:lpstr>Collect Requirements</vt:lpstr>
      <vt:lpstr>Collect Requirements</vt:lpstr>
      <vt:lpstr>Define Scope</vt:lpstr>
      <vt:lpstr>Project Scope Statement</vt:lpstr>
      <vt:lpstr>Create WBS</vt:lpstr>
      <vt:lpstr>Work Breakdown Structure</vt:lpstr>
      <vt:lpstr>Work Breakdown Structure</vt:lpstr>
      <vt:lpstr>Verify Scope</vt:lpstr>
      <vt:lpstr>Control Scope</vt:lpstr>
      <vt:lpstr>Scope Definitions</vt:lpstr>
      <vt:lpstr>Other Topics – Project Selection</vt:lpstr>
    </vt:vector>
  </TitlesOfParts>
  <Company>University of Wales Lampeter</Company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Microsoft Office User</cp:lastModifiedBy>
  <cp:revision>148</cp:revision>
  <cp:lastPrinted>2018-07-09T15:27:01Z</cp:lastPrinted>
  <dcterms:created xsi:type="dcterms:W3CDTF">2002-10-07T19:43:58Z</dcterms:created>
  <dcterms:modified xsi:type="dcterms:W3CDTF">2020-06-04T20:01:46Z</dcterms:modified>
</cp:coreProperties>
</file>