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72" r:id="rId3"/>
    <p:sldId id="273" r:id="rId4"/>
    <p:sldId id="274" r:id="rId5"/>
    <p:sldId id="275" r:id="rId6"/>
    <p:sldId id="276" r:id="rId7"/>
    <p:sldId id="277" r:id="rId8"/>
    <p:sldId id="278" r:id="rId9"/>
    <p:sldId id="279" r:id="rId10"/>
    <p:sldId id="258" r:id="rId11"/>
    <p:sldId id="259" r:id="rId12"/>
    <p:sldId id="28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1CEAA"/>
    <a:srgbClr val="DCF4FD"/>
    <a:srgbClr val="C7827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3969" autoAdjust="0"/>
  </p:normalViewPr>
  <p:slideViewPr>
    <p:cSldViewPr snapToGrid="0">
      <p:cViewPr>
        <p:scale>
          <a:sx n="65" d="100"/>
          <a:sy n="65" d="100"/>
        </p:scale>
        <p:origin x="936"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C73195-39E4-4CBE-8467-8A580200D7F6}" type="datetimeFigureOut">
              <a:rPr lang="en-US" smtClean="0"/>
              <a:t>6/20/2026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D2731A-DF3E-4527-9A80-AB9E0B68E1B5}" type="slidenum">
              <a:rPr lang="en-US" smtClean="0"/>
              <a:t>‹#›</a:t>
            </a:fld>
            <a:endParaRPr lang="en-US"/>
          </a:p>
        </p:txBody>
      </p:sp>
    </p:spTree>
    <p:extLst>
      <p:ext uri="{BB962C8B-B14F-4D97-AF65-F5344CB8AC3E}">
        <p14:creationId xmlns:p14="http://schemas.microsoft.com/office/powerpoint/2010/main" val="2630505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ngland.nhs.uk/diabetes/diabetes-preventio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Introduction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Health and social care systems are increasingly positive that there are connections between wellbeing, health and sustainable development, which are drivers of population outcomes and the sustainability of services (</a:t>
            </a:r>
            <a:r>
              <a:rPr lang="en-GB" sz="1200" kern="1200" dirty="0" err="1">
                <a:solidFill>
                  <a:schemeClr val="tx1"/>
                </a:solidFill>
                <a:effectLst/>
                <a:latin typeface="+mn-lt"/>
                <a:ea typeface="+mn-ea"/>
                <a:cs typeface="+mn-cs"/>
              </a:rPr>
              <a:t>Lakioti</a:t>
            </a:r>
            <a:r>
              <a:rPr lang="en-GB" sz="1200" kern="1200" dirty="0">
                <a:solidFill>
                  <a:schemeClr val="tx1"/>
                </a:solidFill>
                <a:effectLst/>
                <a:latin typeface="+mn-lt"/>
                <a:ea typeface="+mn-ea"/>
                <a:cs typeface="+mn-cs"/>
              </a:rPr>
              <a:t> et al., 2025). NCDs cause about 74% of world death rates, highlighting the need for preventive and integrated healthcare strategies (Abdullahi et al., 2025). The United Nations Sustainable Development Goals (UN-SDGs) make sustainable development a strategic priority, especially SDG 3 which aims to ensure healthy lives and promote wellbeing for all (Mutambara, 2025). In the United Kingdom (UK), the NHS Long Term Plan promotes prevention, early intervention, digital innovation, integrated care, reducing inequalities (</a:t>
            </a:r>
            <a:r>
              <a:rPr lang="en-GB" sz="1200" kern="1200" dirty="0" err="1">
                <a:solidFill>
                  <a:schemeClr val="tx1"/>
                </a:solidFill>
                <a:effectLst/>
                <a:latin typeface="+mn-lt"/>
                <a:ea typeface="+mn-ea"/>
                <a:cs typeface="+mn-cs"/>
              </a:rPr>
              <a:t>Cairney</a:t>
            </a:r>
            <a:r>
              <a:rPr lang="en-GB" sz="1200" kern="1200" dirty="0">
                <a:solidFill>
                  <a:schemeClr val="tx1"/>
                </a:solidFill>
                <a:effectLst/>
                <a:latin typeface="+mn-lt"/>
                <a:ea typeface="+mn-ea"/>
                <a:cs typeface="+mn-cs"/>
              </a:rPr>
              <a:t> et al., 2024). This presentation critically reviews concepts, theoretical models, policy frameworks, service delivery approaches, and equity challenges that will help in moving toward person-centred, sustainable healthcare systems.</a:t>
            </a:r>
            <a:endParaRPr lang="en-US" dirty="0"/>
          </a:p>
        </p:txBody>
      </p:sp>
      <p:sp>
        <p:nvSpPr>
          <p:cNvPr id="4" name="Slide Number Placeholder 3"/>
          <p:cNvSpPr>
            <a:spLocks noGrp="1"/>
          </p:cNvSpPr>
          <p:nvPr>
            <p:ph type="sldNum" sz="quarter" idx="5"/>
          </p:nvPr>
        </p:nvSpPr>
        <p:spPr/>
        <p:txBody>
          <a:bodyPr/>
          <a:lstStyle/>
          <a:p>
            <a:fld id="{CBD2731A-DF3E-4527-9A80-AB9E0B68E1B5}" type="slidenum">
              <a:rPr lang="en-US" smtClean="0"/>
              <a:t>2</a:t>
            </a:fld>
            <a:endParaRPr lang="en-US"/>
          </a:p>
        </p:txBody>
      </p:sp>
    </p:spTree>
    <p:extLst>
      <p:ext uri="{BB962C8B-B14F-4D97-AF65-F5344CB8AC3E}">
        <p14:creationId xmlns:p14="http://schemas.microsoft.com/office/powerpoint/2010/main" val="427201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Definitions and Key Concepts</a:t>
            </a:r>
            <a:endParaRPr lang="en-US" sz="1200" b="1" i="1"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Schramme</a:t>
            </a:r>
            <a:r>
              <a:rPr lang="en-GB" sz="1200" kern="1200" dirty="0">
                <a:solidFill>
                  <a:schemeClr val="tx1"/>
                </a:solidFill>
                <a:effectLst/>
                <a:latin typeface="+mn-lt"/>
                <a:ea typeface="+mn-ea"/>
                <a:cs typeface="+mn-cs"/>
              </a:rPr>
              <a:t> (2023) defines health as a state of complete physical, mental and social wellbeing and the absence of illness or disability. Wellbeing is an all-encompassing, subjective experience throughout the lifespan that includes emotional strength, psychological functioning, social relations, and physical health (Akinyemi, 2026). Sustainable development is defined as development that satisfies the needs of the present without endangering the ability to do so in the future (Fischer et al., 2023).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concepts are at the same time tightly linked as conditions for sustainable societies support population health and overall wellbeing (</a:t>
            </a:r>
            <a:r>
              <a:rPr lang="en-GB" sz="1200" kern="1200" dirty="0" err="1">
                <a:solidFill>
                  <a:schemeClr val="tx1"/>
                </a:solidFill>
                <a:effectLst/>
                <a:latin typeface="+mn-lt"/>
                <a:ea typeface="+mn-ea"/>
                <a:cs typeface="+mn-cs"/>
              </a:rPr>
              <a:t>O'Mahony</a:t>
            </a:r>
            <a:r>
              <a:rPr lang="en-GB" sz="1200" kern="1200" dirty="0">
                <a:solidFill>
                  <a:schemeClr val="tx1"/>
                </a:solidFill>
                <a:effectLst/>
                <a:latin typeface="+mn-lt"/>
                <a:ea typeface="+mn-ea"/>
                <a:cs typeface="+mn-cs"/>
              </a:rPr>
              <a:t>, 2022). The importance of prevention and health promotion in contemporary health systems is growing as most chronic diseases are associated with modifiable social and environmental determinants (</a:t>
            </a:r>
            <a:r>
              <a:rPr lang="en-GB" sz="1200" kern="1200" dirty="0" err="1">
                <a:solidFill>
                  <a:schemeClr val="tx1"/>
                </a:solidFill>
                <a:effectLst/>
                <a:latin typeface="+mn-lt"/>
                <a:ea typeface="+mn-ea"/>
                <a:cs typeface="+mn-cs"/>
              </a:rPr>
              <a:t>Fufaa</a:t>
            </a:r>
            <a:r>
              <a:rPr lang="en-GB" sz="1200" kern="1200" dirty="0">
                <a:solidFill>
                  <a:schemeClr val="tx1"/>
                </a:solidFill>
                <a:effectLst/>
                <a:latin typeface="+mn-lt"/>
                <a:ea typeface="+mn-ea"/>
                <a:cs typeface="+mn-cs"/>
              </a:rPr>
              <a:t>, 2024). Additionally, NHS systems are taking environmental action to minimise carbon dioxide emissions and deliver high quality care from an environmental perspective (McAllister et al., 2024). WHO concepts, therefore, stress population-level improvements, prevention, equity, and sustainability as key pillars of today's effective healthcare systems worldwide.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BD2731A-DF3E-4527-9A80-AB9E0B68E1B5}" type="slidenum">
              <a:rPr lang="en-US" smtClean="0"/>
              <a:t>3</a:t>
            </a:fld>
            <a:endParaRPr lang="en-US"/>
          </a:p>
        </p:txBody>
      </p:sp>
    </p:spTree>
    <p:extLst>
      <p:ext uri="{BB962C8B-B14F-4D97-AF65-F5344CB8AC3E}">
        <p14:creationId xmlns:p14="http://schemas.microsoft.com/office/powerpoint/2010/main" val="12297529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Integration of Health and Wellbeing Approaches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relationship between health and wellbeing is becoming more interconnected, and care models are increasingly being more holistic, with policies and strategies looking at physical, mental, and social determinants of health at the same time (</a:t>
            </a:r>
            <a:r>
              <a:rPr lang="en-GB" sz="1200" kern="1200" dirty="0" err="1">
                <a:solidFill>
                  <a:schemeClr val="tx1"/>
                </a:solidFill>
                <a:effectLst/>
                <a:latin typeface="+mn-lt"/>
                <a:ea typeface="+mn-ea"/>
                <a:cs typeface="+mn-cs"/>
              </a:rPr>
              <a:t>Tamli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Sain</a:t>
            </a:r>
            <a:r>
              <a:rPr lang="en-GB" sz="1200" kern="1200" dirty="0">
                <a:solidFill>
                  <a:schemeClr val="tx1"/>
                </a:solidFill>
                <a:effectLst/>
                <a:latin typeface="+mn-lt"/>
                <a:ea typeface="+mn-ea"/>
                <a:cs typeface="+mn-cs"/>
              </a:rPr>
              <a:t>, 2023). Person centred care approaches include ways that people are supported to make decisions, respecting patient preferences and coordinated support across the care setting that meets individual needs (</a:t>
            </a:r>
            <a:r>
              <a:rPr lang="en-GB" sz="1200" kern="1200" dirty="0" err="1">
                <a:solidFill>
                  <a:schemeClr val="tx1"/>
                </a:solidFill>
                <a:effectLst/>
                <a:latin typeface="+mn-lt"/>
                <a:ea typeface="+mn-ea"/>
                <a:cs typeface="+mn-cs"/>
              </a:rPr>
              <a:t>Alshahrani</a:t>
            </a:r>
            <a:r>
              <a:rPr lang="en-GB" sz="1200" kern="1200" dirty="0">
                <a:solidFill>
                  <a:schemeClr val="tx1"/>
                </a:solidFill>
                <a:effectLst/>
                <a:latin typeface="+mn-lt"/>
                <a:ea typeface="+mn-ea"/>
                <a:cs typeface="+mn-cs"/>
              </a:rPr>
              <a:t> et al., 2022). Community-based interventions such as exercise referral schemes, peer support networks and local wellbeing programmes are effective at enhancing population health outcomes and social connectedness (Jeff et al., 2025).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Mental health support is also integrated into primary care, across national health promotion programmes and into the provision of preventive services such as smoking cessation and obesity reduction services (Singh et al., 2022). Working interprofessional, between doctors, nurses, social workers, psychologists and community organisations, the prospects for more co-ordinated and effective care delivery is afforded (</a:t>
            </a:r>
            <a:r>
              <a:rPr lang="en-GB" sz="1200" kern="1200" dirty="0" err="1">
                <a:solidFill>
                  <a:schemeClr val="tx1"/>
                </a:solidFill>
                <a:effectLst/>
                <a:latin typeface="+mn-lt"/>
                <a:ea typeface="+mn-ea"/>
                <a:cs typeface="+mn-cs"/>
              </a:rPr>
              <a:t>Buonaccorso</a:t>
            </a:r>
            <a:r>
              <a:rPr lang="en-GB" sz="1200" kern="1200" dirty="0">
                <a:solidFill>
                  <a:schemeClr val="tx1"/>
                </a:solidFill>
                <a:effectLst/>
                <a:latin typeface="+mn-lt"/>
                <a:ea typeface="+mn-ea"/>
                <a:cs typeface="+mn-cs"/>
              </a:rPr>
              <a:t> et al., 2025). Social prescribing has also shown to be an important approach to tackle loneliness, anxiety and other social needs linked to health and wellbeing (Dingle and Sharman, 2022). While evidence suggests that an integrated approach to wellbeing can lead to fewer hospital admissions and better outcomes for people in the long-term, fragmented services, workforce pressures and difficulties securing funding mean integration has limited extent (Carter et al., 2022).</a:t>
            </a:r>
            <a:endParaRPr lang="en-US" dirty="0"/>
          </a:p>
        </p:txBody>
      </p:sp>
      <p:sp>
        <p:nvSpPr>
          <p:cNvPr id="4" name="Slide Number Placeholder 3"/>
          <p:cNvSpPr>
            <a:spLocks noGrp="1"/>
          </p:cNvSpPr>
          <p:nvPr>
            <p:ph type="sldNum" sz="quarter" idx="5"/>
          </p:nvPr>
        </p:nvSpPr>
        <p:spPr/>
        <p:txBody>
          <a:bodyPr/>
          <a:lstStyle/>
          <a:p>
            <a:fld id="{CBD2731A-DF3E-4527-9A80-AB9E0B68E1B5}" type="slidenum">
              <a:rPr lang="en-US" smtClean="0"/>
              <a:t>4</a:t>
            </a:fld>
            <a:endParaRPr lang="en-US"/>
          </a:p>
        </p:txBody>
      </p:sp>
    </p:spTree>
    <p:extLst>
      <p:ext uri="{BB962C8B-B14F-4D97-AF65-F5344CB8AC3E}">
        <p14:creationId xmlns:p14="http://schemas.microsoft.com/office/powerpoint/2010/main" val="1517841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Theoretical Perspectives in Health and Social Care</a:t>
            </a:r>
            <a:endParaRPr lang="en-US" sz="1200" b="1" i="1"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Biopsychosocial Model</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biopsychosocial model describes health phenomena as the dynamic interplay of biological, psychological and social influences and helps to understand disease causes and recovery from a multidimensional perspective (Mahapatra and Sharma, 2024). This framework is commonly used in chronic disease management, in which mental health determinants play an important role in physical health determinants, particularly where social factors have a role to play (Tin et al., 2024).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Ecological Model</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ecological model shows that health outcomes for an individual are influenced by several levels, such as interpersonal relationships, community systems, and national policies (Kong et al., 2025). Broadly, housing, education and income are linked to a large share of health inequalities in the UK, based on Public Health England (PHE) evidence (Case and </a:t>
            </a:r>
            <a:r>
              <a:rPr lang="en-GB" sz="1200" kern="1200" dirty="0" err="1">
                <a:solidFill>
                  <a:schemeClr val="tx1"/>
                </a:solidFill>
                <a:effectLst/>
                <a:latin typeface="+mn-lt"/>
                <a:ea typeface="+mn-ea"/>
                <a:cs typeface="+mn-cs"/>
              </a:rPr>
              <a:t>Kraftman</a:t>
            </a:r>
            <a:r>
              <a:rPr lang="en-GB" sz="1200" kern="1200" dirty="0">
                <a:solidFill>
                  <a:schemeClr val="tx1"/>
                </a:solidFill>
                <a:effectLst/>
                <a:latin typeface="+mn-lt"/>
                <a:ea typeface="+mn-ea"/>
                <a:cs typeface="+mn-cs"/>
              </a:rPr>
              <a:t>, 2024).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lvl="0"/>
            <a:r>
              <a:rPr lang="en-GB" sz="1200" b="1" i="1" kern="1200" dirty="0">
                <a:solidFill>
                  <a:schemeClr val="tx1"/>
                </a:solidFill>
                <a:effectLst/>
                <a:latin typeface="+mn-lt"/>
                <a:ea typeface="+mn-ea"/>
                <a:cs typeface="+mn-cs"/>
              </a:rPr>
              <a:t>Holistic Care Model</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Holistic care is for the whole person and not individual symptoms including combined physical, emotional, social and spiritual care delivery (</a:t>
            </a:r>
            <a:r>
              <a:rPr lang="en-GB" sz="1200" kern="1200" dirty="0" err="1">
                <a:solidFill>
                  <a:schemeClr val="tx1"/>
                </a:solidFill>
                <a:effectLst/>
                <a:latin typeface="+mn-lt"/>
                <a:ea typeface="+mn-ea"/>
                <a:cs typeface="+mn-cs"/>
              </a:rPr>
              <a:t>Alzeer</a:t>
            </a:r>
            <a:r>
              <a:rPr lang="en-GB" sz="1200" kern="1200" dirty="0">
                <a:solidFill>
                  <a:schemeClr val="tx1"/>
                </a:solidFill>
                <a:effectLst/>
                <a:latin typeface="+mn-lt"/>
                <a:ea typeface="+mn-ea"/>
                <a:cs typeface="+mn-cs"/>
              </a:rPr>
              <a:t>, 2023). It is a response to person-centred practice and integrated care systems (ICS), that aim to enhance long-term outcomes and sustainability (World Health Organization, 2025).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models promote multi-professional working, and sit within SDG 3, focusing on healthcare that looks beyond the medical determinants of health, however in real-world clinical settings, they can be constrained by social and economic (workforce, funding and resource) pressures (</a:t>
            </a:r>
            <a:r>
              <a:rPr lang="en-GB" sz="1200" kern="1200" dirty="0" err="1">
                <a:solidFill>
                  <a:schemeClr val="tx1"/>
                </a:solidFill>
                <a:effectLst/>
                <a:latin typeface="+mn-lt"/>
                <a:ea typeface="+mn-ea"/>
                <a:cs typeface="+mn-cs"/>
              </a:rPr>
              <a:t>Geidne</a:t>
            </a:r>
            <a:r>
              <a:rPr lang="en-GB" sz="1200" kern="1200" dirty="0">
                <a:solidFill>
                  <a:schemeClr val="tx1"/>
                </a:solidFill>
                <a:effectLst/>
                <a:latin typeface="+mn-lt"/>
                <a:ea typeface="+mn-ea"/>
                <a:cs typeface="+mn-cs"/>
              </a:rPr>
              <a:t> et al., 2025). </a:t>
            </a:r>
            <a:endParaRPr lang="en-US" dirty="0"/>
          </a:p>
        </p:txBody>
      </p:sp>
      <p:sp>
        <p:nvSpPr>
          <p:cNvPr id="4" name="Slide Number Placeholder 3"/>
          <p:cNvSpPr>
            <a:spLocks noGrp="1"/>
          </p:cNvSpPr>
          <p:nvPr>
            <p:ph type="sldNum" sz="quarter" idx="5"/>
          </p:nvPr>
        </p:nvSpPr>
        <p:spPr/>
        <p:txBody>
          <a:bodyPr/>
          <a:lstStyle/>
          <a:p>
            <a:fld id="{CBD2731A-DF3E-4527-9A80-AB9E0B68E1B5}" type="slidenum">
              <a:rPr lang="en-US" smtClean="0"/>
              <a:t>5</a:t>
            </a:fld>
            <a:endParaRPr lang="en-US"/>
          </a:p>
        </p:txBody>
      </p:sp>
    </p:spTree>
    <p:extLst>
      <p:ext uri="{BB962C8B-B14F-4D97-AF65-F5344CB8AC3E}">
        <p14:creationId xmlns:p14="http://schemas.microsoft.com/office/powerpoint/2010/main" val="1505333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Sustainable Development Goals and Frameworks </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UN-SDGs offer a worldwide blueprint for combating health inequalities, with SDG 3 focusing on good health and wellbeing through minimising mortality, preventing disease, and ensuring universal health coverage (Mutambara, 2025). The aim of these goals is to develop health equity in working through addressing social determinants of health and building resilient health systems globally (</a:t>
            </a:r>
            <a:r>
              <a:rPr lang="en-GB" sz="1200" kern="1200" dirty="0" err="1">
                <a:solidFill>
                  <a:schemeClr val="tx1"/>
                </a:solidFill>
                <a:effectLst/>
                <a:latin typeface="+mn-lt"/>
                <a:ea typeface="+mn-ea"/>
                <a:cs typeface="+mn-cs"/>
              </a:rPr>
              <a:t>Fufaa</a:t>
            </a:r>
            <a:r>
              <a:rPr lang="en-GB" sz="1200" kern="1200" dirty="0">
                <a:solidFill>
                  <a:schemeClr val="tx1"/>
                </a:solidFill>
                <a:effectLst/>
                <a:latin typeface="+mn-lt"/>
                <a:ea typeface="+mn-ea"/>
                <a:cs typeface="+mn-cs"/>
              </a:rPr>
              <a:t>, 2024). The World Health Organisation (WHO) principle of All Policies affecting health calls on governments to ensure that health is part of all policies, such as housing, education and transport, with the goal of achieving better population outcomes (Case and </a:t>
            </a:r>
            <a:r>
              <a:rPr lang="en-GB" sz="1200" kern="1200" dirty="0" err="1">
                <a:solidFill>
                  <a:schemeClr val="tx1"/>
                </a:solidFill>
                <a:effectLst/>
                <a:latin typeface="+mn-lt"/>
                <a:ea typeface="+mn-ea"/>
                <a:cs typeface="+mn-cs"/>
              </a:rPr>
              <a:t>Kraftman</a:t>
            </a:r>
            <a:r>
              <a:rPr lang="en-GB" sz="1200" kern="1200" dirty="0">
                <a:solidFill>
                  <a:schemeClr val="tx1"/>
                </a:solidFill>
                <a:effectLst/>
                <a:latin typeface="+mn-lt"/>
                <a:ea typeface="+mn-ea"/>
                <a:cs typeface="+mn-cs"/>
              </a:rPr>
              <a:t>, 2024). Preventive health care in the UK is exemplified by vaccination programmes and long-term investment in public health via the NHS Long Term Plan (England, 2023). Sustainability in healthcare extends beyond the promotion of carbon emissions reduction, resource efficiency and the development of resilient systems to respond to future requirements (World Health Organization, 2025). </a:t>
            </a:r>
            <a:endParaRPr lang="en-US" dirty="0"/>
          </a:p>
        </p:txBody>
      </p:sp>
      <p:sp>
        <p:nvSpPr>
          <p:cNvPr id="4" name="Slide Number Placeholder 3"/>
          <p:cNvSpPr>
            <a:spLocks noGrp="1"/>
          </p:cNvSpPr>
          <p:nvPr>
            <p:ph type="sldNum" sz="quarter" idx="5"/>
          </p:nvPr>
        </p:nvSpPr>
        <p:spPr/>
        <p:txBody>
          <a:bodyPr/>
          <a:lstStyle/>
          <a:p>
            <a:fld id="{CBD2731A-DF3E-4527-9A80-AB9E0B68E1B5}" type="slidenum">
              <a:rPr lang="en-US" smtClean="0"/>
              <a:t>6</a:t>
            </a:fld>
            <a:endParaRPr lang="en-US"/>
          </a:p>
        </p:txBody>
      </p:sp>
    </p:spTree>
    <p:extLst>
      <p:ext uri="{BB962C8B-B14F-4D97-AF65-F5344CB8AC3E}">
        <p14:creationId xmlns:p14="http://schemas.microsoft.com/office/powerpoint/2010/main" val="2005437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Policy and Governance</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terms of UK/Ireland policy frameworks that provide a foundation for integrated health and wellbeing, the NHS Long Term Plan puts an emphasis on prevention, personalised care and digital innovation to prevent the burden of long-term disease (England, 2023). At the global level, WHO strategies like the Health Systems Strengthening strategy focus on universal health coverage, equity and integration of services between PHC and secondary care systems (World Health Organization, 2023). The policies encourage the use of vaccination programmes, early screening, strengthen mental health services, and expand availability of community-based interventions to decrease hospital admissions (</a:t>
            </a:r>
            <a:r>
              <a:rPr lang="en-GB" sz="1200" kern="1200" dirty="0" err="1">
                <a:solidFill>
                  <a:schemeClr val="tx1"/>
                </a:solidFill>
                <a:effectLst/>
                <a:latin typeface="+mn-lt"/>
                <a:ea typeface="+mn-ea"/>
                <a:cs typeface="+mn-cs"/>
              </a:rPr>
              <a:t>Manoli</a:t>
            </a:r>
            <a:r>
              <a:rPr lang="en-GB" sz="1200" kern="1200" dirty="0">
                <a:solidFill>
                  <a:schemeClr val="tx1"/>
                </a:solidFill>
                <a:effectLst/>
                <a:latin typeface="+mn-lt"/>
                <a:ea typeface="+mn-ea"/>
                <a:cs typeface="+mn-cs"/>
              </a:rPr>
              <a:t> et al., 2025). The governance structures for Integrated Care systems (ICSs) in England include the collaboration of NHS organisations, local authorities and the voluntary sector to coordinate population health planning (</a:t>
            </a:r>
            <a:r>
              <a:rPr lang="en-GB" sz="1200" kern="1200" dirty="0" err="1">
                <a:solidFill>
                  <a:schemeClr val="tx1"/>
                </a:solidFill>
                <a:effectLst/>
                <a:latin typeface="+mn-lt"/>
                <a:ea typeface="+mn-ea"/>
                <a:cs typeface="+mn-cs"/>
              </a:rPr>
              <a:t>Lakioti</a:t>
            </a:r>
            <a:r>
              <a:rPr lang="en-GB" sz="1200" kern="1200" dirty="0">
                <a:solidFill>
                  <a:schemeClr val="tx1"/>
                </a:solidFill>
                <a:effectLst/>
                <a:latin typeface="+mn-lt"/>
                <a:ea typeface="+mn-ea"/>
                <a:cs typeface="+mn-cs"/>
              </a:rPr>
              <a:t> et al., 2025). However, there are funding pressures that continue to hamper implementation, as well as capacity issues, with an NHS workforce of over 112,000 vacancies and uneven regional capacity (Williams, 2024). However, the type of policy outcome is also determined by political ideology, and changes in policy priorities affect the distribution of resources, policies, and access to services in some ways leading to ongoing differences in the provision of care between socioeconomic groups (Kong et al., 2025).</a:t>
            </a:r>
            <a:endParaRPr lang="en-US" dirty="0"/>
          </a:p>
        </p:txBody>
      </p:sp>
      <p:sp>
        <p:nvSpPr>
          <p:cNvPr id="4" name="Slide Number Placeholder 3"/>
          <p:cNvSpPr>
            <a:spLocks noGrp="1"/>
          </p:cNvSpPr>
          <p:nvPr>
            <p:ph type="sldNum" sz="quarter" idx="5"/>
          </p:nvPr>
        </p:nvSpPr>
        <p:spPr/>
        <p:txBody>
          <a:bodyPr/>
          <a:lstStyle/>
          <a:p>
            <a:fld id="{CBD2731A-DF3E-4527-9A80-AB9E0B68E1B5}" type="slidenum">
              <a:rPr lang="en-US" smtClean="0"/>
              <a:t>7</a:t>
            </a:fld>
            <a:endParaRPr lang="en-US"/>
          </a:p>
        </p:txBody>
      </p:sp>
    </p:spTree>
    <p:extLst>
      <p:ext uri="{BB962C8B-B14F-4D97-AF65-F5344CB8AC3E}">
        <p14:creationId xmlns:p14="http://schemas.microsoft.com/office/powerpoint/2010/main" val="4264879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Case Study and Health Belief Model Application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NHS Diabetes Prevention Programme is a lifestyle change programme for people who are at a high risk of developing type 2 diabetes, as identified through primary care (NHS, 2022). The Health Belief Model addresses perceived susceptibility through GP-led identification of the risk via HbA1C testing, and reinforces perceived severity with data that diabetes contributes to cardiovascular disease and decreased life expectancy (</a:t>
            </a:r>
            <a:r>
              <a:rPr lang="en-GB" sz="1200" kern="1200" dirty="0" err="1">
                <a:solidFill>
                  <a:schemeClr val="tx1"/>
                </a:solidFill>
                <a:effectLst/>
                <a:latin typeface="+mn-lt"/>
                <a:ea typeface="+mn-ea"/>
                <a:cs typeface="+mn-cs"/>
              </a:rPr>
              <a:t>Alyafei</a:t>
            </a:r>
            <a:r>
              <a:rPr lang="en-GB" sz="1200" kern="1200" dirty="0">
                <a:solidFill>
                  <a:schemeClr val="tx1"/>
                </a:solidFill>
                <a:effectLst/>
                <a:latin typeface="+mn-lt"/>
                <a:ea typeface="+mn-ea"/>
                <a:cs typeface="+mn-cs"/>
              </a:rPr>
              <a:t> and Easton-</a:t>
            </a:r>
            <a:r>
              <a:rPr lang="en-GB" sz="1200" kern="1200" dirty="0" err="1">
                <a:solidFill>
                  <a:schemeClr val="tx1"/>
                </a:solidFill>
                <a:effectLst/>
                <a:latin typeface="+mn-lt"/>
                <a:ea typeface="+mn-ea"/>
                <a:cs typeface="+mn-cs"/>
              </a:rPr>
              <a:t>Carr</a:t>
            </a:r>
            <a:r>
              <a:rPr lang="en-GB" sz="1200" kern="1200" dirty="0">
                <a:solidFill>
                  <a:schemeClr val="tx1"/>
                </a:solidFill>
                <a:effectLst/>
                <a:latin typeface="+mn-lt"/>
                <a:ea typeface="+mn-ea"/>
                <a:cs typeface="+mn-cs"/>
              </a:rPr>
              <a:t>, 2024). Perceived benefits encompass structured weight loss and exercise programmes: after completing these, there was a 37% lower incidence of diabetes, among people who completed it (</a:t>
            </a:r>
            <a:r>
              <a:rPr lang="en-GB" sz="1200" kern="1200" dirty="0" err="1">
                <a:solidFill>
                  <a:schemeClr val="tx1"/>
                </a:solidFill>
                <a:effectLst/>
                <a:latin typeface="+mn-lt"/>
                <a:ea typeface="+mn-ea"/>
                <a:cs typeface="+mn-cs"/>
              </a:rPr>
              <a:t>Blicher</a:t>
            </a:r>
            <a:r>
              <a:rPr lang="en-GB" sz="1200" kern="1200" dirty="0">
                <a:solidFill>
                  <a:schemeClr val="tx1"/>
                </a:solidFill>
                <a:effectLst/>
                <a:latin typeface="+mn-lt"/>
                <a:ea typeface="+mn-ea"/>
                <a:cs typeface="+mn-cs"/>
              </a:rPr>
              <a:t>-Hansen et al., 2024). Prevention in vulnerable groups is hindered by perceived barriers including socioeconomic deprivation, digital exclusion and language barriers (Kong et al., 2025). HS referral pathways, GP consultations and national awareness campaigns are examples of cues to action. Qualitative feedback points to increased motivation and confidence in lifestyle although engagement is still not consistent across ethnic minority groups (</a:t>
            </a:r>
            <a:r>
              <a:rPr lang="en-GB" sz="1200" kern="1200" dirty="0" err="1">
                <a:solidFill>
                  <a:schemeClr val="tx1"/>
                </a:solidFill>
                <a:effectLst/>
                <a:latin typeface="+mn-lt"/>
                <a:ea typeface="+mn-ea"/>
                <a:cs typeface="+mn-cs"/>
              </a:rPr>
              <a:t>Bossen</a:t>
            </a:r>
            <a:r>
              <a:rPr lang="en-GB" sz="1200" kern="1200" dirty="0">
                <a:solidFill>
                  <a:schemeClr val="tx1"/>
                </a:solidFill>
                <a:effectLst/>
                <a:latin typeface="+mn-lt"/>
                <a:ea typeface="+mn-ea"/>
                <a:cs typeface="+mn-cs"/>
              </a:rPr>
              <a:t> et al., 2022).</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BD2731A-DF3E-4527-9A80-AB9E0B68E1B5}" type="slidenum">
              <a:rPr lang="en-US" smtClean="0"/>
              <a:t>8</a:t>
            </a:fld>
            <a:endParaRPr lang="en-US"/>
          </a:p>
        </p:txBody>
      </p:sp>
    </p:spTree>
    <p:extLst>
      <p:ext uri="{BB962C8B-B14F-4D97-AF65-F5344CB8AC3E}">
        <p14:creationId xmlns:p14="http://schemas.microsoft.com/office/powerpoint/2010/main" val="2466130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Equity and Access</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Socioeconomic deprivation, ethnic group, area of residence and digital exclusion are very closely linked to health inequalities in the UK, which in turn are linked relatively strongly with morbidity and life expectancy (Kong et al., 2025). Structural inequalities in access and outcomes, such as up to 19 years less healthy life expectancy at birth in the most deprived areas, compare to the more affluent areas (Mutambara, 2025). Cultural and communication issues also affect the performance of ethnic minority groups with regard to certain chronic conditions and difficulties accessing timely care, when compared to GECs (Lee et al., 2026). The NHS is working towards reducing inequalities by promoting equal access to healthcare services, with specific efforts like Core20PLUS5 looking at high risk groups (</a:t>
            </a:r>
            <a:r>
              <a:rPr lang="en-GB" sz="1200" kern="1200" dirty="0" err="1">
                <a:solidFill>
                  <a:schemeClr val="tx1"/>
                </a:solidFill>
                <a:effectLst/>
                <a:latin typeface="+mn-lt"/>
                <a:ea typeface="+mn-ea"/>
                <a:cs typeface="+mn-cs"/>
              </a:rPr>
              <a:t>Geidne</a:t>
            </a:r>
            <a:r>
              <a:rPr lang="en-GB" sz="1200" kern="1200" dirty="0">
                <a:solidFill>
                  <a:schemeClr val="tx1"/>
                </a:solidFill>
                <a:effectLst/>
                <a:latin typeface="+mn-lt"/>
                <a:ea typeface="+mn-ea"/>
                <a:cs typeface="+mn-cs"/>
              </a:rPr>
              <a:t> et al., 2025). However, factors such as lack of income, lower language proficiency and distribution of services are a challenge. Engaging in culturally competent care, increasing digital inclusion solutions and improving community engagement are key to tackling SDOH effectively (Kong et al., 2025). </a:t>
            </a:r>
            <a:endParaRPr lang="en-US" dirty="0"/>
          </a:p>
        </p:txBody>
      </p:sp>
      <p:sp>
        <p:nvSpPr>
          <p:cNvPr id="4" name="Slide Number Placeholder 3"/>
          <p:cNvSpPr>
            <a:spLocks noGrp="1"/>
          </p:cNvSpPr>
          <p:nvPr>
            <p:ph type="sldNum" sz="quarter" idx="5"/>
          </p:nvPr>
        </p:nvSpPr>
        <p:spPr/>
        <p:txBody>
          <a:bodyPr/>
          <a:lstStyle/>
          <a:p>
            <a:fld id="{CBD2731A-DF3E-4527-9A80-AB9E0B68E1B5}" type="slidenum">
              <a:rPr lang="en-US" smtClean="0"/>
              <a:t>9</a:t>
            </a:fld>
            <a:endParaRPr lang="en-US"/>
          </a:p>
        </p:txBody>
      </p:sp>
    </p:spTree>
    <p:extLst>
      <p:ext uri="{BB962C8B-B14F-4D97-AF65-F5344CB8AC3E}">
        <p14:creationId xmlns:p14="http://schemas.microsoft.com/office/powerpoint/2010/main" val="35132420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Conclusion</a:t>
            </a:r>
            <a:endParaRPr lang="en-US"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Conclusion, the policy integration of health, wellbeing and sustainable development is important to ensure effective, resilient and equitable health and social care systems. Use of the biopsychosocial approach, ecological systems approach, and holistic approach provides a comprehensive understanding of the population's health needs through the use of theoretical models. Policy frameworks and the Sustainable Development Goals, SDG 3 importantly, offer a strong structure to help make things better, and even help provide prevention. Sustainable healthcare necessitates addressing inequalities, enhancing service integration, and emphasising preventive and person-centred care at every level of health service provision to foster system effectiveness and population health outcomes.</a:t>
            </a:r>
            <a:endParaRPr lang="en-US" dirty="0"/>
          </a:p>
        </p:txBody>
      </p:sp>
      <p:sp>
        <p:nvSpPr>
          <p:cNvPr id="4" name="Slide Number Placeholder 3"/>
          <p:cNvSpPr>
            <a:spLocks noGrp="1"/>
          </p:cNvSpPr>
          <p:nvPr>
            <p:ph type="sldNum" sz="quarter" idx="5"/>
          </p:nvPr>
        </p:nvSpPr>
        <p:spPr/>
        <p:txBody>
          <a:bodyPr/>
          <a:lstStyle/>
          <a:p>
            <a:fld id="{CBD2731A-DF3E-4527-9A80-AB9E0B68E1B5}" type="slidenum">
              <a:rPr lang="en-US" smtClean="0"/>
              <a:t>10</a:t>
            </a:fld>
            <a:endParaRPr lang="en-US"/>
          </a:p>
        </p:txBody>
      </p:sp>
    </p:spTree>
    <p:extLst>
      <p:ext uri="{BB962C8B-B14F-4D97-AF65-F5344CB8AC3E}">
        <p14:creationId xmlns:p14="http://schemas.microsoft.com/office/powerpoint/2010/main" val="22757593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Slide 11: References</a:t>
            </a:r>
          </a:p>
          <a:p>
            <a:r>
              <a:rPr lang="en-GB" sz="1200" kern="1200" dirty="0">
                <a:solidFill>
                  <a:schemeClr val="tx1"/>
                </a:solidFill>
                <a:effectLst/>
                <a:latin typeface="+mn-lt"/>
                <a:ea typeface="+mn-ea"/>
                <a:cs typeface="+mn-cs"/>
              </a:rPr>
              <a:t>Abdullahi, Z.M., Kingsley, O.I., Yusuf, M., EO, U., </a:t>
            </a:r>
            <a:r>
              <a:rPr lang="en-GB" sz="1200" kern="1200" dirty="0" err="1">
                <a:solidFill>
                  <a:schemeClr val="tx1"/>
                </a:solidFill>
                <a:effectLst/>
                <a:latin typeface="+mn-lt"/>
                <a:ea typeface="+mn-ea"/>
                <a:cs typeface="+mn-cs"/>
              </a:rPr>
              <a:t>Otutu</a:t>
            </a:r>
            <a:r>
              <a:rPr lang="en-GB" sz="1200" kern="1200" dirty="0">
                <a:solidFill>
                  <a:schemeClr val="tx1"/>
                </a:solidFill>
                <a:effectLst/>
                <a:latin typeface="+mn-lt"/>
                <a:ea typeface="+mn-ea"/>
                <a:cs typeface="+mn-cs"/>
              </a:rPr>
              <a:t>, M. and </a:t>
            </a:r>
            <a:r>
              <a:rPr lang="en-GB" sz="1200" kern="1200" dirty="0" err="1">
                <a:solidFill>
                  <a:schemeClr val="tx1"/>
                </a:solidFill>
                <a:effectLst/>
                <a:latin typeface="+mn-lt"/>
                <a:ea typeface="+mn-ea"/>
                <a:cs typeface="+mn-cs"/>
              </a:rPr>
              <a:t>Nwose</a:t>
            </a:r>
            <a:r>
              <a:rPr lang="en-GB" sz="1200" kern="1200" dirty="0">
                <a:solidFill>
                  <a:schemeClr val="tx1"/>
                </a:solidFill>
                <a:effectLst/>
                <a:latin typeface="+mn-lt"/>
                <a:ea typeface="+mn-ea"/>
                <a:cs typeface="+mn-cs"/>
              </a:rPr>
              <a:t>, E.U. (2025). Epidemiology, prevention and management of non-communicable diseases (NCDS): A review. </a:t>
            </a:r>
            <a:r>
              <a:rPr lang="en-GB" sz="1200" i="1" kern="1200" dirty="0">
                <a:solidFill>
                  <a:schemeClr val="tx1"/>
                </a:solidFill>
                <a:effectLst/>
                <a:latin typeface="+mn-lt"/>
                <a:ea typeface="+mn-ea"/>
                <a:cs typeface="+mn-cs"/>
              </a:rPr>
              <a:t>Journal of Health, Wellness and Safety Research</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Akinyemi, A.M. (2026). Assessing the contribution of adult education to mental health and psychological well-being. </a:t>
            </a:r>
            <a:r>
              <a:rPr lang="en-GB" sz="1200" i="1" kern="1200" dirty="0">
                <a:solidFill>
                  <a:schemeClr val="tx1"/>
                </a:solidFill>
                <a:effectLst/>
                <a:latin typeface="+mn-lt"/>
                <a:ea typeface="+mn-ea"/>
                <a:cs typeface="+mn-cs"/>
              </a:rPr>
              <a:t>GAS Journal of Education and Literature (GASJEL)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(4), pp.46-56. </a:t>
            </a:r>
          </a:p>
          <a:p>
            <a:r>
              <a:rPr lang="en-GB" sz="1200" kern="1200" dirty="0" err="1">
                <a:solidFill>
                  <a:schemeClr val="tx1"/>
                </a:solidFill>
                <a:effectLst/>
                <a:latin typeface="+mn-lt"/>
                <a:ea typeface="+mn-ea"/>
                <a:cs typeface="+mn-cs"/>
              </a:rPr>
              <a:t>Alshahrani</a:t>
            </a:r>
            <a:r>
              <a:rPr lang="en-GB" sz="1200" kern="1200" dirty="0">
                <a:solidFill>
                  <a:schemeClr val="tx1"/>
                </a:solidFill>
                <a:effectLst/>
                <a:latin typeface="+mn-lt"/>
                <a:ea typeface="+mn-ea"/>
                <a:cs typeface="+mn-cs"/>
              </a:rPr>
              <a:t>, S.H., </a:t>
            </a:r>
            <a:r>
              <a:rPr lang="en-GB" sz="1200" kern="1200" dirty="0" err="1">
                <a:solidFill>
                  <a:schemeClr val="tx1"/>
                </a:solidFill>
                <a:effectLst/>
                <a:latin typeface="+mn-lt"/>
                <a:ea typeface="+mn-ea"/>
                <a:cs typeface="+mn-cs"/>
              </a:rPr>
              <a:t>Alshahrani</a:t>
            </a:r>
            <a:r>
              <a:rPr lang="en-GB" sz="1200" kern="1200" dirty="0">
                <a:solidFill>
                  <a:schemeClr val="tx1"/>
                </a:solidFill>
                <a:effectLst/>
                <a:latin typeface="+mn-lt"/>
                <a:ea typeface="+mn-ea"/>
                <a:cs typeface="+mn-cs"/>
              </a:rPr>
              <a:t>, T.H., </a:t>
            </a:r>
            <a:r>
              <a:rPr lang="en-GB" sz="1200" kern="1200" dirty="0" err="1">
                <a:solidFill>
                  <a:schemeClr val="tx1"/>
                </a:solidFill>
                <a:effectLst/>
                <a:latin typeface="+mn-lt"/>
                <a:ea typeface="+mn-ea"/>
                <a:cs typeface="+mn-cs"/>
              </a:rPr>
              <a:t>Paulsamy</a:t>
            </a:r>
            <a:r>
              <a:rPr lang="en-GB" sz="1200" kern="1200" dirty="0">
                <a:solidFill>
                  <a:schemeClr val="tx1"/>
                </a:solidFill>
                <a:effectLst/>
                <a:latin typeface="+mn-lt"/>
                <a:ea typeface="+mn-ea"/>
                <a:cs typeface="+mn-cs"/>
              </a:rPr>
              <a:t>, P. and </a:t>
            </a:r>
            <a:r>
              <a:rPr lang="en-GB" sz="1200" kern="1200" dirty="0" err="1">
                <a:solidFill>
                  <a:schemeClr val="tx1"/>
                </a:solidFill>
                <a:effectLst/>
                <a:latin typeface="+mn-lt"/>
                <a:ea typeface="+mn-ea"/>
                <a:cs typeface="+mn-cs"/>
              </a:rPr>
              <a:t>Ederango</a:t>
            </a:r>
            <a:r>
              <a:rPr lang="en-GB" sz="1200" kern="1200" dirty="0">
                <a:solidFill>
                  <a:schemeClr val="tx1"/>
                </a:solidFill>
                <a:effectLst/>
                <a:latin typeface="+mn-lt"/>
                <a:ea typeface="+mn-ea"/>
                <a:cs typeface="+mn-cs"/>
              </a:rPr>
              <a:t>, E.L. (2022). Patient centered care and centeredness perspective. Universal Journal of Public Health, 10(4), pp.339-45. </a:t>
            </a:r>
          </a:p>
          <a:p>
            <a:r>
              <a:rPr lang="en-GB" sz="1200" kern="1200" dirty="0" err="1">
                <a:solidFill>
                  <a:schemeClr val="tx1"/>
                </a:solidFill>
                <a:effectLst/>
                <a:latin typeface="+mn-lt"/>
                <a:ea typeface="+mn-ea"/>
                <a:cs typeface="+mn-cs"/>
              </a:rPr>
              <a:t>Alyafei</a:t>
            </a:r>
            <a:r>
              <a:rPr lang="en-GB" sz="1200" kern="1200" dirty="0">
                <a:solidFill>
                  <a:schemeClr val="tx1"/>
                </a:solidFill>
                <a:effectLst/>
                <a:latin typeface="+mn-lt"/>
                <a:ea typeface="+mn-ea"/>
                <a:cs typeface="+mn-cs"/>
              </a:rPr>
              <a:t>, A. and Easton-</a:t>
            </a:r>
            <a:r>
              <a:rPr lang="en-GB" sz="1200" kern="1200" dirty="0" err="1">
                <a:solidFill>
                  <a:schemeClr val="tx1"/>
                </a:solidFill>
                <a:effectLst/>
                <a:latin typeface="+mn-lt"/>
                <a:ea typeface="+mn-ea"/>
                <a:cs typeface="+mn-cs"/>
              </a:rPr>
              <a:t>Carr</a:t>
            </a:r>
            <a:r>
              <a:rPr lang="en-GB" sz="1200" kern="1200" dirty="0">
                <a:solidFill>
                  <a:schemeClr val="tx1"/>
                </a:solidFill>
                <a:effectLst/>
                <a:latin typeface="+mn-lt"/>
                <a:ea typeface="+mn-ea"/>
                <a:cs typeface="+mn-cs"/>
              </a:rPr>
              <a:t>, R. (2024). The health belief model of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change. </a:t>
            </a:r>
            <a:r>
              <a:rPr lang="en-GB" sz="1200" i="1" kern="1200" dirty="0" err="1">
                <a:solidFill>
                  <a:schemeClr val="tx1"/>
                </a:solidFill>
                <a:effectLst/>
                <a:latin typeface="+mn-lt"/>
                <a:ea typeface="+mn-ea"/>
                <a:cs typeface="+mn-cs"/>
              </a:rPr>
              <a:t>StatPearls</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Alzeer</a:t>
            </a:r>
            <a:r>
              <a:rPr lang="en-GB" sz="1200" kern="1200" dirty="0">
                <a:solidFill>
                  <a:schemeClr val="tx1"/>
                </a:solidFill>
                <a:effectLst/>
                <a:latin typeface="+mn-lt"/>
                <a:ea typeface="+mn-ea"/>
                <a:cs typeface="+mn-cs"/>
              </a:rPr>
              <a:t>, J. (2023). Integrating medicine with lifestyle for personalized and holistic healthcare. </a:t>
            </a:r>
            <a:r>
              <a:rPr lang="en-GB" sz="1200" i="1" kern="1200" dirty="0">
                <a:solidFill>
                  <a:schemeClr val="tx1"/>
                </a:solidFill>
                <a:effectLst/>
                <a:latin typeface="+mn-lt"/>
                <a:ea typeface="+mn-ea"/>
                <a:cs typeface="+mn-cs"/>
              </a:rPr>
              <a:t>Journal of Public Health and Emergency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Blicher</a:t>
            </a:r>
            <a:r>
              <a:rPr lang="en-GB" sz="1200" kern="1200" dirty="0">
                <a:solidFill>
                  <a:schemeClr val="tx1"/>
                </a:solidFill>
                <a:effectLst/>
                <a:latin typeface="+mn-lt"/>
                <a:ea typeface="+mn-ea"/>
                <a:cs typeface="+mn-cs"/>
              </a:rPr>
              <a:t>-Hansen, J., Chilcot, J. and Gardner, B. (2024). Experiences of successful physical activity maintenance among adults with type 2 diabetes: a theory-based qualitative study. </a:t>
            </a:r>
            <a:r>
              <a:rPr lang="en-GB" sz="1200" i="1" kern="1200" dirty="0">
                <a:solidFill>
                  <a:schemeClr val="tx1"/>
                </a:solidFill>
                <a:effectLst/>
                <a:latin typeface="+mn-lt"/>
                <a:ea typeface="+mn-ea"/>
                <a:cs typeface="+mn-cs"/>
              </a:rPr>
              <a:t>Psychology &amp;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39</a:t>
            </a:r>
            <a:r>
              <a:rPr lang="en-GB" sz="1200" kern="1200" dirty="0">
                <a:solidFill>
                  <a:schemeClr val="tx1"/>
                </a:solidFill>
                <a:effectLst/>
                <a:latin typeface="+mn-lt"/>
                <a:ea typeface="+mn-ea"/>
                <a:cs typeface="+mn-cs"/>
              </a:rPr>
              <a:t>(3), pp.399-416.</a:t>
            </a:r>
          </a:p>
          <a:p>
            <a:r>
              <a:rPr lang="en-GB" sz="1200" kern="1200" dirty="0" err="1">
                <a:solidFill>
                  <a:schemeClr val="tx1"/>
                </a:solidFill>
                <a:effectLst/>
                <a:latin typeface="+mn-lt"/>
                <a:ea typeface="+mn-ea"/>
                <a:cs typeface="+mn-cs"/>
              </a:rPr>
              <a:t>Bossen</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Bak</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Braam</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Wentink</a:t>
            </a:r>
            <a:r>
              <a:rPr lang="en-GB" sz="1200" kern="1200" dirty="0">
                <a:solidFill>
                  <a:schemeClr val="tx1"/>
                </a:solidFill>
                <a:effectLst/>
                <a:latin typeface="+mn-lt"/>
                <a:ea typeface="+mn-ea"/>
                <a:cs typeface="+mn-cs"/>
              </a:rPr>
              <a:t>, M., Holla, J., Visser, B. and </a:t>
            </a:r>
            <a:r>
              <a:rPr lang="en-GB" sz="1200" kern="1200" dirty="0" err="1">
                <a:solidFill>
                  <a:schemeClr val="tx1"/>
                </a:solidFill>
                <a:effectLst/>
                <a:latin typeface="+mn-lt"/>
                <a:ea typeface="+mn-ea"/>
                <a:cs typeface="+mn-cs"/>
              </a:rPr>
              <a:t>Dallinga</a:t>
            </a:r>
            <a:r>
              <a:rPr lang="en-GB" sz="1200" kern="1200" dirty="0">
                <a:solidFill>
                  <a:schemeClr val="tx1"/>
                </a:solidFill>
                <a:effectLst/>
                <a:latin typeface="+mn-lt"/>
                <a:ea typeface="+mn-ea"/>
                <a:cs typeface="+mn-cs"/>
              </a:rPr>
              <a:t>, J. (2022). Online and offline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change techniques to promote a healthy lifestyle: a qualitative study. </a:t>
            </a:r>
            <a:r>
              <a:rPr lang="en-GB" sz="1200" i="1" kern="1200" dirty="0">
                <a:solidFill>
                  <a:schemeClr val="tx1"/>
                </a:solidFill>
                <a:effectLst/>
                <a:latin typeface="+mn-lt"/>
                <a:ea typeface="+mn-ea"/>
                <a:cs typeface="+mn-cs"/>
              </a:rPr>
              <a:t>International Journal of Environmental Research and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(1), p.521.</a:t>
            </a:r>
          </a:p>
          <a:p>
            <a:r>
              <a:rPr lang="en-GB" sz="1200" kern="1200" dirty="0" err="1">
                <a:solidFill>
                  <a:schemeClr val="tx1"/>
                </a:solidFill>
                <a:effectLst/>
                <a:latin typeface="+mn-lt"/>
                <a:ea typeface="+mn-ea"/>
                <a:cs typeface="+mn-cs"/>
              </a:rPr>
              <a:t>Buonaccorso</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Soncini</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Bassi</a:t>
            </a:r>
            <a:r>
              <a:rPr lang="en-GB" sz="1200" kern="1200" dirty="0">
                <a:solidFill>
                  <a:schemeClr val="tx1"/>
                </a:solidFill>
                <a:effectLst/>
                <a:latin typeface="+mn-lt"/>
                <a:ea typeface="+mn-ea"/>
                <a:cs typeface="+mn-cs"/>
              </a:rPr>
              <a:t>, M.C., </a:t>
            </a:r>
            <a:r>
              <a:rPr lang="en-GB" sz="1200" kern="1200" dirty="0" err="1">
                <a:solidFill>
                  <a:schemeClr val="tx1"/>
                </a:solidFill>
                <a:effectLst/>
                <a:latin typeface="+mn-lt"/>
                <a:ea typeface="+mn-ea"/>
                <a:cs typeface="+mn-cs"/>
              </a:rPr>
              <a:t>Mecugni</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Ghirotto</a:t>
            </a:r>
            <a:r>
              <a:rPr lang="en-GB" sz="1200" kern="1200" dirty="0">
                <a:solidFill>
                  <a:schemeClr val="tx1"/>
                </a:solidFill>
                <a:effectLst/>
                <a:latin typeface="+mn-lt"/>
                <a:ea typeface="+mn-ea"/>
                <a:cs typeface="+mn-cs"/>
              </a:rPr>
              <a:t>, L. (2025). Training healthcare professionals to dignity-in-care: a scoping review. </a:t>
            </a:r>
            <a:r>
              <a:rPr lang="en-GB" sz="1200" i="1" kern="1200" dirty="0">
                <a:solidFill>
                  <a:schemeClr val="tx1"/>
                </a:solidFill>
                <a:effectLst/>
                <a:latin typeface="+mn-lt"/>
                <a:ea typeface="+mn-ea"/>
                <a:cs typeface="+mn-cs"/>
              </a:rPr>
              <a:t>Nurse Education Today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146</a:t>
            </a:r>
            <a:r>
              <a:rPr lang="en-GB" sz="1200" kern="1200" dirty="0">
                <a:solidFill>
                  <a:schemeClr val="tx1"/>
                </a:solidFill>
                <a:effectLst/>
                <a:latin typeface="+mn-lt"/>
                <a:ea typeface="+mn-ea"/>
                <a:cs typeface="+mn-cs"/>
              </a:rPr>
              <a:t>, p.106543.</a:t>
            </a:r>
          </a:p>
          <a:p>
            <a:r>
              <a:rPr lang="en-GB" sz="1200" kern="1200" dirty="0" err="1">
                <a:solidFill>
                  <a:schemeClr val="tx1"/>
                </a:solidFill>
                <a:effectLst/>
                <a:latin typeface="+mn-lt"/>
                <a:ea typeface="+mn-ea"/>
                <a:cs typeface="+mn-cs"/>
              </a:rPr>
              <a:t>Cairney</a:t>
            </a:r>
            <a:r>
              <a:rPr lang="en-GB" sz="1200" kern="1200" dirty="0">
                <a:solidFill>
                  <a:schemeClr val="tx1"/>
                </a:solidFill>
                <a:effectLst/>
                <a:latin typeface="+mn-lt"/>
                <a:ea typeface="+mn-ea"/>
                <a:cs typeface="+mn-cs"/>
              </a:rPr>
              <a:t>, P., Boswell, J., Bliss, A., Mahmood, H. and Raine, J. (2024). Unlocking prevention in integrated care systems.</a:t>
            </a:r>
          </a:p>
          <a:p>
            <a:r>
              <a:rPr lang="en-GB" sz="1200" kern="1200" dirty="0">
                <a:solidFill>
                  <a:schemeClr val="tx1"/>
                </a:solidFill>
                <a:effectLst/>
                <a:latin typeface="+mn-lt"/>
                <a:ea typeface="+mn-ea"/>
                <a:cs typeface="+mn-cs"/>
              </a:rPr>
              <a:t>Carter, A., </a:t>
            </a:r>
            <a:r>
              <a:rPr lang="en-GB" sz="1200" kern="1200" dirty="0" err="1">
                <a:solidFill>
                  <a:schemeClr val="tx1"/>
                </a:solidFill>
                <a:effectLst/>
                <a:latin typeface="+mn-lt"/>
                <a:ea typeface="+mn-ea"/>
                <a:cs typeface="+mn-cs"/>
              </a:rPr>
              <a:t>Mossialos</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Candolfi</a:t>
            </a:r>
            <a:r>
              <a:rPr lang="en-GB" sz="1200" kern="1200" dirty="0">
                <a:solidFill>
                  <a:schemeClr val="tx1"/>
                </a:solidFill>
                <a:effectLst/>
                <a:latin typeface="+mn-lt"/>
                <a:ea typeface="+mn-ea"/>
                <a:cs typeface="+mn-cs"/>
              </a:rPr>
              <a:t>, P. and </a:t>
            </a:r>
            <a:r>
              <a:rPr lang="en-GB" sz="1200" kern="1200" dirty="0" err="1">
                <a:solidFill>
                  <a:schemeClr val="tx1"/>
                </a:solidFill>
                <a:effectLst/>
                <a:latin typeface="+mn-lt"/>
                <a:ea typeface="+mn-ea"/>
                <a:cs typeface="+mn-cs"/>
              </a:rPr>
              <a:t>Rappagliosi</a:t>
            </a:r>
            <a:r>
              <a:rPr lang="en-GB" sz="1200" kern="1200" dirty="0">
                <a:solidFill>
                  <a:schemeClr val="tx1"/>
                </a:solidFill>
                <a:effectLst/>
                <a:latin typeface="+mn-lt"/>
                <a:ea typeface="+mn-ea"/>
                <a:cs typeface="+mn-cs"/>
              </a:rPr>
              <a:t>, A. (2022). Integrating Care in Health Systems.</a:t>
            </a:r>
          </a:p>
          <a:p>
            <a:r>
              <a:rPr lang="en-GB" sz="1200" kern="1200" dirty="0">
                <a:solidFill>
                  <a:schemeClr val="tx1"/>
                </a:solidFill>
                <a:effectLst/>
                <a:latin typeface="+mn-lt"/>
                <a:ea typeface="+mn-ea"/>
                <a:cs typeface="+mn-cs"/>
              </a:rPr>
              <a:t>Case, A. and </a:t>
            </a:r>
            <a:r>
              <a:rPr lang="en-GB" sz="1200" kern="1200" dirty="0" err="1">
                <a:solidFill>
                  <a:schemeClr val="tx1"/>
                </a:solidFill>
                <a:effectLst/>
                <a:latin typeface="+mn-lt"/>
                <a:ea typeface="+mn-ea"/>
                <a:cs typeface="+mn-cs"/>
              </a:rPr>
              <a:t>Kraftman</a:t>
            </a:r>
            <a:r>
              <a:rPr lang="en-GB" sz="1200" kern="1200" dirty="0">
                <a:solidFill>
                  <a:schemeClr val="tx1"/>
                </a:solidFill>
                <a:effectLst/>
                <a:latin typeface="+mn-lt"/>
                <a:ea typeface="+mn-ea"/>
                <a:cs typeface="+mn-cs"/>
              </a:rPr>
              <a:t>, L. (2024). Health inequalities. </a:t>
            </a:r>
            <a:r>
              <a:rPr lang="en-GB" sz="1200" i="1" kern="1200" dirty="0">
                <a:solidFill>
                  <a:schemeClr val="tx1"/>
                </a:solidFill>
                <a:effectLst/>
                <a:latin typeface="+mn-lt"/>
                <a:ea typeface="+mn-ea"/>
                <a:cs typeface="+mn-cs"/>
              </a:rPr>
              <a:t>Oxford Open Economics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(Supplement_1), pp.i499-i528.</a:t>
            </a:r>
          </a:p>
          <a:p>
            <a:r>
              <a:rPr lang="en-GB" sz="1200" kern="1200" dirty="0">
                <a:solidFill>
                  <a:schemeClr val="tx1"/>
                </a:solidFill>
                <a:effectLst/>
                <a:latin typeface="+mn-lt"/>
                <a:ea typeface="+mn-ea"/>
                <a:cs typeface="+mn-cs"/>
              </a:rPr>
              <a:t>Dingle, G.A. and Sharman, L.S. (2022). Social prescribing: A review of the literature. </a:t>
            </a:r>
            <a:r>
              <a:rPr lang="en-GB" sz="1200" i="1" kern="1200" dirty="0">
                <a:solidFill>
                  <a:schemeClr val="tx1"/>
                </a:solidFill>
                <a:effectLst/>
                <a:latin typeface="+mn-lt"/>
                <a:ea typeface="+mn-ea"/>
                <a:cs typeface="+mn-cs"/>
              </a:rPr>
              <a:t>Existential concerns and cognitive-</a:t>
            </a:r>
            <a:r>
              <a:rPr lang="en-GB" sz="1200" i="1" kern="1200" dirty="0" err="1">
                <a:solidFill>
                  <a:schemeClr val="tx1"/>
                </a:solidFill>
                <a:effectLst/>
                <a:latin typeface="+mn-lt"/>
                <a:ea typeface="+mn-ea"/>
                <a:cs typeface="+mn-cs"/>
              </a:rPr>
              <a:t>behavioral</a:t>
            </a:r>
            <a:r>
              <a:rPr lang="en-GB" sz="1200" i="1" kern="1200" dirty="0">
                <a:solidFill>
                  <a:schemeClr val="tx1"/>
                </a:solidFill>
                <a:effectLst/>
                <a:latin typeface="+mn-lt"/>
                <a:ea typeface="+mn-ea"/>
                <a:cs typeface="+mn-cs"/>
              </a:rPr>
              <a:t> procedures: An integrative approach to mental health</a:t>
            </a:r>
            <a:r>
              <a:rPr lang="en-GB" sz="1200" kern="1200" dirty="0">
                <a:solidFill>
                  <a:schemeClr val="tx1"/>
                </a:solidFill>
                <a:effectLst/>
                <a:latin typeface="+mn-lt"/>
                <a:ea typeface="+mn-ea"/>
                <a:cs typeface="+mn-cs"/>
              </a:rPr>
              <a:t>, pp.135-149.</a:t>
            </a:r>
          </a:p>
          <a:p>
            <a:r>
              <a:rPr lang="en-GB" sz="1200" kern="1200" dirty="0">
                <a:solidFill>
                  <a:schemeClr val="tx1"/>
                </a:solidFill>
                <a:effectLst/>
                <a:latin typeface="+mn-lt"/>
                <a:ea typeface="+mn-ea"/>
                <a:cs typeface="+mn-cs"/>
              </a:rPr>
              <a:t>England, N.H.S. (2023). </a:t>
            </a:r>
            <a:r>
              <a:rPr lang="en-GB" sz="1200" i="1" kern="1200" dirty="0">
                <a:solidFill>
                  <a:schemeClr val="tx1"/>
                </a:solidFill>
                <a:effectLst/>
                <a:latin typeface="+mn-lt"/>
                <a:ea typeface="+mn-ea"/>
                <a:cs typeface="+mn-cs"/>
              </a:rPr>
              <a:t>NHS long term workforce plan</a:t>
            </a:r>
            <a:r>
              <a:rPr lang="en-GB" sz="1200" kern="1200" dirty="0">
                <a:solidFill>
                  <a:schemeClr val="tx1"/>
                </a:solidFill>
                <a:effectLst/>
                <a:latin typeface="+mn-lt"/>
                <a:ea typeface="+mn-ea"/>
                <a:cs typeface="+mn-cs"/>
              </a:rPr>
              <a:t> [online]</a:t>
            </a:r>
          </a:p>
          <a:p>
            <a:r>
              <a:rPr lang="en-GB" sz="1200" kern="1200" dirty="0">
                <a:solidFill>
                  <a:schemeClr val="tx1"/>
                </a:solidFill>
                <a:effectLst/>
                <a:latin typeface="+mn-lt"/>
                <a:ea typeface="+mn-ea"/>
                <a:cs typeface="+mn-cs"/>
              </a:rPr>
              <a:t>Fischer, M., </a:t>
            </a:r>
            <a:r>
              <a:rPr lang="en-GB" sz="1200" kern="1200" dirty="0" err="1">
                <a:solidFill>
                  <a:schemeClr val="tx1"/>
                </a:solidFill>
                <a:effectLst/>
                <a:latin typeface="+mn-lt"/>
                <a:ea typeface="+mn-ea"/>
                <a:cs typeface="+mn-cs"/>
              </a:rPr>
              <a:t>Foord</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Frecè</a:t>
            </a:r>
            <a:r>
              <a:rPr lang="en-GB" sz="1200" kern="1200" dirty="0">
                <a:solidFill>
                  <a:schemeClr val="tx1"/>
                </a:solidFill>
                <a:effectLst/>
                <a:latin typeface="+mn-lt"/>
                <a:ea typeface="+mn-ea"/>
                <a:cs typeface="+mn-cs"/>
              </a:rPr>
              <a:t>, J., Hillebrand, K., Kissling-</a:t>
            </a:r>
            <a:r>
              <a:rPr lang="en-GB" sz="1200" kern="1200" dirty="0" err="1">
                <a:solidFill>
                  <a:schemeClr val="tx1"/>
                </a:solidFill>
                <a:effectLst/>
                <a:latin typeface="+mn-lt"/>
                <a:ea typeface="+mn-ea"/>
                <a:cs typeface="+mn-cs"/>
              </a:rPr>
              <a:t>Näf</a:t>
            </a:r>
            <a:r>
              <a:rPr lang="en-GB" sz="1200" kern="1200" dirty="0">
                <a:solidFill>
                  <a:schemeClr val="tx1"/>
                </a:solidFill>
                <a:effectLst/>
                <a:latin typeface="+mn-lt"/>
                <a:ea typeface="+mn-ea"/>
                <a:cs typeface="+mn-cs"/>
              </a:rPr>
              <a:t>, I., </a:t>
            </a:r>
            <a:r>
              <a:rPr lang="en-GB" sz="1200" kern="1200" dirty="0" err="1">
                <a:solidFill>
                  <a:schemeClr val="tx1"/>
                </a:solidFill>
                <a:effectLst/>
                <a:latin typeface="+mn-lt"/>
                <a:ea typeface="+mn-ea"/>
                <a:cs typeface="+mn-cs"/>
              </a:rPr>
              <a:t>Meili</a:t>
            </a:r>
            <a:r>
              <a:rPr lang="en-GB" sz="1200" kern="1200" dirty="0">
                <a:solidFill>
                  <a:schemeClr val="tx1"/>
                </a:solidFill>
                <a:effectLst/>
                <a:latin typeface="+mn-lt"/>
                <a:ea typeface="+mn-ea"/>
                <a:cs typeface="+mn-cs"/>
              </a:rPr>
              <a:t>, R., </a:t>
            </a:r>
            <a:r>
              <a:rPr lang="en-GB" sz="1200" kern="1200" dirty="0" err="1">
                <a:solidFill>
                  <a:schemeClr val="tx1"/>
                </a:solidFill>
                <a:effectLst/>
                <a:latin typeface="+mn-lt"/>
                <a:ea typeface="+mn-ea"/>
                <a:cs typeface="+mn-cs"/>
              </a:rPr>
              <a:t>Peskova</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Risi</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Schmidpeter</a:t>
            </a:r>
            <a:r>
              <a:rPr lang="en-GB" sz="1200" kern="1200" dirty="0">
                <a:solidFill>
                  <a:schemeClr val="tx1"/>
                </a:solidFill>
                <a:effectLst/>
                <a:latin typeface="+mn-lt"/>
                <a:ea typeface="+mn-ea"/>
                <a:cs typeface="+mn-cs"/>
              </a:rPr>
              <a:t>, R. and Stucki, T. (2023). The concept of sustainable development. In </a:t>
            </a:r>
            <a:r>
              <a:rPr lang="en-GB" sz="1200" i="1" kern="1200" dirty="0">
                <a:solidFill>
                  <a:schemeClr val="tx1"/>
                </a:solidFill>
                <a:effectLst/>
                <a:latin typeface="+mn-lt"/>
                <a:ea typeface="+mn-ea"/>
                <a:cs typeface="+mn-cs"/>
              </a:rPr>
              <a:t>Sustainable Business: Managing the Challenges of the 21st Century</a:t>
            </a:r>
            <a:r>
              <a:rPr lang="en-GB" sz="1200" kern="1200" dirty="0">
                <a:solidFill>
                  <a:schemeClr val="tx1"/>
                </a:solidFill>
                <a:effectLst/>
                <a:latin typeface="+mn-lt"/>
                <a:ea typeface="+mn-ea"/>
                <a:cs typeface="+mn-cs"/>
              </a:rPr>
              <a:t> (pp. 17-27). Cham: Springer International Publishing.</a:t>
            </a:r>
          </a:p>
          <a:p>
            <a:r>
              <a:rPr lang="en-GB" sz="1200" kern="1200" dirty="0" err="1">
                <a:solidFill>
                  <a:schemeClr val="tx1"/>
                </a:solidFill>
                <a:effectLst/>
                <a:latin typeface="+mn-lt"/>
                <a:ea typeface="+mn-ea"/>
                <a:cs typeface="+mn-cs"/>
              </a:rPr>
              <a:t>Fufaa</a:t>
            </a:r>
            <a:r>
              <a:rPr lang="en-GB" sz="1200" kern="1200" dirty="0">
                <a:solidFill>
                  <a:schemeClr val="tx1"/>
                </a:solidFill>
                <a:effectLst/>
                <a:latin typeface="+mn-lt"/>
                <a:ea typeface="+mn-ea"/>
                <a:cs typeface="+mn-cs"/>
              </a:rPr>
              <a:t>, G.D. (2024). The role of preventive health care in preventing chronic diseases. In </a:t>
            </a:r>
            <a:r>
              <a:rPr lang="en-GB" sz="1200" i="1" kern="1200" dirty="0">
                <a:solidFill>
                  <a:schemeClr val="tx1"/>
                </a:solidFill>
                <a:effectLst/>
                <a:latin typeface="+mn-lt"/>
                <a:ea typeface="+mn-ea"/>
                <a:cs typeface="+mn-cs"/>
              </a:rPr>
              <a:t>International Perspectives and Experiences Enhancing Access to Healthcare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IntechOpen</a:t>
            </a:r>
            <a:r>
              <a:rPr lang="en-GB" sz="1200" kern="1200" dirty="0">
                <a:solidFill>
                  <a:schemeClr val="tx1"/>
                </a:solidFill>
                <a:effectLst/>
                <a:latin typeface="+mn-lt"/>
                <a:ea typeface="+mn-ea"/>
                <a:cs typeface="+mn-cs"/>
              </a:rPr>
              <a:t>.</a:t>
            </a:r>
          </a:p>
          <a:p>
            <a:r>
              <a:rPr lang="en-GB" sz="1200" kern="1200" dirty="0" err="1">
                <a:solidFill>
                  <a:schemeClr val="tx1"/>
                </a:solidFill>
                <a:effectLst/>
                <a:latin typeface="+mn-lt"/>
                <a:ea typeface="+mn-ea"/>
                <a:cs typeface="+mn-cs"/>
              </a:rPr>
              <a:t>Geidne</a:t>
            </a:r>
            <a:r>
              <a:rPr lang="en-GB" sz="1200" kern="1200" dirty="0">
                <a:solidFill>
                  <a:schemeClr val="tx1"/>
                </a:solidFill>
                <a:effectLst/>
                <a:latin typeface="+mn-lt"/>
                <a:ea typeface="+mn-ea"/>
                <a:cs typeface="+mn-cs"/>
              </a:rPr>
              <a:t>, S., Ericson, H., </a:t>
            </a:r>
            <a:r>
              <a:rPr lang="en-GB" sz="1200" kern="1200" dirty="0" err="1">
                <a:solidFill>
                  <a:schemeClr val="tx1"/>
                </a:solidFill>
                <a:effectLst/>
                <a:latin typeface="+mn-lt"/>
                <a:ea typeface="+mn-ea"/>
                <a:cs typeface="+mn-cs"/>
              </a:rPr>
              <a:t>Quennerstedt</a:t>
            </a:r>
            <a:r>
              <a:rPr lang="en-GB" sz="1200" kern="1200" dirty="0">
                <a:solidFill>
                  <a:schemeClr val="tx1"/>
                </a:solidFill>
                <a:effectLst/>
                <a:latin typeface="+mn-lt"/>
                <a:ea typeface="+mn-ea"/>
                <a:cs typeface="+mn-cs"/>
              </a:rPr>
              <a:t>, M. and Van </a:t>
            </a:r>
            <a:r>
              <a:rPr lang="en-GB" sz="1200" kern="1200" dirty="0" err="1">
                <a:solidFill>
                  <a:schemeClr val="tx1"/>
                </a:solidFill>
                <a:effectLst/>
                <a:latin typeface="+mn-lt"/>
                <a:ea typeface="+mn-ea"/>
                <a:cs typeface="+mn-cs"/>
              </a:rPr>
              <a:t>Hoye</a:t>
            </a:r>
            <a:r>
              <a:rPr lang="en-GB" sz="1200" kern="1200" dirty="0">
                <a:solidFill>
                  <a:schemeClr val="tx1"/>
                </a:solidFill>
                <a:effectLst/>
                <a:latin typeface="+mn-lt"/>
                <a:ea typeface="+mn-ea"/>
                <a:cs typeface="+mn-cs"/>
              </a:rPr>
              <a:t>, A. (2025). Health Promotion and Sports. In </a:t>
            </a:r>
            <a:r>
              <a:rPr lang="en-GB" sz="1200" i="1" kern="1200" dirty="0">
                <a:solidFill>
                  <a:schemeClr val="tx1"/>
                </a:solidFill>
                <a:effectLst/>
                <a:latin typeface="+mn-lt"/>
                <a:ea typeface="+mn-ea"/>
                <a:cs typeface="+mn-cs"/>
              </a:rPr>
              <a:t>Handbook of Concepts in Health, Health </a:t>
            </a:r>
            <a:r>
              <a:rPr lang="en-GB" sz="1200" i="1" kern="1200" dirty="0" err="1">
                <a:solidFill>
                  <a:schemeClr val="tx1"/>
                </a:solidFill>
                <a:effectLst/>
                <a:latin typeface="+mn-lt"/>
                <a:ea typeface="+mn-ea"/>
                <a:cs typeface="+mn-cs"/>
              </a:rPr>
              <a:t>Behavior</a:t>
            </a:r>
            <a:r>
              <a:rPr lang="en-GB" sz="1200" i="1" kern="1200" dirty="0">
                <a:solidFill>
                  <a:schemeClr val="tx1"/>
                </a:solidFill>
                <a:effectLst/>
                <a:latin typeface="+mn-lt"/>
                <a:ea typeface="+mn-ea"/>
                <a:cs typeface="+mn-cs"/>
              </a:rPr>
              <a:t> and Environmental Health</a:t>
            </a:r>
            <a:r>
              <a:rPr lang="en-GB" sz="1200" kern="1200" dirty="0">
                <a:solidFill>
                  <a:schemeClr val="tx1"/>
                </a:solidFill>
                <a:effectLst/>
                <a:latin typeface="+mn-lt"/>
                <a:ea typeface="+mn-ea"/>
                <a:cs typeface="+mn-cs"/>
              </a:rPr>
              <a:t> (pp. 1-19). Singapore: Springer Nature Singapore. </a:t>
            </a:r>
          </a:p>
          <a:p>
            <a:endParaRPr lang="en-GB" dirty="0"/>
          </a:p>
        </p:txBody>
      </p:sp>
      <p:sp>
        <p:nvSpPr>
          <p:cNvPr id="4" name="Slide Number Placeholder 3"/>
          <p:cNvSpPr>
            <a:spLocks noGrp="1"/>
          </p:cNvSpPr>
          <p:nvPr>
            <p:ph type="sldNum" sz="quarter" idx="5"/>
          </p:nvPr>
        </p:nvSpPr>
        <p:spPr/>
        <p:txBody>
          <a:bodyPr/>
          <a:lstStyle/>
          <a:p>
            <a:fld id="{CBD2731A-DF3E-4527-9A80-AB9E0B68E1B5}" type="slidenum">
              <a:rPr lang="en-US" smtClean="0"/>
              <a:t>11</a:t>
            </a:fld>
            <a:endParaRPr lang="en-US"/>
          </a:p>
        </p:txBody>
      </p:sp>
    </p:spTree>
    <p:extLst>
      <p:ext uri="{BB962C8B-B14F-4D97-AF65-F5344CB8AC3E}">
        <p14:creationId xmlns:p14="http://schemas.microsoft.com/office/powerpoint/2010/main" val="3563215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Slide 12: References</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Jeff, P., </a:t>
            </a:r>
            <a:r>
              <a:rPr lang="en-GB" sz="1200" kern="1200" dirty="0" err="1">
                <a:solidFill>
                  <a:schemeClr val="tx1"/>
                </a:solidFill>
                <a:effectLst/>
                <a:latin typeface="+mn-lt"/>
                <a:ea typeface="+mn-ea"/>
                <a:cs typeface="+mn-cs"/>
              </a:rPr>
              <a:t>Benzimra</a:t>
            </a:r>
            <a:r>
              <a:rPr lang="en-GB" sz="1200" kern="1200" dirty="0">
                <a:solidFill>
                  <a:schemeClr val="tx1"/>
                </a:solidFill>
                <a:effectLst/>
                <a:latin typeface="+mn-lt"/>
                <a:ea typeface="+mn-ea"/>
                <a:cs typeface="+mn-cs"/>
              </a:rPr>
              <a:t>, A., Murphy, J.L., </a:t>
            </a:r>
            <a:r>
              <a:rPr lang="en-GB" sz="1200" kern="1200" dirty="0" err="1">
                <a:solidFill>
                  <a:schemeClr val="tx1"/>
                </a:solidFill>
                <a:effectLst/>
                <a:latin typeface="+mn-lt"/>
                <a:ea typeface="+mn-ea"/>
                <a:cs typeface="+mn-cs"/>
              </a:rPr>
              <a:t>Fenge</a:t>
            </a:r>
            <a:r>
              <a:rPr lang="en-GB" sz="1200" kern="1200" dirty="0">
                <a:solidFill>
                  <a:schemeClr val="tx1"/>
                </a:solidFill>
                <a:effectLst/>
                <a:latin typeface="+mn-lt"/>
                <a:ea typeface="+mn-ea"/>
                <a:cs typeface="+mn-cs"/>
              </a:rPr>
              <a:t>, L.A., </a:t>
            </a:r>
            <a:r>
              <a:rPr lang="en-GB" sz="1200" kern="1200" dirty="0" err="1">
                <a:solidFill>
                  <a:schemeClr val="tx1"/>
                </a:solidFill>
                <a:effectLst/>
                <a:latin typeface="+mn-lt"/>
                <a:ea typeface="+mn-ea"/>
                <a:cs typeface="+mn-cs"/>
              </a:rPr>
              <a:t>Devis-Rozental</a:t>
            </a:r>
            <a:r>
              <a:rPr lang="en-GB" sz="1200" kern="1200" dirty="0">
                <a:solidFill>
                  <a:schemeClr val="tx1"/>
                </a:solidFill>
                <a:effectLst/>
                <a:latin typeface="+mn-lt"/>
                <a:ea typeface="+mn-ea"/>
                <a:cs typeface="+mn-cs"/>
              </a:rPr>
              <a:t>, C. and </a:t>
            </a:r>
            <a:r>
              <a:rPr lang="en-GB" sz="1200" kern="1200" dirty="0" err="1">
                <a:solidFill>
                  <a:schemeClr val="tx1"/>
                </a:solidFill>
                <a:effectLst/>
                <a:latin typeface="+mn-lt"/>
                <a:ea typeface="+mn-ea"/>
                <a:cs typeface="+mn-cs"/>
              </a:rPr>
              <a:t>Amenyah</a:t>
            </a:r>
            <a:r>
              <a:rPr lang="en-GB" sz="1200" kern="1200" dirty="0">
                <a:solidFill>
                  <a:schemeClr val="tx1"/>
                </a:solidFill>
                <a:effectLst/>
                <a:latin typeface="+mn-lt"/>
                <a:ea typeface="+mn-ea"/>
                <a:cs typeface="+mn-cs"/>
              </a:rPr>
              <a:t>, S.D. (2025). Impact of Community‐Based Food Interventions on Health, Well‐being, and Social Connectedness of Older Adults: A Scoping Review. </a:t>
            </a:r>
            <a:r>
              <a:rPr lang="en-GB" sz="1200" i="1" kern="1200" dirty="0">
                <a:solidFill>
                  <a:schemeClr val="tx1"/>
                </a:solidFill>
                <a:effectLst/>
                <a:latin typeface="+mn-lt"/>
                <a:ea typeface="+mn-ea"/>
                <a:cs typeface="+mn-cs"/>
              </a:rPr>
              <a:t>Health &amp; social care in the community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2025</a:t>
            </a:r>
            <a:r>
              <a:rPr lang="en-GB" sz="1200" kern="1200" dirty="0">
                <a:solidFill>
                  <a:schemeClr val="tx1"/>
                </a:solidFill>
                <a:effectLst/>
                <a:latin typeface="+mn-lt"/>
                <a:ea typeface="+mn-ea"/>
                <a:cs typeface="+mn-cs"/>
              </a:rPr>
              <a:t>(1), p.6677936.</a:t>
            </a:r>
          </a:p>
          <a:p>
            <a:r>
              <a:rPr lang="en-GB" sz="1200" kern="1200" dirty="0">
                <a:solidFill>
                  <a:schemeClr val="tx1"/>
                </a:solidFill>
                <a:effectLst/>
                <a:latin typeface="+mn-lt"/>
                <a:ea typeface="+mn-ea"/>
                <a:cs typeface="+mn-cs"/>
              </a:rPr>
              <a:t>Kong, W., Yang, C., Li, X., Ning, Y., Shi, J., Liu, L., Liu, H., Guo, Y. and Li, M. (2025). The social ecological model of interpersonal health communication among rural older residents: a consensual qualitative study. </a:t>
            </a:r>
            <a:r>
              <a:rPr lang="en-GB" sz="1200" i="1" kern="1200" dirty="0">
                <a:solidFill>
                  <a:schemeClr val="tx1"/>
                </a:solidFill>
                <a:effectLst/>
                <a:latin typeface="+mn-lt"/>
                <a:ea typeface="+mn-ea"/>
                <a:cs typeface="+mn-cs"/>
              </a:rPr>
              <a:t>Frontiers in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p.1615088.</a:t>
            </a:r>
          </a:p>
          <a:p>
            <a:r>
              <a:rPr lang="en-GB" sz="1200" kern="1200" dirty="0" err="1">
                <a:solidFill>
                  <a:schemeClr val="tx1"/>
                </a:solidFill>
                <a:effectLst/>
                <a:latin typeface="+mn-lt"/>
                <a:ea typeface="+mn-ea"/>
                <a:cs typeface="+mn-cs"/>
              </a:rPr>
              <a:t>Lakioti</a:t>
            </a:r>
            <a:r>
              <a:rPr lang="en-GB" sz="1200" kern="1200" dirty="0">
                <a:solidFill>
                  <a:schemeClr val="tx1"/>
                </a:solidFill>
                <a:effectLst/>
                <a:latin typeface="+mn-lt"/>
                <a:ea typeface="+mn-ea"/>
                <a:cs typeface="+mn-cs"/>
              </a:rPr>
              <a:t>, E., Pagonis, N., </a:t>
            </a:r>
            <a:r>
              <a:rPr lang="en-GB" sz="1200" kern="1200" dirty="0" err="1">
                <a:solidFill>
                  <a:schemeClr val="tx1"/>
                </a:solidFill>
                <a:effectLst/>
                <a:latin typeface="+mn-lt"/>
                <a:ea typeface="+mn-ea"/>
                <a:cs typeface="+mn-cs"/>
              </a:rPr>
              <a:t>Flegkas</a:t>
            </a:r>
            <a:r>
              <a:rPr lang="en-GB" sz="1200" kern="1200" dirty="0">
                <a:solidFill>
                  <a:schemeClr val="tx1"/>
                </a:solidFill>
                <a:effectLst/>
                <a:latin typeface="+mn-lt"/>
                <a:ea typeface="+mn-ea"/>
                <a:cs typeface="+mn-cs"/>
              </a:rPr>
              <a:t>, D., </a:t>
            </a:r>
            <a:r>
              <a:rPr lang="en-GB" sz="1200" kern="1200" dirty="0" err="1">
                <a:solidFill>
                  <a:schemeClr val="tx1"/>
                </a:solidFill>
                <a:effectLst/>
                <a:latin typeface="+mn-lt"/>
                <a:ea typeface="+mn-ea"/>
                <a:cs typeface="+mn-cs"/>
              </a:rPr>
              <a:t>Itziou</a:t>
            </a:r>
            <a:r>
              <a:rPr lang="en-GB" sz="1200" kern="1200" dirty="0">
                <a:solidFill>
                  <a:schemeClr val="tx1"/>
                </a:solidFill>
                <a:effectLst/>
                <a:latin typeface="+mn-lt"/>
                <a:ea typeface="+mn-ea"/>
                <a:cs typeface="+mn-cs"/>
              </a:rPr>
              <a:t>, A., Moustakas, K. and </a:t>
            </a:r>
            <a:r>
              <a:rPr lang="en-GB" sz="1200" kern="1200" dirty="0" err="1">
                <a:solidFill>
                  <a:schemeClr val="tx1"/>
                </a:solidFill>
                <a:effectLst/>
                <a:latin typeface="+mn-lt"/>
                <a:ea typeface="+mn-ea"/>
                <a:cs typeface="+mn-cs"/>
              </a:rPr>
              <a:t>Karayannis</a:t>
            </a:r>
            <a:r>
              <a:rPr lang="en-GB" sz="1200" kern="1200" dirty="0">
                <a:solidFill>
                  <a:schemeClr val="tx1"/>
                </a:solidFill>
                <a:effectLst/>
                <a:latin typeface="+mn-lt"/>
                <a:ea typeface="+mn-ea"/>
                <a:cs typeface="+mn-cs"/>
              </a:rPr>
              <a:t>, V. (2025). Social factors and policies promoting good health and well-being as a sustainable development goal: current achievements and future pathways.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a:t>
            </a:r>
            <a:r>
              <a:rPr lang="en-GB" sz="1200" kern="1200" dirty="0">
                <a:solidFill>
                  <a:schemeClr val="tx1"/>
                </a:solidFill>
                <a:effectLst/>
                <a:latin typeface="+mn-lt"/>
                <a:ea typeface="+mn-ea"/>
                <a:cs typeface="+mn-cs"/>
              </a:rPr>
              <a:t>(11), p.5063.</a:t>
            </a:r>
          </a:p>
          <a:p>
            <a:r>
              <a:rPr lang="en-GB" sz="1200" kern="1200" dirty="0">
                <a:solidFill>
                  <a:schemeClr val="tx1"/>
                </a:solidFill>
                <a:effectLst/>
                <a:latin typeface="+mn-lt"/>
                <a:ea typeface="+mn-ea"/>
                <a:cs typeface="+mn-cs"/>
              </a:rPr>
              <a:t>Lee, S., Robinson-Reilly, M. and Kwok, C. (2026). Challenges in accessing cancer care among ethnic cancer patients: A systematic review. </a:t>
            </a:r>
            <a:r>
              <a:rPr lang="en-GB" sz="1200" i="1" kern="1200" dirty="0">
                <a:solidFill>
                  <a:schemeClr val="tx1"/>
                </a:solidFill>
                <a:effectLst/>
                <a:latin typeface="+mn-lt"/>
                <a:ea typeface="+mn-ea"/>
                <a:cs typeface="+mn-cs"/>
              </a:rPr>
              <a:t>Patient Education and Counseling</a:t>
            </a:r>
            <a:r>
              <a:rPr lang="en-GB" sz="1200" kern="1200" dirty="0">
                <a:solidFill>
                  <a:schemeClr val="tx1"/>
                </a:solidFill>
                <a:effectLst/>
                <a:latin typeface="+mn-lt"/>
                <a:ea typeface="+mn-ea"/>
                <a:cs typeface="+mn-cs"/>
              </a:rPr>
              <a:t>, p.109487.</a:t>
            </a:r>
          </a:p>
          <a:p>
            <a:r>
              <a:rPr lang="en-GB" sz="1200" kern="1200" dirty="0">
                <a:solidFill>
                  <a:schemeClr val="tx1"/>
                </a:solidFill>
                <a:effectLst/>
                <a:latin typeface="+mn-lt"/>
                <a:ea typeface="+mn-ea"/>
                <a:cs typeface="+mn-cs"/>
              </a:rPr>
              <a:t>Mahapatra, A. and Sharma, P. (2024). Biopsychosocial approach to mental health. In </a:t>
            </a:r>
            <a:r>
              <a:rPr lang="en-GB" sz="1200" i="1" kern="1200" dirty="0">
                <a:solidFill>
                  <a:schemeClr val="tx1"/>
                </a:solidFill>
                <a:effectLst/>
                <a:latin typeface="+mn-lt"/>
                <a:ea typeface="+mn-ea"/>
                <a:cs typeface="+mn-cs"/>
              </a:rPr>
              <a:t>Mental health care resource book: Concepts and praxis for social workers and mental health professionals</a:t>
            </a:r>
            <a:r>
              <a:rPr lang="en-GB" sz="1200" kern="1200" dirty="0">
                <a:solidFill>
                  <a:schemeClr val="tx1"/>
                </a:solidFill>
                <a:effectLst/>
                <a:latin typeface="+mn-lt"/>
                <a:ea typeface="+mn-ea"/>
                <a:cs typeface="+mn-cs"/>
              </a:rPr>
              <a:t> (pp. 87-100). Singapore: Springer Nature Singapore.</a:t>
            </a:r>
          </a:p>
          <a:p>
            <a:r>
              <a:rPr lang="en-GB" sz="1200" kern="1200" dirty="0" err="1">
                <a:solidFill>
                  <a:schemeClr val="tx1"/>
                </a:solidFill>
                <a:effectLst/>
                <a:latin typeface="+mn-lt"/>
                <a:ea typeface="+mn-ea"/>
                <a:cs typeface="+mn-cs"/>
              </a:rPr>
              <a:t>Manoli</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Chandrabose</a:t>
            </a:r>
            <a:r>
              <a:rPr lang="en-GB" sz="1200" kern="1200" dirty="0">
                <a:solidFill>
                  <a:schemeClr val="tx1"/>
                </a:solidFill>
                <a:effectLst/>
                <a:latin typeface="+mn-lt"/>
                <a:ea typeface="+mn-ea"/>
                <a:cs typeface="+mn-cs"/>
              </a:rPr>
              <a:t>, G.S., </a:t>
            </a:r>
            <a:r>
              <a:rPr lang="en-GB" sz="1200" kern="1200" dirty="0" err="1">
                <a:solidFill>
                  <a:schemeClr val="tx1"/>
                </a:solidFill>
                <a:effectLst/>
                <a:latin typeface="+mn-lt"/>
                <a:ea typeface="+mn-ea"/>
                <a:cs typeface="+mn-cs"/>
              </a:rPr>
              <a:t>Dhakishnamoorthy</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Behea</a:t>
            </a:r>
            <a:r>
              <a:rPr lang="en-GB" sz="1200" kern="1200" dirty="0">
                <a:solidFill>
                  <a:schemeClr val="tx1"/>
                </a:solidFill>
                <a:effectLst/>
                <a:latin typeface="+mn-lt"/>
                <a:ea typeface="+mn-ea"/>
                <a:cs typeface="+mn-cs"/>
              </a:rPr>
              <a:t>, K.K., </a:t>
            </a:r>
            <a:r>
              <a:rPr lang="en-GB" sz="1200" kern="1200" dirty="0" err="1">
                <a:solidFill>
                  <a:schemeClr val="tx1"/>
                </a:solidFill>
                <a:effectLst/>
                <a:latin typeface="+mn-lt"/>
                <a:ea typeface="+mn-ea"/>
                <a:cs typeface="+mn-cs"/>
              </a:rPr>
              <a:t>Surti</a:t>
            </a:r>
            <a:r>
              <a:rPr lang="en-GB" sz="1200" kern="1200" dirty="0">
                <a:solidFill>
                  <a:schemeClr val="tx1"/>
                </a:solidFill>
                <a:effectLst/>
                <a:latin typeface="+mn-lt"/>
                <a:ea typeface="+mn-ea"/>
                <a:cs typeface="+mn-cs"/>
              </a:rPr>
              <a:t>, S., Patil, R.V., Chandrasekaran, P. and </a:t>
            </a:r>
            <a:r>
              <a:rPr lang="en-GB" sz="1200" kern="1200" dirty="0" err="1">
                <a:solidFill>
                  <a:schemeClr val="tx1"/>
                </a:solidFill>
                <a:effectLst/>
                <a:latin typeface="+mn-lt"/>
                <a:ea typeface="+mn-ea"/>
                <a:cs typeface="+mn-cs"/>
              </a:rPr>
              <a:t>Aulakh</a:t>
            </a:r>
            <a:r>
              <a:rPr lang="en-GB" sz="1200" kern="1200" dirty="0">
                <a:solidFill>
                  <a:schemeClr val="tx1"/>
                </a:solidFill>
                <a:effectLst/>
                <a:latin typeface="+mn-lt"/>
                <a:ea typeface="+mn-ea"/>
                <a:cs typeface="+mn-cs"/>
              </a:rPr>
              <a:t>, D. (2025). Community-Based Strategies for Improving Vaccine Uptake Among Rural Populations. </a:t>
            </a:r>
            <a:r>
              <a:rPr lang="en-GB" sz="1200" i="1" kern="1200" dirty="0">
                <a:solidFill>
                  <a:schemeClr val="tx1"/>
                </a:solidFill>
                <a:effectLst/>
                <a:latin typeface="+mn-lt"/>
                <a:ea typeface="+mn-ea"/>
                <a:cs typeface="+mn-cs"/>
              </a:rPr>
              <a:t>Genetics and Molecular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24</a:t>
            </a:r>
            <a:r>
              <a:rPr lang="en-GB" sz="1200" kern="1200" dirty="0">
                <a:solidFill>
                  <a:schemeClr val="tx1"/>
                </a:solidFill>
                <a:effectLst/>
                <a:latin typeface="+mn-lt"/>
                <a:ea typeface="+mn-ea"/>
                <a:cs typeface="+mn-cs"/>
              </a:rPr>
              <a:t>(2), pp.1-6.</a:t>
            </a:r>
          </a:p>
          <a:p>
            <a:r>
              <a:rPr lang="en-GB" sz="1200" kern="1200" dirty="0">
                <a:solidFill>
                  <a:schemeClr val="tx1"/>
                </a:solidFill>
                <a:effectLst/>
                <a:latin typeface="+mn-lt"/>
                <a:ea typeface="+mn-ea"/>
                <a:cs typeface="+mn-cs"/>
              </a:rPr>
              <a:t>McAllister, S., Brown, J., </a:t>
            </a:r>
            <a:r>
              <a:rPr lang="en-GB" sz="1200" kern="1200" dirty="0" err="1">
                <a:solidFill>
                  <a:schemeClr val="tx1"/>
                </a:solidFill>
                <a:effectLst/>
                <a:latin typeface="+mn-lt"/>
                <a:ea typeface="+mn-ea"/>
                <a:cs typeface="+mn-cs"/>
              </a:rPr>
              <a:t>Chitewe</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Frasquilho</a:t>
            </a:r>
            <a:r>
              <a:rPr lang="en-GB" sz="1200" kern="1200" dirty="0">
                <a:solidFill>
                  <a:schemeClr val="tx1"/>
                </a:solidFill>
                <a:effectLst/>
                <a:latin typeface="+mn-lt"/>
                <a:ea typeface="+mn-ea"/>
                <a:cs typeface="+mn-cs"/>
              </a:rPr>
              <a:t>, F., Hodgkinson, S., Lomax, P., Toll, A., Aurelio, M. and Shah, A. (2024). Towards environmentally sustainable healthcare: using quality improvement to deliver a net zero NHS. </a:t>
            </a:r>
            <a:r>
              <a:rPr lang="en-GB" sz="1200" i="1" kern="1200" dirty="0">
                <a:solidFill>
                  <a:schemeClr val="tx1"/>
                </a:solidFill>
                <a:effectLst/>
                <a:latin typeface="+mn-lt"/>
                <a:ea typeface="+mn-ea"/>
                <a:cs typeface="+mn-cs"/>
              </a:rPr>
              <a:t>British Journal of Healthcare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(8), pp.1-16.</a:t>
            </a:r>
          </a:p>
          <a:p>
            <a:r>
              <a:rPr lang="en-GB" sz="1200" kern="1200" dirty="0">
                <a:solidFill>
                  <a:schemeClr val="tx1"/>
                </a:solidFill>
                <a:effectLst/>
                <a:latin typeface="+mn-lt"/>
                <a:ea typeface="+mn-ea"/>
                <a:cs typeface="+mn-cs"/>
              </a:rPr>
              <a:t>Mutambara, P.D.E. (2025). UN Sustainable Development Goals (SDGs). In </a:t>
            </a:r>
            <a:r>
              <a:rPr lang="en-GB" sz="1200" i="1" kern="1200" dirty="0">
                <a:solidFill>
                  <a:schemeClr val="tx1"/>
                </a:solidFill>
                <a:effectLst/>
                <a:latin typeface="+mn-lt"/>
                <a:ea typeface="+mn-ea"/>
                <a:cs typeface="+mn-cs"/>
              </a:rPr>
              <a:t>Deploying Artificial Intelligence to Achieve the UN Sustainable Development Goals: Enablers, Drivers and Strategic Framework</a:t>
            </a:r>
            <a:r>
              <a:rPr lang="en-GB" sz="1200" kern="1200" dirty="0">
                <a:solidFill>
                  <a:schemeClr val="tx1"/>
                </a:solidFill>
                <a:effectLst/>
                <a:latin typeface="+mn-lt"/>
                <a:ea typeface="+mn-ea"/>
                <a:cs typeface="+mn-cs"/>
              </a:rPr>
              <a:t> (pp. 47-80). Cham: Springer Nature Switzerland.</a:t>
            </a:r>
          </a:p>
          <a:p>
            <a:r>
              <a:rPr lang="en-US" sz="1200" kern="1200" dirty="0">
                <a:solidFill>
                  <a:schemeClr val="tx1"/>
                </a:solidFill>
                <a:effectLst/>
                <a:latin typeface="+mn-lt"/>
                <a:ea typeface="+mn-ea"/>
                <a:cs typeface="+mn-cs"/>
              </a:rPr>
              <a:t>NHS. (2022). NHS choices. </a:t>
            </a:r>
            <a:r>
              <a:rPr lang="en-US" sz="1200" u="sng" kern="1200" dirty="0">
                <a:solidFill>
                  <a:schemeClr val="tx1"/>
                </a:solidFill>
                <a:effectLst/>
                <a:latin typeface="+mn-lt"/>
                <a:ea typeface="+mn-ea"/>
                <a:cs typeface="+mn-cs"/>
                <a:hlinkClick r:id="rId3"/>
              </a:rPr>
              <a:t>https://www.england.nhs.uk/diabetes/diabetes-prevention/</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O'Mahony</a:t>
            </a:r>
            <a:r>
              <a:rPr lang="en-GB" sz="1200" kern="1200" dirty="0">
                <a:solidFill>
                  <a:schemeClr val="tx1"/>
                </a:solidFill>
                <a:effectLst/>
                <a:latin typeface="+mn-lt"/>
                <a:ea typeface="+mn-ea"/>
                <a:cs typeface="+mn-cs"/>
              </a:rPr>
              <a:t>, T. (2022). Toward sustainable wellbeing: Advances in contemporary concepts. Frontiers in Sustainability, 3, p.807984.</a:t>
            </a:r>
          </a:p>
          <a:p>
            <a:r>
              <a:rPr lang="en-GB" sz="1200" kern="1200" dirty="0" err="1">
                <a:solidFill>
                  <a:schemeClr val="tx1"/>
                </a:solidFill>
                <a:effectLst/>
                <a:latin typeface="+mn-lt"/>
                <a:ea typeface="+mn-ea"/>
                <a:cs typeface="+mn-cs"/>
              </a:rPr>
              <a:t>Schramme</a:t>
            </a:r>
            <a:r>
              <a:rPr lang="en-GB" sz="1200" kern="1200" dirty="0">
                <a:solidFill>
                  <a:schemeClr val="tx1"/>
                </a:solidFill>
                <a:effectLst/>
                <a:latin typeface="+mn-lt"/>
                <a:ea typeface="+mn-ea"/>
                <a:cs typeface="+mn-cs"/>
              </a:rPr>
              <a:t>, T. (2023). Health as complete well-being: The WHO definition and beyond. </a:t>
            </a:r>
            <a:r>
              <a:rPr lang="en-GB" sz="1200" i="1" kern="1200" dirty="0">
                <a:solidFill>
                  <a:schemeClr val="tx1"/>
                </a:solidFill>
                <a:effectLst/>
                <a:latin typeface="+mn-lt"/>
                <a:ea typeface="+mn-ea"/>
                <a:cs typeface="+mn-cs"/>
              </a:rPr>
              <a:t>Public health ethics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a:t>
            </a:r>
            <a:r>
              <a:rPr lang="en-GB" sz="1200" kern="1200" dirty="0">
                <a:solidFill>
                  <a:schemeClr val="tx1"/>
                </a:solidFill>
                <a:effectLst/>
                <a:latin typeface="+mn-lt"/>
                <a:ea typeface="+mn-ea"/>
                <a:cs typeface="+mn-cs"/>
              </a:rPr>
              <a:t>(3), pp.210-218. </a:t>
            </a:r>
          </a:p>
          <a:p>
            <a:r>
              <a:rPr lang="en-GB" sz="1200" kern="1200" dirty="0">
                <a:solidFill>
                  <a:schemeClr val="tx1"/>
                </a:solidFill>
                <a:effectLst/>
                <a:latin typeface="+mn-lt"/>
                <a:ea typeface="+mn-ea"/>
                <a:cs typeface="+mn-cs"/>
              </a:rPr>
              <a:t>Singh, V., Kumar, A. and Gupta, S. (2022). Mental health prevention and promotion—A narrative review. </a:t>
            </a:r>
            <a:r>
              <a:rPr lang="en-GB" sz="1200" i="1" kern="1200" dirty="0">
                <a:solidFill>
                  <a:schemeClr val="tx1"/>
                </a:solidFill>
                <a:effectLst/>
                <a:latin typeface="+mn-lt"/>
                <a:ea typeface="+mn-ea"/>
                <a:cs typeface="+mn-cs"/>
              </a:rPr>
              <a:t>Frontiers in psychiatry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p.898009.</a:t>
            </a:r>
          </a:p>
          <a:p>
            <a:r>
              <a:rPr lang="en-GB" sz="1200" kern="1200" dirty="0" err="1">
                <a:solidFill>
                  <a:schemeClr val="tx1"/>
                </a:solidFill>
                <a:effectLst/>
                <a:latin typeface="+mn-lt"/>
                <a:ea typeface="+mn-ea"/>
                <a:cs typeface="+mn-cs"/>
              </a:rPr>
              <a:t>Tamli</a:t>
            </a:r>
            <a:r>
              <a:rPr lang="en-GB" sz="1200" kern="1200" dirty="0">
                <a:solidFill>
                  <a:schemeClr val="tx1"/>
                </a:solidFill>
                <a:effectLst/>
                <a:latin typeface="+mn-lt"/>
                <a:ea typeface="+mn-ea"/>
                <a:cs typeface="+mn-cs"/>
              </a:rPr>
              <a:t>, N. and </a:t>
            </a:r>
            <a:r>
              <a:rPr lang="en-GB" sz="1200" kern="1200" dirty="0" err="1">
                <a:solidFill>
                  <a:schemeClr val="tx1"/>
                </a:solidFill>
                <a:effectLst/>
                <a:latin typeface="+mn-lt"/>
                <a:ea typeface="+mn-ea"/>
                <a:cs typeface="+mn-cs"/>
              </a:rPr>
              <a:t>Sain</a:t>
            </a:r>
            <a:r>
              <a:rPr lang="en-GB" sz="1200" kern="1200" dirty="0">
                <a:solidFill>
                  <a:schemeClr val="tx1"/>
                </a:solidFill>
                <a:effectLst/>
                <a:latin typeface="+mn-lt"/>
                <a:ea typeface="+mn-ea"/>
                <a:cs typeface="+mn-cs"/>
              </a:rPr>
              <a:t>, M. (2023). Exploring innovative strategies for patient-centered care in the nursing profession. </a:t>
            </a:r>
            <a:r>
              <a:rPr lang="en-GB" sz="1200" i="1" kern="1200" dirty="0">
                <a:solidFill>
                  <a:schemeClr val="tx1"/>
                </a:solidFill>
                <a:effectLst/>
                <a:latin typeface="+mn-lt"/>
                <a:ea typeface="+mn-ea"/>
                <a:cs typeface="+mn-cs"/>
              </a:rPr>
              <a:t>A Bi-annual South Asian Journal of Research &amp; Innovation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10</a:t>
            </a:r>
            <a:r>
              <a:rPr lang="en-GB" sz="1200" kern="1200" dirty="0">
                <a:solidFill>
                  <a:schemeClr val="tx1"/>
                </a:solidFill>
                <a:effectLst/>
                <a:latin typeface="+mn-lt"/>
                <a:ea typeface="+mn-ea"/>
                <a:cs typeface="+mn-cs"/>
              </a:rPr>
              <a:t>(1), pp.19-30.</a:t>
            </a:r>
          </a:p>
          <a:p>
            <a:r>
              <a:rPr lang="en-GB" sz="1200" kern="1200" dirty="0">
                <a:solidFill>
                  <a:schemeClr val="tx1"/>
                </a:solidFill>
                <a:effectLst/>
                <a:latin typeface="+mn-lt"/>
                <a:ea typeface="+mn-ea"/>
                <a:cs typeface="+mn-cs"/>
              </a:rPr>
              <a:t>Tin, T.T., </a:t>
            </a:r>
            <a:r>
              <a:rPr lang="en-GB" sz="1200" kern="1200" dirty="0" err="1">
                <a:solidFill>
                  <a:schemeClr val="tx1"/>
                </a:solidFill>
                <a:effectLst/>
                <a:latin typeface="+mn-lt"/>
                <a:ea typeface="+mn-ea"/>
                <a:cs typeface="+mn-cs"/>
              </a:rPr>
              <a:t>Jie</a:t>
            </a:r>
            <a:r>
              <a:rPr lang="en-GB" sz="1200" kern="1200" dirty="0">
                <a:solidFill>
                  <a:schemeClr val="tx1"/>
                </a:solidFill>
                <a:effectLst/>
                <a:latin typeface="+mn-lt"/>
                <a:ea typeface="+mn-ea"/>
                <a:cs typeface="+mn-cs"/>
              </a:rPr>
              <a:t>, L.J., Qi, L.J., </a:t>
            </a:r>
            <a:r>
              <a:rPr lang="en-GB" sz="1200" kern="1200" dirty="0" err="1">
                <a:solidFill>
                  <a:schemeClr val="tx1"/>
                </a:solidFill>
                <a:effectLst/>
                <a:latin typeface="+mn-lt"/>
                <a:ea typeface="+mn-ea"/>
                <a:cs typeface="+mn-cs"/>
              </a:rPr>
              <a:t>Wyxin</a:t>
            </a:r>
            <a:r>
              <a:rPr lang="en-GB" sz="1200" kern="1200" dirty="0">
                <a:solidFill>
                  <a:schemeClr val="tx1"/>
                </a:solidFill>
                <a:effectLst/>
                <a:latin typeface="+mn-lt"/>
                <a:ea typeface="+mn-ea"/>
                <a:cs typeface="+mn-cs"/>
              </a:rPr>
              <a:t>, C., Kit, C.J., </a:t>
            </a:r>
            <a:r>
              <a:rPr lang="en-GB" sz="1200" kern="1200" dirty="0" err="1">
                <a:solidFill>
                  <a:schemeClr val="tx1"/>
                </a:solidFill>
                <a:effectLst/>
                <a:latin typeface="+mn-lt"/>
                <a:ea typeface="+mn-ea"/>
                <a:cs typeface="+mn-cs"/>
              </a:rPr>
              <a:t>Husin</a:t>
            </a:r>
            <a:r>
              <a:rPr lang="en-GB" sz="1200" kern="1200" dirty="0">
                <a:solidFill>
                  <a:schemeClr val="tx1"/>
                </a:solidFill>
                <a:effectLst/>
                <a:latin typeface="+mn-lt"/>
                <a:ea typeface="+mn-ea"/>
                <a:cs typeface="+mn-cs"/>
              </a:rPr>
              <a:t>, W.N.A.A.W., </a:t>
            </a:r>
            <a:r>
              <a:rPr lang="en-GB" sz="1200" kern="1200" dirty="0" err="1">
                <a:solidFill>
                  <a:schemeClr val="tx1"/>
                </a:solidFill>
                <a:effectLst/>
                <a:latin typeface="+mn-lt"/>
                <a:ea typeface="+mn-ea"/>
                <a:cs typeface="+mn-cs"/>
              </a:rPr>
              <a:t>Tiung</a:t>
            </a:r>
            <a:r>
              <a:rPr lang="en-GB" sz="1200" kern="1200" dirty="0">
                <a:solidFill>
                  <a:schemeClr val="tx1"/>
                </a:solidFill>
                <a:effectLst/>
                <a:latin typeface="+mn-lt"/>
                <a:ea typeface="+mn-ea"/>
                <a:cs typeface="+mn-cs"/>
              </a:rPr>
              <a:t>, L.K. and </a:t>
            </a:r>
            <a:r>
              <a:rPr lang="en-GB" sz="1200" kern="1200" dirty="0" err="1">
                <a:solidFill>
                  <a:schemeClr val="tx1"/>
                </a:solidFill>
                <a:effectLst/>
                <a:latin typeface="+mn-lt"/>
                <a:ea typeface="+mn-ea"/>
                <a:cs typeface="+mn-cs"/>
              </a:rPr>
              <a:t>Khattak</a:t>
            </a:r>
            <a:r>
              <a:rPr lang="en-GB" sz="1200" kern="1200" dirty="0">
                <a:solidFill>
                  <a:schemeClr val="tx1"/>
                </a:solidFill>
                <a:effectLst/>
                <a:latin typeface="+mn-lt"/>
                <a:ea typeface="+mn-ea"/>
                <a:cs typeface="+mn-cs"/>
              </a:rPr>
              <a:t>, F. (2024). Determinants of Physical, Mental Health, and Chronic Disease: An Empirical Study of Lifestyle Impacts. </a:t>
            </a:r>
            <a:r>
              <a:rPr lang="en-GB" sz="1200" i="1" kern="1200" dirty="0">
                <a:solidFill>
                  <a:schemeClr val="tx1"/>
                </a:solidFill>
                <a:effectLst/>
                <a:latin typeface="+mn-lt"/>
                <a:ea typeface="+mn-ea"/>
                <a:cs typeface="+mn-cs"/>
              </a:rPr>
              <a:t>Pakistan Journal of Life &amp; Social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22</a:t>
            </a:r>
            <a:r>
              <a:rPr lang="en-GB" sz="1200" kern="1200" dirty="0">
                <a:solidFill>
                  <a:schemeClr val="tx1"/>
                </a:solidFill>
                <a:effectLst/>
                <a:latin typeface="+mn-lt"/>
                <a:ea typeface="+mn-ea"/>
                <a:cs typeface="+mn-cs"/>
              </a:rPr>
              <a:t>(2), p.23765.</a:t>
            </a:r>
          </a:p>
          <a:p>
            <a:r>
              <a:rPr lang="en-GB" sz="1200" kern="1200" dirty="0">
                <a:solidFill>
                  <a:schemeClr val="tx1"/>
                </a:solidFill>
                <a:effectLst/>
                <a:latin typeface="+mn-lt"/>
                <a:ea typeface="+mn-ea"/>
                <a:cs typeface="+mn-cs"/>
              </a:rPr>
              <a:t>Williams, R. (2024). Maintaining workforce capacity: retention and recruitment of health care workers. In </a:t>
            </a:r>
            <a:r>
              <a:rPr lang="en-GB" sz="1200" i="1" kern="1200" dirty="0">
                <a:solidFill>
                  <a:schemeClr val="tx1"/>
                </a:solidFill>
                <a:effectLst/>
                <a:latin typeface="+mn-lt"/>
                <a:ea typeface="+mn-ea"/>
                <a:cs typeface="+mn-cs"/>
              </a:rPr>
              <a:t>Research handbook on contemporary human resource management for health care</a:t>
            </a:r>
            <a:r>
              <a:rPr lang="en-GB" sz="1200" kern="1200" dirty="0">
                <a:solidFill>
                  <a:schemeClr val="tx1"/>
                </a:solidFill>
                <a:effectLst/>
                <a:latin typeface="+mn-lt"/>
                <a:ea typeface="+mn-ea"/>
                <a:cs typeface="+mn-cs"/>
              </a:rPr>
              <a:t> (pp. 238-254). Edward Elgar Publishing.</a:t>
            </a:r>
          </a:p>
          <a:p>
            <a:r>
              <a:rPr lang="en-GB" sz="1200" kern="1200" dirty="0">
                <a:solidFill>
                  <a:schemeClr val="tx1"/>
                </a:solidFill>
                <a:effectLst/>
                <a:latin typeface="+mn-lt"/>
                <a:ea typeface="+mn-ea"/>
                <a:cs typeface="+mn-cs"/>
              </a:rPr>
              <a:t>World Health Organization (2023). Strengthening primary health care as a key element towards achieving universal health coverage (No. SEA/RC76/3). World Health Organization. Regional Office for South-East Asia.</a:t>
            </a:r>
          </a:p>
          <a:p>
            <a:r>
              <a:rPr lang="en-GB" sz="1200" kern="1200" dirty="0">
                <a:solidFill>
                  <a:schemeClr val="tx1"/>
                </a:solidFill>
                <a:effectLst/>
                <a:latin typeface="+mn-lt"/>
                <a:ea typeface="+mn-ea"/>
                <a:cs typeface="+mn-cs"/>
              </a:rPr>
              <a:t>World Health Organization (2025). </a:t>
            </a:r>
            <a:r>
              <a:rPr lang="en-GB" sz="1200" i="1" kern="1200" dirty="0">
                <a:solidFill>
                  <a:schemeClr val="tx1"/>
                </a:solidFill>
                <a:effectLst/>
                <a:latin typeface="+mn-lt"/>
                <a:ea typeface="+mn-ea"/>
                <a:cs typeface="+mn-cs"/>
              </a:rPr>
              <a:t>Integrated care for older people (‎ICOPE)‎: guidance for person-centred assessment and pathways in primary care</a:t>
            </a:r>
            <a:r>
              <a:rPr lang="en-GB" sz="1200" kern="1200" dirty="0">
                <a:solidFill>
                  <a:schemeClr val="tx1"/>
                </a:solidFill>
                <a:effectLst/>
                <a:latin typeface="+mn-lt"/>
                <a:ea typeface="+mn-ea"/>
                <a:cs typeface="+mn-cs"/>
              </a:rPr>
              <a:t>. World Health Organization.</a:t>
            </a:r>
          </a:p>
          <a:p>
            <a:endParaRPr lang="en-GB" dirty="0"/>
          </a:p>
        </p:txBody>
      </p:sp>
      <p:sp>
        <p:nvSpPr>
          <p:cNvPr id="4" name="Slide Number Placeholder 3"/>
          <p:cNvSpPr>
            <a:spLocks noGrp="1"/>
          </p:cNvSpPr>
          <p:nvPr>
            <p:ph type="sldNum" sz="quarter" idx="5"/>
          </p:nvPr>
        </p:nvSpPr>
        <p:spPr/>
        <p:txBody>
          <a:bodyPr/>
          <a:lstStyle/>
          <a:p>
            <a:fld id="{CBD2731A-DF3E-4527-9A80-AB9E0B68E1B5}" type="slidenum">
              <a:rPr lang="en-US" smtClean="0"/>
              <a:t>12</a:t>
            </a:fld>
            <a:endParaRPr lang="en-US"/>
          </a:p>
        </p:txBody>
      </p:sp>
    </p:spTree>
    <p:extLst>
      <p:ext uri="{BB962C8B-B14F-4D97-AF65-F5344CB8AC3E}">
        <p14:creationId xmlns:p14="http://schemas.microsoft.com/office/powerpoint/2010/main" val="1491984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665BE-C6FE-403A-BEC6-95EC289313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EEC0123-3D9E-459D-B459-10D81FD457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D478CC2-3C7D-4147-B17A-79A848B303D1}"/>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5" name="Footer Placeholder 4">
            <a:extLst>
              <a:ext uri="{FF2B5EF4-FFF2-40B4-BE49-F238E27FC236}">
                <a16:creationId xmlns:a16="http://schemas.microsoft.com/office/drawing/2014/main" id="{A97FA56C-1C6C-4510-A33A-09AE4CD59C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93D-B28C-4BF2-B95C-07AD69EC8406}"/>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34315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3030-46DD-4E4C-B31B-3F46ECC6873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67B6C83-1706-4C29-99AF-AFE9D1BDBB0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C548DF-2568-4AB8-B56B-3FBF6683DF95}"/>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5" name="Footer Placeholder 4">
            <a:extLst>
              <a:ext uri="{FF2B5EF4-FFF2-40B4-BE49-F238E27FC236}">
                <a16:creationId xmlns:a16="http://schemas.microsoft.com/office/drawing/2014/main" id="{506E604A-41EF-4FFE-A5A1-56AD1C97D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EA21A8-4780-4528-ABEC-16A03C5FAAE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61787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11E-F017-4A3D-8FF4-92F4FED0F6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D6058A2-D780-4D43-A576-55ADC0B12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E4B52C7-AC3B-42DA-AE3E-A9900878BBBC}"/>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5" name="Footer Placeholder 4">
            <a:extLst>
              <a:ext uri="{FF2B5EF4-FFF2-40B4-BE49-F238E27FC236}">
                <a16:creationId xmlns:a16="http://schemas.microsoft.com/office/drawing/2014/main" id="{F2EE6558-BE1A-451D-8DBC-D8BAD31796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A169819-773F-4192-80A8-AEAB676F8D5D}"/>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4106618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05E2-50B4-43E6-8079-95C8E744BE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09F714C-935A-4B75-A429-087A00ABA2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EE97F8D-0886-4D6D-9E24-C5EA035D8DF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747015-31BC-47CD-8C12-DC8DE4540D89}"/>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6" name="Footer Placeholder 5">
            <a:extLst>
              <a:ext uri="{FF2B5EF4-FFF2-40B4-BE49-F238E27FC236}">
                <a16:creationId xmlns:a16="http://schemas.microsoft.com/office/drawing/2014/main" id="{10F40F04-AD38-4A45-8C6C-C44E920411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42DA6E-2F72-4D92-968A-BC624A90478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3893543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978AE-6824-40DF-9907-58ABAB1F8C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292A201-9DE9-4CDC-920D-3F21245727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DF0C470-739F-4D60-A36D-44F53A68AB8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C562ED-EB32-47F3-B176-ECDEDEAC21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29DF12-E64D-4E26-B4BD-842F93AC660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37025E-3665-4DF9-8FA3-4C6C1D3F5A79}"/>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8" name="Footer Placeholder 7">
            <a:extLst>
              <a:ext uri="{FF2B5EF4-FFF2-40B4-BE49-F238E27FC236}">
                <a16:creationId xmlns:a16="http://schemas.microsoft.com/office/drawing/2014/main" id="{1D6F0A8B-8E1B-4C0D-A5BB-4BD600EFFA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AC15C7-DE14-4F3B-88CD-5A577501008B}"/>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87224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7D7B-305B-4A09-A7F5-65C978DAD4F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4AD3867-78FB-41A8-9A8F-3DAC19060321}"/>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4" name="Footer Placeholder 3">
            <a:extLst>
              <a:ext uri="{FF2B5EF4-FFF2-40B4-BE49-F238E27FC236}">
                <a16:creationId xmlns:a16="http://schemas.microsoft.com/office/drawing/2014/main" id="{07653989-D1D3-421E-883F-03BB1D0662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713433E-92D5-4564-B53F-2A93EDBCC91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1451886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5E762-57E3-424C-B90F-0EA36C073649}"/>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3" name="Footer Placeholder 2">
            <a:extLst>
              <a:ext uri="{FF2B5EF4-FFF2-40B4-BE49-F238E27FC236}">
                <a16:creationId xmlns:a16="http://schemas.microsoft.com/office/drawing/2014/main" id="{1CBED302-78FD-4675-A2D9-2DB483AB74E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726D77-E8D8-45E0-8655-D305ADD0A8B7}"/>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20973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ED13-9585-4CC3-8DB7-D2367C8B58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956435D-BBDE-4452-97F9-37F221989A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D919FEA-7A2A-47A2-B20D-803B61450A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B75AF35-AD52-4901-928D-942DEA33529C}"/>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6" name="Footer Placeholder 5">
            <a:extLst>
              <a:ext uri="{FF2B5EF4-FFF2-40B4-BE49-F238E27FC236}">
                <a16:creationId xmlns:a16="http://schemas.microsoft.com/office/drawing/2014/main" id="{AA3632DA-7AAD-4721-A222-991178338A3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E34B37F-3D3D-47E1-9D51-02BDCB2FAF70}"/>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2863921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1A02C-D42C-4BC8-BEFA-AD4FD0536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2118EE-E06A-4F4E-9D9D-105F0463EE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FA2C57-8798-4CE2-9412-E4949FA0C3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AD44BAE-AFF5-4F39-A9BF-3BB1F2B9216A}"/>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6" name="Footer Placeholder 5">
            <a:extLst>
              <a:ext uri="{FF2B5EF4-FFF2-40B4-BE49-F238E27FC236}">
                <a16:creationId xmlns:a16="http://schemas.microsoft.com/office/drawing/2014/main" id="{693EE982-8D4C-413F-A82C-06B6E129B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83CC4E-7118-4C85-B3BC-AE2BD26B3A42}"/>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751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00869-3BFC-4C33-BD10-8F99C3D93D3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F72DDE-CAF0-45E0-97CD-579B78EA491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904AFF-0DED-443F-B191-7811EE8AE728}"/>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5" name="Footer Placeholder 4">
            <a:extLst>
              <a:ext uri="{FF2B5EF4-FFF2-40B4-BE49-F238E27FC236}">
                <a16:creationId xmlns:a16="http://schemas.microsoft.com/office/drawing/2014/main" id="{C6B0D618-6180-4941-A982-05ED24D94E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A984B8-457D-4A1D-A3F9-E0B024B7D403}"/>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082206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40123-DD39-43D9-87F4-F67ABA62DF2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24AA13A-4B0A-435B-9FF2-439DEBC9106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EE23CF-007E-4457-96F2-33D34C10412B}"/>
              </a:ext>
            </a:extLst>
          </p:cNvPr>
          <p:cNvSpPr>
            <a:spLocks noGrp="1"/>
          </p:cNvSpPr>
          <p:nvPr>
            <p:ph type="dt" sz="half" idx="10"/>
          </p:nvPr>
        </p:nvSpPr>
        <p:spPr/>
        <p:txBody>
          <a:bodyPr/>
          <a:lstStyle/>
          <a:p>
            <a:fld id="{33B2708C-ABA9-4764-BE56-F61B0EC1DDC6}" type="datetimeFigureOut">
              <a:rPr lang="en-US" smtClean="0"/>
              <a:t>6/20/2026</a:t>
            </a:fld>
            <a:endParaRPr lang="en-US"/>
          </a:p>
        </p:txBody>
      </p:sp>
      <p:sp>
        <p:nvSpPr>
          <p:cNvPr id="5" name="Footer Placeholder 4">
            <a:extLst>
              <a:ext uri="{FF2B5EF4-FFF2-40B4-BE49-F238E27FC236}">
                <a16:creationId xmlns:a16="http://schemas.microsoft.com/office/drawing/2014/main" id="{9BE31FBF-D2F7-44F1-95CA-5589A77D01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B3FFF9-3776-4825-B3E2-C7D65D8AC2FE}"/>
              </a:ext>
            </a:extLst>
          </p:cNvPr>
          <p:cNvSpPr>
            <a:spLocks noGrp="1"/>
          </p:cNvSpPr>
          <p:nvPr>
            <p:ph type="sldNum" sz="quarter" idx="12"/>
          </p:nvPr>
        </p:nvSpPr>
        <p:spPr/>
        <p:txBody>
          <a:bodyPr/>
          <a:lstStyle/>
          <a:p>
            <a:fld id="{6998DEDE-09D0-4594-83E0-B0744F29F713}" type="slidenum">
              <a:rPr lang="en-US" smtClean="0"/>
              <a:t>‹#›</a:t>
            </a:fld>
            <a:endParaRPr lang="en-US"/>
          </a:p>
        </p:txBody>
      </p:sp>
    </p:spTree>
    <p:extLst>
      <p:ext uri="{BB962C8B-B14F-4D97-AF65-F5344CB8AC3E}">
        <p14:creationId xmlns:p14="http://schemas.microsoft.com/office/powerpoint/2010/main" val="3143191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A713C2-2368-4A50-8855-75DB8C5AA9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A9EF332-BE01-4A4C-9DCF-B5A920E6EC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860C37-F216-4B57-9375-18205E926B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B2708C-ABA9-4764-BE56-F61B0EC1DDC6}" type="datetimeFigureOut">
              <a:rPr lang="en-US" smtClean="0"/>
              <a:t>6/20/2026</a:t>
            </a:fld>
            <a:endParaRPr lang="en-US"/>
          </a:p>
        </p:txBody>
      </p:sp>
      <p:sp>
        <p:nvSpPr>
          <p:cNvPr id="5" name="Footer Placeholder 4">
            <a:extLst>
              <a:ext uri="{FF2B5EF4-FFF2-40B4-BE49-F238E27FC236}">
                <a16:creationId xmlns:a16="http://schemas.microsoft.com/office/drawing/2014/main" id="{648C45D2-8EFB-4A0C-BFD7-884C420CD6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44619F3-833E-484B-8D58-55B1534BAB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98DEDE-09D0-4594-83E0-B0744F29F713}" type="slidenum">
              <a:rPr lang="en-US" smtClean="0"/>
              <a:t>‹#›</a:t>
            </a:fld>
            <a:endParaRPr lang="en-US"/>
          </a:p>
        </p:txBody>
      </p:sp>
    </p:spTree>
    <p:extLst>
      <p:ext uri="{BB962C8B-B14F-4D97-AF65-F5344CB8AC3E}">
        <p14:creationId xmlns:p14="http://schemas.microsoft.com/office/powerpoint/2010/main" val="12028442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ngland.nhs.uk/diabetes/diabetes-prevention/"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0D2A-777B-4BF2-B895-E049A69C196A}"/>
              </a:ext>
            </a:extLst>
          </p:cNvPr>
          <p:cNvSpPr>
            <a:spLocks noGrp="1"/>
          </p:cNvSpPr>
          <p:nvPr>
            <p:ph type="ctrTitle"/>
          </p:nvPr>
        </p:nvSpPr>
        <p:spPr>
          <a:xfrm>
            <a:off x="723900" y="630238"/>
            <a:ext cx="10858500" cy="2798762"/>
          </a:xfrm>
          <a:solidFill>
            <a:srgbClr val="B1CEAA"/>
          </a:solidFill>
        </p:spPr>
        <p:txBody>
          <a:bodyPr>
            <a:noAutofit/>
          </a:bodyPr>
          <a:lstStyle/>
          <a:p>
            <a:r>
              <a:rPr lang="en-US" sz="4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Integrating Health, Wellbeing and Sustainable Development in Health and Social Care: </a:t>
            </a:r>
            <a:r>
              <a:rPr lang="en-US" sz="44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Implications for Service Delivery and Population Health</a:t>
            </a:r>
            <a:endParaRPr lang="en-US" sz="3600"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Subtitle 4">
            <a:extLst>
              <a:ext uri="{FF2B5EF4-FFF2-40B4-BE49-F238E27FC236}">
                <a16:creationId xmlns:a16="http://schemas.microsoft.com/office/drawing/2014/main" id="{8D01648C-8B1F-43F7-A9BC-4961D46575D4}"/>
              </a:ext>
            </a:extLst>
          </p:cNvPr>
          <p:cNvSpPr>
            <a:spLocks noGrp="1"/>
          </p:cNvSpPr>
          <p:nvPr>
            <p:ph type="subTitle" idx="1"/>
          </p:nvPr>
        </p:nvSpPr>
        <p:spPr/>
        <p:txBody>
          <a:bodyPr/>
          <a:lstStyle/>
          <a:p>
            <a:endParaRPr lang="en-GB"/>
          </a:p>
        </p:txBody>
      </p:sp>
      <p:sp>
        <p:nvSpPr>
          <p:cNvPr id="6" name="Subtitle 2">
            <a:extLst>
              <a:ext uri="{FF2B5EF4-FFF2-40B4-BE49-F238E27FC236}">
                <a16:creationId xmlns:a16="http://schemas.microsoft.com/office/drawing/2014/main" id="{32A7C365-5ABC-4398-8B43-08540D172FAF}"/>
              </a:ext>
            </a:extLst>
          </p:cNvPr>
          <p:cNvSpPr txBox="1">
            <a:spLocks/>
          </p:cNvSpPr>
          <p:nvPr/>
        </p:nvSpPr>
        <p:spPr>
          <a:xfrm>
            <a:off x="1524000" y="3497580"/>
            <a:ext cx="9144000" cy="2387282"/>
          </a:xfrm>
          <a:prstGeom prst="rect">
            <a:avLst/>
          </a:prstGeom>
          <a:solidFill>
            <a:schemeClr val="bg1"/>
          </a:solidFill>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BSc (Hons) Health and Social Care</a:t>
            </a:r>
            <a:br>
              <a:rPr lang="en-US"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Health, Wellbeing and Sustainable Development</a:t>
            </a:r>
            <a:br>
              <a:rPr lang="en-US"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a:t>
            </a:r>
            <a:r>
              <a:rPr lang="en-US">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BMHP6030</a:t>
            </a:r>
          </a:p>
          <a:p>
            <a:r>
              <a:rPr lang="en-US">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Name:Ionela Slavoiu</a:t>
            </a:r>
          </a:p>
          <a:p>
            <a:r>
              <a:rPr lang="en-US">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ID:2243475</a:t>
            </a:r>
            <a:endParaRPr lang="en-US"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09226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B1CEA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924366"/>
            <a:ext cx="7086600" cy="4578033"/>
          </a:xfrm>
          <a:solidFill>
            <a:schemeClr val="bg1"/>
          </a:solidFill>
        </p:spPr>
        <p:txBody>
          <a:bodyPr anchor="ctr">
            <a:normAutofit/>
          </a:bodyPr>
          <a:lstStyle/>
          <a:p>
            <a:pPr marL="0" indent="0">
              <a:lnSpc>
                <a:spcPct val="150000"/>
              </a:lnSpc>
              <a:buNone/>
            </a:pPr>
            <a:r>
              <a:rPr lang="en-US" sz="1400" dirty="0">
                <a:latin typeface="Times New Roman" panose="02020603050405020304" pitchFamily="18" charset="0"/>
                <a:cs typeface="Times New Roman" panose="02020603050405020304" pitchFamily="18" charset="0"/>
              </a:rPr>
              <a:t>Health and social care systems are increasingly positive that there are connections between wellbeing, health and sustainable development, which are drivers of population outcomes and the sustainability of services (</a:t>
            </a:r>
            <a:r>
              <a:rPr lang="en-US" sz="1400" dirty="0" err="1">
                <a:latin typeface="Times New Roman" panose="02020603050405020304" pitchFamily="18" charset="0"/>
                <a:cs typeface="Times New Roman" panose="02020603050405020304" pitchFamily="18" charset="0"/>
              </a:rPr>
              <a:t>Lakioti</a:t>
            </a:r>
            <a:r>
              <a:rPr lang="en-US" sz="1400" dirty="0">
                <a:latin typeface="Times New Roman" panose="02020603050405020304" pitchFamily="18" charset="0"/>
                <a:cs typeface="Times New Roman" panose="02020603050405020304" pitchFamily="18" charset="0"/>
              </a:rPr>
              <a:t> et al., 2025). NCDs cause about 74% of world death rates, highlighting the need for preventive and integrated healthcare strategies (Abdullahi et al., 2025). The United Nations Sustainable Development Goals (UN-SDGs) make sustainable development a strategic priority, especially SDG 3 which aims to ensure healthy lives and promote wellbeing for all (Mutambara, 2025). In the United Kingdom (UK), the NHS Long Term Plan promotes prevention, early intervention, digital innovation, integrated care, reducing inequalities (</a:t>
            </a:r>
            <a:r>
              <a:rPr lang="en-US" sz="1400" dirty="0" err="1">
                <a:latin typeface="Times New Roman" panose="02020603050405020304" pitchFamily="18" charset="0"/>
                <a:cs typeface="Times New Roman" panose="02020603050405020304" pitchFamily="18" charset="0"/>
              </a:rPr>
              <a:t>Cairney</a:t>
            </a:r>
            <a:r>
              <a:rPr lang="en-US" sz="1400" dirty="0">
                <a:latin typeface="Times New Roman" panose="02020603050405020304" pitchFamily="18" charset="0"/>
                <a:cs typeface="Times New Roman" panose="02020603050405020304" pitchFamily="18" charset="0"/>
              </a:rPr>
              <a:t> et al., 2024). This presentation critically reviews concepts, theoretical models, policy frameworks, service delivery approaches, and equity challenges that will help in moving toward person-centred, sustainable healthcare systems.</a:t>
            </a:r>
          </a:p>
        </p:txBody>
      </p:sp>
      <p:pic>
        <p:nvPicPr>
          <p:cNvPr id="5" name="Picture 4">
            <a:extLst>
              <a:ext uri="{FF2B5EF4-FFF2-40B4-BE49-F238E27FC236}">
                <a16:creationId xmlns:a16="http://schemas.microsoft.com/office/drawing/2014/main" id="{C81C7B58-0377-4237-91F2-076E4F9F9552}"/>
              </a:ext>
            </a:extLst>
          </p:cNvPr>
          <p:cNvPicPr>
            <a:picLocks noChangeAspect="1"/>
          </p:cNvPicPr>
          <p:nvPr/>
        </p:nvPicPr>
        <p:blipFill rotWithShape="1">
          <a:blip r:embed="rId3"/>
          <a:srcRect b="13333"/>
          <a:stretch/>
        </p:blipFill>
        <p:spPr>
          <a:xfrm>
            <a:off x="7543800" y="1924367"/>
            <a:ext cx="4419600" cy="1984693"/>
          </a:xfrm>
          <a:prstGeom prst="rect">
            <a:avLst/>
          </a:prstGeom>
        </p:spPr>
      </p:pic>
      <p:pic>
        <p:nvPicPr>
          <p:cNvPr id="1029" name="Picture 5" descr="https://www.england.nhs.uk/wp-content/uploads/2023/10/principles-for-action-on-inclusion-health.jpg">
            <a:extLst>
              <a:ext uri="{FF2B5EF4-FFF2-40B4-BE49-F238E27FC236}">
                <a16:creationId xmlns:a16="http://schemas.microsoft.com/office/drawing/2014/main" id="{655570BC-E552-49C2-A3DA-0E76EBB173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3800" y="4004151"/>
            <a:ext cx="4419600" cy="2498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033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B1CEA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DEFINITION AND KEY CONCEPTS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999514" cy="4876800"/>
          </a:xfrm>
          <a:solidFill>
            <a:schemeClr val="bg1"/>
          </a:solidFill>
        </p:spPr>
        <p:txBody>
          <a:bodyPr anchor="ctr">
            <a:normAutofit fontScale="92500"/>
          </a:bodyPr>
          <a:lstStyle/>
          <a:p>
            <a:pPr marL="0" indent="0">
              <a:lnSpc>
                <a:spcPct val="150000"/>
              </a:lnSpc>
              <a:buNone/>
            </a:pPr>
            <a:r>
              <a:rPr lang="en-US" sz="1500" dirty="0" err="1">
                <a:latin typeface="Times New Roman" panose="02020603050405020304" pitchFamily="18" charset="0"/>
                <a:cs typeface="Times New Roman" panose="02020603050405020304" pitchFamily="18" charset="0"/>
              </a:rPr>
              <a:t>Schramme</a:t>
            </a:r>
            <a:r>
              <a:rPr lang="en-US" sz="1500" dirty="0">
                <a:latin typeface="Times New Roman" panose="02020603050405020304" pitchFamily="18" charset="0"/>
                <a:cs typeface="Times New Roman" panose="02020603050405020304" pitchFamily="18" charset="0"/>
              </a:rPr>
              <a:t> (2023) defines health as a state of complete physical, mental and social wellbeing and the absence of illness or disability. Wellbeing is an all-encompassing, subjective experience throughout the lifespan that includes emotional strength, psychological functioning, social relations, and physical health (Akinyemi, 2026). Sustainable development is defined as development that satisfies the needs of the present without endangering the ability to do so in the future (Fischer et al., 2023). </a:t>
            </a:r>
          </a:p>
          <a:p>
            <a:pPr marL="0" indent="0">
              <a:lnSpc>
                <a:spcPct val="150000"/>
              </a:lnSpc>
              <a:buNone/>
            </a:pPr>
            <a:r>
              <a:rPr lang="en-US" sz="1500" dirty="0">
                <a:latin typeface="Times New Roman" panose="02020603050405020304" pitchFamily="18" charset="0"/>
                <a:cs typeface="Times New Roman" panose="02020603050405020304" pitchFamily="18" charset="0"/>
              </a:rPr>
              <a:t>These concepts are at the same time tightly linked as conditions for sustainable societies support population health and overall wellbeing (</a:t>
            </a:r>
            <a:r>
              <a:rPr lang="en-US" sz="1500" dirty="0" err="1">
                <a:latin typeface="Times New Roman" panose="02020603050405020304" pitchFamily="18" charset="0"/>
                <a:cs typeface="Times New Roman" panose="02020603050405020304" pitchFamily="18" charset="0"/>
              </a:rPr>
              <a:t>O'Mahony</a:t>
            </a:r>
            <a:r>
              <a:rPr lang="en-US" sz="1500" dirty="0">
                <a:latin typeface="Times New Roman" panose="02020603050405020304" pitchFamily="18" charset="0"/>
                <a:cs typeface="Times New Roman" panose="02020603050405020304" pitchFamily="18" charset="0"/>
              </a:rPr>
              <a:t>, 2022). The importance of prevention and health promotion in contemporary health systems is growing as most chronic diseases are associated with modifiable social and environmental determinants (</a:t>
            </a:r>
            <a:r>
              <a:rPr lang="en-US" sz="1500" dirty="0" err="1">
                <a:latin typeface="Times New Roman" panose="02020603050405020304" pitchFamily="18" charset="0"/>
                <a:cs typeface="Times New Roman" panose="02020603050405020304" pitchFamily="18" charset="0"/>
              </a:rPr>
              <a:t>Fufaa</a:t>
            </a:r>
            <a:r>
              <a:rPr lang="en-US" sz="1500" dirty="0">
                <a:latin typeface="Times New Roman" panose="02020603050405020304" pitchFamily="18" charset="0"/>
                <a:cs typeface="Times New Roman" panose="02020603050405020304" pitchFamily="18" charset="0"/>
              </a:rPr>
              <a:t>, 2024). Additionally, NHS systems are taking environmental action to minimise carbon dioxide emissions and deliver high quality care from an environmental perspective (McAllister et al., 2024). WHO concepts, therefore, stress population-level improvements, prevention, equity, and sustainability as key pillars of today's effective healthcare systems worldwide. </a:t>
            </a:r>
          </a:p>
        </p:txBody>
      </p:sp>
      <p:pic>
        <p:nvPicPr>
          <p:cNvPr id="4" name="Picture 3">
            <a:extLst>
              <a:ext uri="{FF2B5EF4-FFF2-40B4-BE49-F238E27FC236}">
                <a16:creationId xmlns:a16="http://schemas.microsoft.com/office/drawing/2014/main" id="{29310798-F95E-4DEA-9724-6F0A0C8FCADB}"/>
              </a:ext>
            </a:extLst>
          </p:cNvPr>
          <p:cNvPicPr>
            <a:picLocks noChangeAspect="1"/>
          </p:cNvPicPr>
          <p:nvPr/>
        </p:nvPicPr>
        <p:blipFill>
          <a:blip r:embed="rId3"/>
          <a:stretch>
            <a:fillRect/>
          </a:stretch>
        </p:blipFill>
        <p:spPr>
          <a:xfrm>
            <a:off x="7391400" y="4069080"/>
            <a:ext cx="4572000" cy="2633345"/>
          </a:xfrm>
          <a:prstGeom prst="rect">
            <a:avLst/>
          </a:prstGeom>
        </p:spPr>
      </p:pic>
      <p:pic>
        <p:nvPicPr>
          <p:cNvPr id="5" name="Picture 4">
            <a:extLst>
              <a:ext uri="{FF2B5EF4-FFF2-40B4-BE49-F238E27FC236}">
                <a16:creationId xmlns:a16="http://schemas.microsoft.com/office/drawing/2014/main" id="{CD9779B3-1E5D-428F-B3BD-49F095427CA2}"/>
              </a:ext>
            </a:extLst>
          </p:cNvPr>
          <p:cNvPicPr>
            <a:picLocks noChangeAspect="1"/>
          </p:cNvPicPr>
          <p:nvPr/>
        </p:nvPicPr>
        <p:blipFill rotWithShape="1">
          <a:blip r:embed="rId4"/>
          <a:srcRect b="6334"/>
          <a:stretch/>
        </p:blipFill>
        <p:spPr>
          <a:xfrm>
            <a:off x="7391400" y="1825625"/>
            <a:ext cx="4572000" cy="2173923"/>
          </a:xfrm>
          <a:prstGeom prst="rect">
            <a:avLst/>
          </a:prstGeom>
        </p:spPr>
      </p:pic>
    </p:spTree>
    <p:extLst>
      <p:ext uri="{BB962C8B-B14F-4D97-AF65-F5344CB8AC3E}">
        <p14:creationId xmlns:p14="http://schemas.microsoft.com/office/powerpoint/2010/main" val="13913361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B1CEA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INTEGRATION OF HEALTH AND WELLBEING APPROACHES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137159" y="1673819"/>
            <a:ext cx="7611993" cy="5028606"/>
          </a:xfrm>
          <a:solidFill>
            <a:schemeClr val="bg1"/>
          </a:solidFill>
        </p:spPr>
        <p:txBody>
          <a:bodyPr anchor="ctr">
            <a:normAutofit fontScale="85000" lnSpcReduction="10000"/>
          </a:bodyPr>
          <a:lstStyle/>
          <a:p>
            <a:pPr marL="0" indent="0">
              <a:lnSpc>
                <a:spcPct val="160000"/>
              </a:lnSpc>
              <a:buNone/>
            </a:pPr>
            <a:r>
              <a:rPr lang="en-US" sz="1500" dirty="0">
                <a:latin typeface="Times New Roman" panose="02020603050405020304" pitchFamily="18" charset="0"/>
                <a:cs typeface="Times New Roman" panose="02020603050405020304" pitchFamily="18" charset="0"/>
              </a:rPr>
              <a:t>The relationship between health and wellbeing is becoming more interconnected, and care models are increasingly being more holistic, with policies and strategies looking at physical, mental, and social determinants of health at the same time (</a:t>
            </a:r>
            <a:r>
              <a:rPr lang="en-US" sz="1500" dirty="0" err="1">
                <a:latin typeface="Times New Roman" panose="02020603050405020304" pitchFamily="18" charset="0"/>
                <a:cs typeface="Times New Roman" panose="02020603050405020304" pitchFamily="18" charset="0"/>
              </a:rPr>
              <a:t>Tamli</a:t>
            </a:r>
            <a:r>
              <a:rPr lang="en-US" sz="1500" dirty="0">
                <a:latin typeface="Times New Roman" panose="02020603050405020304" pitchFamily="18" charset="0"/>
                <a:cs typeface="Times New Roman" panose="02020603050405020304" pitchFamily="18" charset="0"/>
              </a:rPr>
              <a:t> and </a:t>
            </a:r>
            <a:r>
              <a:rPr lang="en-US" sz="1500" dirty="0" err="1">
                <a:latin typeface="Times New Roman" panose="02020603050405020304" pitchFamily="18" charset="0"/>
                <a:cs typeface="Times New Roman" panose="02020603050405020304" pitchFamily="18" charset="0"/>
              </a:rPr>
              <a:t>Sain</a:t>
            </a:r>
            <a:r>
              <a:rPr lang="en-US" sz="1500" dirty="0">
                <a:latin typeface="Times New Roman" panose="02020603050405020304" pitchFamily="18" charset="0"/>
                <a:cs typeface="Times New Roman" panose="02020603050405020304" pitchFamily="18" charset="0"/>
              </a:rPr>
              <a:t>, 2023). Person centred care approaches include ways that people are supported to make decisions, respecting patient preferences and coordinated support across the care setting that meets individual needs (</a:t>
            </a:r>
            <a:r>
              <a:rPr lang="en-US" sz="1500" dirty="0" err="1">
                <a:latin typeface="Times New Roman" panose="02020603050405020304" pitchFamily="18" charset="0"/>
                <a:cs typeface="Times New Roman" panose="02020603050405020304" pitchFamily="18" charset="0"/>
              </a:rPr>
              <a:t>Alshahrani</a:t>
            </a:r>
            <a:r>
              <a:rPr lang="en-US" sz="1500" dirty="0">
                <a:latin typeface="Times New Roman" panose="02020603050405020304" pitchFamily="18" charset="0"/>
                <a:cs typeface="Times New Roman" panose="02020603050405020304" pitchFamily="18" charset="0"/>
              </a:rPr>
              <a:t> et al., 2022). Community-based interventions such as exercise referral schemes, peer support networks and local wellbeing programmes are effective at enhancing population health outcomes and social connectedness (Jeff et al., 2025). </a:t>
            </a:r>
          </a:p>
          <a:p>
            <a:pPr marL="0" indent="0">
              <a:lnSpc>
                <a:spcPct val="160000"/>
              </a:lnSpc>
              <a:buNone/>
            </a:pPr>
            <a:r>
              <a:rPr lang="en-US" sz="1500" dirty="0">
                <a:latin typeface="Times New Roman" panose="02020603050405020304" pitchFamily="18" charset="0"/>
                <a:cs typeface="Times New Roman" panose="02020603050405020304" pitchFamily="18" charset="0"/>
              </a:rPr>
              <a:t>Mental health support is also integrated into primary care, across national health promotion programmes and into the provision of preventive services such as smoking cessation and obesity reduction services (Singh et al., 2022). Working interprofessional, between doctors, nurses, social workers, psychologists and community organisations, the prospects for more </a:t>
            </a:r>
            <a:r>
              <a:rPr lang="en-US" sz="1500" dirty="0" err="1">
                <a:latin typeface="Times New Roman" panose="02020603050405020304" pitchFamily="18" charset="0"/>
                <a:cs typeface="Times New Roman" panose="02020603050405020304" pitchFamily="18" charset="0"/>
              </a:rPr>
              <a:t>co-ordinated</a:t>
            </a:r>
            <a:r>
              <a:rPr lang="en-US" sz="1500" dirty="0">
                <a:latin typeface="Times New Roman" panose="02020603050405020304" pitchFamily="18" charset="0"/>
                <a:cs typeface="Times New Roman" panose="02020603050405020304" pitchFamily="18" charset="0"/>
              </a:rPr>
              <a:t> and effective care delivery is afforded (</a:t>
            </a:r>
            <a:r>
              <a:rPr lang="en-US" sz="1500" dirty="0" err="1">
                <a:latin typeface="Times New Roman" panose="02020603050405020304" pitchFamily="18" charset="0"/>
                <a:cs typeface="Times New Roman" panose="02020603050405020304" pitchFamily="18" charset="0"/>
              </a:rPr>
              <a:t>Buonaccorso</a:t>
            </a:r>
            <a:r>
              <a:rPr lang="en-US" sz="1500" dirty="0">
                <a:latin typeface="Times New Roman" panose="02020603050405020304" pitchFamily="18" charset="0"/>
                <a:cs typeface="Times New Roman" panose="02020603050405020304" pitchFamily="18" charset="0"/>
              </a:rPr>
              <a:t> et al., 2025). Social prescribing has also shown to be an important approach to tackle loneliness, anxiety and other social needs linked to health and wellbeing (Dingle and Sharman, 2022). While evidence suggests that an integrated approach to wellbeing can lead to fewer hospital admissions and better outcomes for people in the long-term, fragmented services, workforce pressures and difficulties securing funding mean integration has limited extent (Carter et al., 2022).</a:t>
            </a:r>
          </a:p>
        </p:txBody>
      </p:sp>
      <p:pic>
        <p:nvPicPr>
          <p:cNvPr id="4" name="Picture 3">
            <a:extLst>
              <a:ext uri="{FF2B5EF4-FFF2-40B4-BE49-F238E27FC236}">
                <a16:creationId xmlns:a16="http://schemas.microsoft.com/office/drawing/2014/main" id="{B38D4288-348B-4571-A078-77B451023644}"/>
              </a:ext>
            </a:extLst>
          </p:cNvPr>
          <p:cNvPicPr>
            <a:picLocks noChangeAspect="1"/>
          </p:cNvPicPr>
          <p:nvPr/>
        </p:nvPicPr>
        <p:blipFill>
          <a:blip r:embed="rId3"/>
          <a:stretch>
            <a:fillRect/>
          </a:stretch>
        </p:blipFill>
        <p:spPr>
          <a:xfrm>
            <a:off x="7919634" y="1673818"/>
            <a:ext cx="4135206" cy="5028606"/>
          </a:xfrm>
          <a:prstGeom prst="rect">
            <a:avLst/>
          </a:prstGeom>
        </p:spPr>
      </p:pic>
    </p:spTree>
    <p:extLst>
      <p:ext uri="{BB962C8B-B14F-4D97-AF65-F5344CB8AC3E}">
        <p14:creationId xmlns:p14="http://schemas.microsoft.com/office/powerpoint/2010/main" val="1707981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B1CEA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THEORETICAL PERSPECTIVES IN HEALTHAND SOCIAL CARE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689315"/>
            <a:ext cx="8403956" cy="5013110"/>
          </a:xfrm>
          <a:solidFill>
            <a:schemeClr val="bg1"/>
          </a:solidFill>
        </p:spPr>
        <p:txBody>
          <a:bodyPr anchor="ctr">
            <a:normAutofit fontScale="92500" lnSpcReduction="10000"/>
          </a:bodyPr>
          <a:lstStyle/>
          <a:p>
            <a:pPr marL="0" indent="0" algn="ctr">
              <a:lnSpc>
                <a:spcPct val="120000"/>
              </a:lnSpc>
              <a:buNone/>
            </a:pPr>
            <a:r>
              <a:rPr lang="en-US" sz="1400" b="1" dirty="0">
                <a:latin typeface="Times New Roman" panose="02020603050405020304" pitchFamily="18" charset="0"/>
                <a:cs typeface="Times New Roman" panose="02020603050405020304" pitchFamily="18" charset="0"/>
              </a:rPr>
              <a:t>Biopsychosocial Model</a:t>
            </a:r>
          </a:p>
          <a:p>
            <a:pPr marL="0" indent="0">
              <a:lnSpc>
                <a:spcPct val="120000"/>
              </a:lnSpc>
              <a:buNone/>
            </a:pPr>
            <a:r>
              <a:rPr lang="en-US" sz="1400" dirty="0">
                <a:latin typeface="Times New Roman" panose="02020603050405020304" pitchFamily="18" charset="0"/>
                <a:cs typeface="Times New Roman" panose="02020603050405020304" pitchFamily="18" charset="0"/>
              </a:rPr>
              <a:t>The biopsychosocial model describes health phenomena as the dynamic interplay of biological, psychological and social influences and helps to understand disease causes and recovery from a multidimensional perspective (Mahapatra and Sharma, 2024). This framework is commonly used in chronic disease management, in which mental health determinants play an important role in physical health determinants, particularly where social factors have a role to play (Tin et al., 2024).  </a:t>
            </a:r>
          </a:p>
          <a:p>
            <a:pPr marL="0" indent="0" algn="ctr">
              <a:lnSpc>
                <a:spcPct val="120000"/>
              </a:lnSpc>
              <a:buNone/>
            </a:pPr>
            <a:r>
              <a:rPr lang="en-US" sz="1400" b="1" dirty="0">
                <a:latin typeface="Times New Roman" panose="02020603050405020304" pitchFamily="18" charset="0"/>
                <a:cs typeface="Times New Roman" panose="02020603050405020304" pitchFamily="18" charset="0"/>
              </a:rPr>
              <a:t>Ecological Model</a:t>
            </a:r>
          </a:p>
          <a:p>
            <a:pPr marL="0" indent="0">
              <a:lnSpc>
                <a:spcPct val="120000"/>
              </a:lnSpc>
              <a:buNone/>
            </a:pPr>
            <a:r>
              <a:rPr lang="en-US" sz="1400" dirty="0">
                <a:latin typeface="Times New Roman" panose="02020603050405020304" pitchFamily="18" charset="0"/>
                <a:cs typeface="Times New Roman" panose="02020603050405020304" pitchFamily="18" charset="0"/>
              </a:rPr>
              <a:t>The ecological model shows that health outcomes for an individual are influenced by several levels, such as interpersonal relationships, community systems, and national policies (Kong et al., 2025). Broadly, housing, education and income are linked to a large share of health inequalities in the UK, based on Public Health England (PHE) evidence (Case and </a:t>
            </a:r>
            <a:r>
              <a:rPr lang="en-US" sz="1400" dirty="0" err="1">
                <a:latin typeface="Times New Roman" panose="02020603050405020304" pitchFamily="18" charset="0"/>
                <a:cs typeface="Times New Roman" panose="02020603050405020304" pitchFamily="18" charset="0"/>
              </a:rPr>
              <a:t>Kraftman</a:t>
            </a:r>
            <a:r>
              <a:rPr lang="en-US" sz="1400" dirty="0">
                <a:latin typeface="Times New Roman" panose="02020603050405020304" pitchFamily="18" charset="0"/>
                <a:cs typeface="Times New Roman" panose="02020603050405020304" pitchFamily="18" charset="0"/>
              </a:rPr>
              <a:t>, 2024).</a:t>
            </a:r>
          </a:p>
          <a:p>
            <a:pPr marL="0" indent="0" algn="ctr">
              <a:lnSpc>
                <a:spcPct val="120000"/>
              </a:lnSpc>
              <a:buNone/>
            </a:pPr>
            <a:r>
              <a:rPr lang="en-US" sz="1400" b="1" dirty="0">
                <a:latin typeface="Times New Roman" panose="02020603050405020304" pitchFamily="18" charset="0"/>
                <a:cs typeface="Times New Roman" panose="02020603050405020304" pitchFamily="18" charset="0"/>
              </a:rPr>
              <a:t>Holistic Care Model</a:t>
            </a:r>
          </a:p>
          <a:p>
            <a:pPr marL="0" indent="0">
              <a:lnSpc>
                <a:spcPct val="120000"/>
              </a:lnSpc>
              <a:buNone/>
            </a:pPr>
            <a:r>
              <a:rPr lang="en-US" sz="1400" dirty="0">
                <a:latin typeface="Times New Roman" panose="02020603050405020304" pitchFamily="18" charset="0"/>
                <a:cs typeface="Times New Roman" panose="02020603050405020304" pitchFamily="18" charset="0"/>
              </a:rPr>
              <a:t>Holistic care is for the whole person and not individual symptoms including combined physical, emotional, social and spiritual care delivery (</a:t>
            </a:r>
            <a:r>
              <a:rPr lang="en-US" sz="1400" dirty="0" err="1">
                <a:latin typeface="Times New Roman" panose="02020603050405020304" pitchFamily="18" charset="0"/>
                <a:cs typeface="Times New Roman" panose="02020603050405020304" pitchFamily="18" charset="0"/>
              </a:rPr>
              <a:t>Alzeer</a:t>
            </a:r>
            <a:r>
              <a:rPr lang="en-US" sz="1400" dirty="0">
                <a:latin typeface="Times New Roman" panose="02020603050405020304" pitchFamily="18" charset="0"/>
                <a:cs typeface="Times New Roman" panose="02020603050405020304" pitchFamily="18" charset="0"/>
              </a:rPr>
              <a:t>, 2023). It is a response to person-centred practice and integrated care systems (ICS), that aim to enhance long-term outcomes and sustainability (World Health Organization, 2025). </a:t>
            </a:r>
          </a:p>
          <a:p>
            <a:pPr marL="0" indent="0">
              <a:lnSpc>
                <a:spcPct val="120000"/>
              </a:lnSpc>
              <a:buNone/>
            </a:pPr>
            <a:r>
              <a:rPr lang="en-US" sz="1400" dirty="0">
                <a:latin typeface="Times New Roman" panose="02020603050405020304" pitchFamily="18" charset="0"/>
                <a:cs typeface="Times New Roman" panose="02020603050405020304" pitchFamily="18" charset="0"/>
              </a:rPr>
              <a:t>The models promote multi-professional working, and sit within SDG 3, focusing on healthcare that looks beyond the medical determinants of health, however in real-world clinical settings, they can be constrained by social and economic (workforce, funding and resource) pressures (</a:t>
            </a:r>
            <a:r>
              <a:rPr lang="en-US" sz="1400" dirty="0" err="1">
                <a:latin typeface="Times New Roman" panose="02020603050405020304" pitchFamily="18" charset="0"/>
                <a:cs typeface="Times New Roman" panose="02020603050405020304" pitchFamily="18" charset="0"/>
              </a:rPr>
              <a:t>Geidne</a:t>
            </a:r>
            <a:r>
              <a:rPr lang="en-US" sz="1400" dirty="0">
                <a:latin typeface="Times New Roman" panose="02020603050405020304" pitchFamily="18" charset="0"/>
                <a:cs typeface="Times New Roman" panose="02020603050405020304" pitchFamily="18" charset="0"/>
              </a:rPr>
              <a:t> et al., 2025). </a:t>
            </a:r>
          </a:p>
        </p:txBody>
      </p:sp>
      <p:pic>
        <p:nvPicPr>
          <p:cNvPr id="4" name="Picture 3">
            <a:extLst>
              <a:ext uri="{FF2B5EF4-FFF2-40B4-BE49-F238E27FC236}">
                <a16:creationId xmlns:a16="http://schemas.microsoft.com/office/drawing/2014/main" id="{70B231DD-1DCB-45BF-907D-DE7D39A37AE5}"/>
              </a:ext>
            </a:extLst>
          </p:cNvPr>
          <p:cNvPicPr>
            <a:picLocks noChangeAspect="1"/>
          </p:cNvPicPr>
          <p:nvPr/>
        </p:nvPicPr>
        <p:blipFill rotWithShape="1">
          <a:blip r:embed="rId3"/>
          <a:srcRect l="13780" r="14514" b="9931"/>
          <a:stretch/>
        </p:blipFill>
        <p:spPr>
          <a:xfrm>
            <a:off x="8756542" y="1689314"/>
            <a:ext cx="3316638" cy="5013110"/>
          </a:xfrm>
          <a:prstGeom prst="rect">
            <a:avLst/>
          </a:prstGeom>
        </p:spPr>
      </p:pic>
    </p:spTree>
    <p:extLst>
      <p:ext uri="{BB962C8B-B14F-4D97-AF65-F5344CB8AC3E}">
        <p14:creationId xmlns:p14="http://schemas.microsoft.com/office/powerpoint/2010/main" val="3850674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B1CEA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SUSTAINABLE DEVELOPMENT GOALS AND FRAMEWORKS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6800850" cy="4876800"/>
          </a:xfrm>
          <a:solidFill>
            <a:schemeClr val="bg1"/>
          </a:solidFill>
        </p:spPr>
        <p:txBody>
          <a:bodyPr>
            <a:normAutofit/>
          </a:bodyPr>
          <a:lstStyle/>
          <a:p>
            <a:pPr marL="0" indent="0">
              <a:lnSpc>
                <a:spcPct val="150000"/>
              </a:lnSpc>
              <a:buNone/>
            </a:pPr>
            <a:r>
              <a:rPr lang="en-US" sz="1500" dirty="0">
                <a:latin typeface="Times New Roman" panose="02020603050405020304" pitchFamily="18" charset="0"/>
                <a:cs typeface="Times New Roman" panose="02020603050405020304" pitchFamily="18" charset="0"/>
              </a:rPr>
              <a:t>The UN-SDGs offer a worldwide blueprint for combating health inequalities, with SDG 3 focusing on good health and wellbeing through minimising mortality, preventing disease, and ensuring universal health coverage (Mutambara, 2025). The aim of these goals is to develop health equity in working through addressing social determinants of health and building resilient health systems globally (</a:t>
            </a:r>
            <a:r>
              <a:rPr lang="en-US" sz="1500" dirty="0" err="1">
                <a:latin typeface="Times New Roman" panose="02020603050405020304" pitchFamily="18" charset="0"/>
                <a:cs typeface="Times New Roman" panose="02020603050405020304" pitchFamily="18" charset="0"/>
              </a:rPr>
              <a:t>Fufaa</a:t>
            </a:r>
            <a:r>
              <a:rPr lang="en-US" sz="1500" dirty="0">
                <a:latin typeface="Times New Roman" panose="02020603050405020304" pitchFamily="18" charset="0"/>
                <a:cs typeface="Times New Roman" panose="02020603050405020304" pitchFamily="18" charset="0"/>
              </a:rPr>
              <a:t>, 2024). The World Health Organisation (WHO) principle of All Policies affecting health calls on governments to ensure that health is part of all policies, such as housing, education and transport, with the goal of achieving better population outcomes (Case and </a:t>
            </a:r>
            <a:r>
              <a:rPr lang="en-US" sz="1500" dirty="0" err="1">
                <a:latin typeface="Times New Roman" panose="02020603050405020304" pitchFamily="18" charset="0"/>
                <a:cs typeface="Times New Roman" panose="02020603050405020304" pitchFamily="18" charset="0"/>
              </a:rPr>
              <a:t>Kraftman</a:t>
            </a:r>
            <a:r>
              <a:rPr lang="en-US" sz="1500" dirty="0">
                <a:latin typeface="Times New Roman" panose="02020603050405020304" pitchFamily="18" charset="0"/>
                <a:cs typeface="Times New Roman" panose="02020603050405020304" pitchFamily="18" charset="0"/>
              </a:rPr>
              <a:t>, 2024). Preventive health care in the UK is exemplified by vaccination programmes and long-term investment in public health via the NHS Long Term Plan (England, 2023). Sustainability in healthcare extends beyond the promotion of carbon emissions reduction, resource efficiency and the development of resilient systems to respond to future requirements (World Health Organization, 2025). </a:t>
            </a:r>
          </a:p>
        </p:txBody>
      </p:sp>
      <p:pic>
        <p:nvPicPr>
          <p:cNvPr id="4" name="Picture 3">
            <a:extLst>
              <a:ext uri="{FF2B5EF4-FFF2-40B4-BE49-F238E27FC236}">
                <a16:creationId xmlns:a16="http://schemas.microsoft.com/office/drawing/2014/main" id="{DA11C331-FC48-48B4-8488-65AA8ED0F981}"/>
              </a:ext>
            </a:extLst>
          </p:cNvPr>
          <p:cNvPicPr>
            <a:picLocks noChangeAspect="1"/>
          </p:cNvPicPr>
          <p:nvPr/>
        </p:nvPicPr>
        <p:blipFill rotWithShape="1">
          <a:blip r:embed="rId3"/>
          <a:srcRect b="7344"/>
          <a:stretch/>
        </p:blipFill>
        <p:spPr>
          <a:xfrm>
            <a:off x="7246620" y="1825625"/>
            <a:ext cx="4480560" cy="1816477"/>
          </a:xfrm>
          <a:prstGeom prst="rect">
            <a:avLst/>
          </a:prstGeom>
        </p:spPr>
      </p:pic>
      <p:pic>
        <p:nvPicPr>
          <p:cNvPr id="5" name="Picture 4">
            <a:extLst>
              <a:ext uri="{FF2B5EF4-FFF2-40B4-BE49-F238E27FC236}">
                <a16:creationId xmlns:a16="http://schemas.microsoft.com/office/drawing/2014/main" id="{96F9505B-43A7-473E-A0F7-5618E206C3E6}"/>
              </a:ext>
            </a:extLst>
          </p:cNvPr>
          <p:cNvPicPr>
            <a:picLocks noChangeAspect="1"/>
          </p:cNvPicPr>
          <p:nvPr/>
        </p:nvPicPr>
        <p:blipFill>
          <a:blip r:embed="rId4"/>
          <a:stretch>
            <a:fillRect/>
          </a:stretch>
        </p:blipFill>
        <p:spPr>
          <a:xfrm>
            <a:off x="7246620" y="3773487"/>
            <a:ext cx="4480560" cy="2928938"/>
          </a:xfrm>
          <a:prstGeom prst="rect">
            <a:avLst/>
          </a:prstGeom>
        </p:spPr>
      </p:pic>
    </p:spTree>
    <p:extLst>
      <p:ext uri="{BB962C8B-B14F-4D97-AF65-F5344CB8AC3E}">
        <p14:creationId xmlns:p14="http://schemas.microsoft.com/office/powerpoint/2010/main" val="4210773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B1CEA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GOVERNANCE</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5"/>
            <a:ext cx="7288078" cy="4876800"/>
          </a:xfrm>
          <a:solidFill>
            <a:schemeClr val="bg1"/>
          </a:solidFill>
        </p:spPr>
        <p:txBody>
          <a:bodyPr anchor="ctr">
            <a:normAutofit fontScale="55000" lnSpcReduction="20000"/>
          </a:bodyPr>
          <a:lstStyle/>
          <a:p>
            <a:pPr marL="0" indent="0">
              <a:lnSpc>
                <a:spcPct val="170000"/>
              </a:lnSpc>
              <a:buNone/>
            </a:pPr>
            <a:r>
              <a:rPr lang="en-US" sz="2400" dirty="0">
                <a:latin typeface="Times New Roman" panose="02020603050405020304" pitchFamily="18" charset="0"/>
                <a:cs typeface="Times New Roman" panose="02020603050405020304" pitchFamily="18" charset="0"/>
              </a:rPr>
              <a:t>In terms of UK/Ireland policy frameworks that provide a foundation for integrated health and wellbeing, the NHS Long Term Plan puts an emphasis on prevention, personalised care and digital innovation to prevent the burden of long-term disease (England, 2023). At the global level, WHO strategies like the Health Systems Strengthening strategy focus on universal health coverage, equity and integration of services between PHC and secondary care systems (World Health Organization, 2023). The policies encourage the use of vaccination programmes, early screening, strengthen mental health services, and expand availability of community-based interventions to decrease hospital admissions (</a:t>
            </a:r>
            <a:r>
              <a:rPr lang="en-US" sz="2400" dirty="0" err="1">
                <a:latin typeface="Times New Roman" panose="02020603050405020304" pitchFamily="18" charset="0"/>
                <a:cs typeface="Times New Roman" panose="02020603050405020304" pitchFamily="18" charset="0"/>
              </a:rPr>
              <a:t>Manoli</a:t>
            </a:r>
            <a:r>
              <a:rPr lang="en-US" sz="2400" dirty="0">
                <a:latin typeface="Times New Roman" panose="02020603050405020304" pitchFamily="18" charset="0"/>
                <a:cs typeface="Times New Roman" panose="02020603050405020304" pitchFamily="18" charset="0"/>
              </a:rPr>
              <a:t> et al., 2025). The governance structures for Integrated Care systems (ICSs) in England include the collaboration of NHS organisations, local authorities and the voluntary sector to coordinate population health planning (</a:t>
            </a:r>
            <a:r>
              <a:rPr lang="en-US" sz="2400" dirty="0" err="1">
                <a:latin typeface="Times New Roman" panose="02020603050405020304" pitchFamily="18" charset="0"/>
                <a:cs typeface="Times New Roman" panose="02020603050405020304" pitchFamily="18" charset="0"/>
              </a:rPr>
              <a:t>Lakioti</a:t>
            </a:r>
            <a:r>
              <a:rPr lang="en-US" sz="2400" dirty="0">
                <a:latin typeface="Times New Roman" panose="02020603050405020304" pitchFamily="18" charset="0"/>
                <a:cs typeface="Times New Roman" panose="02020603050405020304" pitchFamily="18" charset="0"/>
              </a:rPr>
              <a:t> et al., 2025). However, there are funding pressures that continue to hamper implementation, as well as capacity issues, with an NHS workforce of over 112,000 vacancies and uneven regional capacity (Williams, 2024). However, the type of policy outcome is also determined by political ideology, and changes in policy priorities affect the distribution of resources, policies, and access to services in some ways leading to ongoing differences in the provision of care between socioeconomic groups (Kong et al., 2025).</a:t>
            </a:r>
          </a:p>
        </p:txBody>
      </p:sp>
      <p:pic>
        <p:nvPicPr>
          <p:cNvPr id="4" name="Picture 3">
            <a:extLst>
              <a:ext uri="{FF2B5EF4-FFF2-40B4-BE49-F238E27FC236}">
                <a16:creationId xmlns:a16="http://schemas.microsoft.com/office/drawing/2014/main" id="{1B541F36-E74B-412E-9A50-D6AF96A46126}"/>
              </a:ext>
            </a:extLst>
          </p:cNvPr>
          <p:cNvPicPr>
            <a:picLocks noChangeAspect="1"/>
          </p:cNvPicPr>
          <p:nvPr/>
        </p:nvPicPr>
        <p:blipFill>
          <a:blip r:embed="rId3"/>
          <a:stretch>
            <a:fillRect/>
          </a:stretch>
        </p:blipFill>
        <p:spPr>
          <a:xfrm>
            <a:off x="7668507" y="1825625"/>
            <a:ext cx="4124539" cy="2744024"/>
          </a:xfrm>
          <a:prstGeom prst="rect">
            <a:avLst/>
          </a:prstGeom>
        </p:spPr>
      </p:pic>
      <p:pic>
        <p:nvPicPr>
          <p:cNvPr id="6" name="Picture 5">
            <a:extLst>
              <a:ext uri="{FF2B5EF4-FFF2-40B4-BE49-F238E27FC236}">
                <a16:creationId xmlns:a16="http://schemas.microsoft.com/office/drawing/2014/main" id="{61CB06D6-6106-4249-8389-8CCD922985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68508" y="4630339"/>
            <a:ext cx="4124539" cy="2072086"/>
          </a:xfrm>
          <a:prstGeom prst="rect">
            <a:avLst/>
          </a:prstGeom>
        </p:spPr>
      </p:pic>
    </p:spTree>
    <p:extLst>
      <p:ext uri="{BB962C8B-B14F-4D97-AF65-F5344CB8AC3E}">
        <p14:creationId xmlns:p14="http://schemas.microsoft.com/office/powerpoint/2010/main" val="2838751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B1CEA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CASE STUDY ABD HEALTH BELIEF MODEL APPLICATIONS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599" y="1825625"/>
            <a:ext cx="7846017" cy="4876800"/>
          </a:xfrm>
          <a:solidFill>
            <a:schemeClr val="bg1"/>
          </a:solidFill>
        </p:spPr>
        <p:txBody>
          <a:bodyPr anchor="ctr">
            <a:normAutofit fontScale="62500" lnSpcReduction="20000"/>
          </a:bodyPr>
          <a:lstStyle/>
          <a:p>
            <a:pPr marL="0" indent="0">
              <a:lnSpc>
                <a:spcPct val="170000"/>
              </a:lnSpc>
              <a:buNone/>
            </a:pPr>
            <a:r>
              <a:rPr lang="en-US" sz="2400" dirty="0">
                <a:latin typeface="Times New Roman" panose="02020603050405020304" pitchFamily="18" charset="0"/>
                <a:cs typeface="Times New Roman" panose="02020603050405020304" pitchFamily="18" charset="0"/>
              </a:rPr>
              <a:t>The NHS Diabetes Prevention Programme is a lifestyle change programme for people who are at a high risk of developing type 2 diabetes, as identified through primary care (NHS, 2022). The Health Belief Model addresses perceived susceptibility through GP-led identification of the risk via HbA1C testing, and reinforces perceived severity with data that diabetes contributes to cardiovascular disease and decreased life expectancy (</a:t>
            </a:r>
            <a:r>
              <a:rPr lang="en-US" sz="2400" dirty="0" err="1">
                <a:latin typeface="Times New Roman" panose="02020603050405020304" pitchFamily="18" charset="0"/>
                <a:cs typeface="Times New Roman" panose="02020603050405020304" pitchFamily="18" charset="0"/>
              </a:rPr>
              <a:t>Alyafei</a:t>
            </a:r>
            <a:r>
              <a:rPr lang="en-US" sz="2400" dirty="0">
                <a:latin typeface="Times New Roman" panose="02020603050405020304" pitchFamily="18" charset="0"/>
                <a:cs typeface="Times New Roman" panose="02020603050405020304" pitchFamily="18" charset="0"/>
              </a:rPr>
              <a:t> and Easton-</a:t>
            </a:r>
            <a:r>
              <a:rPr lang="en-US" sz="2400" dirty="0" err="1">
                <a:latin typeface="Times New Roman" panose="02020603050405020304" pitchFamily="18" charset="0"/>
                <a:cs typeface="Times New Roman" panose="02020603050405020304" pitchFamily="18" charset="0"/>
              </a:rPr>
              <a:t>Carr</a:t>
            </a:r>
            <a:r>
              <a:rPr lang="en-US" sz="2400" dirty="0">
                <a:latin typeface="Times New Roman" panose="02020603050405020304" pitchFamily="18" charset="0"/>
                <a:cs typeface="Times New Roman" panose="02020603050405020304" pitchFamily="18" charset="0"/>
              </a:rPr>
              <a:t>, 2024). Perceived benefits encompass structured weight loss and exercise programmes: after completing these, there was a 37% lower incidence of diabetes, among people who completed it (</a:t>
            </a:r>
            <a:r>
              <a:rPr lang="en-US" sz="2400" dirty="0" err="1">
                <a:latin typeface="Times New Roman" panose="02020603050405020304" pitchFamily="18" charset="0"/>
                <a:cs typeface="Times New Roman" panose="02020603050405020304" pitchFamily="18" charset="0"/>
              </a:rPr>
              <a:t>Blicher</a:t>
            </a:r>
            <a:r>
              <a:rPr lang="en-US" sz="2400" dirty="0">
                <a:latin typeface="Times New Roman" panose="02020603050405020304" pitchFamily="18" charset="0"/>
                <a:cs typeface="Times New Roman" panose="02020603050405020304" pitchFamily="18" charset="0"/>
              </a:rPr>
              <a:t>-Hansen et al., 2024). Prevention in vulnerable groups is hindered by perceived barriers including socioeconomic deprivation, digital exclusion and language barriers (Kong et al., 2025). HS referral pathways, GP consultations and national awareness campaigns are examples of cues to action. Qualitative feedback points to increased motivation and confidence in lifestyle although engagement is still not consistent across ethnic minority groups (</a:t>
            </a:r>
            <a:r>
              <a:rPr lang="en-US" sz="2400" dirty="0" err="1">
                <a:latin typeface="Times New Roman" panose="02020603050405020304" pitchFamily="18" charset="0"/>
                <a:cs typeface="Times New Roman" panose="02020603050405020304" pitchFamily="18" charset="0"/>
              </a:rPr>
              <a:t>Bossen</a:t>
            </a:r>
            <a:r>
              <a:rPr lang="en-US" sz="2400" dirty="0">
                <a:latin typeface="Times New Roman" panose="02020603050405020304" pitchFamily="18" charset="0"/>
                <a:cs typeface="Times New Roman" panose="02020603050405020304" pitchFamily="18" charset="0"/>
              </a:rPr>
              <a:t> et al., 2022).</a:t>
            </a:r>
          </a:p>
        </p:txBody>
      </p:sp>
      <p:pic>
        <p:nvPicPr>
          <p:cNvPr id="6" name="Picture 5">
            <a:extLst>
              <a:ext uri="{FF2B5EF4-FFF2-40B4-BE49-F238E27FC236}">
                <a16:creationId xmlns:a16="http://schemas.microsoft.com/office/drawing/2014/main" id="{A5AC8D56-C0D4-47F1-B469-5C898DB70B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68652" y="1825625"/>
            <a:ext cx="3694748" cy="2064450"/>
          </a:xfrm>
          <a:prstGeom prst="rect">
            <a:avLst/>
          </a:prstGeom>
        </p:spPr>
      </p:pic>
      <p:pic>
        <p:nvPicPr>
          <p:cNvPr id="9" name="Picture 8">
            <a:extLst>
              <a:ext uri="{FF2B5EF4-FFF2-40B4-BE49-F238E27FC236}">
                <a16:creationId xmlns:a16="http://schemas.microsoft.com/office/drawing/2014/main" id="{0911BD4A-37DF-4F94-A040-EAA5344B0F99}"/>
              </a:ext>
            </a:extLst>
          </p:cNvPr>
          <p:cNvPicPr>
            <a:picLocks noChangeAspect="1"/>
          </p:cNvPicPr>
          <p:nvPr/>
        </p:nvPicPr>
        <p:blipFill>
          <a:blip r:embed="rId4"/>
          <a:stretch>
            <a:fillRect/>
          </a:stretch>
        </p:blipFill>
        <p:spPr>
          <a:xfrm>
            <a:off x="8282940" y="4001294"/>
            <a:ext cx="3680460" cy="2747963"/>
          </a:xfrm>
          <a:prstGeom prst="rect">
            <a:avLst/>
          </a:prstGeom>
        </p:spPr>
      </p:pic>
    </p:spTree>
    <p:extLst>
      <p:ext uri="{BB962C8B-B14F-4D97-AF65-F5344CB8AC3E}">
        <p14:creationId xmlns:p14="http://schemas.microsoft.com/office/powerpoint/2010/main" val="3694657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55575"/>
            <a:ext cx="12192000" cy="1325563"/>
          </a:xfrm>
          <a:solidFill>
            <a:srgbClr val="B1CEA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EQUITY AND ACCESS</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28600" y="1825624"/>
            <a:ext cx="7303576" cy="4876799"/>
          </a:xfrm>
          <a:solidFill>
            <a:schemeClr val="bg1"/>
          </a:solidFill>
        </p:spPr>
        <p:txBody>
          <a:bodyPr anchor="ctr">
            <a:normAutofit fontScale="92500" lnSpcReduction="20000"/>
          </a:bodyPr>
          <a:lstStyle/>
          <a:p>
            <a:pPr marL="0" indent="0">
              <a:lnSpc>
                <a:spcPct val="150000"/>
              </a:lnSpc>
              <a:buNone/>
            </a:pPr>
            <a:r>
              <a:rPr lang="en-US" sz="1800" dirty="0">
                <a:latin typeface="Times New Roman" panose="02020603050405020304" pitchFamily="18" charset="0"/>
                <a:cs typeface="Times New Roman" panose="02020603050405020304" pitchFamily="18" charset="0"/>
              </a:rPr>
              <a:t>Socioeconomic deprivation, ethnic group, area of residence and digital exclusion are very closely linked to health inequalities in the UK, which in turn are linked relatively strongly with morbidity and life expectancy (Kong et al., 2025). Structural inequalities in access and outcomes, such as up to 19 years less healthy life expectancy at birth in the most deprived areas, compare to the more affluent areas (Mutambara, 2025). Cultural and communication issues also affect the performance of ethnic minority groups with regard to certain chronic conditions and difficulties accessing timely care, when compared to GECs (Lee et al., 2026). The NHS is working towards reducing inequalities by promoting equal access to healthcare services, with specific efforts like Core20PLUS5 looking at high risk groups (</a:t>
            </a:r>
            <a:r>
              <a:rPr lang="en-US" sz="1800" dirty="0" err="1">
                <a:latin typeface="Times New Roman" panose="02020603050405020304" pitchFamily="18" charset="0"/>
                <a:cs typeface="Times New Roman" panose="02020603050405020304" pitchFamily="18" charset="0"/>
              </a:rPr>
              <a:t>Geidne</a:t>
            </a:r>
            <a:r>
              <a:rPr lang="en-US" sz="1800" dirty="0">
                <a:latin typeface="Times New Roman" panose="02020603050405020304" pitchFamily="18" charset="0"/>
                <a:cs typeface="Times New Roman" panose="02020603050405020304" pitchFamily="18" charset="0"/>
              </a:rPr>
              <a:t> et al., 2025). However, factors such as lack of income, lower language proficiency and distribution of services are a challenge. Engaging in culturally competent care, increasing digital inclusion solutions and improving community engagement are key to tackling SDOH effectively (Kong et al., 2025). </a:t>
            </a:r>
          </a:p>
        </p:txBody>
      </p:sp>
      <p:pic>
        <p:nvPicPr>
          <p:cNvPr id="6" name="Picture 5">
            <a:extLst>
              <a:ext uri="{FF2B5EF4-FFF2-40B4-BE49-F238E27FC236}">
                <a16:creationId xmlns:a16="http://schemas.microsoft.com/office/drawing/2014/main" id="{670B5100-70B1-4458-B9F5-73A38D55B8C3}"/>
              </a:ext>
            </a:extLst>
          </p:cNvPr>
          <p:cNvPicPr>
            <a:picLocks noChangeAspect="1"/>
          </p:cNvPicPr>
          <p:nvPr/>
        </p:nvPicPr>
        <p:blipFill>
          <a:blip r:embed="rId3"/>
          <a:stretch>
            <a:fillRect/>
          </a:stretch>
        </p:blipFill>
        <p:spPr>
          <a:xfrm>
            <a:off x="7764650" y="1825623"/>
            <a:ext cx="4033649" cy="4876801"/>
          </a:xfrm>
          <a:prstGeom prst="rect">
            <a:avLst/>
          </a:prstGeom>
        </p:spPr>
      </p:pic>
    </p:spTree>
    <p:extLst>
      <p:ext uri="{BB962C8B-B14F-4D97-AF65-F5344CB8AC3E}">
        <p14:creationId xmlns:p14="http://schemas.microsoft.com/office/powerpoint/2010/main" val="769949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3C86C-79B3-45F7-8D74-247183D79E95}"/>
              </a:ext>
            </a:extLst>
          </p:cNvPr>
          <p:cNvSpPr>
            <a:spLocks noGrp="1"/>
          </p:cNvSpPr>
          <p:nvPr>
            <p:ph type="title"/>
          </p:nvPr>
        </p:nvSpPr>
        <p:spPr>
          <a:xfrm>
            <a:off x="0" y="193675"/>
            <a:ext cx="12192000" cy="1325563"/>
          </a:xfrm>
          <a:solidFill>
            <a:srgbClr val="B1CEAA"/>
          </a:solidFill>
        </p:spPr>
        <p:txBody>
          <a:bodyPr/>
          <a:lstStyle/>
          <a:p>
            <a:pPr algn="ctr"/>
            <a:r>
              <a:rPr 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7BEAC523-DCC9-40D8-9EAC-62FCE3EB33CF}"/>
              </a:ext>
            </a:extLst>
          </p:cNvPr>
          <p:cNvSpPr>
            <a:spLocks noGrp="1"/>
          </p:cNvSpPr>
          <p:nvPr>
            <p:ph idx="1"/>
          </p:nvPr>
        </p:nvSpPr>
        <p:spPr>
          <a:xfrm>
            <a:off x="2097114" y="1638574"/>
            <a:ext cx="7997771" cy="4870767"/>
          </a:xfrm>
          <a:solidFill>
            <a:schemeClr val="bg1"/>
          </a:solidFill>
        </p:spPr>
        <p:txBody>
          <a:bodyPr anchor="ctr">
            <a:normAutofit fontScale="92500" lnSpcReduction="10000"/>
          </a:bodyPr>
          <a:lstStyle/>
          <a:p>
            <a:pPr marL="0" indent="0">
              <a:lnSpc>
                <a:spcPct val="150000"/>
              </a:lnSpc>
              <a:buNone/>
            </a:pPr>
            <a:r>
              <a:rPr lang="en-US" sz="2200" dirty="0">
                <a:latin typeface="Times New Roman" panose="02020603050405020304" pitchFamily="18" charset="0"/>
                <a:cs typeface="Times New Roman" panose="02020603050405020304" pitchFamily="18" charset="0"/>
              </a:rPr>
              <a:t>In Conclusion, the policy integration of health, wellbeing and sustainable development is important to ensure effective, resilient and equitable health and social care systems. Use of the biopsychosocial approach, ecological systems approach, and holistic approach provides a comprehensive understanding of the population's health needs through the use of theoretical models. Policy frameworks and the Sustainable Development Goals, SDG 3 importantly, offer a strong structure to help make things better, and even help provide prevention. Sustainable healthcare necessitates addressing inequalities, enhancing service integration, and emphasising preventive and person-centred care at every level of health service provision to foster system effectiveness and population health outcomes.</a:t>
            </a:r>
          </a:p>
        </p:txBody>
      </p:sp>
    </p:spTree>
    <p:extLst>
      <p:ext uri="{BB962C8B-B14F-4D97-AF65-F5344CB8AC3E}">
        <p14:creationId xmlns:p14="http://schemas.microsoft.com/office/powerpoint/2010/main" val="3712150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EF72-8A26-4FCF-906A-51B627F56BB3}"/>
              </a:ext>
            </a:extLst>
          </p:cNvPr>
          <p:cNvSpPr>
            <a:spLocks noGrp="1"/>
          </p:cNvSpPr>
          <p:nvPr>
            <p:ph type="title"/>
          </p:nvPr>
        </p:nvSpPr>
        <p:spPr>
          <a:xfrm>
            <a:off x="0" y="63975"/>
            <a:ext cx="12192000" cy="667545"/>
          </a:xfrm>
          <a:solidFill>
            <a:srgbClr val="B1CEAA"/>
          </a:solidFill>
        </p:spPr>
        <p:txBody>
          <a:bodyPr>
            <a:normAutofit/>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AAEFC4DC-70E4-437A-A6B3-D00A371BDF6C}"/>
              </a:ext>
            </a:extLst>
          </p:cNvPr>
          <p:cNvSpPr>
            <a:spLocks noGrp="1"/>
          </p:cNvSpPr>
          <p:nvPr>
            <p:ph idx="1"/>
          </p:nvPr>
        </p:nvSpPr>
        <p:spPr>
          <a:xfrm>
            <a:off x="152400" y="784858"/>
            <a:ext cx="12039600" cy="6073141"/>
          </a:xfrm>
          <a:solidFill>
            <a:schemeClr val="bg1"/>
          </a:solidFill>
        </p:spPr>
        <p:txBody>
          <a:bodyPr>
            <a:normAutofit lnSpcReduction="10000"/>
          </a:bodyPr>
          <a:lstStyle/>
          <a:p>
            <a:pPr marL="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Abdullahi, Z.M., Kingsley, O.I., Yusuf, M., EO, U., </a:t>
            </a:r>
            <a:r>
              <a:rPr lang="en-GB" sz="1200" dirty="0" err="1">
                <a:latin typeface="Times New Roman" panose="02020603050405020304" pitchFamily="18" charset="0"/>
                <a:ea typeface="Calibri" panose="020F0502020204030204" pitchFamily="34" charset="0"/>
                <a:cs typeface="Times New Roman" panose="02020603050405020304" pitchFamily="18" charset="0"/>
              </a:rPr>
              <a:t>Otutu</a:t>
            </a:r>
            <a:r>
              <a:rPr lang="en-GB" sz="1200" dirty="0">
                <a:latin typeface="Times New Roman" panose="02020603050405020304" pitchFamily="18" charset="0"/>
                <a:ea typeface="Calibri" panose="020F0502020204030204" pitchFamily="34" charset="0"/>
                <a:cs typeface="Times New Roman" panose="02020603050405020304" pitchFamily="18" charset="0"/>
              </a:rPr>
              <a:t>, M.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Nwose</a:t>
            </a:r>
            <a:r>
              <a:rPr lang="en-GB" sz="1200" dirty="0">
                <a:latin typeface="Times New Roman" panose="02020603050405020304" pitchFamily="18" charset="0"/>
                <a:ea typeface="Calibri" panose="020F0502020204030204" pitchFamily="34" charset="0"/>
                <a:cs typeface="Times New Roman" panose="02020603050405020304" pitchFamily="18" charset="0"/>
              </a:rPr>
              <a:t>, E.U. (2025). Epidemiology, prevention and management of non-communicable diseases (NCDS): A review. </a:t>
            </a:r>
            <a:r>
              <a:rPr lang="en-GB" sz="1200" i="1" dirty="0">
                <a:latin typeface="Times New Roman" panose="02020603050405020304" pitchFamily="18" charset="0"/>
                <a:ea typeface="Calibri" panose="020F0502020204030204" pitchFamily="34" charset="0"/>
                <a:cs typeface="Times New Roman" panose="02020603050405020304" pitchFamily="18" charset="0"/>
              </a:rPr>
              <a:t>Journal of Health, Wellness and Safety Research</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p>
          <a:p>
            <a:pPr marL="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Akinyemi, A.M. (2026). Assessing the contribution of adult education to mental health and psychological well-being. </a:t>
            </a:r>
            <a:r>
              <a:rPr lang="en-GB" sz="1200" i="1" dirty="0">
                <a:latin typeface="Times New Roman" panose="02020603050405020304" pitchFamily="18" charset="0"/>
                <a:ea typeface="Calibri" panose="020F0502020204030204" pitchFamily="34" charset="0"/>
                <a:cs typeface="Times New Roman" panose="02020603050405020304" pitchFamily="18" charset="0"/>
              </a:rPr>
              <a:t>GAS Journal of Education and Literature (GASJEL)</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3</a:t>
            </a:r>
            <a:r>
              <a:rPr lang="en-GB" sz="1200" dirty="0">
                <a:latin typeface="Times New Roman" panose="02020603050405020304" pitchFamily="18" charset="0"/>
                <a:ea typeface="Calibri" panose="020F0502020204030204" pitchFamily="34" charset="0"/>
                <a:cs typeface="Times New Roman" panose="02020603050405020304" pitchFamily="18" charset="0"/>
              </a:rPr>
              <a:t>(4), pp.46-56. </a:t>
            </a:r>
          </a:p>
          <a:p>
            <a:pPr marL="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Alshahrani</a:t>
            </a:r>
            <a:r>
              <a:rPr lang="en-GB" sz="1200" dirty="0">
                <a:latin typeface="Times New Roman" panose="02020603050405020304" pitchFamily="18" charset="0"/>
                <a:ea typeface="Calibri" panose="020F0502020204030204" pitchFamily="34" charset="0"/>
                <a:cs typeface="Times New Roman" panose="02020603050405020304" pitchFamily="18" charset="0"/>
              </a:rPr>
              <a:t>, S.H., </a:t>
            </a:r>
            <a:r>
              <a:rPr lang="en-GB" sz="1200" dirty="0" err="1">
                <a:latin typeface="Times New Roman" panose="02020603050405020304" pitchFamily="18" charset="0"/>
                <a:ea typeface="Calibri" panose="020F0502020204030204" pitchFamily="34" charset="0"/>
                <a:cs typeface="Times New Roman" panose="02020603050405020304" pitchFamily="18" charset="0"/>
              </a:rPr>
              <a:t>Alshahrani</a:t>
            </a:r>
            <a:r>
              <a:rPr lang="en-GB" sz="1200" dirty="0">
                <a:latin typeface="Times New Roman" panose="02020603050405020304" pitchFamily="18" charset="0"/>
                <a:ea typeface="Calibri" panose="020F0502020204030204" pitchFamily="34" charset="0"/>
                <a:cs typeface="Times New Roman" panose="02020603050405020304" pitchFamily="18" charset="0"/>
              </a:rPr>
              <a:t>, T.H., </a:t>
            </a:r>
            <a:r>
              <a:rPr lang="en-GB" sz="1200" dirty="0" err="1">
                <a:latin typeface="Times New Roman" panose="02020603050405020304" pitchFamily="18" charset="0"/>
                <a:ea typeface="Calibri" panose="020F0502020204030204" pitchFamily="34" charset="0"/>
                <a:cs typeface="Times New Roman" panose="02020603050405020304" pitchFamily="18" charset="0"/>
              </a:rPr>
              <a:t>Paulsamy</a:t>
            </a:r>
            <a:r>
              <a:rPr lang="en-GB" sz="1200" dirty="0">
                <a:latin typeface="Times New Roman" panose="02020603050405020304" pitchFamily="18" charset="0"/>
                <a:ea typeface="Calibri" panose="020F0502020204030204" pitchFamily="34" charset="0"/>
                <a:cs typeface="Times New Roman" panose="02020603050405020304" pitchFamily="18" charset="0"/>
              </a:rPr>
              <a:t>, P.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Ederango</a:t>
            </a:r>
            <a:r>
              <a:rPr lang="en-GB" sz="1200" dirty="0">
                <a:latin typeface="Times New Roman" panose="02020603050405020304" pitchFamily="18" charset="0"/>
                <a:ea typeface="Calibri" panose="020F0502020204030204" pitchFamily="34" charset="0"/>
                <a:cs typeface="Times New Roman" panose="02020603050405020304" pitchFamily="18" charset="0"/>
              </a:rPr>
              <a:t>, E.L. (2022). Patient centered care and centeredness perspective. Universal Journal of Public Health, 10(4), pp.339-45.</a:t>
            </a:r>
            <a:r>
              <a:rPr lang="en-GB" sz="12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Alyafei</a:t>
            </a:r>
            <a:r>
              <a:rPr lang="en-GB" sz="1200" dirty="0">
                <a:latin typeface="Times New Roman" panose="02020603050405020304" pitchFamily="18" charset="0"/>
                <a:ea typeface="Calibri" panose="020F0502020204030204" pitchFamily="34" charset="0"/>
                <a:cs typeface="Times New Roman" panose="02020603050405020304" pitchFamily="18" charset="0"/>
              </a:rPr>
              <a:t>, A. and Easton-</a:t>
            </a:r>
            <a:r>
              <a:rPr lang="en-GB" sz="1200" dirty="0" err="1">
                <a:latin typeface="Times New Roman" panose="02020603050405020304" pitchFamily="18" charset="0"/>
                <a:ea typeface="Calibri" panose="020F0502020204030204" pitchFamily="34" charset="0"/>
                <a:cs typeface="Times New Roman" panose="02020603050405020304" pitchFamily="18" charset="0"/>
              </a:rPr>
              <a:t>Carr</a:t>
            </a:r>
            <a:r>
              <a:rPr lang="en-GB" sz="1200" dirty="0">
                <a:latin typeface="Times New Roman" panose="02020603050405020304" pitchFamily="18" charset="0"/>
                <a:ea typeface="Calibri" panose="020F0502020204030204" pitchFamily="34" charset="0"/>
                <a:cs typeface="Times New Roman" panose="02020603050405020304" pitchFamily="18" charset="0"/>
              </a:rPr>
              <a:t>, R. (2024). The health belief model of </a:t>
            </a:r>
            <a:r>
              <a:rPr lang="en-GB" sz="1200" dirty="0" err="1">
                <a:latin typeface="Times New Roman" panose="02020603050405020304" pitchFamily="18" charset="0"/>
                <a:ea typeface="Calibri" panose="020F0502020204030204" pitchFamily="34" charset="0"/>
                <a:cs typeface="Times New Roman" panose="02020603050405020304" pitchFamily="18" charset="0"/>
              </a:rPr>
              <a:t>behavior</a:t>
            </a:r>
            <a:r>
              <a:rPr lang="en-GB" sz="1200" dirty="0">
                <a:latin typeface="Times New Roman" panose="02020603050405020304" pitchFamily="18" charset="0"/>
                <a:ea typeface="Calibri" panose="020F0502020204030204" pitchFamily="34" charset="0"/>
                <a:cs typeface="Times New Roman" panose="02020603050405020304" pitchFamily="18" charset="0"/>
              </a:rPr>
              <a:t> change. </a:t>
            </a:r>
            <a:r>
              <a:rPr lang="en-GB" sz="1200" i="1" dirty="0" err="1">
                <a:latin typeface="Times New Roman" panose="02020603050405020304" pitchFamily="18" charset="0"/>
                <a:ea typeface="Calibri" panose="020F0502020204030204" pitchFamily="34" charset="0"/>
                <a:cs typeface="Times New Roman" panose="02020603050405020304" pitchFamily="18" charset="0"/>
              </a:rPr>
              <a:t>StatPearls</a:t>
            </a:r>
            <a:r>
              <a:rPr lang="en-GB" sz="1200" dirty="0">
                <a:latin typeface="Times New Roman" panose="02020603050405020304" pitchFamily="18" charset="0"/>
                <a:ea typeface="Calibri" panose="020F0502020204030204" pitchFamily="34" charset="0"/>
                <a:cs typeface="Times New Roman" panose="02020603050405020304" pitchFamily="18" charset="0"/>
              </a:rPr>
              <a:t>.</a:t>
            </a:r>
          </a:p>
          <a:p>
            <a:pPr marL="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Alzeer</a:t>
            </a:r>
            <a:r>
              <a:rPr lang="en-GB" sz="1200" dirty="0">
                <a:latin typeface="Times New Roman" panose="02020603050405020304" pitchFamily="18" charset="0"/>
                <a:ea typeface="Calibri" panose="020F0502020204030204" pitchFamily="34" charset="0"/>
                <a:cs typeface="Times New Roman" panose="02020603050405020304" pitchFamily="18" charset="0"/>
              </a:rPr>
              <a:t>, J. (2023). Integrating medicine with lifestyle for personalized and holistic healthcare. </a:t>
            </a:r>
            <a:r>
              <a:rPr lang="en-GB" sz="1200" i="1" dirty="0">
                <a:latin typeface="Times New Roman" panose="02020603050405020304" pitchFamily="18" charset="0"/>
                <a:ea typeface="Calibri" panose="020F0502020204030204" pitchFamily="34" charset="0"/>
                <a:cs typeface="Times New Roman" panose="02020603050405020304" pitchFamily="18" charset="0"/>
              </a:rPr>
              <a:t>Journal of Public Health and Emergency</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7</a:t>
            </a:r>
            <a:r>
              <a:rPr lang="en-GB" sz="1200" dirty="0">
                <a:latin typeface="Times New Roman" panose="02020603050405020304" pitchFamily="18" charset="0"/>
                <a:ea typeface="Calibri" panose="020F0502020204030204" pitchFamily="34" charset="0"/>
                <a:cs typeface="Times New Roman" panose="02020603050405020304" pitchFamily="18" charset="0"/>
              </a:rPr>
              <a:t>.</a:t>
            </a:r>
          </a:p>
          <a:p>
            <a:pPr marL="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Blicher</a:t>
            </a:r>
            <a:r>
              <a:rPr lang="en-GB" sz="1200" dirty="0">
                <a:latin typeface="Times New Roman" panose="02020603050405020304" pitchFamily="18" charset="0"/>
                <a:ea typeface="Calibri" panose="020F0502020204030204" pitchFamily="34" charset="0"/>
                <a:cs typeface="Times New Roman" panose="02020603050405020304" pitchFamily="18" charset="0"/>
              </a:rPr>
              <a:t>-Hansen, J., Chilcot, J. and Gardner, B. (2024). Experiences of successful physical activity maintenance among adults with type 2 diabetes: a theory-based qualitative study. </a:t>
            </a:r>
            <a:r>
              <a:rPr lang="en-GB" sz="1200" i="1" dirty="0">
                <a:latin typeface="Times New Roman" panose="02020603050405020304" pitchFamily="18" charset="0"/>
                <a:ea typeface="Calibri" panose="020F0502020204030204" pitchFamily="34" charset="0"/>
                <a:cs typeface="Times New Roman" panose="02020603050405020304" pitchFamily="18" charset="0"/>
              </a:rPr>
              <a:t>Psychology &amp; health</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39</a:t>
            </a:r>
            <a:r>
              <a:rPr lang="en-GB" sz="1200" dirty="0">
                <a:latin typeface="Times New Roman" panose="02020603050405020304" pitchFamily="18" charset="0"/>
                <a:ea typeface="Calibri" panose="020F0502020204030204" pitchFamily="34" charset="0"/>
                <a:cs typeface="Times New Roman" panose="02020603050405020304" pitchFamily="18" charset="0"/>
              </a:rPr>
              <a:t>(3), pp.399-416.</a:t>
            </a:r>
          </a:p>
          <a:p>
            <a:pPr marL="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Bossen</a:t>
            </a:r>
            <a:r>
              <a:rPr lang="en-GB" sz="1200" dirty="0">
                <a:latin typeface="Times New Roman" panose="02020603050405020304" pitchFamily="18" charset="0"/>
                <a:ea typeface="Calibri" panose="020F0502020204030204" pitchFamily="34" charset="0"/>
                <a:cs typeface="Times New Roman" panose="02020603050405020304" pitchFamily="18" charset="0"/>
              </a:rPr>
              <a:t>, 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Bak</a:t>
            </a:r>
            <a:r>
              <a:rPr lang="en-GB" sz="1200" dirty="0">
                <a:latin typeface="Times New Roman" panose="02020603050405020304" pitchFamily="18" charset="0"/>
                <a:ea typeface="Calibri" panose="020F0502020204030204" pitchFamily="34" charset="0"/>
                <a:cs typeface="Times New Roman" panose="02020603050405020304" pitchFamily="18" charset="0"/>
              </a:rPr>
              <a:t>, M., </a:t>
            </a:r>
            <a:r>
              <a:rPr lang="en-GB" sz="1200" dirty="0" err="1">
                <a:latin typeface="Times New Roman" panose="02020603050405020304" pitchFamily="18" charset="0"/>
                <a:ea typeface="Calibri" panose="020F0502020204030204" pitchFamily="34" charset="0"/>
                <a:cs typeface="Times New Roman" panose="02020603050405020304" pitchFamily="18" charset="0"/>
              </a:rPr>
              <a:t>Braam</a:t>
            </a:r>
            <a:r>
              <a:rPr lang="en-GB" sz="1200" dirty="0">
                <a:latin typeface="Times New Roman" panose="02020603050405020304" pitchFamily="18" charset="0"/>
                <a:ea typeface="Calibri" panose="020F0502020204030204" pitchFamily="34" charset="0"/>
                <a:cs typeface="Times New Roman" panose="02020603050405020304" pitchFamily="18" charset="0"/>
              </a:rPr>
              <a:t>, K., </a:t>
            </a:r>
            <a:r>
              <a:rPr lang="en-GB" sz="1200" dirty="0" err="1">
                <a:latin typeface="Times New Roman" panose="02020603050405020304" pitchFamily="18" charset="0"/>
                <a:ea typeface="Calibri" panose="020F0502020204030204" pitchFamily="34" charset="0"/>
                <a:cs typeface="Times New Roman" panose="02020603050405020304" pitchFamily="18" charset="0"/>
              </a:rPr>
              <a:t>Wentink</a:t>
            </a:r>
            <a:r>
              <a:rPr lang="en-GB" sz="1200" dirty="0">
                <a:latin typeface="Times New Roman" panose="02020603050405020304" pitchFamily="18" charset="0"/>
                <a:ea typeface="Calibri" panose="020F0502020204030204" pitchFamily="34" charset="0"/>
                <a:cs typeface="Times New Roman" panose="02020603050405020304" pitchFamily="18" charset="0"/>
              </a:rPr>
              <a:t>, M., Holla, J., Visser, B.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Dallinga</a:t>
            </a:r>
            <a:r>
              <a:rPr lang="en-GB" sz="1200" dirty="0">
                <a:latin typeface="Times New Roman" panose="02020603050405020304" pitchFamily="18" charset="0"/>
                <a:ea typeface="Calibri" panose="020F0502020204030204" pitchFamily="34" charset="0"/>
                <a:cs typeface="Times New Roman" panose="02020603050405020304" pitchFamily="18" charset="0"/>
              </a:rPr>
              <a:t>, J. (2022). Online and offline </a:t>
            </a:r>
            <a:r>
              <a:rPr lang="en-GB" sz="1200" dirty="0" err="1">
                <a:latin typeface="Times New Roman" panose="02020603050405020304" pitchFamily="18" charset="0"/>
                <a:ea typeface="Calibri" panose="020F0502020204030204" pitchFamily="34" charset="0"/>
                <a:cs typeface="Times New Roman" panose="02020603050405020304" pitchFamily="18" charset="0"/>
              </a:rPr>
              <a:t>behavior</a:t>
            </a:r>
            <a:r>
              <a:rPr lang="en-GB" sz="1200" dirty="0">
                <a:latin typeface="Times New Roman" panose="02020603050405020304" pitchFamily="18" charset="0"/>
                <a:ea typeface="Calibri" panose="020F0502020204030204" pitchFamily="34" charset="0"/>
                <a:cs typeface="Times New Roman" panose="02020603050405020304" pitchFamily="18" charset="0"/>
              </a:rPr>
              <a:t> change techniques to promote a healthy lifestyle: a qualitative study. </a:t>
            </a:r>
            <a:r>
              <a:rPr lang="en-GB" sz="1200" i="1" dirty="0">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19</a:t>
            </a:r>
            <a:r>
              <a:rPr lang="en-GB" sz="1200" dirty="0">
                <a:latin typeface="Times New Roman" panose="02020603050405020304" pitchFamily="18" charset="0"/>
                <a:ea typeface="Calibri" panose="020F0502020204030204" pitchFamily="34" charset="0"/>
                <a:cs typeface="Times New Roman" panose="02020603050405020304" pitchFamily="18" charset="0"/>
              </a:rPr>
              <a:t>(1), p.521.</a:t>
            </a:r>
          </a:p>
          <a:p>
            <a:pPr marL="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Buonaccorso</a:t>
            </a:r>
            <a:r>
              <a:rPr lang="en-GB" sz="1200" dirty="0">
                <a:latin typeface="Times New Roman" panose="02020603050405020304" pitchFamily="18" charset="0"/>
                <a:ea typeface="Calibri" panose="020F0502020204030204" pitchFamily="34" charset="0"/>
                <a:cs typeface="Times New Roman" panose="02020603050405020304" pitchFamily="18" charset="0"/>
              </a:rPr>
              <a:t>, L., </a:t>
            </a:r>
            <a:r>
              <a:rPr lang="en-GB" sz="1200" dirty="0" err="1">
                <a:latin typeface="Times New Roman" panose="02020603050405020304" pitchFamily="18" charset="0"/>
                <a:ea typeface="Calibri" panose="020F0502020204030204" pitchFamily="34" charset="0"/>
                <a:cs typeface="Times New Roman" panose="02020603050405020304" pitchFamily="18" charset="0"/>
              </a:rPr>
              <a:t>Soncini</a:t>
            </a:r>
            <a:r>
              <a:rPr lang="en-GB" sz="1200" dirty="0">
                <a:latin typeface="Times New Roman" panose="02020603050405020304" pitchFamily="18" charset="0"/>
                <a:ea typeface="Calibri" panose="020F0502020204030204" pitchFamily="34" charset="0"/>
                <a:cs typeface="Times New Roman" panose="02020603050405020304" pitchFamily="18" charset="0"/>
              </a:rPr>
              <a:t>, S., </a:t>
            </a:r>
            <a:r>
              <a:rPr lang="en-GB" sz="1200" dirty="0" err="1">
                <a:latin typeface="Times New Roman" panose="02020603050405020304" pitchFamily="18" charset="0"/>
                <a:ea typeface="Calibri" panose="020F0502020204030204" pitchFamily="34" charset="0"/>
                <a:cs typeface="Times New Roman" panose="02020603050405020304" pitchFamily="18" charset="0"/>
              </a:rPr>
              <a:t>Bassi</a:t>
            </a:r>
            <a:r>
              <a:rPr lang="en-GB" sz="1200" dirty="0">
                <a:latin typeface="Times New Roman" panose="02020603050405020304" pitchFamily="18" charset="0"/>
                <a:ea typeface="Calibri" panose="020F0502020204030204" pitchFamily="34" charset="0"/>
                <a:cs typeface="Times New Roman" panose="02020603050405020304" pitchFamily="18" charset="0"/>
              </a:rPr>
              <a:t>, M.C., </a:t>
            </a:r>
            <a:r>
              <a:rPr lang="en-GB" sz="1200" dirty="0" err="1">
                <a:latin typeface="Times New Roman" panose="02020603050405020304" pitchFamily="18" charset="0"/>
                <a:ea typeface="Calibri" panose="020F0502020204030204" pitchFamily="34" charset="0"/>
                <a:cs typeface="Times New Roman" panose="02020603050405020304" pitchFamily="18" charset="0"/>
              </a:rPr>
              <a:t>Mecugni</a:t>
            </a:r>
            <a:r>
              <a:rPr lang="en-GB" sz="1200" dirty="0">
                <a:latin typeface="Times New Roman" panose="02020603050405020304" pitchFamily="18" charset="0"/>
                <a:ea typeface="Calibri" panose="020F0502020204030204" pitchFamily="34" charset="0"/>
                <a:cs typeface="Times New Roman" panose="02020603050405020304" pitchFamily="18" charset="0"/>
              </a:rPr>
              <a:t>, D.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Ghirotto</a:t>
            </a:r>
            <a:r>
              <a:rPr lang="en-GB" sz="1200" dirty="0">
                <a:latin typeface="Times New Roman" panose="02020603050405020304" pitchFamily="18" charset="0"/>
                <a:ea typeface="Calibri" panose="020F0502020204030204" pitchFamily="34" charset="0"/>
                <a:cs typeface="Times New Roman" panose="02020603050405020304" pitchFamily="18" charset="0"/>
              </a:rPr>
              <a:t>, L. (2025). Training healthcare professionals to dignity-in-care: a scoping review. </a:t>
            </a:r>
            <a:r>
              <a:rPr lang="en-GB" sz="1200" i="1" dirty="0">
                <a:latin typeface="Times New Roman" panose="02020603050405020304" pitchFamily="18" charset="0"/>
                <a:ea typeface="Calibri" panose="020F0502020204030204" pitchFamily="34" charset="0"/>
                <a:cs typeface="Times New Roman" panose="02020603050405020304" pitchFamily="18" charset="0"/>
              </a:rPr>
              <a:t>Nurse Education Today</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146</a:t>
            </a:r>
            <a:r>
              <a:rPr lang="en-GB" sz="1200" dirty="0">
                <a:latin typeface="Times New Roman" panose="02020603050405020304" pitchFamily="18" charset="0"/>
                <a:ea typeface="Calibri" panose="020F0502020204030204" pitchFamily="34" charset="0"/>
                <a:cs typeface="Times New Roman" panose="02020603050405020304" pitchFamily="18" charset="0"/>
              </a:rPr>
              <a:t>, p.106543.</a:t>
            </a:r>
          </a:p>
          <a:p>
            <a:pPr>
              <a:lnSpc>
                <a:spcPct val="150000"/>
              </a:lnSpc>
              <a:spcBef>
                <a:spcPts val="0"/>
              </a:spcBef>
            </a:pPr>
            <a:r>
              <a:rPr lang="en-GB" sz="1200" dirty="0" err="1">
                <a:latin typeface="Times New Roman" panose="02020603050405020304" pitchFamily="18" charset="0"/>
                <a:ea typeface="Calibri" panose="020F0502020204030204" pitchFamily="34" charset="0"/>
                <a:cs typeface="Times New Roman" panose="02020603050405020304" pitchFamily="18" charset="0"/>
              </a:rPr>
              <a:t>Cairney</a:t>
            </a:r>
            <a:r>
              <a:rPr lang="en-GB" sz="1200" dirty="0">
                <a:latin typeface="Times New Roman" panose="02020603050405020304" pitchFamily="18" charset="0"/>
                <a:ea typeface="Calibri" panose="020F0502020204030204" pitchFamily="34" charset="0"/>
                <a:cs typeface="Times New Roman" panose="02020603050405020304" pitchFamily="18" charset="0"/>
              </a:rPr>
              <a:t>, P., Boswell, J., Bliss, A., Mahmood, H. and Raine, J. (2024). Unlocking prevention in integrated care systems.</a:t>
            </a:r>
          </a:p>
          <a:p>
            <a:pPr marL="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Carter, A., </a:t>
            </a:r>
            <a:r>
              <a:rPr lang="en-GB" sz="1200" dirty="0" err="1">
                <a:latin typeface="Times New Roman" panose="02020603050405020304" pitchFamily="18" charset="0"/>
                <a:ea typeface="Calibri" panose="020F0502020204030204" pitchFamily="34" charset="0"/>
                <a:cs typeface="Times New Roman" panose="02020603050405020304" pitchFamily="18" charset="0"/>
              </a:rPr>
              <a:t>Mossialos</a:t>
            </a:r>
            <a:r>
              <a:rPr lang="en-GB" sz="1200" dirty="0">
                <a:latin typeface="Times New Roman" panose="02020603050405020304" pitchFamily="18" charset="0"/>
                <a:ea typeface="Calibri" panose="020F0502020204030204" pitchFamily="34" charset="0"/>
                <a:cs typeface="Times New Roman" panose="02020603050405020304" pitchFamily="18" charset="0"/>
              </a:rPr>
              <a:t>, E., </a:t>
            </a:r>
            <a:r>
              <a:rPr lang="en-GB" sz="1200" dirty="0" err="1">
                <a:latin typeface="Times New Roman" panose="02020603050405020304" pitchFamily="18" charset="0"/>
                <a:ea typeface="Calibri" panose="020F0502020204030204" pitchFamily="34" charset="0"/>
                <a:cs typeface="Times New Roman" panose="02020603050405020304" pitchFamily="18" charset="0"/>
              </a:rPr>
              <a:t>Candolfi</a:t>
            </a:r>
            <a:r>
              <a:rPr lang="en-GB" sz="1200" dirty="0">
                <a:latin typeface="Times New Roman" panose="02020603050405020304" pitchFamily="18" charset="0"/>
                <a:ea typeface="Calibri" panose="020F0502020204030204" pitchFamily="34" charset="0"/>
                <a:cs typeface="Times New Roman" panose="02020603050405020304" pitchFamily="18" charset="0"/>
              </a:rPr>
              <a:t>, P.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Rappagliosi</a:t>
            </a:r>
            <a:r>
              <a:rPr lang="en-GB" sz="1200" dirty="0">
                <a:latin typeface="Times New Roman" panose="02020603050405020304" pitchFamily="18" charset="0"/>
                <a:ea typeface="Calibri" panose="020F0502020204030204" pitchFamily="34" charset="0"/>
                <a:cs typeface="Times New Roman" panose="02020603050405020304" pitchFamily="18" charset="0"/>
              </a:rPr>
              <a:t>, A. (2022). Integrating Care in Health Systems.</a:t>
            </a:r>
          </a:p>
          <a:p>
            <a:pPr marL="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Case, A.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Kraftman</a:t>
            </a:r>
            <a:r>
              <a:rPr lang="en-GB" sz="1200" dirty="0">
                <a:latin typeface="Times New Roman" panose="02020603050405020304" pitchFamily="18" charset="0"/>
                <a:ea typeface="Calibri" panose="020F0502020204030204" pitchFamily="34" charset="0"/>
                <a:cs typeface="Times New Roman" panose="02020603050405020304" pitchFamily="18" charset="0"/>
              </a:rPr>
              <a:t>, L. (2024). Health inequalities. </a:t>
            </a:r>
            <a:r>
              <a:rPr lang="en-GB" sz="1200" i="1" dirty="0">
                <a:latin typeface="Times New Roman" panose="02020603050405020304" pitchFamily="18" charset="0"/>
                <a:ea typeface="Calibri" panose="020F0502020204030204" pitchFamily="34" charset="0"/>
                <a:cs typeface="Times New Roman" panose="02020603050405020304" pitchFamily="18" charset="0"/>
              </a:rPr>
              <a:t>Oxford Open Economics</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3</a:t>
            </a:r>
            <a:r>
              <a:rPr lang="en-GB" sz="1200" dirty="0">
                <a:latin typeface="Times New Roman" panose="02020603050405020304" pitchFamily="18" charset="0"/>
                <a:ea typeface="Calibri" panose="020F0502020204030204" pitchFamily="34" charset="0"/>
                <a:cs typeface="Times New Roman" panose="02020603050405020304" pitchFamily="18" charset="0"/>
              </a:rPr>
              <a:t>(Supplement_1), pp.i499-i528.</a:t>
            </a:r>
          </a:p>
          <a:p>
            <a:pPr marL="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Dingle, G.A. and Sharman, L.S. (2022). Social prescribing: A review of the literature. </a:t>
            </a:r>
            <a:r>
              <a:rPr lang="en-GB" sz="1200" i="1" dirty="0">
                <a:latin typeface="Times New Roman" panose="02020603050405020304" pitchFamily="18" charset="0"/>
                <a:ea typeface="Calibri" panose="020F0502020204030204" pitchFamily="34" charset="0"/>
                <a:cs typeface="Times New Roman" panose="02020603050405020304" pitchFamily="18" charset="0"/>
              </a:rPr>
              <a:t>Existential concerns and cognitive-</a:t>
            </a:r>
            <a:r>
              <a:rPr lang="en-GB" sz="1200" i="1" dirty="0" err="1">
                <a:latin typeface="Times New Roman" panose="02020603050405020304" pitchFamily="18" charset="0"/>
                <a:ea typeface="Calibri" panose="020F0502020204030204" pitchFamily="34" charset="0"/>
                <a:cs typeface="Times New Roman" panose="02020603050405020304" pitchFamily="18" charset="0"/>
              </a:rPr>
              <a:t>behavioral</a:t>
            </a:r>
            <a:r>
              <a:rPr lang="en-GB" sz="1200" i="1" dirty="0">
                <a:latin typeface="Times New Roman" panose="02020603050405020304" pitchFamily="18" charset="0"/>
                <a:ea typeface="Calibri" panose="020F0502020204030204" pitchFamily="34" charset="0"/>
                <a:cs typeface="Times New Roman" panose="02020603050405020304" pitchFamily="18" charset="0"/>
              </a:rPr>
              <a:t> procedures: An integrative approach to mental health</a:t>
            </a:r>
            <a:r>
              <a:rPr lang="en-GB" sz="1200" dirty="0">
                <a:latin typeface="Times New Roman" panose="02020603050405020304" pitchFamily="18" charset="0"/>
                <a:ea typeface="Calibri" panose="020F0502020204030204" pitchFamily="34" charset="0"/>
                <a:cs typeface="Times New Roman" panose="02020603050405020304" pitchFamily="18" charset="0"/>
              </a:rPr>
              <a:t>, pp.135-149.</a:t>
            </a:r>
          </a:p>
          <a:p>
            <a:pPr marL="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England, N.H.S. (2023). </a:t>
            </a:r>
            <a:r>
              <a:rPr lang="en-GB" sz="1200" i="1" dirty="0">
                <a:latin typeface="Times New Roman" panose="02020603050405020304" pitchFamily="18" charset="0"/>
                <a:ea typeface="Calibri" panose="020F0502020204030204" pitchFamily="34" charset="0"/>
                <a:cs typeface="Times New Roman" panose="02020603050405020304" pitchFamily="18" charset="0"/>
              </a:rPr>
              <a:t>NHS long term workforce plan</a:t>
            </a:r>
            <a:r>
              <a:rPr lang="en-GB" sz="1200" dirty="0">
                <a:latin typeface="Times New Roman" panose="02020603050405020304" pitchFamily="18" charset="0"/>
                <a:ea typeface="Calibri" panose="020F0502020204030204" pitchFamily="34" charset="0"/>
                <a:cs typeface="Times New Roman" panose="02020603050405020304" pitchFamily="18" charset="0"/>
              </a:rPr>
              <a:t> [online]</a:t>
            </a:r>
          </a:p>
          <a:p>
            <a:pPr marL="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Fischer, M., </a:t>
            </a:r>
            <a:r>
              <a:rPr lang="en-GB" sz="1200" dirty="0" err="1">
                <a:latin typeface="Times New Roman" panose="02020603050405020304" pitchFamily="18" charset="0"/>
                <a:ea typeface="Calibri" panose="020F0502020204030204" pitchFamily="34" charset="0"/>
                <a:cs typeface="Times New Roman" panose="02020603050405020304" pitchFamily="18" charset="0"/>
              </a:rPr>
              <a:t>Foord</a:t>
            </a:r>
            <a:r>
              <a:rPr lang="en-GB" sz="1200" dirty="0">
                <a:latin typeface="Times New Roman" panose="02020603050405020304" pitchFamily="18" charset="0"/>
                <a:ea typeface="Calibri" panose="020F0502020204030204" pitchFamily="34" charset="0"/>
                <a:cs typeface="Times New Roman" panose="02020603050405020304" pitchFamily="18" charset="0"/>
              </a:rPr>
              <a:t>, 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Frecè</a:t>
            </a:r>
            <a:r>
              <a:rPr lang="en-GB" sz="1200" dirty="0">
                <a:latin typeface="Times New Roman" panose="02020603050405020304" pitchFamily="18" charset="0"/>
                <a:ea typeface="Calibri" panose="020F0502020204030204" pitchFamily="34" charset="0"/>
                <a:cs typeface="Times New Roman" panose="02020603050405020304" pitchFamily="18" charset="0"/>
              </a:rPr>
              <a:t>, J., Hillebrand, K., Kissling-</a:t>
            </a:r>
            <a:r>
              <a:rPr lang="en-GB" sz="1200" dirty="0" err="1">
                <a:latin typeface="Times New Roman" panose="02020603050405020304" pitchFamily="18" charset="0"/>
                <a:ea typeface="Calibri" panose="020F0502020204030204" pitchFamily="34" charset="0"/>
                <a:cs typeface="Times New Roman" panose="02020603050405020304" pitchFamily="18" charset="0"/>
              </a:rPr>
              <a:t>Näf</a:t>
            </a:r>
            <a:r>
              <a:rPr lang="en-GB" sz="1200" dirty="0">
                <a:latin typeface="Times New Roman" panose="02020603050405020304" pitchFamily="18" charset="0"/>
                <a:ea typeface="Calibri" panose="020F0502020204030204" pitchFamily="34" charset="0"/>
                <a:cs typeface="Times New Roman" panose="02020603050405020304" pitchFamily="18" charset="0"/>
              </a:rPr>
              <a:t>, I., </a:t>
            </a:r>
            <a:r>
              <a:rPr lang="en-GB" sz="1200" dirty="0" err="1">
                <a:latin typeface="Times New Roman" panose="02020603050405020304" pitchFamily="18" charset="0"/>
                <a:ea typeface="Calibri" panose="020F0502020204030204" pitchFamily="34" charset="0"/>
                <a:cs typeface="Times New Roman" panose="02020603050405020304" pitchFamily="18" charset="0"/>
              </a:rPr>
              <a:t>Meili</a:t>
            </a:r>
            <a:r>
              <a:rPr lang="en-GB" sz="1200" dirty="0">
                <a:latin typeface="Times New Roman" panose="02020603050405020304" pitchFamily="18" charset="0"/>
                <a:ea typeface="Calibri" panose="020F0502020204030204" pitchFamily="34" charset="0"/>
                <a:cs typeface="Times New Roman" panose="02020603050405020304" pitchFamily="18" charset="0"/>
              </a:rPr>
              <a:t>, R., </a:t>
            </a:r>
            <a:r>
              <a:rPr lang="en-GB" sz="1200" dirty="0" err="1">
                <a:latin typeface="Times New Roman" panose="02020603050405020304" pitchFamily="18" charset="0"/>
                <a:ea typeface="Calibri" panose="020F0502020204030204" pitchFamily="34" charset="0"/>
                <a:cs typeface="Times New Roman" panose="02020603050405020304" pitchFamily="18" charset="0"/>
              </a:rPr>
              <a:t>Peskova</a:t>
            </a:r>
            <a:r>
              <a:rPr lang="en-GB" sz="1200" dirty="0">
                <a:latin typeface="Times New Roman" panose="02020603050405020304" pitchFamily="18" charset="0"/>
                <a:ea typeface="Calibri" panose="020F0502020204030204" pitchFamily="34" charset="0"/>
                <a:cs typeface="Times New Roman" panose="02020603050405020304" pitchFamily="18" charset="0"/>
              </a:rPr>
              <a:t>, M., </a:t>
            </a:r>
            <a:r>
              <a:rPr lang="en-GB" sz="1200" dirty="0" err="1">
                <a:latin typeface="Times New Roman" panose="02020603050405020304" pitchFamily="18" charset="0"/>
                <a:ea typeface="Calibri" panose="020F0502020204030204" pitchFamily="34" charset="0"/>
                <a:cs typeface="Times New Roman" panose="02020603050405020304" pitchFamily="18" charset="0"/>
              </a:rPr>
              <a:t>Risi</a:t>
            </a:r>
            <a:r>
              <a:rPr lang="en-GB" sz="1200" dirty="0">
                <a:latin typeface="Times New Roman" panose="02020603050405020304" pitchFamily="18" charset="0"/>
                <a:ea typeface="Calibri" panose="020F0502020204030204" pitchFamily="34" charset="0"/>
                <a:cs typeface="Times New Roman" panose="02020603050405020304" pitchFamily="18" charset="0"/>
              </a:rPr>
              <a:t>, 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Schmidpeter</a:t>
            </a:r>
            <a:r>
              <a:rPr lang="en-GB" sz="1200" dirty="0">
                <a:latin typeface="Times New Roman" panose="02020603050405020304" pitchFamily="18" charset="0"/>
                <a:ea typeface="Calibri" panose="020F0502020204030204" pitchFamily="34" charset="0"/>
                <a:cs typeface="Times New Roman" panose="02020603050405020304" pitchFamily="18" charset="0"/>
              </a:rPr>
              <a:t>, R. and Stucki, T. (2023). The concept of sustainable development. In </a:t>
            </a:r>
            <a:r>
              <a:rPr lang="en-GB" sz="1200" i="1" dirty="0">
                <a:latin typeface="Times New Roman" panose="02020603050405020304" pitchFamily="18" charset="0"/>
                <a:ea typeface="Calibri" panose="020F0502020204030204" pitchFamily="34" charset="0"/>
                <a:cs typeface="Times New Roman" panose="02020603050405020304" pitchFamily="18" charset="0"/>
              </a:rPr>
              <a:t>Sustainable Business: Managing the Challenges of the 21st Century</a:t>
            </a:r>
            <a:r>
              <a:rPr lang="en-GB" sz="1200" dirty="0">
                <a:latin typeface="Times New Roman" panose="02020603050405020304" pitchFamily="18" charset="0"/>
                <a:ea typeface="Calibri" panose="020F0502020204030204" pitchFamily="34" charset="0"/>
                <a:cs typeface="Times New Roman" panose="02020603050405020304" pitchFamily="18" charset="0"/>
              </a:rPr>
              <a:t> (pp. 17-27). Cham: Springer International Publishing.</a:t>
            </a:r>
          </a:p>
          <a:p>
            <a:pPr marL="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Fufaa</a:t>
            </a:r>
            <a:r>
              <a:rPr lang="en-GB" sz="1200" dirty="0">
                <a:latin typeface="Times New Roman" panose="02020603050405020304" pitchFamily="18" charset="0"/>
                <a:ea typeface="Calibri" panose="020F0502020204030204" pitchFamily="34" charset="0"/>
                <a:cs typeface="Times New Roman" panose="02020603050405020304" pitchFamily="18" charset="0"/>
              </a:rPr>
              <a:t>, G.D. (2024). The role of preventive health care in preventing chronic diseases. In </a:t>
            </a:r>
            <a:r>
              <a:rPr lang="en-GB" sz="1200" i="1" dirty="0">
                <a:latin typeface="Times New Roman" panose="02020603050405020304" pitchFamily="18" charset="0"/>
                <a:ea typeface="Calibri" panose="020F0502020204030204" pitchFamily="34" charset="0"/>
                <a:cs typeface="Times New Roman" panose="02020603050405020304" pitchFamily="18" charset="0"/>
              </a:rPr>
              <a:t>International Perspectives and Experiences Enhancing Access to Healthcare</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dirty="0" err="1">
                <a:latin typeface="Times New Roman" panose="02020603050405020304" pitchFamily="18" charset="0"/>
                <a:ea typeface="Calibri" panose="020F0502020204030204" pitchFamily="34" charset="0"/>
                <a:cs typeface="Times New Roman" panose="02020603050405020304" pitchFamily="18" charset="0"/>
              </a:rPr>
              <a:t>IntechOpen</a:t>
            </a:r>
            <a:r>
              <a:rPr lang="en-GB" sz="1200" dirty="0">
                <a:latin typeface="Times New Roman" panose="02020603050405020304" pitchFamily="18" charset="0"/>
                <a:ea typeface="Calibri" panose="020F0502020204030204" pitchFamily="34" charset="0"/>
                <a:cs typeface="Times New Roman" panose="02020603050405020304" pitchFamily="18" charset="0"/>
              </a:rPr>
              <a:t>.</a:t>
            </a:r>
          </a:p>
          <a:p>
            <a:pPr marL="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Geidne</a:t>
            </a:r>
            <a:r>
              <a:rPr lang="en-GB" sz="1200" dirty="0">
                <a:latin typeface="Times New Roman" panose="02020603050405020304" pitchFamily="18" charset="0"/>
                <a:ea typeface="Calibri" panose="020F0502020204030204" pitchFamily="34" charset="0"/>
                <a:cs typeface="Times New Roman" panose="02020603050405020304" pitchFamily="18" charset="0"/>
              </a:rPr>
              <a:t>, S., Ericson, H., </a:t>
            </a:r>
            <a:r>
              <a:rPr lang="en-GB" sz="1200" dirty="0" err="1">
                <a:latin typeface="Times New Roman" panose="02020603050405020304" pitchFamily="18" charset="0"/>
                <a:ea typeface="Calibri" panose="020F0502020204030204" pitchFamily="34" charset="0"/>
                <a:cs typeface="Times New Roman" panose="02020603050405020304" pitchFamily="18" charset="0"/>
              </a:rPr>
              <a:t>Quennerstedt</a:t>
            </a:r>
            <a:r>
              <a:rPr lang="en-GB" sz="1200" dirty="0">
                <a:latin typeface="Times New Roman" panose="02020603050405020304" pitchFamily="18" charset="0"/>
                <a:ea typeface="Calibri" panose="020F0502020204030204" pitchFamily="34" charset="0"/>
                <a:cs typeface="Times New Roman" panose="02020603050405020304" pitchFamily="18" charset="0"/>
              </a:rPr>
              <a:t>, M. and Van </a:t>
            </a:r>
            <a:r>
              <a:rPr lang="en-GB" sz="1200" dirty="0" err="1">
                <a:latin typeface="Times New Roman" panose="02020603050405020304" pitchFamily="18" charset="0"/>
                <a:ea typeface="Calibri" panose="020F0502020204030204" pitchFamily="34" charset="0"/>
                <a:cs typeface="Times New Roman" panose="02020603050405020304" pitchFamily="18" charset="0"/>
              </a:rPr>
              <a:t>Hoye</a:t>
            </a:r>
            <a:r>
              <a:rPr lang="en-GB" sz="1200" dirty="0">
                <a:latin typeface="Times New Roman" panose="02020603050405020304" pitchFamily="18" charset="0"/>
                <a:ea typeface="Calibri" panose="020F0502020204030204" pitchFamily="34" charset="0"/>
                <a:cs typeface="Times New Roman" panose="02020603050405020304" pitchFamily="18" charset="0"/>
              </a:rPr>
              <a:t>, A. (2025). Health Promotion and Sports. In </a:t>
            </a:r>
            <a:r>
              <a:rPr lang="en-GB" sz="1200" i="1" dirty="0">
                <a:latin typeface="Times New Roman" panose="02020603050405020304" pitchFamily="18" charset="0"/>
                <a:ea typeface="Calibri" panose="020F0502020204030204" pitchFamily="34" charset="0"/>
                <a:cs typeface="Times New Roman" panose="02020603050405020304" pitchFamily="18" charset="0"/>
              </a:rPr>
              <a:t>Handbook of Concepts in Health, Health </a:t>
            </a:r>
            <a:r>
              <a:rPr lang="en-GB" sz="1200" i="1" dirty="0" err="1">
                <a:latin typeface="Times New Roman" panose="02020603050405020304" pitchFamily="18" charset="0"/>
                <a:ea typeface="Calibri" panose="020F0502020204030204" pitchFamily="34" charset="0"/>
                <a:cs typeface="Times New Roman" panose="02020603050405020304" pitchFamily="18" charset="0"/>
              </a:rPr>
              <a:t>Behavior</a:t>
            </a:r>
            <a:r>
              <a:rPr lang="en-GB" sz="1200" i="1" dirty="0">
                <a:latin typeface="Times New Roman" panose="02020603050405020304" pitchFamily="18" charset="0"/>
                <a:ea typeface="Calibri" panose="020F0502020204030204" pitchFamily="34" charset="0"/>
                <a:cs typeface="Times New Roman" panose="02020603050405020304" pitchFamily="18" charset="0"/>
              </a:rPr>
              <a:t> and Environmental Health</a:t>
            </a:r>
            <a:r>
              <a:rPr lang="en-GB" sz="1200" dirty="0">
                <a:latin typeface="Times New Roman" panose="02020603050405020304" pitchFamily="18" charset="0"/>
                <a:ea typeface="Calibri" panose="020F0502020204030204" pitchFamily="34" charset="0"/>
                <a:cs typeface="Times New Roman" panose="02020603050405020304" pitchFamily="18" charset="0"/>
              </a:rPr>
              <a:t> (pp. 1-19). Singapore: Springer Nature Singapore. </a:t>
            </a:r>
          </a:p>
        </p:txBody>
      </p:sp>
    </p:spTree>
    <p:extLst>
      <p:ext uri="{BB962C8B-B14F-4D97-AF65-F5344CB8AC3E}">
        <p14:creationId xmlns:p14="http://schemas.microsoft.com/office/powerpoint/2010/main" val="726636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6EF72-8A26-4FCF-906A-51B627F56BB3}"/>
              </a:ext>
            </a:extLst>
          </p:cNvPr>
          <p:cNvSpPr>
            <a:spLocks noGrp="1"/>
          </p:cNvSpPr>
          <p:nvPr>
            <p:ph type="title"/>
          </p:nvPr>
        </p:nvSpPr>
        <p:spPr>
          <a:xfrm>
            <a:off x="0" y="63975"/>
            <a:ext cx="12192000" cy="667545"/>
          </a:xfrm>
          <a:solidFill>
            <a:srgbClr val="B1CEAA"/>
          </a:solidFill>
        </p:spPr>
        <p:txBody>
          <a:bodyPr>
            <a:normAutofit/>
          </a:bodyPr>
          <a:lstStyle/>
          <a:p>
            <a:pPr algn="ctr"/>
            <a:r>
              <a:rPr lang="en-US" sz="3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AAEFC4DC-70E4-437A-A6B3-D00A371BDF6C}"/>
              </a:ext>
            </a:extLst>
          </p:cNvPr>
          <p:cNvSpPr>
            <a:spLocks noGrp="1"/>
          </p:cNvSpPr>
          <p:nvPr>
            <p:ph idx="1"/>
          </p:nvPr>
        </p:nvSpPr>
        <p:spPr>
          <a:xfrm>
            <a:off x="152400" y="784859"/>
            <a:ext cx="11906250" cy="6009166"/>
          </a:xfrm>
          <a:solidFill>
            <a:schemeClr val="bg1"/>
          </a:solidFill>
        </p:spPr>
        <p:txBody>
          <a:bodyPr>
            <a:normAutofit fontScale="92500" lnSpcReduction="20000"/>
          </a:bodyPr>
          <a:lstStyle/>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Jeff, P., </a:t>
            </a:r>
            <a:r>
              <a:rPr lang="en-GB" sz="1200" dirty="0" err="1">
                <a:latin typeface="Times New Roman" panose="02020603050405020304" pitchFamily="18" charset="0"/>
                <a:ea typeface="Calibri" panose="020F0502020204030204" pitchFamily="34" charset="0"/>
                <a:cs typeface="Times New Roman" panose="02020603050405020304" pitchFamily="18" charset="0"/>
              </a:rPr>
              <a:t>Benzimra</a:t>
            </a:r>
            <a:r>
              <a:rPr lang="en-GB" sz="1200" dirty="0">
                <a:latin typeface="Times New Roman" panose="02020603050405020304" pitchFamily="18" charset="0"/>
                <a:ea typeface="Calibri" panose="020F0502020204030204" pitchFamily="34" charset="0"/>
                <a:cs typeface="Times New Roman" panose="02020603050405020304" pitchFamily="18" charset="0"/>
              </a:rPr>
              <a:t>, A., Murphy, J.L., </a:t>
            </a:r>
            <a:r>
              <a:rPr lang="en-GB" sz="1200" dirty="0" err="1">
                <a:latin typeface="Times New Roman" panose="02020603050405020304" pitchFamily="18" charset="0"/>
                <a:ea typeface="Calibri" panose="020F0502020204030204" pitchFamily="34" charset="0"/>
                <a:cs typeface="Times New Roman" panose="02020603050405020304" pitchFamily="18" charset="0"/>
              </a:rPr>
              <a:t>Fenge</a:t>
            </a:r>
            <a:r>
              <a:rPr lang="en-GB" sz="1200" dirty="0">
                <a:latin typeface="Times New Roman" panose="02020603050405020304" pitchFamily="18" charset="0"/>
                <a:ea typeface="Calibri" panose="020F0502020204030204" pitchFamily="34" charset="0"/>
                <a:cs typeface="Times New Roman" panose="02020603050405020304" pitchFamily="18" charset="0"/>
              </a:rPr>
              <a:t>, L.A., </a:t>
            </a:r>
            <a:r>
              <a:rPr lang="en-GB" sz="1200" dirty="0" err="1">
                <a:latin typeface="Times New Roman" panose="02020603050405020304" pitchFamily="18" charset="0"/>
                <a:ea typeface="Calibri" panose="020F0502020204030204" pitchFamily="34" charset="0"/>
                <a:cs typeface="Times New Roman" panose="02020603050405020304" pitchFamily="18" charset="0"/>
              </a:rPr>
              <a:t>Devis-Rozental</a:t>
            </a:r>
            <a:r>
              <a:rPr lang="en-GB" sz="1200" dirty="0">
                <a:latin typeface="Times New Roman" panose="02020603050405020304" pitchFamily="18" charset="0"/>
                <a:ea typeface="Calibri" panose="020F0502020204030204" pitchFamily="34" charset="0"/>
                <a:cs typeface="Times New Roman" panose="02020603050405020304" pitchFamily="18" charset="0"/>
              </a:rPr>
              <a:t>, C.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Amenyah</a:t>
            </a:r>
            <a:r>
              <a:rPr lang="en-GB" sz="1200" dirty="0">
                <a:latin typeface="Times New Roman" panose="02020603050405020304" pitchFamily="18" charset="0"/>
                <a:ea typeface="Calibri" panose="020F0502020204030204" pitchFamily="34" charset="0"/>
                <a:cs typeface="Times New Roman" panose="02020603050405020304" pitchFamily="18" charset="0"/>
              </a:rPr>
              <a:t>, S.D. (2025). Impact of Community‐Based Food Interventions on Health, Well‐being, and Social Connectedness of Older Adults: A Scoping Review. </a:t>
            </a:r>
            <a:r>
              <a:rPr lang="en-GB" sz="1200" i="1" dirty="0">
                <a:latin typeface="Times New Roman" panose="02020603050405020304" pitchFamily="18" charset="0"/>
                <a:ea typeface="Calibri" panose="020F0502020204030204" pitchFamily="34" charset="0"/>
                <a:cs typeface="Times New Roman" panose="02020603050405020304" pitchFamily="18" charset="0"/>
              </a:rPr>
              <a:t>Health &amp; social care in the community</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2025</a:t>
            </a:r>
            <a:r>
              <a:rPr lang="en-GB" sz="1200" dirty="0">
                <a:latin typeface="Times New Roman" panose="02020603050405020304" pitchFamily="18" charset="0"/>
                <a:ea typeface="Calibri" panose="020F0502020204030204" pitchFamily="34" charset="0"/>
                <a:cs typeface="Times New Roman" panose="02020603050405020304" pitchFamily="18" charset="0"/>
              </a:rPr>
              <a:t>(1), p.6677936.</a:t>
            </a:r>
          </a:p>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Kong, W., Yang, C., Li, X., Ning, Y., Shi, J., Liu, L., Liu, H., Guo, Y. and Li, M. (2025). The social ecological model of interpersonal health communication among rural older residents: a consensual qualitative study. </a:t>
            </a:r>
            <a:r>
              <a:rPr lang="en-GB" sz="1200" i="1" dirty="0">
                <a:latin typeface="Times New Roman" panose="02020603050405020304" pitchFamily="18" charset="0"/>
                <a:ea typeface="Calibri" panose="020F0502020204030204" pitchFamily="34" charset="0"/>
                <a:cs typeface="Times New Roman" panose="02020603050405020304" pitchFamily="18" charset="0"/>
              </a:rPr>
              <a:t>Frontiers in Public Health</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13</a:t>
            </a:r>
            <a:r>
              <a:rPr lang="en-GB" sz="1200" dirty="0">
                <a:latin typeface="Times New Roman" panose="02020603050405020304" pitchFamily="18" charset="0"/>
                <a:ea typeface="Calibri" panose="020F0502020204030204" pitchFamily="34" charset="0"/>
                <a:cs typeface="Times New Roman" panose="02020603050405020304" pitchFamily="18" charset="0"/>
              </a:rPr>
              <a:t>, p.1615088.</a:t>
            </a:r>
          </a:p>
          <a:p>
            <a:pPr marL="0" marR="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Lakioti</a:t>
            </a:r>
            <a:r>
              <a:rPr lang="en-GB" sz="1200" dirty="0">
                <a:latin typeface="Times New Roman" panose="02020603050405020304" pitchFamily="18" charset="0"/>
                <a:ea typeface="Calibri" panose="020F0502020204030204" pitchFamily="34" charset="0"/>
                <a:cs typeface="Times New Roman" panose="02020603050405020304" pitchFamily="18" charset="0"/>
              </a:rPr>
              <a:t>, E., Pagonis, N., </a:t>
            </a:r>
            <a:r>
              <a:rPr lang="en-GB" sz="1200" dirty="0" err="1">
                <a:latin typeface="Times New Roman" panose="02020603050405020304" pitchFamily="18" charset="0"/>
                <a:ea typeface="Calibri" panose="020F0502020204030204" pitchFamily="34" charset="0"/>
                <a:cs typeface="Times New Roman" panose="02020603050405020304" pitchFamily="18" charset="0"/>
              </a:rPr>
              <a:t>Flegkas</a:t>
            </a:r>
            <a:r>
              <a:rPr lang="en-GB" sz="1200" dirty="0">
                <a:latin typeface="Times New Roman" panose="02020603050405020304" pitchFamily="18" charset="0"/>
                <a:ea typeface="Calibri" panose="020F0502020204030204" pitchFamily="34" charset="0"/>
                <a:cs typeface="Times New Roman" panose="02020603050405020304" pitchFamily="18" charset="0"/>
              </a:rPr>
              <a:t>, 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Itziou</a:t>
            </a:r>
            <a:r>
              <a:rPr lang="en-GB" sz="1200" dirty="0">
                <a:latin typeface="Times New Roman" panose="02020603050405020304" pitchFamily="18" charset="0"/>
                <a:ea typeface="Calibri" panose="020F0502020204030204" pitchFamily="34" charset="0"/>
                <a:cs typeface="Times New Roman" panose="02020603050405020304" pitchFamily="18" charset="0"/>
              </a:rPr>
              <a:t>, A., Moustakas, K.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Karayannis</a:t>
            </a:r>
            <a:r>
              <a:rPr lang="en-GB" sz="1200" dirty="0">
                <a:latin typeface="Times New Roman" panose="02020603050405020304" pitchFamily="18" charset="0"/>
                <a:ea typeface="Calibri" panose="020F0502020204030204" pitchFamily="34" charset="0"/>
                <a:cs typeface="Times New Roman" panose="02020603050405020304" pitchFamily="18" charset="0"/>
              </a:rPr>
              <a:t>, V. (2025). Social factors and policies promoting good health and well-being as a sustainable development goal: current achievements and future pathways. </a:t>
            </a:r>
            <a:r>
              <a:rPr lang="en-GB" sz="1200" i="1" dirty="0">
                <a:latin typeface="Times New Roman" panose="02020603050405020304" pitchFamily="18" charset="0"/>
                <a:ea typeface="Calibri" panose="020F0502020204030204" pitchFamily="34" charset="0"/>
                <a:cs typeface="Times New Roman" panose="02020603050405020304" pitchFamily="18" charset="0"/>
              </a:rPr>
              <a:t>Sustainability</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17</a:t>
            </a:r>
            <a:r>
              <a:rPr lang="en-GB" sz="1200" dirty="0">
                <a:latin typeface="Times New Roman" panose="02020603050405020304" pitchFamily="18" charset="0"/>
                <a:ea typeface="Calibri" panose="020F0502020204030204" pitchFamily="34" charset="0"/>
                <a:cs typeface="Times New Roman" panose="02020603050405020304" pitchFamily="18" charset="0"/>
              </a:rPr>
              <a:t>(11), p.5063.</a:t>
            </a:r>
          </a:p>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Lee, S., Robinson-Reilly, M. and Kwok, C. (2026). Challenges in accessing cancer care among ethnic cancer patients: A systematic review. </a:t>
            </a:r>
            <a:r>
              <a:rPr lang="en-GB" sz="1200" i="1" dirty="0">
                <a:latin typeface="Times New Roman" panose="02020603050405020304" pitchFamily="18" charset="0"/>
                <a:ea typeface="Calibri" panose="020F0502020204030204" pitchFamily="34" charset="0"/>
                <a:cs typeface="Times New Roman" panose="02020603050405020304" pitchFamily="18" charset="0"/>
              </a:rPr>
              <a:t>Patient Education and Counseling</a:t>
            </a:r>
            <a:r>
              <a:rPr lang="en-GB" sz="1200" dirty="0">
                <a:latin typeface="Times New Roman" panose="02020603050405020304" pitchFamily="18" charset="0"/>
                <a:ea typeface="Calibri" panose="020F0502020204030204" pitchFamily="34" charset="0"/>
                <a:cs typeface="Times New Roman" panose="02020603050405020304" pitchFamily="18" charset="0"/>
              </a:rPr>
              <a:t>, p.109487.</a:t>
            </a:r>
          </a:p>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Mahapatra, A. and Sharma, P. (2024). Biopsychosocial approach to mental health. In </a:t>
            </a:r>
            <a:r>
              <a:rPr lang="en-GB" sz="1200" i="1" dirty="0">
                <a:latin typeface="Times New Roman" panose="02020603050405020304" pitchFamily="18" charset="0"/>
                <a:ea typeface="Calibri" panose="020F0502020204030204" pitchFamily="34" charset="0"/>
                <a:cs typeface="Times New Roman" panose="02020603050405020304" pitchFamily="18" charset="0"/>
              </a:rPr>
              <a:t>Mental health care resource book: Concepts and praxis for social workers and mental health professionals</a:t>
            </a:r>
            <a:r>
              <a:rPr lang="en-GB" sz="1200" dirty="0">
                <a:latin typeface="Times New Roman" panose="02020603050405020304" pitchFamily="18" charset="0"/>
                <a:ea typeface="Calibri" panose="020F0502020204030204" pitchFamily="34" charset="0"/>
                <a:cs typeface="Times New Roman" panose="02020603050405020304" pitchFamily="18" charset="0"/>
              </a:rPr>
              <a:t> (pp. 87-100). Singapore: Springer Nature Singapore.</a:t>
            </a:r>
          </a:p>
          <a:p>
            <a:pPr marL="0" marR="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Manoli</a:t>
            </a:r>
            <a:r>
              <a:rPr lang="en-GB" sz="1200" dirty="0">
                <a:latin typeface="Times New Roman" panose="02020603050405020304" pitchFamily="18" charset="0"/>
                <a:ea typeface="Calibri" panose="020F0502020204030204" pitchFamily="34" charset="0"/>
                <a:cs typeface="Times New Roman" panose="02020603050405020304" pitchFamily="18" charset="0"/>
              </a:rPr>
              <a:t>, A., </a:t>
            </a:r>
            <a:r>
              <a:rPr lang="en-GB" sz="1200" dirty="0" err="1">
                <a:latin typeface="Times New Roman" panose="02020603050405020304" pitchFamily="18" charset="0"/>
                <a:ea typeface="Calibri" panose="020F0502020204030204" pitchFamily="34" charset="0"/>
                <a:cs typeface="Times New Roman" panose="02020603050405020304" pitchFamily="18" charset="0"/>
              </a:rPr>
              <a:t>Chandrabose</a:t>
            </a:r>
            <a:r>
              <a:rPr lang="en-GB" sz="1200" dirty="0">
                <a:latin typeface="Times New Roman" panose="02020603050405020304" pitchFamily="18" charset="0"/>
                <a:ea typeface="Calibri" panose="020F0502020204030204" pitchFamily="34" charset="0"/>
                <a:cs typeface="Times New Roman" panose="02020603050405020304" pitchFamily="18" charset="0"/>
              </a:rPr>
              <a:t>, G.S., </a:t>
            </a:r>
            <a:r>
              <a:rPr lang="en-GB" sz="1200" dirty="0" err="1">
                <a:latin typeface="Times New Roman" panose="02020603050405020304" pitchFamily="18" charset="0"/>
                <a:ea typeface="Calibri" panose="020F0502020204030204" pitchFamily="34" charset="0"/>
                <a:cs typeface="Times New Roman" panose="02020603050405020304" pitchFamily="18" charset="0"/>
              </a:rPr>
              <a:t>Dhakishnamoorthy</a:t>
            </a:r>
            <a:r>
              <a:rPr lang="en-GB" sz="1200" dirty="0">
                <a:latin typeface="Times New Roman" panose="02020603050405020304" pitchFamily="18" charset="0"/>
                <a:ea typeface="Calibri" panose="020F0502020204030204" pitchFamily="34" charset="0"/>
                <a:cs typeface="Times New Roman" panose="02020603050405020304" pitchFamily="18" charset="0"/>
              </a:rPr>
              <a:t>, A., </a:t>
            </a:r>
            <a:r>
              <a:rPr lang="en-GB" sz="1200" dirty="0" err="1">
                <a:latin typeface="Times New Roman" panose="02020603050405020304" pitchFamily="18" charset="0"/>
                <a:ea typeface="Calibri" panose="020F0502020204030204" pitchFamily="34" charset="0"/>
                <a:cs typeface="Times New Roman" panose="02020603050405020304" pitchFamily="18" charset="0"/>
              </a:rPr>
              <a:t>Behea</a:t>
            </a:r>
            <a:r>
              <a:rPr lang="en-GB" sz="1200" dirty="0">
                <a:latin typeface="Times New Roman" panose="02020603050405020304" pitchFamily="18" charset="0"/>
                <a:ea typeface="Calibri" panose="020F0502020204030204" pitchFamily="34" charset="0"/>
                <a:cs typeface="Times New Roman" panose="02020603050405020304" pitchFamily="18" charset="0"/>
              </a:rPr>
              <a:t>, K.K., </a:t>
            </a:r>
            <a:r>
              <a:rPr lang="en-GB" sz="1200" dirty="0" err="1">
                <a:latin typeface="Times New Roman" panose="02020603050405020304" pitchFamily="18" charset="0"/>
                <a:ea typeface="Calibri" panose="020F0502020204030204" pitchFamily="34" charset="0"/>
                <a:cs typeface="Times New Roman" panose="02020603050405020304" pitchFamily="18" charset="0"/>
              </a:rPr>
              <a:t>Surti</a:t>
            </a:r>
            <a:r>
              <a:rPr lang="en-GB" sz="1200" dirty="0">
                <a:latin typeface="Times New Roman" panose="02020603050405020304" pitchFamily="18" charset="0"/>
                <a:ea typeface="Calibri" panose="020F0502020204030204" pitchFamily="34" charset="0"/>
                <a:cs typeface="Times New Roman" panose="02020603050405020304" pitchFamily="18" charset="0"/>
              </a:rPr>
              <a:t>, S., Patil, R.V., Chandrasekaran, P.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Aulakh</a:t>
            </a:r>
            <a:r>
              <a:rPr lang="en-GB" sz="1200" dirty="0">
                <a:latin typeface="Times New Roman" panose="02020603050405020304" pitchFamily="18" charset="0"/>
                <a:ea typeface="Calibri" panose="020F0502020204030204" pitchFamily="34" charset="0"/>
                <a:cs typeface="Times New Roman" panose="02020603050405020304" pitchFamily="18" charset="0"/>
              </a:rPr>
              <a:t>, D. (2025). Community-Based Strategies for Improving Vaccine Uptake Among Rural Populations. </a:t>
            </a:r>
            <a:r>
              <a:rPr lang="en-GB" sz="1200" i="1" dirty="0">
                <a:latin typeface="Times New Roman" panose="02020603050405020304" pitchFamily="18" charset="0"/>
                <a:ea typeface="Calibri" panose="020F0502020204030204" pitchFamily="34" charset="0"/>
                <a:cs typeface="Times New Roman" panose="02020603050405020304" pitchFamily="18" charset="0"/>
              </a:rPr>
              <a:t>Genetics and Molecular Research</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24</a:t>
            </a:r>
            <a:r>
              <a:rPr lang="en-GB" sz="1200" dirty="0">
                <a:latin typeface="Times New Roman" panose="02020603050405020304" pitchFamily="18" charset="0"/>
                <a:ea typeface="Calibri" panose="020F0502020204030204" pitchFamily="34" charset="0"/>
                <a:cs typeface="Times New Roman" panose="02020603050405020304" pitchFamily="18" charset="0"/>
              </a:rPr>
              <a:t>(2), pp.1-6.</a:t>
            </a:r>
          </a:p>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McAllister, S., Brown, J., </a:t>
            </a:r>
            <a:r>
              <a:rPr lang="en-GB" sz="1200" dirty="0" err="1">
                <a:latin typeface="Times New Roman" panose="02020603050405020304" pitchFamily="18" charset="0"/>
                <a:ea typeface="Calibri" panose="020F0502020204030204" pitchFamily="34" charset="0"/>
                <a:cs typeface="Times New Roman" panose="02020603050405020304" pitchFamily="18" charset="0"/>
              </a:rPr>
              <a:t>Chitewe</a:t>
            </a:r>
            <a:r>
              <a:rPr lang="en-GB" sz="1200" dirty="0">
                <a:latin typeface="Times New Roman" panose="02020603050405020304" pitchFamily="18" charset="0"/>
                <a:ea typeface="Calibri" panose="020F0502020204030204" pitchFamily="34" charset="0"/>
                <a:cs typeface="Times New Roman" panose="02020603050405020304" pitchFamily="18" charset="0"/>
              </a:rPr>
              <a:t>, A., </a:t>
            </a:r>
            <a:r>
              <a:rPr lang="en-GB" sz="1200" dirty="0" err="1">
                <a:latin typeface="Times New Roman" panose="02020603050405020304" pitchFamily="18" charset="0"/>
                <a:ea typeface="Calibri" panose="020F0502020204030204" pitchFamily="34" charset="0"/>
                <a:cs typeface="Times New Roman" panose="02020603050405020304" pitchFamily="18" charset="0"/>
              </a:rPr>
              <a:t>Frasquilho</a:t>
            </a:r>
            <a:r>
              <a:rPr lang="en-GB" sz="1200" dirty="0">
                <a:latin typeface="Times New Roman" panose="02020603050405020304" pitchFamily="18" charset="0"/>
                <a:ea typeface="Calibri" panose="020F0502020204030204" pitchFamily="34" charset="0"/>
                <a:cs typeface="Times New Roman" panose="02020603050405020304" pitchFamily="18" charset="0"/>
              </a:rPr>
              <a:t>, F., Hodgkinson, S., Lomax, P., Toll, A., Aurelio, M. and Shah, A. (2024). Towards environmentally sustainable healthcare: using quality improvement to deliver a net zero NHS. </a:t>
            </a:r>
            <a:r>
              <a:rPr lang="en-GB" sz="1200" i="1" dirty="0">
                <a:latin typeface="Times New Roman" panose="02020603050405020304" pitchFamily="18" charset="0"/>
                <a:ea typeface="Calibri" panose="020F0502020204030204" pitchFamily="34" charset="0"/>
                <a:cs typeface="Times New Roman" panose="02020603050405020304" pitchFamily="18" charset="0"/>
              </a:rPr>
              <a:t>British Journal of Healthcare Management</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30</a:t>
            </a:r>
            <a:r>
              <a:rPr lang="en-GB" sz="1200" dirty="0">
                <a:latin typeface="Times New Roman" panose="02020603050405020304" pitchFamily="18" charset="0"/>
                <a:ea typeface="Calibri" panose="020F0502020204030204" pitchFamily="34" charset="0"/>
                <a:cs typeface="Times New Roman" panose="02020603050405020304" pitchFamily="18" charset="0"/>
              </a:rPr>
              <a:t>(8), pp.1-16.</a:t>
            </a:r>
          </a:p>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Mutambara, P.D.E. (2025). UN Sustainable Development Goals (SDGs). In </a:t>
            </a:r>
            <a:r>
              <a:rPr lang="en-GB" sz="1200" i="1" dirty="0">
                <a:latin typeface="Times New Roman" panose="02020603050405020304" pitchFamily="18" charset="0"/>
                <a:ea typeface="Calibri" panose="020F0502020204030204" pitchFamily="34" charset="0"/>
                <a:cs typeface="Times New Roman" panose="02020603050405020304" pitchFamily="18" charset="0"/>
              </a:rPr>
              <a:t>Deploying Artificial Intelligence to Achieve the UN Sustainable Development Goals: Enablers, Drivers and Strategic Framework</a:t>
            </a:r>
            <a:r>
              <a:rPr lang="en-GB" sz="1200" dirty="0">
                <a:latin typeface="Times New Roman" panose="02020603050405020304" pitchFamily="18" charset="0"/>
                <a:ea typeface="Calibri" panose="020F0502020204030204" pitchFamily="34" charset="0"/>
                <a:cs typeface="Times New Roman" panose="02020603050405020304" pitchFamily="18" charset="0"/>
              </a:rPr>
              <a:t> (pp. 47-80). Cham: Springer Nature Switzerland.</a:t>
            </a:r>
          </a:p>
          <a:p>
            <a:pPr marL="0" marR="0" indent="0">
              <a:lnSpc>
                <a:spcPct val="150000"/>
              </a:lnSpc>
              <a:spcBef>
                <a:spcPts val="0"/>
              </a:spcBef>
              <a:buNone/>
            </a:pPr>
            <a:r>
              <a:rPr lang="en-US" sz="1200" dirty="0">
                <a:latin typeface="Times New Roman" panose="02020603050405020304" pitchFamily="18" charset="0"/>
                <a:ea typeface="Calibri" panose="020F0502020204030204" pitchFamily="34" charset="0"/>
                <a:cs typeface="Times New Roman" panose="02020603050405020304" pitchFamily="18" charset="0"/>
              </a:rPr>
              <a:t>NHS. (2022). NHS choices. </a:t>
            </a:r>
            <a:r>
              <a:rPr lang="en-US" sz="12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https://www.england.nhs.uk/diabetes/diabetes-prevention/</a:t>
            </a:r>
            <a:r>
              <a:rPr lang="en-US" sz="1200" dirty="0">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O'Mahony</a:t>
            </a:r>
            <a:r>
              <a:rPr lang="en-GB" sz="1200" dirty="0">
                <a:latin typeface="Times New Roman" panose="02020603050405020304" pitchFamily="18" charset="0"/>
                <a:ea typeface="Calibri" panose="020F0502020204030204" pitchFamily="34" charset="0"/>
                <a:cs typeface="Times New Roman" panose="02020603050405020304" pitchFamily="18" charset="0"/>
              </a:rPr>
              <a:t>, T. (2022). Toward sustainable wellbeing: Advances in contemporary concepts. Frontiers in Sustainability, 3, p.807984.</a:t>
            </a:r>
          </a:p>
          <a:p>
            <a:pPr marL="0" marR="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Schramme</a:t>
            </a:r>
            <a:r>
              <a:rPr lang="en-GB" sz="1200" dirty="0">
                <a:latin typeface="Times New Roman" panose="02020603050405020304" pitchFamily="18" charset="0"/>
                <a:ea typeface="Calibri" panose="020F0502020204030204" pitchFamily="34" charset="0"/>
                <a:cs typeface="Times New Roman" panose="02020603050405020304" pitchFamily="18" charset="0"/>
              </a:rPr>
              <a:t>, T. (2023). Health as complete well-being: The WHO definition and beyond. </a:t>
            </a:r>
            <a:r>
              <a:rPr lang="en-GB" sz="1200" i="1" dirty="0">
                <a:latin typeface="Times New Roman" panose="02020603050405020304" pitchFamily="18" charset="0"/>
                <a:ea typeface="Calibri" panose="020F0502020204030204" pitchFamily="34" charset="0"/>
                <a:cs typeface="Times New Roman" panose="02020603050405020304" pitchFamily="18" charset="0"/>
              </a:rPr>
              <a:t>Public health ethics</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16</a:t>
            </a:r>
            <a:r>
              <a:rPr lang="en-GB" sz="1200" dirty="0">
                <a:latin typeface="Times New Roman" panose="02020603050405020304" pitchFamily="18" charset="0"/>
                <a:ea typeface="Calibri" panose="020F0502020204030204" pitchFamily="34" charset="0"/>
                <a:cs typeface="Times New Roman" panose="02020603050405020304" pitchFamily="18" charset="0"/>
              </a:rPr>
              <a:t>(3), pp.210-218.</a:t>
            </a:r>
            <a:r>
              <a:rPr lang="en-GB" sz="1200" dirty="0">
                <a:solidFill>
                  <a:srgbClr val="222222"/>
                </a:solidFill>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Singh, V., Kumar, A. and Gupta, S. (2022). Mental health prevention and promotion—A narrative review. </a:t>
            </a:r>
            <a:r>
              <a:rPr lang="en-GB" sz="1200" i="1" dirty="0">
                <a:latin typeface="Times New Roman" panose="02020603050405020304" pitchFamily="18" charset="0"/>
                <a:ea typeface="Calibri" panose="020F0502020204030204" pitchFamily="34" charset="0"/>
                <a:cs typeface="Times New Roman" panose="02020603050405020304" pitchFamily="18" charset="0"/>
              </a:rPr>
              <a:t>Frontiers in psychiatry</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13</a:t>
            </a:r>
            <a:r>
              <a:rPr lang="en-GB" sz="1200" dirty="0">
                <a:latin typeface="Times New Roman" panose="02020603050405020304" pitchFamily="18" charset="0"/>
                <a:ea typeface="Calibri" panose="020F0502020204030204" pitchFamily="34" charset="0"/>
                <a:cs typeface="Times New Roman" panose="02020603050405020304" pitchFamily="18" charset="0"/>
              </a:rPr>
              <a:t>, p.898009.</a:t>
            </a:r>
          </a:p>
          <a:p>
            <a:pPr marL="0" marR="0" indent="0">
              <a:lnSpc>
                <a:spcPct val="150000"/>
              </a:lnSpc>
              <a:spcBef>
                <a:spcPts val="0"/>
              </a:spcBef>
              <a:buNone/>
            </a:pPr>
            <a:r>
              <a:rPr lang="en-GB" sz="1200" dirty="0" err="1">
                <a:latin typeface="Times New Roman" panose="02020603050405020304" pitchFamily="18" charset="0"/>
                <a:ea typeface="Calibri" panose="020F0502020204030204" pitchFamily="34" charset="0"/>
                <a:cs typeface="Times New Roman" panose="02020603050405020304" pitchFamily="18" charset="0"/>
              </a:rPr>
              <a:t>Tamli</a:t>
            </a:r>
            <a:r>
              <a:rPr lang="en-GB" sz="1200" dirty="0">
                <a:latin typeface="Times New Roman" panose="02020603050405020304" pitchFamily="18" charset="0"/>
                <a:ea typeface="Calibri" panose="020F0502020204030204" pitchFamily="34" charset="0"/>
                <a:cs typeface="Times New Roman" panose="02020603050405020304" pitchFamily="18" charset="0"/>
              </a:rPr>
              <a:t>, N.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Sain</a:t>
            </a:r>
            <a:r>
              <a:rPr lang="en-GB" sz="1200" dirty="0">
                <a:latin typeface="Times New Roman" panose="02020603050405020304" pitchFamily="18" charset="0"/>
                <a:ea typeface="Calibri" panose="020F0502020204030204" pitchFamily="34" charset="0"/>
                <a:cs typeface="Times New Roman" panose="02020603050405020304" pitchFamily="18" charset="0"/>
              </a:rPr>
              <a:t>, M. (2023). Exploring innovative strategies for patient-centered care in the nursing profession. </a:t>
            </a:r>
            <a:r>
              <a:rPr lang="en-GB" sz="1200" i="1" dirty="0">
                <a:latin typeface="Times New Roman" panose="02020603050405020304" pitchFamily="18" charset="0"/>
                <a:ea typeface="Calibri" panose="020F0502020204030204" pitchFamily="34" charset="0"/>
                <a:cs typeface="Times New Roman" panose="02020603050405020304" pitchFamily="18" charset="0"/>
              </a:rPr>
              <a:t>A Bi-annual South Asian Journal of Research &amp; Innovation</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10</a:t>
            </a:r>
            <a:r>
              <a:rPr lang="en-GB" sz="1200" dirty="0">
                <a:latin typeface="Times New Roman" panose="02020603050405020304" pitchFamily="18" charset="0"/>
                <a:ea typeface="Calibri" panose="020F0502020204030204" pitchFamily="34" charset="0"/>
                <a:cs typeface="Times New Roman" panose="02020603050405020304" pitchFamily="18" charset="0"/>
              </a:rPr>
              <a:t>(1), pp.19-30.</a:t>
            </a:r>
          </a:p>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Tin, T.T., </a:t>
            </a:r>
            <a:r>
              <a:rPr lang="en-GB" sz="1200" dirty="0" err="1">
                <a:latin typeface="Times New Roman" panose="02020603050405020304" pitchFamily="18" charset="0"/>
                <a:ea typeface="Calibri" panose="020F0502020204030204" pitchFamily="34" charset="0"/>
                <a:cs typeface="Times New Roman" panose="02020603050405020304" pitchFamily="18" charset="0"/>
              </a:rPr>
              <a:t>Jie</a:t>
            </a:r>
            <a:r>
              <a:rPr lang="en-GB" sz="1200" dirty="0">
                <a:latin typeface="Times New Roman" panose="02020603050405020304" pitchFamily="18" charset="0"/>
                <a:ea typeface="Calibri" panose="020F0502020204030204" pitchFamily="34" charset="0"/>
                <a:cs typeface="Times New Roman" panose="02020603050405020304" pitchFamily="18" charset="0"/>
              </a:rPr>
              <a:t>, L.J., Qi, L.J., </a:t>
            </a:r>
            <a:r>
              <a:rPr lang="en-GB" sz="1200" dirty="0" err="1">
                <a:latin typeface="Times New Roman" panose="02020603050405020304" pitchFamily="18" charset="0"/>
                <a:ea typeface="Calibri" panose="020F0502020204030204" pitchFamily="34" charset="0"/>
                <a:cs typeface="Times New Roman" panose="02020603050405020304" pitchFamily="18" charset="0"/>
              </a:rPr>
              <a:t>Wyxin</a:t>
            </a:r>
            <a:r>
              <a:rPr lang="en-GB" sz="1200" dirty="0">
                <a:latin typeface="Times New Roman" panose="02020603050405020304" pitchFamily="18" charset="0"/>
                <a:ea typeface="Calibri" panose="020F0502020204030204" pitchFamily="34" charset="0"/>
                <a:cs typeface="Times New Roman" panose="02020603050405020304" pitchFamily="18" charset="0"/>
              </a:rPr>
              <a:t>, C., Kit, C.J., </a:t>
            </a:r>
            <a:r>
              <a:rPr lang="en-GB" sz="1200" dirty="0" err="1">
                <a:latin typeface="Times New Roman" panose="02020603050405020304" pitchFamily="18" charset="0"/>
                <a:ea typeface="Calibri" panose="020F0502020204030204" pitchFamily="34" charset="0"/>
                <a:cs typeface="Times New Roman" panose="02020603050405020304" pitchFamily="18" charset="0"/>
              </a:rPr>
              <a:t>Husin</a:t>
            </a:r>
            <a:r>
              <a:rPr lang="en-GB" sz="1200" dirty="0">
                <a:latin typeface="Times New Roman" panose="02020603050405020304" pitchFamily="18" charset="0"/>
                <a:ea typeface="Calibri" panose="020F0502020204030204" pitchFamily="34" charset="0"/>
                <a:cs typeface="Times New Roman" panose="02020603050405020304" pitchFamily="18" charset="0"/>
              </a:rPr>
              <a:t>, W.N.A.A.W., </a:t>
            </a:r>
            <a:r>
              <a:rPr lang="en-GB" sz="1200" dirty="0" err="1">
                <a:latin typeface="Times New Roman" panose="02020603050405020304" pitchFamily="18" charset="0"/>
                <a:ea typeface="Calibri" panose="020F0502020204030204" pitchFamily="34" charset="0"/>
                <a:cs typeface="Times New Roman" panose="02020603050405020304" pitchFamily="18" charset="0"/>
              </a:rPr>
              <a:t>Tiung</a:t>
            </a:r>
            <a:r>
              <a:rPr lang="en-GB" sz="1200" dirty="0">
                <a:latin typeface="Times New Roman" panose="02020603050405020304" pitchFamily="18" charset="0"/>
                <a:ea typeface="Calibri" panose="020F0502020204030204" pitchFamily="34" charset="0"/>
                <a:cs typeface="Times New Roman" panose="02020603050405020304" pitchFamily="18" charset="0"/>
              </a:rPr>
              <a:t>, L.K. and </a:t>
            </a:r>
            <a:r>
              <a:rPr lang="en-GB" sz="1200" dirty="0" err="1">
                <a:latin typeface="Times New Roman" panose="02020603050405020304" pitchFamily="18" charset="0"/>
                <a:ea typeface="Calibri" panose="020F0502020204030204" pitchFamily="34" charset="0"/>
                <a:cs typeface="Times New Roman" panose="02020603050405020304" pitchFamily="18" charset="0"/>
              </a:rPr>
              <a:t>Khattak</a:t>
            </a:r>
            <a:r>
              <a:rPr lang="en-GB" sz="1200" dirty="0">
                <a:latin typeface="Times New Roman" panose="02020603050405020304" pitchFamily="18" charset="0"/>
                <a:ea typeface="Calibri" panose="020F0502020204030204" pitchFamily="34" charset="0"/>
                <a:cs typeface="Times New Roman" panose="02020603050405020304" pitchFamily="18" charset="0"/>
              </a:rPr>
              <a:t>, F. (2024). Determinants of Physical, Mental Health, and Chronic Disease: An Empirical Study of Lifestyle Impacts. </a:t>
            </a:r>
            <a:r>
              <a:rPr lang="en-GB" sz="1200" i="1" dirty="0">
                <a:latin typeface="Times New Roman" panose="02020603050405020304" pitchFamily="18" charset="0"/>
                <a:ea typeface="Calibri" panose="020F0502020204030204" pitchFamily="34" charset="0"/>
                <a:cs typeface="Times New Roman" panose="02020603050405020304" pitchFamily="18" charset="0"/>
              </a:rPr>
              <a:t>Pakistan Journal of Life &amp; Social Sciences</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i="1" dirty="0">
                <a:latin typeface="Times New Roman" panose="02020603050405020304" pitchFamily="18" charset="0"/>
                <a:ea typeface="Calibri" panose="020F0502020204030204" pitchFamily="34" charset="0"/>
                <a:cs typeface="Times New Roman" panose="02020603050405020304" pitchFamily="18" charset="0"/>
              </a:rPr>
              <a:t>22</a:t>
            </a:r>
            <a:r>
              <a:rPr lang="en-GB" sz="1200" dirty="0">
                <a:latin typeface="Times New Roman" panose="02020603050405020304" pitchFamily="18" charset="0"/>
                <a:ea typeface="Calibri" panose="020F0502020204030204" pitchFamily="34" charset="0"/>
                <a:cs typeface="Times New Roman" panose="02020603050405020304" pitchFamily="18" charset="0"/>
              </a:rPr>
              <a:t>(2), p.23765.</a:t>
            </a:r>
          </a:p>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Williams, R. (2024). Maintaining workforce capacity: retention and recruitment of health care workers. In </a:t>
            </a:r>
            <a:r>
              <a:rPr lang="en-GB" sz="1200" i="1" dirty="0">
                <a:latin typeface="Times New Roman" panose="02020603050405020304" pitchFamily="18" charset="0"/>
                <a:ea typeface="Calibri" panose="020F0502020204030204" pitchFamily="34" charset="0"/>
                <a:cs typeface="Times New Roman" panose="02020603050405020304" pitchFamily="18" charset="0"/>
              </a:rPr>
              <a:t>Research handbook on contemporary human resource management for health care</a:t>
            </a:r>
            <a:r>
              <a:rPr lang="en-GB" sz="1200" dirty="0">
                <a:latin typeface="Times New Roman" panose="02020603050405020304" pitchFamily="18" charset="0"/>
                <a:ea typeface="Calibri" panose="020F0502020204030204" pitchFamily="34" charset="0"/>
                <a:cs typeface="Times New Roman" panose="02020603050405020304" pitchFamily="18" charset="0"/>
              </a:rPr>
              <a:t> (pp. 238-254). Edward Elgar Publishing.</a:t>
            </a:r>
          </a:p>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World Health Organization (2023). Strengthening primary health care as a key element towards achieving universal health coverage (No. SEA/RC76/3). World Health Organization. Regional Office for South-East Asia.</a:t>
            </a:r>
          </a:p>
          <a:p>
            <a:pPr marL="0" marR="0" indent="0">
              <a:lnSpc>
                <a:spcPct val="150000"/>
              </a:lnSpc>
              <a:spcBef>
                <a:spcPts val="0"/>
              </a:spcBef>
              <a:buNone/>
            </a:pPr>
            <a:r>
              <a:rPr lang="en-GB" sz="1200" dirty="0">
                <a:latin typeface="Times New Roman" panose="02020603050405020304" pitchFamily="18" charset="0"/>
                <a:ea typeface="Calibri" panose="020F0502020204030204" pitchFamily="34" charset="0"/>
                <a:cs typeface="Times New Roman" panose="02020603050405020304" pitchFamily="18" charset="0"/>
              </a:rPr>
              <a:t>World Health Organization (2025). </a:t>
            </a:r>
            <a:r>
              <a:rPr lang="en-GB" sz="1200" i="1" dirty="0">
                <a:latin typeface="Times New Roman" panose="02020603050405020304" pitchFamily="18" charset="0"/>
                <a:ea typeface="Calibri" panose="020F0502020204030204" pitchFamily="34" charset="0"/>
                <a:cs typeface="Times New Roman" panose="02020603050405020304" pitchFamily="18" charset="0"/>
              </a:rPr>
              <a:t>Integrated care for older people (‎ICOPE)‎: guidance for person-centred assessment and pathways in primary care</a:t>
            </a:r>
            <a:r>
              <a:rPr lang="en-GB" sz="1200" dirty="0">
                <a:latin typeface="Times New Roman" panose="02020603050405020304" pitchFamily="18" charset="0"/>
                <a:ea typeface="Calibri" panose="020F0502020204030204" pitchFamily="34" charset="0"/>
                <a:cs typeface="Times New Roman" panose="02020603050405020304" pitchFamily="18" charset="0"/>
              </a:rPr>
              <a:t>. World Health Organization.</a:t>
            </a:r>
          </a:p>
        </p:txBody>
      </p:sp>
    </p:spTree>
    <p:extLst>
      <p:ext uri="{BB962C8B-B14F-4D97-AF65-F5344CB8AC3E}">
        <p14:creationId xmlns:p14="http://schemas.microsoft.com/office/powerpoint/2010/main" val="33338572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6599</Words>
  <Application>Microsoft Office PowerPoint</Application>
  <PresentationFormat>Widescreen</PresentationFormat>
  <Paragraphs>139</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Integrating Health, Wellbeing and Sustainable Development in Health and Social Care: Implications for Service Delivery and Population Health</vt:lpstr>
      <vt:lpstr>INTRODUCTION</vt:lpstr>
      <vt:lpstr>DEFINITION AND KEY CONCEPTS</vt:lpstr>
      <vt:lpstr>INTEGRATION OF HEALTH AND WELLBEING APPROACHES</vt:lpstr>
      <vt:lpstr>THEORETICAL PERSPECTIVES IN HEALTHAND SOCIAL CARE</vt:lpstr>
      <vt:lpstr>SUSTAINABLE DEVELOPMENT GOALS AND FRAMEWORKS</vt:lpstr>
      <vt:lpstr>POLICY AND GOVERNANCE</vt:lpstr>
      <vt:lpstr>CASE STUDY ABD HEALTH BELIEF MODEL APPLICATIONS</vt:lpstr>
      <vt:lpstr>EQUITY AND ACCESS</vt:lpstr>
      <vt:lpstr>CONCLUSION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ionela slavoiu</dc:creator>
  <cp:lastModifiedBy>ionela slavoiu</cp:lastModifiedBy>
  <cp:revision>1</cp:revision>
  <dcterms:created xsi:type="dcterms:W3CDTF">2026-01-15T10:42:47Z</dcterms:created>
  <dcterms:modified xsi:type="dcterms:W3CDTF">2026-06-20T16:48:51Z</dcterms:modified>
</cp:coreProperties>
</file>