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2">
  <p:sldMasterIdLst>
    <p:sldMasterId id="2147483768" r:id="rId1"/>
  </p:sldMasterIdLst>
  <p:notesMasterIdLst>
    <p:notesMasterId r:id="rId12"/>
  </p:notesMasterIdLst>
  <p:sldIdLst>
    <p:sldId id="256" r:id="rId2"/>
    <p:sldId id="257" r:id="rId3"/>
    <p:sldId id="267" r:id="rId4"/>
    <p:sldId id="307" r:id="rId5"/>
    <p:sldId id="312" r:id="rId6"/>
    <p:sldId id="310" r:id="rId7"/>
    <p:sldId id="313" r:id="rId8"/>
    <p:sldId id="317" r:id="rId9"/>
    <p:sldId id="316" r:id="rId10"/>
    <p:sldId id="305" r:id="rId11"/>
  </p:sldIdLst>
  <p:sldSz cx="18288000" cy="10287000"/>
  <p:notesSz cx="6858000" cy="9144000"/>
  <p:embeddedFontLst>
    <p:embeddedFont>
      <p:font typeface="Georgia" panose="02040502050405020303" pitchFamily="18" charset="0"/>
      <p:regular r:id="rId13"/>
      <p:bold r:id="rId14"/>
      <p:italic r:id="rId15"/>
      <p:boldItalic r:id="rId16"/>
    </p:embeddedFont>
    <p:embeddedFont>
      <p:font typeface="Wingdings 2" panose="05020102010507070707" pitchFamily="18" charset="2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47" autoAdjust="0"/>
    <p:restoredTop sz="90278" autoAdjust="0"/>
  </p:normalViewPr>
  <p:slideViewPr>
    <p:cSldViewPr>
      <p:cViewPr varScale="1">
        <p:scale>
          <a:sx n="58" d="100"/>
          <a:sy n="58" d="100"/>
        </p:scale>
        <p:origin x="84" y="4338"/>
      </p:cViewPr>
      <p:guideLst>
        <p:guide orient="horz" pos="213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E3BD0-836C-4A03-97B9-F280D6DEF092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6E5FC-54AA-42C4-B9C7-C03E0363C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83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066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6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6E5FC-54AA-42C4-B9C7-C03E0363C8C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855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7983200" y="4572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8288000" cy="37719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92608" y="9587485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743200" y="4229100"/>
            <a:ext cx="12801600" cy="2628900"/>
          </a:xfrm>
        </p:spPr>
        <p:txBody>
          <a:bodyPr/>
          <a:lstStyle>
            <a:lvl1pPr marL="0" indent="0" algn="ctr">
              <a:buNone/>
              <a:defRPr sz="2900" b="1" cap="all" spc="446" baseline="0">
                <a:solidFill>
                  <a:schemeClr val="tx2"/>
                </a:solidFill>
              </a:defRPr>
            </a:lvl1pPr>
            <a:lvl2pPr marL="816422" indent="0" algn="ctr">
              <a:buNone/>
            </a:lvl2pPr>
            <a:lvl3pPr marL="1632844" indent="0" algn="ctr">
              <a:buNone/>
            </a:lvl3pPr>
            <a:lvl4pPr marL="2449266" indent="0" algn="ctr">
              <a:buNone/>
            </a:lvl4pPr>
            <a:lvl5pPr marL="3265688" indent="0" algn="ctr">
              <a:buNone/>
            </a:lvl5pPr>
            <a:lvl6pPr marL="4082110" indent="0" algn="ctr">
              <a:buNone/>
            </a:lvl6pPr>
            <a:lvl7pPr marL="4898532" indent="0" algn="ctr">
              <a:buNone/>
            </a:lvl7pPr>
            <a:lvl8pPr marL="5714954" indent="0" algn="ctr">
              <a:buNone/>
            </a:lvl8pPr>
            <a:lvl9pPr marL="6531376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10896" y="3630168"/>
            <a:ext cx="1766620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04800" y="228600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8534400" y="3172968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723376" y="3314700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686800" y="3299176"/>
            <a:ext cx="914400" cy="661988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371600" y="571500"/>
            <a:ext cx="15544800" cy="2628900"/>
          </a:xfrm>
        </p:spPr>
        <p:txBody>
          <a:bodyPr anchor="b"/>
          <a:lstStyle>
            <a:lvl1pPr>
              <a:defRPr sz="75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3376" y="1539558"/>
            <a:ext cx="914400" cy="6619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03504" y="2290572"/>
            <a:ext cx="17007840" cy="6858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7983200" y="28575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304800" y="3429000"/>
            <a:ext cx="17666208" cy="457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0896" y="213528"/>
            <a:ext cx="17666208" cy="320954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36852" y="4114800"/>
            <a:ext cx="12960348" cy="2509838"/>
          </a:xfrm>
        </p:spPr>
        <p:txBody>
          <a:bodyPr anchor="t"/>
          <a:lstStyle>
            <a:lvl1pPr marL="0" indent="0" algn="ctr">
              <a:buNone/>
              <a:defRPr sz="2900" b="1" cap="all" spc="446" baseline="0">
                <a:solidFill>
                  <a:schemeClr val="tx2"/>
                </a:solidFill>
              </a:defRPr>
            </a:lvl1pPr>
            <a:lvl2pPr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2608" y="9587485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04800" y="228600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04800" y="3657600"/>
            <a:ext cx="1766620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8534400" y="3172968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8723376" y="3314700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6800" y="3299176"/>
            <a:ext cx="914400" cy="661988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26" y="800100"/>
            <a:ext cx="15544800" cy="2286000"/>
          </a:xfrm>
        </p:spPr>
        <p:txBody>
          <a:bodyPr anchor="b"/>
          <a:lstStyle>
            <a:lvl1pPr algn="ctr">
              <a:buNone/>
              <a:defRPr sz="75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342900"/>
            <a:ext cx="17068800" cy="11384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582400" y="9614916"/>
            <a:ext cx="6089904" cy="54864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9126161" y="2363479"/>
            <a:ext cx="17842" cy="72293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603504" y="2057400"/>
            <a:ext cx="8077200" cy="7022592"/>
          </a:xfrm>
        </p:spPr>
        <p:txBody>
          <a:bodyPr/>
          <a:lstStyle>
            <a:lvl1pPr>
              <a:defRPr sz="4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9601200" y="2057400"/>
            <a:ext cx="8077200" cy="7022592"/>
          </a:xfrm>
        </p:spPr>
        <p:txBody>
          <a:bodyPr/>
          <a:lstStyle>
            <a:lvl1pPr>
              <a:defRPr sz="4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9144000" y="3300413"/>
            <a:ext cx="0" cy="6281928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18288000" cy="21717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1798320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04800" y="2057400"/>
            <a:ext cx="17666208" cy="13716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1846" y="9587484"/>
            <a:ext cx="17666208" cy="466344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3504" y="2286000"/>
            <a:ext cx="8080376" cy="1099461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3900" b="1" dirty="0" smtClean="0">
                <a:solidFill>
                  <a:srgbClr val="FFFFFF"/>
                </a:solidFill>
              </a:defRPr>
            </a:lvl1pPr>
            <a:lvl2pPr>
              <a:buNone/>
              <a:defRPr sz="3600" b="1"/>
            </a:lvl2pPr>
            <a:lvl3pPr>
              <a:buNone/>
              <a:defRPr sz="3200" b="1"/>
            </a:lvl3pPr>
            <a:lvl4pPr>
              <a:buNone/>
              <a:defRPr sz="2900" b="1"/>
            </a:lvl4pPr>
            <a:lvl5pPr>
              <a:buNone/>
              <a:defRPr sz="2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9582661" y="2286000"/>
            <a:ext cx="8083550" cy="109728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3900" b="1"/>
            </a:lvl1pPr>
            <a:lvl2pPr>
              <a:buNone/>
              <a:defRPr sz="3600" b="1"/>
            </a:lvl2pPr>
            <a:lvl3pPr>
              <a:buNone/>
              <a:defRPr sz="3200" b="1"/>
            </a:lvl3pPr>
            <a:lvl4pPr>
              <a:buNone/>
              <a:defRPr sz="2900" b="1"/>
            </a:lvl4pPr>
            <a:lvl5pPr>
              <a:buNone/>
              <a:defRPr sz="2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9600" y="9614916"/>
            <a:ext cx="7162800" cy="54864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304800" y="1920240"/>
            <a:ext cx="1766620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04800" y="233172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603504" y="3707074"/>
            <a:ext cx="8083296" cy="5727606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9601200" y="3707075"/>
            <a:ext cx="8077200" cy="573328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8534400" y="1434054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8723376" y="1575786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86800" y="1563625"/>
            <a:ext cx="914400" cy="661988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86800" y="1554031"/>
            <a:ext cx="914400" cy="6619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18288000" cy="2331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1798320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608" y="9587485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04800" y="237744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9486900"/>
            <a:ext cx="1219200" cy="66198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04800" y="228600"/>
            <a:ext cx="17666208" cy="4572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798320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8288000" cy="17830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304800" y="914400"/>
            <a:ext cx="5486400" cy="88011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371600"/>
            <a:ext cx="4724400" cy="1485900"/>
          </a:xfrm>
        </p:spPr>
        <p:txBody>
          <a:bodyPr anchor="b">
            <a:noAutofit/>
          </a:bodyPr>
          <a:lstStyle>
            <a:lvl1pPr algn="l">
              <a:buNone/>
              <a:defRPr sz="39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62000" y="2971801"/>
            <a:ext cx="4724400" cy="6217445"/>
          </a:xfrm>
        </p:spPr>
        <p:txBody>
          <a:bodyPr/>
          <a:lstStyle>
            <a:lvl1pPr marL="0" indent="0">
              <a:spcAft>
                <a:spcPts val="1786"/>
              </a:spcAft>
              <a:buNone/>
              <a:defRPr sz="2900">
                <a:solidFill>
                  <a:srgbClr val="FFFFFF"/>
                </a:solidFill>
              </a:defRPr>
            </a:lvl1pPr>
            <a:lvl2pPr>
              <a:buNone/>
              <a:defRPr sz="21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04800" y="228600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304800" y="800100"/>
            <a:ext cx="1766620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6248400" y="1028700"/>
            <a:ext cx="11277600" cy="81153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2590800" y="342900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2779776" y="484632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743200" y="469108"/>
            <a:ext cx="914400" cy="661988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298704" y="9582578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9616272"/>
            <a:ext cx="6766560" cy="54864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304800" y="800100"/>
            <a:ext cx="1766620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1798320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04800" y="228600"/>
            <a:ext cx="17666208" cy="4526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04800" y="914400"/>
            <a:ext cx="5486400" cy="88011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04800" y="233172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2590800" y="342900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2779776" y="484632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743200" y="469108"/>
            <a:ext cx="914400" cy="6619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0750" y="7543800"/>
            <a:ext cx="11734800" cy="1828800"/>
          </a:xfrm>
        </p:spPr>
        <p:txBody>
          <a:bodyPr anchor="t">
            <a:noAutofit/>
          </a:bodyPr>
          <a:lstStyle>
            <a:lvl1pPr algn="l">
              <a:buNone/>
              <a:defRPr sz="43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00750" y="914400"/>
            <a:ext cx="11734800" cy="6400800"/>
          </a:xfrm>
        </p:spPr>
        <p:txBody>
          <a:bodyPr/>
          <a:lstStyle>
            <a:lvl1pPr marL="0" indent="0">
              <a:buNone/>
              <a:defRPr sz="57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1485900"/>
            <a:ext cx="4876800" cy="7886700"/>
          </a:xfrm>
        </p:spPr>
        <p:txBody>
          <a:bodyPr/>
          <a:lstStyle>
            <a:lvl1pPr marL="0" indent="0">
              <a:spcAft>
                <a:spcPts val="1786"/>
              </a:spcAft>
              <a:buFontTx/>
              <a:buNone/>
              <a:defRPr sz="2900">
                <a:solidFill>
                  <a:srgbClr val="FFFFFF"/>
                </a:solidFill>
              </a:defRPr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98704" y="9582578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576304" y="9607476"/>
            <a:ext cx="6089904" cy="54864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9616272"/>
            <a:ext cx="7168896" cy="54864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4020800" y="0"/>
            <a:ext cx="42672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8288000" cy="2331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92608" y="9587485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04800" y="233172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9605010" y="4917186"/>
            <a:ext cx="93680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13679424" y="4388645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13868400" y="4530377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831824" y="4514852"/>
            <a:ext cx="914400" cy="6619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13106400" cy="8732049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782800" y="457202"/>
            <a:ext cx="2895600" cy="8777288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10058400"/>
            <a:ext cx="1828800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18288000" cy="209005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7983200" y="0"/>
            <a:ext cx="304800" cy="10287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98704" y="9582578"/>
            <a:ext cx="17666208" cy="46434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11582400" y="9607476"/>
            <a:ext cx="6089904" cy="548640"/>
          </a:xfrm>
          <a:prstGeom prst="rect">
            <a:avLst/>
          </a:prstGeom>
        </p:spPr>
        <p:txBody>
          <a:bodyPr vert="horz" lIns="163284" tIns="81642" rIns="163284" bIns="81642"/>
          <a:lstStyle>
            <a:lvl1pPr algn="r" eaLnBrk="1" latinLnBrk="0" hangingPunct="1">
              <a:defRPr kumimoji="0" sz="25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9616272"/>
            <a:ext cx="7162800" cy="548640"/>
          </a:xfrm>
          <a:prstGeom prst="rect">
            <a:avLst/>
          </a:prstGeom>
        </p:spPr>
        <p:txBody>
          <a:bodyPr vert="horz" lIns="163284" tIns="81642" rIns="163284" bIns="81642"/>
          <a:lstStyle>
            <a:lvl1pPr algn="l" eaLnBrk="1" latinLnBrk="0" hangingPunct="1">
              <a:defRPr kumimoji="0" sz="21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04800" y="233172"/>
            <a:ext cx="17666208" cy="9820656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304800" y="1915115"/>
            <a:ext cx="1766620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63284" tIns="81642" rIns="163284" bIns="81642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534400" y="1434054"/>
            <a:ext cx="1219200" cy="9144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8723376" y="1575786"/>
            <a:ext cx="841248" cy="630936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63284" tIns="81642" rIns="163284" bIns="81642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86800" y="1560262"/>
            <a:ext cx="914400" cy="661988"/>
          </a:xfrm>
          <a:prstGeom prst="rect">
            <a:avLst/>
          </a:prstGeom>
        </p:spPr>
        <p:txBody>
          <a:bodyPr vert="horz" lIns="81642" tIns="81642" rIns="81642" bIns="81642" anchor="ctr">
            <a:normAutofit/>
          </a:bodyPr>
          <a:lstStyle>
            <a:lvl1pPr algn="ctr" eaLnBrk="1" latinLnBrk="0" hangingPunct="1">
              <a:defRPr kumimoji="0" sz="29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3504" y="342900"/>
            <a:ext cx="17068800" cy="1138428"/>
          </a:xfrm>
          <a:prstGeom prst="rect">
            <a:avLst/>
          </a:prstGeom>
        </p:spPr>
        <p:txBody>
          <a:bodyPr vert="horz" lIns="163284" tIns="81642" rIns="163284" bIns="81642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3504" y="2286000"/>
            <a:ext cx="17068800" cy="6899148"/>
          </a:xfrm>
          <a:prstGeom prst="rect">
            <a:avLst/>
          </a:prstGeom>
        </p:spPr>
        <p:txBody>
          <a:bodyPr vert="horz" lIns="163284" tIns="81642" rIns="163284" bIns="81642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59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489853" indent="-489853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979706" indent="-489853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3900" kern="1200">
          <a:solidFill>
            <a:schemeClr val="tx2"/>
          </a:solidFill>
          <a:latin typeface="+mn-lt"/>
          <a:ea typeface="+mn-ea"/>
          <a:cs typeface="+mn-cs"/>
        </a:defRPr>
      </a:lvl2pPr>
      <a:lvl3pPr marL="1469560" indent="-408211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413" indent="-408211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3600" kern="1200">
          <a:solidFill>
            <a:schemeClr val="tx2"/>
          </a:solidFill>
          <a:latin typeface="+mn-lt"/>
          <a:ea typeface="+mn-ea"/>
          <a:cs typeface="+mn-cs"/>
        </a:defRPr>
      </a:lvl4pPr>
      <a:lvl5pPr marL="2449266" indent="-408211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939119" indent="-326569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973" indent="-32656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2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755541" indent="-326569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4245395" indent="-326569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25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8164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6328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24492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32656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40821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4898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57149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65313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2.pn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3.pn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3052752" y="266700"/>
            <a:ext cx="12387037" cy="1876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641"/>
              </a:lnSpc>
            </a:pPr>
            <a:r>
              <a:rPr lang="en-US" sz="8000" b="1" dirty="0">
                <a:solidFill>
                  <a:srgbClr val="C00000"/>
                </a:solidFill>
                <a:latin typeface="Roca One"/>
                <a:ea typeface="Roca One"/>
                <a:cs typeface="Roca One"/>
                <a:sym typeface="Roca One"/>
              </a:rPr>
              <a:t>PRESENTATION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607560" y="5458463"/>
            <a:ext cx="10126226" cy="17334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033"/>
              </a:lnSpc>
            </a:pPr>
            <a:endParaRPr lang="en-US" sz="4800" b="1" dirty="0">
              <a:solidFill>
                <a:srgbClr val="002060"/>
              </a:solidFill>
              <a:latin typeface="Garbata"/>
              <a:ea typeface="Garbata"/>
              <a:cs typeface="Garbata"/>
              <a:sym typeface="Garbata"/>
            </a:endParaRPr>
          </a:p>
          <a:p>
            <a:pPr algn="ctr">
              <a:lnSpc>
                <a:spcPts val="7033"/>
              </a:lnSpc>
            </a:pPr>
            <a:r>
              <a:rPr lang="en-US" sz="4800" b="1" dirty="0">
                <a:solidFill>
                  <a:srgbClr val="002060"/>
                </a:solidFill>
                <a:latin typeface="Garbata"/>
                <a:ea typeface="Garbata"/>
                <a:cs typeface="Garbata"/>
                <a:sym typeface="Garbata"/>
              </a:rPr>
              <a:t>PRESENTED By: Liana Eizane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371601" y="2153610"/>
            <a:ext cx="162129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/>
              <a:t>LCLM4004</a:t>
            </a:r>
          </a:p>
          <a:p>
            <a:pPr algn="ctr"/>
            <a:r>
              <a:rPr lang="en-US" sz="4400" b="1" dirty="0"/>
              <a:t>Problem Solving and Decision Making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602789" y="4292936"/>
            <a:ext cx="156824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i="1" dirty="0" err="1">
                <a:solidFill>
                  <a:srgbClr val="C00000"/>
                </a:solidFill>
              </a:rPr>
              <a:t>Analysing</a:t>
            </a:r>
            <a:r>
              <a:rPr lang="en-US" sz="4400" i="1" dirty="0">
                <a:solidFill>
                  <a:srgbClr val="C00000"/>
                </a:solidFill>
              </a:rPr>
              <a:t> the Business Challenges of Basil's Bakery: A Problem-Solving and Decision-Making Approach</a:t>
            </a:r>
            <a:endParaRPr lang="en-GB" sz="44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686466" y="-238029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2438400" y="711338"/>
            <a:ext cx="14254460" cy="1257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800" b="1" dirty="0">
                <a:solidFill>
                  <a:srgbClr val="0070C0"/>
                </a:solidFill>
              </a:rPr>
              <a:t>Introduction &amp; Case Overview</a:t>
            </a:r>
            <a:endParaRPr lang="en-US" sz="48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660446" y="2562622"/>
            <a:ext cx="14967985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Basil's Bakery is an independent artisan bakery located in a busy retail park in Coventry, established in 2015.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 business experienced steady sales growth until 2019, but sales have remained approximately 25% below pre-pandemic levels since COVID-19.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Rising operating costs, reduced customer footfall, and changing shopping and working patterns are threatening the bakery's long-term sustainability (Kotler </a:t>
            </a:r>
            <a:r>
              <a:rPr lang="en-US" sz="2800" i="1" dirty="0"/>
              <a:t>et al.</a:t>
            </a:r>
            <a:r>
              <a:rPr lang="en-US" sz="2800" dirty="0"/>
              <a:t>, 2022).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This presentation analyses the causes of declining sales using the 5W2H model, PESTEL analysis, and Fishbone diagram to identify problems and support effective business decision-making (Kotler </a:t>
            </a:r>
            <a:r>
              <a:rPr lang="en-US" sz="2800" i="1" dirty="0"/>
              <a:t>et al.</a:t>
            </a:r>
            <a:r>
              <a:rPr lang="en-US" sz="2800" dirty="0"/>
              <a:t>, 2022).</a:t>
            </a:r>
          </a:p>
        </p:txBody>
      </p:sp>
      <p:sp>
        <p:nvSpPr>
          <p:cNvPr id="13" name="AutoShape 2" descr="Global Supply Chain Disrup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4" descr="Global Supply Chain Disruption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2" descr="Shell plc - Wikipedi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39966" y="737948"/>
            <a:ext cx="17221200" cy="1257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800" b="1" dirty="0">
                <a:solidFill>
                  <a:srgbClr val="0070C0"/>
                </a:solidFill>
              </a:rPr>
              <a:t>Nature and Scope of the Problem</a:t>
            </a:r>
            <a:endParaRPr lang="en-US" sz="48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2737665" y="2867839"/>
            <a:ext cx="13730288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Sales have remained stagnant since 2023, despite the recovery after the COVID-19 pandemic.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Customer footfall has declined because of retail store closures and increased remote and hybrid working, reducing lunchtime demand.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Rising costs for organic ingredients, rent, utilities and insurance have increased operating expenses, while the absence of delivery and an effective pre-order system limits customer convenience (Kotler </a:t>
            </a:r>
            <a:r>
              <a:rPr lang="en-US" sz="2800" i="1" dirty="0"/>
              <a:t>et al.</a:t>
            </a:r>
            <a:r>
              <a:rPr lang="en-US" sz="2800" dirty="0"/>
              <a:t>, 2022).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These issues have reduced revenue, weakened competitiveness and placed pressure on the bakery's long-term profitability (Office for National Statistics, 2024).</a:t>
            </a:r>
          </a:p>
        </p:txBody>
      </p:sp>
    </p:spTree>
    <p:extLst>
      <p:ext uri="{BB962C8B-B14F-4D97-AF65-F5344CB8AC3E}">
        <p14:creationId xmlns:p14="http://schemas.microsoft.com/office/powerpoint/2010/main" val="4253477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707493" y="765511"/>
            <a:ext cx="16068753" cy="12463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400" b="1" dirty="0">
                <a:solidFill>
                  <a:srgbClr val="0070C0"/>
                </a:solidFill>
              </a:rPr>
              <a:t>Applying the 5W2H Model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96290" y="2521982"/>
            <a:ext cx="11257487" cy="71096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/>
              <a:t>What:</a:t>
            </a:r>
            <a:r>
              <a:rPr lang="en-US" sz="2800" dirty="0"/>
              <a:t> Sales remain around 25% below pre-pandemic levels.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/>
              <a:t>Why:</a:t>
            </a:r>
            <a:r>
              <a:rPr lang="en-US" sz="2800" dirty="0"/>
              <a:t> Changing consumer </a:t>
            </a:r>
            <a:r>
              <a:rPr lang="en-US" sz="2800" dirty="0" err="1"/>
              <a:t>behaviour</a:t>
            </a:r>
            <a:r>
              <a:rPr lang="en-US" sz="2800" dirty="0"/>
              <a:t>, reduced footfall and increasing operating costs.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/>
              <a:t>Where:</a:t>
            </a:r>
            <a:r>
              <a:rPr lang="en-US" sz="2800" dirty="0"/>
              <a:t> Basil's Bakery, Coventry retail park.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/>
              <a:t>When:</a:t>
            </a:r>
            <a:r>
              <a:rPr lang="en-US" sz="2800" dirty="0"/>
              <a:t> The problem has continued from 2020 to 2025.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/>
              <a:t>Who:</a:t>
            </a:r>
            <a:r>
              <a:rPr lang="en-US" sz="2800" dirty="0"/>
              <a:t> Basil, customers, retail workers and office employees are affected.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/>
              <a:t>How/How Much:</a:t>
            </a:r>
            <a:r>
              <a:rPr lang="en-US" sz="2800" dirty="0"/>
              <a:t> Limited online services and rising expenses reduce revenue and profitability. The 5W2H model provides a structured framework for understanding problems before making informed business decisions (Slack and Brandon-Jones, 2018).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0" y="3098715"/>
            <a:ext cx="5038163" cy="4948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3897474" y="8315240"/>
            <a:ext cx="3716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Source: (TECHIEQUALITY, 2024)</a:t>
            </a:r>
          </a:p>
        </p:txBody>
      </p:sp>
    </p:spTree>
    <p:extLst>
      <p:ext uri="{BB962C8B-B14F-4D97-AF65-F5344CB8AC3E}">
        <p14:creationId xmlns:p14="http://schemas.microsoft.com/office/powerpoint/2010/main" val="1177484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2010951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635046" y="765511"/>
            <a:ext cx="15110720" cy="12458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400" b="1" dirty="0">
                <a:solidFill>
                  <a:srgbClr val="0070C0"/>
                </a:solidFill>
              </a:rPr>
              <a:t>PESTEL Analysis</a:t>
            </a:r>
            <a:endParaRPr lang="en-US" sz="44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77013" y="2530992"/>
            <a:ext cx="11057787" cy="64633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Political:</a:t>
            </a:r>
            <a:r>
              <a:rPr lang="en-US" sz="2800" dirty="0"/>
              <a:t> Rising business rates and regulatory requirements increase operating costs.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Economic:</a:t>
            </a:r>
            <a:r>
              <a:rPr lang="en-US" sz="2800" dirty="0"/>
              <a:t> Inflation and higher prices for organic ingredients reduce profit margins.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Social:</a:t>
            </a:r>
            <a:r>
              <a:rPr lang="en-US" sz="2800" dirty="0"/>
              <a:t> Hybrid working and online shopping have decreased customer visits to the retail park.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Technological:</a:t>
            </a:r>
            <a:r>
              <a:rPr lang="en-US" sz="2800" dirty="0"/>
              <a:t> Limited online ordering and delivery services reduce customer convenience.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Environmental:</a:t>
            </a:r>
            <a:r>
              <a:rPr lang="en-US" sz="2800" dirty="0"/>
              <a:t> Climate change affects the availability and cost of organic produce.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Legal:</a:t>
            </a:r>
            <a:r>
              <a:rPr lang="en-US" sz="2800" dirty="0"/>
              <a:t> Employment and food safety regulations increase compliance costs.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en-US" sz="2800" b="1" dirty="0"/>
              <a:t>PESTEL analysis</a:t>
            </a:r>
            <a:r>
              <a:rPr lang="en-US" sz="2800" dirty="0"/>
              <a:t> helps identify external factors influencing Basil's Bakery and supports strategic decision-making (</a:t>
            </a:r>
            <a:r>
              <a:rPr lang="en-US" sz="2800" dirty="0" err="1"/>
              <a:t>Regnér</a:t>
            </a:r>
            <a:r>
              <a:rPr lang="en-US" sz="2800" dirty="0"/>
              <a:t> </a:t>
            </a:r>
            <a:r>
              <a:rPr lang="en-US" sz="2800" i="1" dirty="0"/>
              <a:t>et al.</a:t>
            </a:r>
            <a:r>
              <a:rPr lang="en-US" sz="2800" dirty="0"/>
              <a:t>, 2020).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3" t="6250" r="7251" b="11481"/>
          <a:stretch/>
        </p:blipFill>
        <p:spPr bwMode="auto">
          <a:xfrm>
            <a:off x="12234321" y="3619500"/>
            <a:ext cx="5350200" cy="3853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3239352" y="7844824"/>
            <a:ext cx="2803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Source: (</a:t>
            </a:r>
            <a:r>
              <a:rPr lang="en-GB" dirty="0" err="1"/>
              <a:t>Vanzandt</a:t>
            </a:r>
            <a:r>
              <a:rPr lang="en-GB" dirty="0"/>
              <a:t>, 2023)</a:t>
            </a:r>
          </a:p>
        </p:txBody>
      </p:sp>
    </p:spTree>
    <p:extLst>
      <p:ext uri="{BB962C8B-B14F-4D97-AF65-F5344CB8AC3E}">
        <p14:creationId xmlns:p14="http://schemas.microsoft.com/office/powerpoint/2010/main" val="4227841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635046" y="765511"/>
            <a:ext cx="15110720" cy="12458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400" b="1" dirty="0">
                <a:solidFill>
                  <a:srgbClr val="0070C0"/>
                </a:solidFill>
              </a:rPr>
              <a:t>Fishbone Diagram Analysis</a:t>
            </a:r>
            <a:endParaRPr lang="en-US" sz="44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447800" y="2430430"/>
            <a:ext cx="10058400" cy="60324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People:</a:t>
            </a:r>
            <a:r>
              <a:rPr lang="en-US" sz="2800" dirty="0"/>
              <a:t> Fewer retail workers and more remote employees have reduced daily customer visits.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Process:</a:t>
            </a:r>
            <a:r>
              <a:rPr lang="en-US" sz="2800" dirty="0"/>
              <a:t> The lack of an effective pre-order system and long waiting times reduce customer satisfaction.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Technology:</a:t>
            </a:r>
            <a:r>
              <a:rPr lang="en-US" sz="2800" dirty="0"/>
              <a:t> No online ordering platform and limited digital presence restrict customer access.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Environment:</a:t>
            </a:r>
            <a:r>
              <a:rPr lang="en-US" sz="2800" dirty="0"/>
              <a:t> Declining retail park footfall reduces potential sales opportunities.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Finance:</a:t>
            </a:r>
            <a:r>
              <a:rPr lang="en-US" sz="2800" dirty="0"/>
              <a:t> Rising rent, utility bills and expensive organic ingredients increase operating costs.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Outcome:</a:t>
            </a:r>
            <a:r>
              <a:rPr lang="en-US" sz="2800" dirty="0"/>
              <a:t> These combined factors lower customer satisfaction and contribute to declining sales. The Fishbone Diagram identifies root causes and supports effective problem-solving (Ishikawa, 1982).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4" t="1445" r="4936" b="15204"/>
          <a:stretch/>
        </p:blipFill>
        <p:spPr bwMode="auto">
          <a:xfrm>
            <a:off x="11887200" y="3525421"/>
            <a:ext cx="5867401" cy="384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3239352" y="7844824"/>
            <a:ext cx="3353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Source: (</a:t>
            </a:r>
            <a:r>
              <a:rPr lang="en-GB" dirty="0" err="1"/>
              <a:t>GeeksforGeeks</a:t>
            </a:r>
            <a:r>
              <a:rPr lang="en-GB" dirty="0"/>
              <a:t>, 2024)</a:t>
            </a:r>
          </a:p>
        </p:txBody>
      </p:sp>
    </p:spTree>
    <p:extLst>
      <p:ext uri="{BB962C8B-B14F-4D97-AF65-F5344CB8AC3E}">
        <p14:creationId xmlns:p14="http://schemas.microsoft.com/office/powerpoint/2010/main" val="360536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454160" y="765510"/>
            <a:ext cx="16517166" cy="12340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000" b="1" dirty="0">
                <a:solidFill>
                  <a:srgbClr val="0070C0"/>
                </a:solidFill>
              </a:rPr>
              <a:t>Recommendations</a:t>
            </a:r>
            <a:endParaRPr lang="en-US" sz="40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857854" y="2533531"/>
            <a:ext cx="15022984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Launch an online ordering system with click-and-collect to improve customer convenience.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Partner with delivery platforms to reach customers who work remotely or prefer home delivery.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Strengthen social media marketing and introduce a customer loyalty </a:t>
            </a:r>
            <a:r>
              <a:rPr lang="en-US" sz="2800" dirty="0" err="1"/>
              <a:t>programme</a:t>
            </a:r>
            <a:r>
              <a:rPr lang="en-US" sz="2800" dirty="0"/>
              <a:t> to increase engagement (Kotler </a:t>
            </a:r>
            <a:r>
              <a:rPr lang="en-US" sz="2800" i="1" dirty="0"/>
              <a:t>et al.</a:t>
            </a:r>
            <a:r>
              <a:rPr lang="en-US" sz="2800" dirty="0"/>
              <a:t>, 2022).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Implement a digital pre-order system to reduce waiting times.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Expand catering services for nearby offices and review supplier contracts to control costs.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Benefits: Higher customer retention, increased sales, improved operational efficiency and stronger long-term business sustainability (Kotler </a:t>
            </a:r>
            <a:r>
              <a:rPr lang="en-US" sz="2800" i="1" dirty="0"/>
              <a:t>et al.</a:t>
            </a:r>
            <a:r>
              <a:rPr lang="en-US" sz="2800" dirty="0"/>
              <a:t>, 2022).</a:t>
            </a:r>
          </a:p>
        </p:txBody>
      </p:sp>
    </p:spTree>
    <p:extLst>
      <p:ext uri="{BB962C8B-B14F-4D97-AF65-F5344CB8AC3E}">
        <p14:creationId xmlns:p14="http://schemas.microsoft.com/office/powerpoint/2010/main" val="514142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454160" y="765510"/>
            <a:ext cx="16517166" cy="12340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000" b="1" dirty="0">
                <a:solidFill>
                  <a:srgbClr val="0070C0"/>
                </a:solidFill>
              </a:rPr>
              <a:t>Conclusion</a:t>
            </a:r>
            <a:endParaRPr lang="en-US" sz="40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2209801" y="2775904"/>
            <a:ext cx="14258152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Basil's Bakery faces both internal and external challenges that have contributed to declining sales and reduced profitability.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The 5W2H model clearly defines the nature, causes and impact of the business problem.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PESTEL analysis identifies external economic, social and technological pressures affecting performance (</a:t>
            </a:r>
            <a:r>
              <a:rPr lang="en-US" sz="2800" dirty="0" err="1"/>
              <a:t>Regnér</a:t>
            </a:r>
            <a:r>
              <a:rPr lang="en-US" sz="2800" dirty="0"/>
              <a:t> et</a:t>
            </a:r>
            <a:r>
              <a:rPr lang="en-US" sz="2800" i="1" dirty="0"/>
              <a:t> al.</a:t>
            </a:r>
            <a:r>
              <a:rPr lang="en-US" sz="2800" dirty="0"/>
              <a:t>, 2020).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The Fishbone Diagram highlights the root causes of declining sales (Ishikawa, 1986).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Digital transformation, improved customer convenience and continuous market monitoring can strengthen competitiveness and support sustainable business growth (Kotler </a:t>
            </a:r>
            <a:r>
              <a:rPr lang="en-US" sz="2800" i="1" dirty="0"/>
              <a:t>et al.</a:t>
            </a:r>
            <a:r>
              <a:rPr lang="en-US" sz="2800" dirty="0"/>
              <a:t>, 2022).</a:t>
            </a:r>
          </a:p>
        </p:txBody>
      </p:sp>
    </p:spTree>
    <p:extLst>
      <p:ext uri="{BB962C8B-B14F-4D97-AF65-F5344CB8AC3E}">
        <p14:creationId xmlns:p14="http://schemas.microsoft.com/office/powerpoint/2010/main" val="2350953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454160" y="765510"/>
            <a:ext cx="16517166" cy="12340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561"/>
              </a:lnSpc>
            </a:pPr>
            <a:r>
              <a:rPr lang="en-US" sz="4000" b="1" dirty="0">
                <a:solidFill>
                  <a:srgbClr val="0070C0"/>
                </a:solidFill>
              </a:rPr>
              <a:t>References</a:t>
            </a:r>
            <a:endParaRPr lang="en-US" sz="4000" b="1" dirty="0">
              <a:solidFill>
                <a:srgbClr val="0070C0"/>
              </a:solidFill>
              <a:latin typeface="Roca One"/>
              <a:ea typeface="Roca One"/>
              <a:cs typeface="Roca One"/>
              <a:sym typeface="Roca One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01522" y="2557100"/>
            <a:ext cx="16382999" cy="58477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Ishikawa, K. (1982). Guide to quality control.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/>
              <a:t>Regnér</a:t>
            </a:r>
            <a:r>
              <a:rPr lang="en-US" sz="2000" dirty="0"/>
              <a:t>, P., </a:t>
            </a:r>
            <a:r>
              <a:rPr lang="en-US" sz="2000" dirty="0" err="1"/>
              <a:t>Angwin</a:t>
            </a:r>
            <a:r>
              <a:rPr lang="en-US" sz="2000" dirty="0"/>
              <a:t>, D., Johnson, G. and Scholes, K. (2020). Exploring Strategy: Text and Cases. Pearson Education.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err="1"/>
              <a:t>GeeksforGeeks</a:t>
            </a:r>
            <a:r>
              <a:rPr lang="en-GB" sz="2000" dirty="0"/>
              <a:t> (2024). </a:t>
            </a:r>
            <a:r>
              <a:rPr lang="en-GB" sz="2000" i="1" dirty="0"/>
              <a:t>Fishbone Diagram Cause and Effect</a:t>
            </a:r>
            <a:r>
              <a:rPr lang="en-GB" sz="2000" dirty="0"/>
              <a:t>. [online] </a:t>
            </a:r>
            <a:r>
              <a:rPr lang="en-GB" sz="2000" dirty="0" err="1"/>
              <a:t>GeeksforGeeks</a:t>
            </a:r>
            <a:r>
              <a:rPr lang="en-GB" sz="2000" dirty="0"/>
              <a:t>. Available at: https://www.geeksforgeeks.org/biology/fishbone-diagram-example-use/ [Accessed 11 July 2026].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Kotler, P., Keller, K.L. and </a:t>
            </a:r>
            <a:r>
              <a:rPr lang="en-GB" sz="2000" dirty="0" err="1"/>
              <a:t>Chernev</a:t>
            </a:r>
            <a:r>
              <a:rPr lang="en-GB" sz="2000" dirty="0"/>
              <a:t>, A. (2022). </a:t>
            </a:r>
            <a:r>
              <a:rPr lang="en-GB" sz="2000" i="1" dirty="0"/>
              <a:t>Marketing Management, Global Edition.</a:t>
            </a:r>
            <a:r>
              <a:rPr lang="en-GB" sz="2000" dirty="0"/>
              <a:t> 16th ed. S.L.: Pearson Education Limited.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Office for National Statistics (2024). </a:t>
            </a:r>
            <a:r>
              <a:rPr lang="en-GB" sz="2000" i="1" dirty="0"/>
              <a:t>Retail industry - Office for National Statistics</a:t>
            </a:r>
            <a:r>
              <a:rPr lang="en-GB" sz="2000" dirty="0"/>
              <a:t>. [online] Ons.gov.uk. Available at: https://www.ons.gov.uk/businessindustryandtrade/retailindustry [Accessed 11 July 2026].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Slack, N. and Brandon-Jones, A. (2018). </a:t>
            </a:r>
            <a:r>
              <a:rPr lang="en-GB" sz="2000" i="1" dirty="0"/>
              <a:t>Essentials of Operations Management</a:t>
            </a:r>
            <a:r>
              <a:rPr lang="en-GB" sz="2000" dirty="0"/>
              <a:t>. Pearson UK.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TECHIEQUALITY (2024). </a:t>
            </a:r>
            <a:r>
              <a:rPr lang="en-GB" sz="2000" i="1" dirty="0"/>
              <a:t>5W2H Analysis Example |Download 5W2H Format</a:t>
            </a:r>
            <a:r>
              <a:rPr lang="en-GB" sz="2000" dirty="0"/>
              <a:t>. [online] TECHIEQUALITY. Available at: https://www.techiequality.com/2024/03/02/5w2h-analysis-example-download-5w2h-format/ [Accessed 11 July 2026].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err="1"/>
              <a:t>Vanzandt</a:t>
            </a:r>
            <a:r>
              <a:rPr lang="en-GB" sz="2000" dirty="0"/>
              <a:t>, P. (2023). </a:t>
            </a:r>
            <a:r>
              <a:rPr lang="en-GB" sz="2000" i="1" dirty="0"/>
              <a:t>What Is PESTEL Analysis? Definition, Benefits and Best Practices</a:t>
            </a:r>
            <a:r>
              <a:rPr lang="en-GB" sz="2000" dirty="0"/>
              <a:t>. [online] </a:t>
            </a:r>
            <a:r>
              <a:rPr lang="en-GB" sz="2000" dirty="0" err="1"/>
              <a:t>IdeaScale</a:t>
            </a:r>
            <a:r>
              <a:rPr lang="en-GB" sz="2000" dirty="0"/>
              <a:t>. Available at: https://ideascale.com/blog/what-is-pestel-analysis/ [Accessed 11 July 2026].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13284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919434" y="-2357438"/>
            <a:ext cx="7159762" cy="6679937"/>
          </a:xfrm>
          <a:custGeom>
            <a:avLst/>
            <a:gdLst/>
            <a:ahLst/>
            <a:cxnLst/>
            <a:rect l="l" t="t" r="r" b="b"/>
            <a:pathLst>
              <a:path w="7159762" h="6679937">
                <a:moveTo>
                  <a:pt x="0" y="0"/>
                </a:moveTo>
                <a:lnTo>
                  <a:pt x="7159761" y="0"/>
                </a:lnTo>
                <a:lnTo>
                  <a:pt x="7159761" y="6679938"/>
                </a:lnTo>
                <a:lnTo>
                  <a:pt x="0" y="6679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022145" y="6223003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0" y="0"/>
                </a:moveTo>
                <a:lnTo>
                  <a:pt x="5831119" y="0"/>
                </a:lnTo>
                <a:lnTo>
                  <a:pt x="5831119" y="4923627"/>
                </a:lnTo>
                <a:lnTo>
                  <a:pt x="0" y="492362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77013" y="8315240"/>
            <a:ext cx="1966867" cy="1314535"/>
          </a:xfrm>
          <a:custGeom>
            <a:avLst/>
            <a:gdLst/>
            <a:ahLst/>
            <a:cxnLst/>
            <a:rect l="l" t="t" r="r" b="b"/>
            <a:pathLst>
              <a:path w="1966867" h="1314535">
                <a:moveTo>
                  <a:pt x="0" y="0"/>
                </a:moveTo>
                <a:lnTo>
                  <a:pt x="1966867" y="0"/>
                </a:lnTo>
                <a:lnTo>
                  <a:pt x="1966867" y="1314535"/>
                </a:lnTo>
                <a:lnTo>
                  <a:pt x="0" y="131453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93415" y="-2747962"/>
            <a:ext cx="4198776" cy="4114800"/>
          </a:xfrm>
          <a:custGeom>
            <a:avLst/>
            <a:gdLst/>
            <a:ahLst/>
            <a:cxnLst/>
            <a:rect l="l" t="t" r="r" b="b"/>
            <a:pathLst>
              <a:path w="4198776" h="4114800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flipH="1">
            <a:off x="13313553" y="8029490"/>
            <a:ext cx="6758614" cy="5566640"/>
          </a:xfrm>
          <a:custGeom>
            <a:avLst/>
            <a:gdLst/>
            <a:ahLst/>
            <a:cxnLst/>
            <a:rect l="l" t="t" r="r" b="b"/>
            <a:pathLst>
              <a:path w="6758614" h="5566640">
                <a:moveTo>
                  <a:pt x="6758614" y="0"/>
                </a:moveTo>
                <a:lnTo>
                  <a:pt x="0" y="0"/>
                </a:lnTo>
                <a:lnTo>
                  <a:pt x="0" y="5566640"/>
                </a:lnTo>
                <a:lnTo>
                  <a:pt x="6758614" y="5566640"/>
                </a:lnTo>
                <a:lnTo>
                  <a:pt x="675861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 flipV="1">
            <a:off x="12708143" y="-1479282"/>
            <a:ext cx="5831119" cy="4923627"/>
          </a:xfrm>
          <a:custGeom>
            <a:avLst/>
            <a:gdLst/>
            <a:ahLst/>
            <a:cxnLst/>
            <a:rect l="l" t="t" r="r" b="b"/>
            <a:pathLst>
              <a:path w="5831119" h="4923627">
                <a:moveTo>
                  <a:pt x="5831119" y="4923627"/>
                </a:moveTo>
                <a:lnTo>
                  <a:pt x="0" y="4923627"/>
                </a:lnTo>
                <a:lnTo>
                  <a:pt x="0" y="0"/>
                </a:lnTo>
                <a:lnTo>
                  <a:pt x="5831119" y="0"/>
                </a:lnTo>
                <a:lnTo>
                  <a:pt x="5831119" y="492362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-6419210">
            <a:off x="13168805" y="-2057400"/>
            <a:ext cx="2409028" cy="4114800"/>
          </a:xfrm>
          <a:custGeom>
            <a:avLst/>
            <a:gdLst/>
            <a:ahLst/>
            <a:cxnLst/>
            <a:rect l="l" t="t" r="r" b="b"/>
            <a:pathLst>
              <a:path w="2409028" h="4114800">
                <a:moveTo>
                  <a:pt x="0" y="0"/>
                </a:moveTo>
                <a:lnTo>
                  <a:pt x="2409028" y="0"/>
                </a:lnTo>
                <a:lnTo>
                  <a:pt x="24090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555443" y="8972508"/>
            <a:ext cx="3415883" cy="2174123"/>
          </a:xfrm>
          <a:custGeom>
            <a:avLst/>
            <a:gdLst/>
            <a:ahLst/>
            <a:cxnLst/>
            <a:rect l="l" t="t" r="r" b="b"/>
            <a:pathLst>
              <a:path w="3415883" h="2174123">
                <a:moveTo>
                  <a:pt x="0" y="0"/>
                </a:moveTo>
                <a:lnTo>
                  <a:pt x="3415884" y="0"/>
                </a:lnTo>
                <a:lnTo>
                  <a:pt x="3415884" y="2174122"/>
                </a:lnTo>
                <a:lnTo>
                  <a:pt x="0" y="21741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467953" y="1028700"/>
            <a:ext cx="2233136" cy="1502291"/>
          </a:xfrm>
          <a:custGeom>
            <a:avLst/>
            <a:gdLst/>
            <a:ahLst/>
            <a:cxnLst/>
            <a:rect l="l" t="t" r="r" b="b"/>
            <a:pathLst>
              <a:path w="2233136" h="1502291">
                <a:moveTo>
                  <a:pt x="0" y="0"/>
                </a:moveTo>
                <a:lnTo>
                  <a:pt x="2233135" y="0"/>
                </a:lnTo>
                <a:lnTo>
                  <a:pt x="2233135" y="1502291"/>
                </a:lnTo>
                <a:lnTo>
                  <a:pt x="0" y="15022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5284106" y="3716189"/>
            <a:ext cx="7719787" cy="3083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86"/>
              </a:lnSpc>
            </a:pPr>
            <a:r>
              <a:rPr lang="en-US" sz="11886" dirty="0">
                <a:solidFill>
                  <a:schemeClr val="accent1"/>
                </a:solidFill>
                <a:latin typeface="Roca One"/>
                <a:ea typeface="Roca One"/>
                <a:cs typeface="Roca One"/>
                <a:sym typeface="Roca One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7170698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2515</TotalTime>
  <Words>1016</Words>
  <Application>Microsoft Office PowerPoint</Application>
  <PresentationFormat>Custom</PresentationFormat>
  <Paragraphs>72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Garbata</vt:lpstr>
      <vt:lpstr>Georgia</vt:lpstr>
      <vt:lpstr>Roca One</vt:lpstr>
      <vt:lpstr>Arial</vt:lpstr>
      <vt:lpstr>Wingdings 2</vt:lpstr>
      <vt:lpstr>Wingdings</vt:lpstr>
      <vt:lpstr>Calibri</vt:lpstr>
      <vt:lpstr>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terms:created xsi:type="dcterms:W3CDTF">2006-08-16T00:00:00Z</dcterms:created>
  <dcterms:modified xsi:type="dcterms:W3CDTF">2026-07-12T18:26:05Z</dcterms:modified>
  <dc:identifier>DAGvUZ1uRFE</dc:identifier>
</cp:coreProperties>
</file>