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5/19/2023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25683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Heat pumps and community energy initiatives as tools for local energy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Management to meet the UK’s greenhouse gas emissions targets.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Kian Evans</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Dr.</a:t>
            </a:r>
            <a:r>
              <a:rPr lang="en-GB" altLang="en-US" sz="3600" dirty="0">
                <a:solidFill>
                  <a:srgbClr val="002060"/>
                </a:solidFill>
                <a:latin typeface="Calibri" charset="0"/>
                <a:ea typeface="Calibri" charset="0"/>
                <a:cs typeface="Calibri" charset="0"/>
              </a:rPr>
              <a:t> Mike Goodfellow Smith</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and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7955" y="5736809"/>
            <a:ext cx="6415087" cy="9771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In 2008, the United Kingdom passed the Climate Change Act, which mandated a reduction in greenhouse gas emissions (GHG) by 100% in 2050 compared to 1990 levels (CCC, 2019). The largest energy sector in the UK is heat, which accounts for more than 25% of CO2 emissions (DECC, 2014), requiring significant reductions to achieve the targets. This study introduces heat for space and water heating in the UK, outlining the current situation and associated CO2 emissions whilst also discussing the development of the UK heat policy and strategies challenges that are encountered in reducing CO2 emissions.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11"/>
          <p:cNvSpPr txBox="1">
            <a:spLocks noChangeArrowheads="1"/>
          </p:cNvSpPr>
          <p:nvPr/>
        </p:nvSpPr>
        <p:spPr bwMode="auto">
          <a:xfrm>
            <a:off x="13741110" y="24819697"/>
            <a:ext cx="7623495"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[1]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CCC (2020).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Reducing UK emissions: 2020 Progress Report to Parliament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Climate Change Committee. Available at: https://www.theccc.org.uk/publication/reducing-uk-emissions-2020-progress-report-to-parliament/.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[2]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Community energy generation in the UK: the link between community ownership and local support. (n.d.). Available at: https://pure.manchester.ac.uk/ws/portalfiles/portal/159168348/FULL_TEXT.PDF [Accessed 12 Apr. 2023].</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1200"/>
              </a:spcAft>
            </a:pPr>
            <a:r>
              <a:rPr lang="en-AU" altLang="en-US" sz="1800" dirty="0">
                <a:latin typeface="Arial" panose="020B0604020202020204" pitchFamily="34" charset="0"/>
                <a:ea typeface="Arial" charset="0"/>
                <a:cs typeface="Arial" panose="020B0604020202020204" pitchFamily="34" charset="0"/>
              </a:rPr>
              <a:t>[3</a:t>
            </a:r>
            <a:r>
              <a:rPr lang="en-GB" sz="1800" dirty="0">
                <a:solidFill>
                  <a:srgbClr val="000000"/>
                </a:solidFill>
                <a:effectLst/>
                <a:latin typeface="Times New Roman" panose="02020603050405020304" pitchFamily="18" charset="0"/>
                <a:ea typeface="Times New Roman" panose="02020603050405020304" pitchFamily="18" charset="0"/>
              </a:rPr>
              <a:t>Wang, Y., Wang, J. and He, W. (2022). Development of efficient, flexible and affordable heat pumps for supporting heat and power decarbonisation in the UK and beyond: Review and perspectives. </a:t>
            </a:r>
            <a:r>
              <a:rPr lang="en-GB" sz="1800" i="1" dirty="0">
                <a:solidFill>
                  <a:srgbClr val="000000"/>
                </a:solidFill>
                <a:effectLst/>
                <a:latin typeface="Times New Roman" panose="02020603050405020304" pitchFamily="18" charset="0"/>
                <a:ea typeface="Times New Roman" panose="02020603050405020304" pitchFamily="18" charset="0"/>
              </a:rPr>
              <a:t>Renewable and Sustainable Energy Reviews</a:t>
            </a:r>
            <a:r>
              <a:rPr lang="en-GB" sz="1800" dirty="0">
                <a:solidFill>
                  <a:srgbClr val="000000"/>
                </a:solidFill>
                <a:effectLst/>
                <a:latin typeface="Times New Roman" panose="02020603050405020304" pitchFamily="18" charset="0"/>
                <a:ea typeface="Times New Roman" panose="02020603050405020304" pitchFamily="18" charset="0"/>
              </a:rPr>
              <a:t>, 154, p.111747.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://doi.org/10.1016/j.rser.2021.111747.</a:t>
            </a:r>
            <a:endParaRPr lang="en-GB" sz="1800" dirty="0">
              <a:effectLst/>
              <a:latin typeface="Times New Roman" panose="02020603050405020304" pitchFamily="18" charset="0"/>
              <a:ea typeface="Times New Roman" panose="02020603050405020304" pitchFamily="18" charset="0"/>
            </a:endParaRP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23083" y="14617319"/>
            <a:ext cx="6415087" cy="8382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Arial" panose="020B0604020202020204" pitchFamily="34" charset="0"/>
              <a:buChar char="•"/>
            </a:pPr>
            <a:r>
              <a:rPr lang="en-GB" sz="2800" dirty="0"/>
              <a:t>Evaluate whether heat pumps are suitable for achieving gas reduction targets and how community energy initiatives can serve as efficient instruments in managing energy demand.</a:t>
            </a:r>
            <a:endParaRPr lang="en-US" sz="2800" dirty="0"/>
          </a:p>
          <a:p>
            <a:pPr marL="457200" indent="-457200">
              <a:spcBef>
                <a:spcPct val="50000"/>
              </a:spcBef>
              <a:buFont typeface="Arial" panose="020B0604020202020204" pitchFamily="34" charset="0"/>
              <a:buChar char="•"/>
            </a:pPr>
            <a:r>
              <a:rPr lang="en-GB" sz="2800" dirty="0"/>
              <a:t>Investigates the potential obstacles and advantages of community energy initiatives in reducing energy consumption within a community, also to evaluate the hypothesis of this project, the following research questions were employed.</a:t>
            </a:r>
            <a:endParaRPr lang="en-US" sz="2800" dirty="0"/>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16682" y="21624196"/>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For this project, a qualitative approach was best. Instead of depending exclusively on statistical data, as in quantitative research, a qualitative technique will make it possible to attract and get in-depth results. This will offer the ability to apprehend thorough data that highlights the attitudes, insights, and behaviours connected to the dissertation topic. Interviews </a:t>
            </a:r>
            <a:r>
              <a:rPr lang="en-GB" sz="2800" kern="100" dirty="0">
                <a:solidFill>
                  <a:srgbClr val="202124"/>
                </a:solidFill>
                <a:effectLst/>
                <a:latin typeface="Arial" panose="020B0604020202020204" pitchFamily="34" charset="0"/>
                <a:ea typeface="Calibri" panose="020F0502020204030204" pitchFamily="34" charset="0"/>
                <a:cs typeface="Arial" panose="020B0604020202020204" pitchFamily="34" charset="0"/>
              </a:rPr>
              <a:t>-</a:t>
            </a:r>
            <a:r>
              <a:rPr lang="en-GB" sz="2800" kern="100" dirty="0">
                <a:effectLst/>
                <a:latin typeface="Arial" panose="020B0604020202020204" pitchFamily="34" charset="0"/>
                <a:ea typeface="Calibri" panose="020F0502020204030204" pitchFamily="34" charset="0"/>
                <a:cs typeface="Arial" panose="020B0604020202020204" pitchFamily="34" charset="0"/>
              </a:rPr>
              <a:t> Conducted using a semi-structured technique. This technique provides the opportunity </a:t>
            </a:r>
          </a:p>
        </p:txBody>
      </p:sp>
      <p:sp>
        <p:nvSpPr>
          <p:cNvPr id="47" name="Text Box 6"/>
          <p:cNvSpPr txBox="1">
            <a:spLocks noChangeArrowheads="1"/>
          </p:cNvSpPr>
          <p:nvPr/>
        </p:nvSpPr>
        <p:spPr bwMode="auto">
          <a:xfrm>
            <a:off x="6647480" y="13772317"/>
            <a:ext cx="7277471" cy="15523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b="0" i="0" dirty="0">
                <a:effectLst/>
                <a:latin typeface="Arial" panose="020B0604020202020204" pitchFamily="34" charset="0"/>
                <a:cs typeface="Arial" panose="020B0604020202020204" pitchFamily="34" charset="0"/>
              </a:rPr>
              <a:t>From the study, it has shown that government policy, homeowner education, financial barriers, monitoring difficulties, and community engagement pose significant challenges to reducing energy demand and promoting sustainable practices. Short-term policies and funding uncertainties hinder long-term planning and the effectiveness of community energy initiatives and renewable energy construction. Homeowners lack knowledge about energy efficiency and smart meters, necessitating proper installation and education. False advertising and the rebound effect contribute to consumer scepticism and a focus on short-term gains. Financial barriers discourage investment in technologies like smart meters, relying heavily on government funding. Limited funding allocation and consumer awareness impede energy performance upgrades. Monitoring the impact of community energy initiatives and measuring awareness events prove challenging. The prioritization of local issues over energy demand reduction and excessive reliance on funding for energy advice hinder progress. Lack of trust, low community participation, and poor industry standards further impede sustainable practices. Improving industry standards can enhance customer satisfaction.</a:t>
            </a:r>
            <a:endParaRPr lang="en-AU" altLang="en-US" sz="5400"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3754997" y="10228605"/>
            <a:ext cx="7336240" cy="154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marR="0" lvl="0" algn="l" defTabSz="914400" rtl="0" eaLnBrk="1" fontAlgn="auto" latinLnBrk="0" hangingPunct="1">
              <a:lnSpc>
                <a:spcPct val="100000"/>
              </a:lnSpc>
              <a:spcBef>
                <a:spcPts val="0"/>
              </a:spcBef>
              <a:spcAft>
                <a:spcPts val="0"/>
              </a:spcAft>
              <a:buClrTx/>
              <a:buSzTx/>
              <a:tabLst/>
              <a:defRPr/>
            </a:pPr>
            <a:r>
              <a:rPr lang="en-GB" sz="2800" b="0" i="0" dirty="0">
                <a:effectLst/>
                <a:latin typeface="Arial" panose="020B0604020202020204" pitchFamily="34" charset="0"/>
                <a:cs typeface="Arial" panose="020B0604020202020204" pitchFamily="34" charset="0"/>
              </a:rPr>
              <a:t>The purpose of the study was to investigate if community energy projects can be useful in reducing energy consumption. The research questions were answered, and the results highlighted the difficulties faced by community energy programs in lowering energy use. Three categories were identified for efficient energy consumption: government support, finance, and public engagement. Government support is crucial for community energy initiatives to manage energy demand, and the cancelation of the Green Deal shows the negative impact of not planning. Community energy initiatives need to become self-sufficient by generating their income streams to reduce reliance on government funding. Public engagement is vital for effective energy demand reduction. The study found that community energy initiatives heavily rely on government funding, which could impact the success of these initiatives in the long run. However, by developing viable business models, communities can effectively control their energy demand and contribute to the UK's greenhouse gas emission reduction aims.</a:t>
            </a:r>
            <a:endParaRPr lang="en-GB" sz="2800" i="0" dirty="0">
              <a:effectLst/>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r>
              <a:rPr lang="en-US" altLang="en-US" sz="3600" b="1" dirty="0"/>
              <a:t>Acknowledgments </a:t>
            </a:r>
          </a:p>
          <a:p>
            <a:pPr>
              <a:spcBef>
                <a:spcPct val="50000"/>
              </a:spcBef>
            </a:pPr>
            <a:r>
              <a:rPr lang="en-US" altLang="en-US" sz="2800" dirty="0"/>
              <a:t>I would like to thank Kelvin Lake and Dr. Goodfellow Smith for their constant supervision throughout this study. </a:t>
            </a:r>
          </a:p>
        </p:txBody>
      </p:sp>
      <p:sp>
        <p:nvSpPr>
          <p:cNvPr id="49" name="Text Box 6"/>
          <p:cNvSpPr txBox="1">
            <a:spLocks noChangeArrowheads="1"/>
          </p:cNvSpPr>
          <p:nvPr/>
        </p:nvSpPr>
        <p:spPr bwMode="auto">
          <a:xfrm>
            <a:off x="6747740" y="6370030"/>
            <a:ext cx="7037445" cy="84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lvl="0">
              <a:lnSpc>
                <a:spcPct val="107000"/>
              </a:lnSpc>
              <a:spcAft>
                <a:spcPts val="800"/>
              </a:spcAft>
              <a:tabLst>
                <a:tab pos="457200" algn="l"/>
              </a:tabLst>
            </a:pPr>
            <a:r>
              <a:rPr lang="en-GB" sz="2800" kern="100" dirty="0">
                <a:effectLst/>
                <a:latin typeface="Arial" panose="020B0604020202020204" pitchFamily="34" charset="0"/>
                <a:ea typeface="Calibri" panose="020F0502020204030204" pitchFamily="34" charset="0"/>
                <a:cs typeface="Arial" panose="020B0604020202020204" pitchFamily="34" charset="0"/>
              </a:rPr>
              <a:t>for the interviewer to be adaptable and flexible while keeping the research topic at the forefront. This method also promotes interviewees to expound upon their viewpoints and experiences, ultimately leading to valuable insights for the study. Location and time: online face-to-face interviews around 20-25 minutes.</a:t>
            </a:r>
          </a:p>
          <a:p>
            <a:pPr>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For the interviews, these were participants:</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Community Energy Finance at ‘Robert Owen Community Banking</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Caerphilly Council</a:t>
            </a:r>
          </a:p>
          <a:p>
            <a:pPr marL="342900" lvl="0" indent="-342900">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Homeowners (Involved in Community Energy) </a:t>
            </a:r>
          </a:p>
          <a:p>
            <a:pPr marL="342900" lvl="0" indent="-342900">
              <a:spcAft>
                <a:spcPts val="800"/>
              </a:spcAft>
              <a:buFont typeface="Symbol" panose="05050102010706020507" pitchFamily="18" charset="2"/>
              <a:buChar char=""/>
            </a:pPr>
            <a:r>
              <a:rPr lang="en-GB" sz="2800" kern="100" dirty="0">
                <a:effectLst/>
                <a:latin typeface="Arial" panose="020B0604020202020204" pitchFamily="34" charset="0"/>
                <a:ea typeface="Calibri" panose="020F0502020204030204" pitchFamily="34" charset="0"/>
                <a:cs typeface="Arial" panose="020B0604020202020204" pitchFamily="34" charset="0"/>
              </a:rPr>
              <a:t>Severn Wye</a:t>
            </a:r>
          </a:p>
          <a:p>
            <a:pPr lvl="0">
              <a:lnSpc>
                <a:spcPct val="107000"/>
              </a:lnSpc>
              <a:spcAft>
                <a:spcPts val="800"/>
              </a:spcAft>
              <a:tabLst>
                <a:tab pos="457200" algn="l"/>
              </a:tabLst>
            </a:pP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CaerphillyCBCTV - YouTube">
            <a:extLst>
              <a:ext uri="{FF2B5EF4-FFF2-40B4-BE49-F238E27FC236}">
                <a16:creationId xmlns:a16="http://schemas.microsoft.com/office/drawing/2014/main" id="{E24E3DEA-EC6C-59FF-8D0E-6E4AFF70C9E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858" b="31009"/>
          <a:stretch/>
        </p:blipFill>
        <p:spPr bwMode="auto">
          <a:xfrm>
            <a:off x="321501" y="29052271"/>
            <a:ext cx="1786108" cy="8890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mmunity Energy Wales - Climate Cymru">
            <a:extLst>
              <a:ext uri="{FF2B5EF4-FFF2-40B4-BE49-F238E27FC236}">
                <a16:creationId xmlns:a16="http://schemas.microsoft.com/office/drawing/2014/main" id="{E762A471-CD92-C082-62C4-60997BA836A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3307" b="29247"/>
          <a:stretch/>
        </p:blipFill>
        <p:spPr bwMode="auto">
          <a:xfrm>
            <a:off x="2201855" y="29118186"/>
            <a:ext cx="2371376" cy="88905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bout the Climate Change Committee - Climate Change Committee">
            <a:extLst>
              <a:ext uri="{FF2B5EF4-FFF2-40B4-BE49-F238E27FC236}">
                <a16:creationId xmlns:a16="http://schemas.microsoft.com/office/drawing/2014/main" id="{5C6754B7-2011-A0E4-DEB7-D1C94251C3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3231" y="29116819"/>
            <a:ext cx="2552237" cy="85737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Chart, line chart&#10;&#10;Description automatically generated">
            <a:extLst>
              <a:ext uri="{FF2B5EF4-FFF2-40B4-BE49-F238E27FC236}">
                <a16:creationId xmlns:a16="http://schemas.microsoft.com/office/drawing/2014/main" id="{05ED3D2B-A40E-3D95-0662-B8107FFB8D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637697" y="7800661"/>
            <a:ext cx="5374204" cy="2704286"/>
          </a:xfrm>
          <a:prstGeom prst="rect">
            <a:avLst/>
          </a:prstGeom>
        </p:spPr>
      </p:pic>
      <p:sp>
        <p:nvSpPr>
          <p:cNvPr id="15" name="TextBox 14">
            <a:extLst>
              <a:ext uri="{FF2B5EF4-FFF2-40B4-BE49-F238E27FC236}">
                <a16:creationId xmlns:a16="http://schemas.microsoft.com/office/drawing/2014/main" id="{29FF612F-D759-0781-E397-282B0CF391C7}"/>
              </a:ext>
            </a:extLst>
          </p:cNvPr>
          <p:cNvSpPr txBox="1"/>
          <p:nvPr/>
        </p:nvSpPr>
        <p:spPr>
          <a:xfrm>
            <a:off x="13708643" y="5891272"/>
            <a:ext cx="7481600" cy="1815882"/>
          </a:xfrm>
          <a:prstGeom prst="rect">
            <a:avLst/>
          </a:prstGeom>
          <a:noFill/>
        </p:spPr>
        <p:txBody>
          <a:bodyPr wrap="square" rtlCol="0">
            <a:spAutoFit/>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Additionally, because electricity has a lower carbon intensity than gas, heat pumps may have a lower carbon footprint than gas boilers in many areas.</a:t>
            </a:r>
            <a:endParaRPr lang="en-GB" sz="7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CCC734CC-35AA-34B8-9537-18B114156992}"/>
              </a:ext>
            </a:extLst>
          </p:cNvPr>
          <p:cNvSpPr txBox="1"/>
          <p:nvPr/>
        </p:nvSpPr>
        <p:spPr>
          <a:xfrm>
            <a:off x="18707100" y="7707154"/>
            <a:ext cx="2185602" cy="3701783"/>
          </a:xfrm>
          <a:prstGeom prst="rect">
            <a:avLst/>
          </a:prstGeom>
          <a:noFill/>
        </p:spPr>
        <p:txBody>
          <a:bodyPr wrap="square" rtlCol="0">
            <a:spAutoFit/>
          </a:bodyPr>
          <a:lstStyle/>
          <a:p>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The annual carbon emissions per kWh of thermal energy produced have been decreasing since 2012, as depicted in Fig. 1, with heat pumps having the lowest emissions </a:t>
            </a:r>
            <a:r>
              <a:rPr lang="en-GB" sz="1800" b="1" i="1" dirty="0">
                <a:effectLst/>
                <a:latin typeface="Times New Roman" panose="02020603050405020304" pitchFamily="18" charset="0"/>
                <a:ea typeface="Calibri" panose="020F0502020204030204" pitchFamily="34" charset="0"/>
              </a:rPr>
              <a:t>(Wang et al, 2022).</a:t>
            </a:r>
            <a:endPar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353</TotalTime>
  <Words>971</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Kian Evans</cp:lastModifiedBy>
  <cp:revision>26</cp:revision>
  <dcterms:created xsi:type="dcterms:W3CDTF">2016-02-25T08:27:32Z</dcterms:created>
  <dcterms:modified xsi:type="dcterms:W3CDTF">2023-05-19T10:54:52Z</dcterms:modified>
</cp:coreProperties>
</file>