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6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7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18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52"/>
  </p:notesMasterIdLst>
  <p:sldIdLst>
    <p:sldId id="256" r:id="rId23"/>
    <p:sldId id="257" r:id="rId24"/>
    <p:sldId id="274" r:id="rId25"/>
    <p:sldId id="277" r:id="rId26"/>
    <p:sldId id="358" r:id="rId27"/>
    <p:sldId id="351" r:id="rId28"/>
    <p:sldId id="364" r:id="rId29"/>
    <p:sldId id="365" r:id="rId30"/>
    <p:sldId id="352" r:id="rId31"/>
    <p:sldId id="353" r:id="rId32"/>
    <p:sldId id="366" r:id="rId33"/>
    <p:sldId id="367" r:id="rId34"/>
    <p:sldId id="368" r:id="rId35"/>
    <p:sldId id="369" r:id="rId36"/>
    <p:sldId id="370" r:id="rId37"/>
    <p:sldId id="283" r:id="rId38"/>
    <p:sldId id="311" r:id="rId39"/>
    <p:sldId id="357" r:id="rId40"/>
    <p:sldId id="360" r:id="rId41"/>
    <p:sldId id="361" r:id="rId42"/>
    <p:sldId id="333" r:id="rId43"/>
    <p:sldId id="334" r:id="rId44"/>
    <p:sldId id="336" r:id="rId45"/>
    <p:sldId id="337" r:id="rId46"/>
    <p:sldId id="338" r:id="rId47"/>
    <p:sldId id="348" r:id="rId48"/>
    <p:sldId id="332" r:id="rId49"/>
    <p:sldId id="363" r:id="rId50"/>
    <p:sldId id="359" r:id="rId5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7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93B0F4B4-3634-471B-91E1-4FA68B47E15A}"/>
    <pc:docChg chg="delSld">
      <pc:chgData name="Stephanie Bradley" userId="bb573b86-6a01-430f-ba3c-43c2b2970490" providerId="ADAL" clId="{93B0F4B4-3634-471B-91E1-4FA68B47E15A}" dt="2024-07-17T07:37:55.356" v="1" actId="2696"/>
      <pc:docMkLst>
        <pc:docMk/>
      </pc:docMkLst>
      <pc:sldChg chg="del">
        <pc:chgData name="Stephanie Bradley" userId="bb573b86-6a01-430f-ba3c-43c2b2970490" providerId="ADAL" clId="{93B0F4B4-3634-471B-91E1-4FA68B47E15A}" dt="2024-07-17T07:37:55.356" v="1" actId="2696"/>
        <pc:sldMkLst>
          <pc:docMk/>
          <pc:sldMk cId="3182730867" sldId="347"/>
        </pc:sldMkLst>
      </pc:sldChg>
      <pc:sldChg chg="del">
        <pc:chgData name="Stephanie Bradley" userId="bb573b86-6a01-430f-ba3c-43c2b2970490" providerId="ADAL" clId="{93B0F4B4-3634-471B-91E1-4FA68B47E15A}" dt="2024-07-17T07:37:50.967" v="0" actId="2696"/>
        <pc:sldMkLst>
          <pc:docMk/>
          <pc:sldMk cId="960786767" sldId="362"/>
        </pc:sldMkLst>
      </pc:sldChg>
    </pc:docChg>
  </pc:docChgLst>
  <pc:docChgLst>
    <pc:chgData name="Stephanie Bradley" userId="bb573b86-6a01-430f-ba3c-43c2b2970490" providerId="ADAL" clId="{2C9BA341-0C74-401F-BA91-BEBDC607A32D}"/>
    <pc:docChg chg="modSld">
      <pc:chgData name="Stephanie Bradley" userId="bb573b86-6a01-430f-ba3c-43c2b2970490" providerId="ADAL" clId="{2C9BA341-0C74-401F-BA91-BEBDC607A32D}" dt="2024-09-25T09:46:42.065" v="1" actId="20577"/>
      <pc:docMkLst>
        <pc:docMk/>
      </pc:docMkLst>
      <pc:sldChg chg="modSp mod">
        <pc:chgData name="Stephanie Bradley" userId="bb573b86-6a01-430f-ba3c-43c2b2970490" providerId="ADAL" clId="{2C9BA341-0C74-401F-BA91-BEBDC607A32D}" dt="2024-09-25T09:46:42.065" v="1" actId="20577"/>
        <pc:sldMkLst>
          <pc:docMk/>
          <pc:sldMk cId="3658408624" sldId="357"/>
        </pc:sldMkLst>
        <pc:spChg chg="mod">
          <ac:chgData name="Stephanie Bradley" userId="bb573b86-6a01-430f-ba3c-43c2b2970490" providerId="ADAL" clId="{2C9BA341-0C74-401F-BA91-BEBDC607A32D}" dt="2024-09-25T09:46:40.055" v="0" actId="20577"/>
          <ac:spMkLst>
            <pc:docMk/>
            <pc:sldMk cId="3658408624" sldId="357"/>
            <ac:spMk id="3" creationId="{DEC8282E-18E2-F728-1CA8-193ADA58664C}"/>
          </ac:spMkLst>
        </pc:spChg>
        <pc:spChg chg="mod">
          <ac:chgData name="Stephanie Bradley" userId="bb573b86-6a01-430f-ba3c-43c2b2970490" providerId="ADAL" clId="{2C9BA341-0C74-401F-BA91-BEBDC607A32D}" dt="2024-09-25T09:46:42.065" v="1" actId="20577"/>
          <ac:spMkLst>
            <pc:docMk/>
            <pc:sldMk cId="3658408624" sldId="357"/>
            <ac:spMk id="4" creationId="{F6873562-795F-62F2-DC0E-C61EACF9BB67}"/>
          </ac:spMkLst>
        </pc:spChg>
      </pc:sldChg>
    </pc:docChg>
  </pc:docChgLst>
  <pc:docChgLst>
    <pc:chgData name="Stephanie Bradley" userId="S::s.bradley@uwtsd.ac.uk::bb573b86-6a01-430f-ba3c-43c2b2970490" providerId="AD" clId="Web-{22C43D88-EA9A-45E8-8390-8A821CFC56E6}"/>
    <pc:docChg chg="sldOrd">
      <pc:chgData name="Stephanie Bradley" userId="S::s.bradley@uwtsd.ac.uk::bb573b86-6a01-430f-ba3c-43c2b2970490" providerId="AD" clId="Web-{22C43D88-EA9A-45E8-8390-8A821CFC56E6}" dt="2024-07-16T11:02:23.253" v="2"/>
      <pc:docMkLst>
        <pc:docMk/>
      </pc:docMkLst>
      <pc:sldChg chg="ord">
        <pc:chgData name="Stephanie Bradley" userId="S::s.bradley@uwtsd.ac.uk::bb573b86-6a01-430f-ba3c-43c2b2970490" providerId="AD" clId="Web-{22C43D88-EA9A-45E8-8390-8A821CFC56E6}" dt="2024-07-16T11:02:23.253" v="2"/>
        <pc:sldMkLst>
          <pc:docMk/>
          <pc:sldMk cId="3182730867" sldId="347"/>
        </pc:sldMkLst>
      </pc:sldChg>
    </pc:docChg>
  </pc:docChgLst>
  <pc:docChgLst>
    <pc:chgData name="Stephanie Bradley" userId="S::s.bradley@uwtsd.ac.uk::bb573b86-6a01-430f-ba3c-43c2b2970490" providerId="AD" clId="Web-{812CEB39-BB95-8E0B-AB01-259E79DD258E}"/>
    <pc:docChg chg="modSld">
      <pc:chgData name="Stephanie Bradley" userId="S::s.bradley@uwtsd.ac.uk::bb573b86-6a01-430f-ba3c-43c2b2970490" providerId="AD" clId="Web-{812CEB39-BB95-8E0B-AB01-259E79DD258E}" dt="2024-07-16T09:53:43.796" v="3" actId="20577"/>
      <pc:docMkLst>
        <pc:docMk/>
      </pc:docMkLst>
      <pc:sldChg chg="modSp">
        <pc:chgData name="Stephanie Bradley" userId="S::s.bradley@uwtsd.ac.uk::bb573b86-6a01-430f-ba3c-43c2b2970490" providerId="AD" clId="Web-{812CEB39-BB95-8E0B-AB01-259E79DD258E}" dt="2024-07-16T09:53:43.796" v="3" actId="20577"/>
        <pc:sldMkLst>
          <pc:docMk/>
          <pc:sldMk cId="1144282130" sldId="368"/>
        </pc:sldMkLst>
        <pc:spChg chg="mod">
          <ac:chgData name="Stephanie Bradley" userId="S::s.bradley@uwtsd.ac.uk::bb573b86-6a01-430f-ba3c-43c2b2970490" providerId="AD" clId="Web-{812CEB39-BB95-8E0B-AB01-259E79DD258E}" dt="2024-07-16T09:53:43.796" v="3" actId="20577"/>
          <ac:spMkLst>
            <pc:docMk/>
            <pc:sldMk cId="1144282130" sldId="368"/>
            <ac:spMk id="3" creationId="{FCA11F68-2021-2079-7785-A978F33B89FE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7542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7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4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76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5.xml"/><Relationship Id="rId4" Type="http://schemas.openxmlformats.org/officeDocument/2006/relationships/customXml" Target="../ink/ink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adhuism/27048227213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creativecommons.org/licenses/by-sa/3.0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8080/364/518" TargetMode="External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f:/r/teams/PreSessional2024_GRP/Shared%20Documents/General/City%20Presentations?csf=1&amp;web=1&amp;e=5KPgvT" TargetMode="Externa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/>
            </a:br>
            <a:br>
              <a:rPr lang="en-GB" b="1"/>
            </a:br>
            <a:r>
              <a:rPr lang="en-GB" sz="3600" b="1"/>
              <a:t>Pre-Sessional Programme</a:t>
            </a:r>
            <a:br>
              <a:rPr lang="en-GB" sz="3600" b="1"/>
            </a:br>
            <a:br>
              <a:rPr lang="en-GB"/>
            </a:br>
            <a:r>
              <a:rPr lang="en-GB"/>
              <a:t>with Stephanie Bradley, Dip. Ed., Dip TEFLA, MA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 sz="2000"/>
              <a:t>8</a:t>
            </a:r>
            <a:r>
              <a:rPr lang="en-GB" sz="2000" baseline="30000"/>
              <a:t>th</a:t>
            </a:r>
            <a:r>
              <a:rPr lang="en-GB" sz="2000"/>
              <a:t> July – 13</a:t>
            </a:r>
            <a:r>
              <a:rPr lang="en-GB" sz="2000" baseline="30000"/>
              <a:t>th </a:t>
            </a:r>
            <a:r>
              <a:rPr lang="en-GB" sz="2000"/>
              <a:t>September 2024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/>
            </a:br>
            <a:r>
              <a:rPr lang="en-GB"/>
              <a:t>10 Week Course (10 PSE)</a:t>
            </a:r>
            <a:br>
              <a:rPr lang="en-GB"/>
            </a:br>
            <a:br>
              <a:rPr lang="en-GB"/>
            </a:br>
            <a:r>
              <a:rPr lang="en-GB" b="1"/>
              <a:t>WEEK 2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- E Book Unit 1 – Identity</a:t>
            </a:r>
            <a:br>
              <a:rPr lang="en-GB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2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Two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Speaking &amp; Listening practise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Talking about Personality Types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Review Vocabulary</a:t>
            </a:r>
            <a:br>
              <a:rPr lang="en-GB"/>
            </a:b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0F317-A0C2-D71A-9770-A5AE1AB23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Board 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34F86-15BF-6CC5-463D-485EAF4C11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Group 1 – the flip chart</a:t>
            </a:r>
          </a:p>
          <a:p>
            <a:endParaRPr lang="en-GB"/>
          </a:p>
          <a:p>
            <a:r>
              <a:rPr lang="en-GB"/>
              <a:t>Group 2 – the white board</a:t>
            </a:r>
          </a:p>
          <a:p>
            <a:endParaRPr lang="en-GB"/>
          </a:p>
          <a:p>
            <a:r>
              <a:rPr lang="en-GB"/>
              <a:t>How many words from yesterday can you remember?</a:t>
            </a:r>
          </a:p>
        </p:txBody>
      </p:sp>
    </p:spTree>
    <p:extLst>
      <p:ext uri="{BB962C8B-B14F-4D97-AF65-F5344CB8AC3E}">
        <p14:creationId xmlns:p14="http://schemas.microsoft.com/office/powerpoint/2010/main" val="3116010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1BA78-D5E4-15C2-8E11-DB7AC885F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Myers Briggs Test</a:t>
            </a:r>
            <a:br>
              <a:rPr lang="en-GB" b="1">
                <a:solidFill>
                  <a:schemeClr val="accent1"/>
                </a:solidFill>
              </a:rPr>
            </a:br>
            <a:r>
              <a:rPr lang="en-GB" b="1">
                <a:solidFill>
                  <a:schemeClr val="accent1"/>
                </a:solidFill>
              </a:rPr>
              <a:t>What type are you?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688BB40-A280-1BFE-554F-8E2ECC0144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Judging or perceiving?</a:t>
            </a:r>
          </a:p>
          <a:p>
            <a:r>
              <a:rPr lang="en-GB"/>
              <a:t>Extravert or introvert?</a:t>
            </a:r>
          </a:p>
          <a:p>
            <a:r>
              <a:rPr lang="en-GB"/>
              <a:t>Feeling or thinking?</a:t>
            </a:r>
          </a:p>
          <a:p>
            <a:r>
              <a:rPr lang="en-GB"/>
              <a:t>Intuitive or sensing?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271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C4FDB-3370-FE32-BB45-DE057F8B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5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16 personality types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564692B-11E0-9FAF-1C65-A7F3864586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229052" y="467208"/>
            <a:ext cx="5286093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306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C4FDB-3370-FE32-BB45-DE057F8B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5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16 personality types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564692B-11E0-9FAF-1C65-A7F3864586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229052" y="467208"/>
            <a:ext cx="5286093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592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1BA78-D5E4-15C2-8E11-DB7AC885F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5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type are you?</a:t>
            </a:r>
          </a:p>
        </p:txBody>
      </p:sp>
      <p:pic>
        <p:nvPicPr>
          <p:cNvPr id="5" name="Content Placeholder 4" descr="A group of colorful circles with text&#10;&#10;Description automatically generated">
            <a:extLst>
              <a:ext uri="{FF2B5EF4-FFF2-40B4-BE49-F238E27FC236}">
                <a16:creationId xmlns:a16="http://schemas.microsoft.com/office/drawing/2014/main" id="{2243D197-CFBB-342B-0DC9-F40EBB9C32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76821" y="1681272"/>
            <a:ext cx="5419311" cy="3495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652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8F27E8-7933-4ABA-C36B-7964E24F7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84" y="248038"/>
            <a:ext cx="529779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Are you similar or different?</a:t>
            </a:r>
          </a:p>
        </p:txBody>
      </p:sp>
      <p:pic>
        <p:nvPicPr>
          <p:cNvPr id="11" name="Content Placeholder 10" descr="A screenshot of a website&#10;&#10;Description automatically generated">
            <a:extLst>
              <a:ext uri="{FF2B5EF4-FFF2-40B4-BE49-F238E27FC236}">
                <a16:creationId xmlns:a16="http://schemas.microsoft.com/office/drawing/2014/main" id="{4E0615EA-9729-6501-00F8-CF12E6ED2C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2033" y="1966293"/>
            <a:ext cx="7879931" cy="445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948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50EB2-D1C5-5D0D-DC36-58763CA09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Is it true for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5966A-E80D-C548-DD6C-837E629338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Talk to a partner.</a:t>
            </a:r>
          </a:p>
          <a:p>
            <a:r>
              <a:rPr lang="en-GB"/>
              <a:t>Do the qualities of your type correspond with how you see yourself?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9204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9E63B-FB34-3A58-8E3D-F40AEF531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S&amp;L book page 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03DEC-8A13-14ED-FC0A-C4585E4E9B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Complete exercises 1 &amp; 2</a:t>
            </a:r>
          </a:p>
          <a:p>
            <a:r>
              <a:rPr lang="en-GB"/>
              <a:t>Discuss the answers to exercise 2 with a partner.</a:t>
            </a:r>
          </a:p>
        </p:txBody>
      </p:sp>
    </p:spTree>
    <p:extLst>
      <p:ext uri="{BB962C8B-B14F-4D97-AF65-F5344CB8AC3E}">
        <p14:creationId xmlns:p14="http://schemas.microsoft.com/office/powerpoint/2010/main" val="20215849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0B408-44D6-8E5E-66F9-F826C4EC8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Listening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11F68-2021-2079-7785-A978F33B8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982494"/>
            <a:ext cx="7886700" cy="5194469"/>
          </a:xfrm>
        </p:spPr>
        <p:txBody>
          <a:bodyPr lIns="91440" tIns="45720" rIns="91440" bIns="45720" anchor="t"/>
          <a:lstStyle/>
          <a:p>
            <a:r>
              <a:rPr lang="en-GB"/>
              <a:t>Prepare.</a:t>
            </a:r>
          </a:p>
          <a:p>
            <a:pPr marL="0" indent="0">
              <a:buNone/>
            </a:pPr>
            <a:r>
              <a:rPr lang="en-GB"/>
              <a:t>Which of these things might affect identity...</a:t>
            </a:r>
          </a:p>
          <a:p>
            <a:pPr marL="0" indent="0">
              <a:buNone/>
            </a:pPr>
            <a:r>
              <a:rPr lang="en-GB"/>
              <a:t>Becoming a student?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/>
              <a:t>Being selected for a sports team?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/>
              <a:t>Taking a very difficult class?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/>
              <a:t>Discovering a personal ability?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/>
              <a:t>Doing well on an entrance test?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/>
              <a:t>Graduating?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/>
              <a:t>Winning an award?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/>
              <a:t>Taking an interesting course?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2821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5861D-ABCB-6426-4FBF-4182986B2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L&amp;S book page 11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68464-17BD-982C-CC9F-81E8CECA63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Listen and complete B</a:t>
            </a:r>
          </a:p>
          <a:p>
            <a:r>
              <a:rPr lang="en-GB"/>
              <a:t>Listen again and complete C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2720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E613C-EA71-804E-42ED-3B7469112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>
                <a:solidFill>
                  <a:schemeClr val="accent1"/>
                </a:solidFill>
              </a:rPr>
              <a:t>It/Him/Her/This/That/These/Those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38527-CF59-E4A9-58C7-F8D284E9CF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45140"/>
            <a:ext cx="7886700" cy="4931823"/>
          </a:xfrm>
        </p:spPr>
        <p:txBody>
          <a:bodyPr/>
          <a:lstStyle/>
          <a:p>
            <a:r>
              <a:rPr lang="en-GB"/>
              <a:t>In academic English, we do not usually repeat a noun, phrase or idea in the same section.</a:t>
            </a:r>
          </a:p>
          <a:p>
            <a:r>
              <a:rPr lang="en-GB"/>
              <a:t>Instead, we refer back to it.</a:t>
            </a:r>
          </a:p>
          <a:p>
            <a:r>
              <a:rPr lang="en-GB"/>
              <a:t>What does </a:t>
            </a:r>
            <a:r>
              <a:rPr lang="en-GB" b="1">
                <a:solidFill>
                  <a:schemeClr val="accent1"/>
                </a:solidFill>
              </a:rPr>
              <a:t>it</a:t>
            </a:r>
            <a:r>
              <a:rPr lang="en-GB"/>
              <a:t> refer to?</a:t>
            </a:r>
          </a:p>
          <a:p>
            <a:endParaRPr lang="en-GB"/>
          </a:p>
          <a:p>
            <a:r>
              <a:rPr lang="en-GB"/>
              <a:t>I really enjoyed Professor Linden’s lecture. Professor Linden’s lecture was well presented and fascinating.</a:t>
            </a:r>
          </a:p>
          <a:p>
            <a:r>
              <a:rPr lang="en-GB"/>
              <a:t>It</a:t>
            </a:r>
          </a:p>
          <a:p>
            <a:r>
              <a:rPr lang="en-GB"/>
              <a:t>Now look at the examples on page 12.</a:t>
            </a:r>
          </a:p>
        </p:txBody>
      </p:sp>
    </p:spTree>
    <p:extLst>
      <p:ext uri="{BB962C8B-B14F-4D97-AF65-F5344CB8AC3E}">
        <p14:creationId xmlns:p14="http://schemas.microsoft.com/office/powerpoint/2010/main" val="1839646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Lunch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TWO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Two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Prepare for  Presentations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Discourse Markers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2565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3C0C5-BDC7-4454-994C-A8C3F212B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123333"/>
          </a:xfrm>
        </p:spPr>
        <p:txBody>
          <a:bodyPr anchor="b">
            <a:normAutofit/>
          </a:bodyPr>
          <a:lstStyle/>
          <a:p>
            <a:r>
              <a:rPr lang="en-GB" sz="4700" b="1"/>
              <a:t>Wednesday Trips Confirmed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8282E-18E2-F728-1CA8-193ADA586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9" y="1655295"/>
            <a:ext cx="5035164" cy="4535194"/>
          </a:xfrm>
        </p:spPr>
        <p:txBody>
          <a:bodyPr anchor="t">
            <a:normAutofit lnSpcReduction="10000"/>
          </a:bodyPr>
          <a:lstStyle/>
          <a:p>
            <a:r>
              <a:rPr lang="en-GB" sz="1900" dirty="0"/>
              <a:t>24</a:t>
            </a:r>
            <a:r>
              <a:rPr lang="en-GB" sz="1900" baseline="30000" dirty="0"/>
              <a:t>th</a:t>
            </a:r>
            <a:r>
              <a:rPr lang="en-GB" sz="1900" dirty="0"/>
              <a:t> July – Tenby</a:t>
            </a:r>
          </a:p>
          <a:p>
            <a:endParaRPr lang="en-GB" sz="1900" dirty="0"/>
          </a:p>
          <a:p>
            <a:r>
              <a:rPr lang="en-GB" sz="1900" dirty="0"/>
              <a:t>31</a:t>
            </a:r>
            <a:r>
              <a:rPr lang="en-GB" sz="1900" baseline="30000" dirty="0"/>
              <a:t>st</a:t>
            </a:r>
            <a:r>
              <a:rPr lang="en-GB" sz="1900" dirty="0"/>
              <a:t> July – Swansea and </a:t>
            </a:r>
            <a:r>
              <a:rPr lang="en-GB" sz="1900" dirty="0" err="1"/>
              <a:t>Rhosili</a:t>
            </a:r>
            <a:endParaRPr lang="en-GB" sz="1900" dirty="0"/>
          </a:p>
          <a:p>
            <a:endParaRPr lang="en-GB" sz="1900" dirty="0"/>
          </a:p>
          <a:p>
            <a:r>
              <a:rPr lang="en-GB" sz="1900" dirty="0"/>
              <a:t>7</a:t>
            </a:r>
            <a:r>
              <a:rPr lang="en-GB" sz="1900" baseline="30000" dirty="0"/>
              <a:t>th</a:t>
            </a:r>
            <a:r>
              <a:rPr lang="en-GB" sz="1900" dirty="0"/>
              <a:t> August – St David’s</a:t>
            </a:r>
          </a:p>
          <a:p>
            <a:endParaRPr lang="en-GB" sz="1900" dirty="0"/>
          </a:p>
          <a:p>
            <a:r>
              <a:rPr lang="en-GB" sz="1900" dirty="0"/>
              <a:t>Meet at university entrance 8:50am. Bus leaves promptly at 9am. Arrive back to Carmarthen 5pm.</a:t>
            </a:r>
          </a:p>
          <a:p>
            <a:r>
              <a:rPr lang="en-GB" sz="1900" dirty="0"/>
              <a:t>Cultural activity in the morning.</a:t>
            </a:r>
          </a:p>
          <a:p>
            <a:r>
              <a:rPr lang="en-GB" sz="1900" dirty="0"/>
              <a:t>Buy lunch while you are out or take a packed lunch.</a:t>
            </a:r>
          </a:p>
          <a:p>
            <a:r>
              <a:rPr lang="en-GB" sz="1900" dirty="0"/>
              <a:t>Free afternoon.</a:t>
            </a:r>
          </a:p>
        </p:txBody>
      </p:sp>
      <p:pic>
        <p:nvPicPr>
          <p:cNvPr id="1026" name="Picture 2" descr="Rhossili Bay in Wales is named the best beach in Europe | The Independent">
            <a:extLst>
              <a:ext uri="{FF2B5EF4-FFF2-40B4-BE49-F238E27FC236}">
                <a16:creationId xmlns:a16="http://schemas.microsoft.com/office/drawing/2014/main" id="{D8A3CFDE-0F9D-9E56-5E5F-6587034B13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03" r="4335" b="2"/>
          <a:stretch/>
        </p:blipFill>
        <p:spPr bwMode="auto">
          <a:xfrm>
            <a:off x="5737461" y="1655294"/>
            <a:ext cx="2955798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873562-795F-62F2-DC0E-C61EACF9BB67}"/>
              </a:ext>
            </a:extLst>
          </p:cNvPr>
          <p:cNvSpPr txBox="1"/>
          <p:nvPr/>
        </p:nvSpPr>
        <p:spPr>
          <a:xfrm>
            <a:off x="6281530" y="2385391"/>
            <a:ext cx="2309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Rhoseli</a:t>
            </a:r>
            <a:r>
              <a:rPr lang="en-GB" dirty="0"/>
              <a:t> beach</a:t>
            </a:r>
          </a:p>
        </p:txBody>
      </p:sp>
    </p:spTree>
    <p:extLst>
      <p:ext uri="{BB962C8B-B14F-4D97-AF65-F5344CB8AC3E}">
        <p14:creationId xmlns:p14="http://schemas.microsoft.com/office/powerpoint/2010/main" val="36584086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59C292-E993-4F59-EDEB-B98D0D5E4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7908" y="741391"/>
            <a:ext cx="3368866" cy="1616203"/>
          </a:xfrm>
        </p:spPr>
        <p:txBody>
          <a:bodyPr anchor="b">
            <a:normAutofit/>
          </a:bodyPr>
          <a:lstStyle/>
          <a:p>
            <a:r>
              <a:rPr lang="en-GB" sz="2800" b="1"/>
              <a:t>Choose a city you love</a:t>
            </a:r>
          </a:p>
        </p:txBody>
      </p:sp>
      <p:pic>
        <p:nvPicPr>
          <p:cNvPr id="7" name="Picture 6" descr="A building with a pool in the middle&#10;&#10;Description automatically generated">
            <a:extLst>
              <a:ext uri="{FF2B5EF4-FFF2-40B4-BE49-F238E27FC236}">
                <a16:creationId xmlns:a16="http://schemas.microsoft.com/office/drawing/2014/main" id="{7DD81311-7A71-CFE4-D39E-388E82297A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906" r="-2" b="-2"/>
          <a:stretch/>
        </p:blipFill>
        <p:spPr>
          <a:xfrm>
            <a:off x="20" y="10"/>
            <a:ext cx="4571980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2521" cy="6858000"/>
            <a:chOff x="12068638" y="0"/>
            <a:chExt cx="123362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749C7DA-1E73-6E37-E2DE-C96F1A48F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908" y="2533476"/>
            <a:ext cx="3368865" cy="3447832"/>
          </a:xfrm>
        </p:spPr>
        <p:txBody>
          <a:bodyPr anchor="t">
            <a:normAutofit/>
          </a:bodyPr>
          <a:lstStyle/>
          <a:p>
            <a:endParaRPr lang="en-GB" sz="1700"/>
          </a:p>
          <a:p>
            <a:r>
              <a:rPr lang="en-GB" sz="1700"/>
              <a:t>Share a favourite image.</a:t>
            </a:r>
          </a:p>
          <a:p>
            <a:r>
              <a:rPr lang="en-GB" sz="1700"/>
              <a:t>Tell the group about it.</a:t>
            </a:r>
          </a:p>
          <a:p>
            <a:r>
              <a:rPr lang="en-GB" sz="1700"/>
              <a:t>Answer any questions.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384B0D-0D71-1B51-3B99-382282A498FE}"/>
              </a:ext>
            </a:extLst>
          </p:cNvPr>
          <p:cNvSpPr txBox="1"/>
          <p:nvPr/>
        </p:nvSpPr>
        <p:spPr>
          <a:xfrm>
            <a:off x="226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sadhuism/270482272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9577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C3A69-515C-390C-57A9-95195532F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Two hours by road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D8A5DC-0B63-87B5-F3B9-9C2DEC0DAB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23949" y="1253331"/>
            <a:ext cx="6496102" cy="4351338"/>
          </a:xfrm>
        </p:spPr>
      </p:pic>
    </p:spTree>
    <p:extLst>
      <p:ext uri="{BB962C8B-B14F-4D97-AF65-F5344CB8AC3E}">
        <p14:creationId xmlns:p14="http://schemas.microsoft.com/office/powerpoint/2010/main" val="222169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4B658-B5FC-8B8E-2CD2-8DB270F1F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Speaking Assessment </a:t>
            </a:r>
            <a:br>
              <a:rPr lang="en-GB" b="1">
                <a:solidFill>
                  <a:srgbClr val="002060"/>
                </a:solidFill>
              </a:rPr>
            </a:br>
            <a:r>
              <a:rPr lang="en-GB">
                <a:solidFill>
                  <a:srgbClr val="002060"/>
                </a:solidFill>
              </a:rPr>
              <a:t>A Short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F81E4-90E4-79D4-EA98-F0922B0B21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r>
              <a:rPr lang="en-GB"/>
              <a:t>You will give a presentation on a city you know well in </a:t>
            </a:r>
            <a:r>
              <a:rPr lang="en-GB" b="1"/>
              <a:t>Week 3</a:t>
            </a:r>
            <a:r>
              <a:rPr lang="en-GB"/>
              <a:t>.</a:t>
            </a:r>
          </a:p>
          <a:p>
            <a:r>
              <a:rPr lang="en-GB"/>
              <a:t>The presentation should be between 3-5 minutes.</a:t>
            </a:r>
          </a:p>
          <a:p>
            <a:r>
              <a:rPr lang="en-GB"/>
              <a:t>Do not read aloud. Prepare notes only. You will be assessed on your fluency.</a:t>
            </a:r>
          </a:p>
          <a:p>
            <a:r>
              <a:rPr lang="en-GB"/>
              <a:t>Share your screen and show your slides.</a:t>
            </a:r>
          </a:p>
        </p:txBody>
      </p:sp>
    </p:spTree>
    <p:extLst>
      <p:ext uri="{BB962C8B-B14F-4D97-AF65-F5344CB8AC3E}">
        <p14:creationId xmlns:p14="http://schemas.microsoft.com/office/powerpoint/2010/main" val="4076265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BC80B-2132-D4EB-4964-E14359408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Presentations</a:t>
            </a:r>
            <a:br>
              <a:rPr lang="en-GB" b="1">
                <a:solidFill>
                  <a:srgbClr val="002060"/>
                </a:solidFill>
              </a:rPr>
            </a:br>
            <a:r>
              <a:rPr lang="en-GB" b="1">
                <a:solidFill>
                  <a:srgbClr val="002060"/>
                </a:solidFill>
              </a:rPr>
              <a:t> – 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08B10-37A2-0E09-D92A-1671C46659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1. </a:t>
            </a:r>
            <a:r>
              <a:rPr lang="en-GB" b="1">
                <a:solidFill>
                  <a:srgbClr val="002060"/>
                </a:solidFill>
              </a:rPr>
              <a:t>Fluency</a:t>
            </a:r>
            <a:r>
              <a:rPr lang="en-GB"/>
              <a:t> (speaking freely – not reading aloud)</a:t>
            </a:r>
          </a:p>
          <a:p>
            <a:r>
              <a:rPr lang="en-GB"/>
              <a:t>2. </a:t>
            </a:r>
            <a:r>
              <a:rPr lang="en-GB" b="1">
                <a:solidFill>
                  <a:srgbClr val="002060"/>
                </a:solidFill>
              </a:rPr>
              <a:t>Presentation skills</a:t>
            </a:r>
            <a:r>
              <a:rPr lang="en-GB"/>
              <a:t> (good slides, making eye contact, being interesting, speaking slowly)</a:t>
            </a:r>
          </a:p>
          <a:p>
            <a:r>
              <a:rPr lang="en-GB"/>
              <a:t>3. Use of appropriate </a:t>
            </a:r>
            <a:r>
              <a:rPr lang="en-GB" b="1">
                <a:solidFill>
                  <a:srgbClr val="002060"/>
                </a:solidFill>
              </a:rPr>
              <a:t>discourse markers</a:t>
            </a:r>
            <a:r>
              <a:rPr lang="en-GB"/>
              <a:t> </a:t>
            </a:r>
          </a:p>
          <a:p>
            <a:r>
              <a:rPr lang="en-GB"/>
              <a:t>4. </a:t>
            </a:r>
            <a:r>
              <a:rPr lang="en-GB" b="1">
                <a:solidFill>
                  <a:srgbClr val="002060"/>
                </a:solidFill>
              </a:rPr>
              <a:t>Task achievement</a:t>
            </a:r>
            <a:r>
              <a:rPr lang="en-GB"/>
              <a:t> (timing, topic, slides and audio)</a:t>
            </a:r>
          </a:p>
          <a:p>
            <a:r>
              <a:rPr lang="en-GB"/>
              <a:t>5. </a:t>
            </a:r>
            <a:r>
              <a:rPr lang="en-GB" b="1">
                <a:solidFill>
                  <a:srgbClr val="002060"/>
                </a:solidFill>
              </a:rPr>
              <a:t>Pronunciation</a:t>
            </a:r>
            <a:r>
              <a:rPr lang="en-GB"/>
              <a:t> (especially of key words)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361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5887F-19ED-CA66-CE5C-C82843F17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Discourse Markers 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801801-CFFB-F031-601C-982031471C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102661"/>
            <a:ext cx="3868737" cy="355001"/>
          </a:xfrm>
        </p:spPr>
        <p:txBody>
          <a:bodyPr/>
          <a:lstStyle/>
          <a:p>
            <a:r>
              <a:rPr lang="en-GB">
                <a:solidFill>
                  <a:srgbClr val="002060"/>
                </a:solidFill>
              </a:rPr>
              <a:t>Introductions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C5BE48-2815-FA6A-8650-4E4AAD37E1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1457662"/>
            <a:ext cx="3868737" cy="4732001"/>
          </a:xfrm>
        </p:spPr>
        <p:txBody>
          <a:bodyPr/>
          <a:lstStyle/>
          <a:p>
            <a:r>
              <a:rPr lang="en-GB"/>
              <a:t>In this presentation I will…</a:t>
            </a:r>
          </a:p>
          <a:p>
            <a:r>
              <a:rPr lang="en-GB"/>
              <a:t>Today we will look at..</a:t>
            </a:r>
          </a:p>
          <a:p>
            <a:r>
              <a:rPr lang="en-GB"/>
              <a:t>Today we will discuss…</a:t>
            </a:r>
          </a:p>
          <a:p>
            <a:r>
              <a:rPr lang="en-GB"/>
              <a:t>Today I will present some slides about…</a:t>
            </a:r>
          </a:p>
          <a:p>
            <a:r>
              <a:rPr lang="en-GB"/>
              <a:t>In this talk I will…</a:t>
            </a:r>
          </a:p>
          <a:p>
            <a:r>
              <a:rPr lang="en-GB"/>
              <a:t>Today’s presentation is about…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F01C2A-7895-8013-2680-EE595F732B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102660"/>
            <a:ext cx="3887788" cy="355002"/>
          </a:xfrm>
        </p:spPr>
        <p:txBody>
          <a:bodyPr/>
          <a:lstStyle/>
          <a:p>
            <a:r>
              <a:rPr lang="en-GB">
                <a:solidFill>
                  <a:srgbClr val="002060"/>
                </a:solidFill>
              </a:rPr>
              <a:t>Conclusions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66765B-5448-64F2-C175-487E3C05F8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382358"/>
            <a:ext cx="3887788" cy="4464423"/>
          </a:xfrm>
        </p:spPr>
        <p:txBody>
          <a:bodyPr/>
          <a:lstStyle/>
          <a:p>
            <a:r>
              <a:rPr lang="en-GB" sz="2600"/>
              <a:t>Finally,</a:t>
            </a:r>
          </a:p>
          <a:p>
            <a:r>
              <a:rPr lang="en-GB" sz="2600"/>
              <a:t>To sum up</a:t>
            </a:r>
          </a:p>
          <a:p>
            <a:r>
              <a:rPr lang="en-GB" sz="2600"/>
              <a:t>In conclusion</a:t>
            </a:r>
          </a:p>
          <a:p>
            <a:r>
              <a:rPr lang="en-GB" sz="2600"/>
              <a:t>To end this presentation, I’d like to..</a:t>
            </a:r>
          </a:p>
          <a:p>
            <a:r>
              <a:rPr lang="en-GB" sz="2600"/>
              <a:t>Are there any questions?</a:t>
            </a:r>
          </a:p>
          <a:p>
            <a:r>
              <a:rPr lang="en-GB" sz="2600"/>
              <a:t>Thank you for listening</a:t>
            </a:r>
          </a:p>
          <a:p>
            <a:r>
              <a:rPr lang="en-GB" sz="2600"/>
              <a:t>Thank you for your attention</a:t>
            </a:r>
          </a:p>
        </p:txBody>
      </p:sp>
    </p:spTree>
    <p:extLst>
      <p:ext uri="{BB962C8B-B14F-4D97-AF65-F5344CB8AC3E}">
        <p14:creationId xmlns:p14="http://schemas.microsoft.com/office/powerpoint/2010/main" val="2253250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ABB77-43D5-5D24-2530-684B5FB75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Discourse Markers 2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15F88-EBE9-35B4-6EEE-BFEC1FA091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360843"/>
            <a:ext cx="3868737" cy="371138"/>
          </a:xfrm>
        </p:spPr>
        <p:txBody>
          <a:bodyPr/>
          <a:lstStyle/>
          <a:p>
            <a:r>
              <a:rPr lang="en-GB">
                <a:solidFill>
                  <a:srgbClr val="002060"/>
                </a:solidFill>
              </a:rPr>
              <a:t>Introduce the Main Body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6B86AB-9CB8-D124-A14B-AD18E0E3E4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1834179"/>
            <a:ext cx="3868737" cy="4355484"/>
          </a:xfrm>
        </p:spPr>
        <p:txBody>
          <a:bodyPr/>
          <a:lstStyle/>
          <a:p>
            <a:r>
              <a:rPr lang="en-GB"/>
              <a:t>This talk is divided into … parts</a:t>
            </a:r>
          </a:p>
          <a:p>
            <a:r>
              <a:rPr lang="en-GB"/>
              <a:t>Firstly, secondly,</a:t>
            </a:r>
          </a:p>
          <a:p>
            <a:r>
              <a:rPr lang="en-GB"/>
              <a:t>Thirdly, lastly</a:t>
            </a:r>
          </a:p>
          <a:p>
            <a:r>
              <a:rPr lang="en-GB"/>
              <a:t>First, then, after that, finally</a:t>
            </a:r>
          </a:p>
          <a:p>
            <a:r>
              <a:rPr lang="en-GB"/>
              <a:t>I will take any questions at the end.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DFDD26-4D81-81FA-4874-81F8FC5D91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360843"/>
            <a:ext cx="3887788" cy="424926"/>
          </a:xfrm>
        </p:spPr>
        <p:txBody>
          <a:bodyPr/>
          <a:lstStyle/>
          <a:p>
            <a:r>
              <a:rPr lang="en-GB">
                <a:solidFill>
                  <a:srgbClr val="002060"/>
                </a:solidFill>
              </a:rPr>
              <a:t>Main Body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80C93A-A7E1-1484-7C0D-16729CD882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952513"/>
            <a:ext cx="3887788" cy="4237150"/>
          </a:xfrm>
        </p:spPr>
        <p:txBody>
          <a:bodyPr/>
          <a:lstStyle/>
          <a:p>
            <a:r>
              <a:rPr lang="en-GB"/>
              <a:t>Let’s begin with…</a:t>
            </a:r>
          </a:p>
          <a:p>
            <a:r>
              <a:rPr lang="en-GB"/>
              <a:t>Moving on…</a:t>
            </a:r>
          </a:p>
          <a:p>
            <a:r>
              <a:rPr lang="en-GB"/>
              <a:t>This part is about…</a:t>
            </a:r>
          </a:p>
          <a:p>
            <a:r>
              <a:rPr lang="en-GB"/>
              <a:t>In this section I will …</a:t>
            </a:r>
          </a:p>
          <a:p>
            <a:r>
              <a:rPr lang="en-GB"/>
              <a:t>Incidentally,</a:t>
            </a:r>
          </a:p>
          <a:p>
            <a:r>
              <a:rPr lang="en-GB"/>
              <a:t>Coming back to my point…</a:t>
            </a:r>
          </a:p>
          <a:p>
            <a:r>
              <a:rPr lang="en-GB"/>
              <a:t>Finally, I’d like to…</a:t>
            </a:r>
          </a:p>
        </p:txBody>
      </p:sp>
    </p:spTree>
    <p:extLst>
      <p:ext uri="{BB962C8B-B14F-4D97-AF65-F5344CB8AC3E}">
        <p14:creationId xmlns:p14="http://schemas.microsoft.com/office/powerpoint/2010/main" val="2806056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C81D2-8608-35CF-024D-1A53609E2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See what you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EA340-CB16-A88F-E57E-B5F724572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Play </a:t>
            </a:r>
            <a:r>
              <a:rPr lang="en-GB" err="1"/>
              <a:t>Wordwall</a:t>
            </a:r>
            <a:r>
              <a:rPr lang="en-GB"/>
              <a:t>:</a:t>
            </a:r>
          </a:p>
          <a:p>
            <a:endParaRPr lang="en-GB"/>
          </a:p>
          <a:p>
            <a:r>
              <a:rPr lang="en-GB">
                <a:solidFill>
                  <a:srgbClr val="002060"/>
                </a:solidFill>
                <a:hlinkClick r:id="rId2"/>
              </a:rPr>
              <a:t>https://wordwall.net/play/58080/364/518</a:t>
            </a:r>
            <a:r>
              <a:rPr lang="en-GB">
                <a:solidFill>
                  <a:srgbClr val="002060"/>
                </a:solidFill>
              </a:rPr>
              <a:t>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6980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5553D-5846-EDF5-DEEC-09E0CE0B8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Discourse Markers for Presentations</a:t>
            </a:r>
          </a:p>
        </p:txBody>
      </p:sp>
      <p:pic>
        <p:nvPicPr>
          <p:cNvPr id="5" name="Content Placeholder 4" descr="A picture containing text, screenshot, font, design&#10;&#10;Description automatically generated">
            <a:extLst>
              <a:ext uri="{FF2B5EF4-FFF2-40B4-BE49-F238E27FC236}">
                <a16:creationId xmlns:a16="http://schemas.microsoft.com/office/drawing/2014/main" id="{78ABBC78-1368-821A-2885-E39B1F1A84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8650" y="1690688"/>
            <a:ext cx="7837172" cy="4351338"/>
          </a:xfrm>
        </p:spPr>
      </p:pic>
    </p:spTree>
    <p:extLst>
      <p:ext uri="{BB962C8B-B14F-4D97-AF65-F5344CB8AC3E}">
        <p14:creationId xmlns:p14="http://schemas.microsoft.com/office/powerpoint/2010/main" val="37701820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7B39-DE3B-06E2-5821-5F1671007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Making a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23281-DD86-61C4-A1D0-041C1BF5B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87736"/>
            <a:ext cx="7886700" cy="4789227"/>
          </a:xfrm>
        </p:spPr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Top Tips</a:t>
            </a:r>
          </a:p>
          <a:p>
            <a:pPr>
              <a:buFontTx/>
              <a:buChar char="-"/>
            </a:pPr>
            <a:r>
              <a:rPr lang="en-GB"/>
              <a:t>Do </a:t>
            </a:r>
            <a:r>
              <a:rPr lang="en-GB" u="sng"/>
              <a:t>not</a:t>
            </a:r>
            <a:r>
              <a:rPr lang="en-GB"/>
              <a:t> read from your slides (reading aloud is a very difficult skill and takes a lot of practice)</a:t>
            </a:r>
          </a:p>
          <a:p>
            <a:pPr>
              <a:buFontTx/>
              <a:buChar char="-"/>
            </a:pPr>
            <a:r>
              <a:rPr lang="en-GB"/>
              <a:t>Do use discourse markers so that your listeners can follow your ideas.</a:t>
            </a:r>
          </a:p>
          <a:p>
            <a:pPr>
              <a:buFontTx/>
              <a:buChar char="-"/>
            </a:pPr>
            <a:r>
              <a:rPr lang="en-GB"/>
              <a:t>Do </a:t>
            </a:r>
            <a:r>
              <a:rPr lang="en-GB" u="sng"/>
              <a:t>not</a:t>
            </a:r>
            <a:r>
              <a:rPr lang="en-GB"/>
              <a:t> put a lot of text on a slide – visual is better</a:t>
            </a:r>
          </a:p>
          <a:p>
            <a:pPr>
              <a:buFontTx/>
              <a:buChar char="-"/>
            </a:pPr>
            <a:r>
              <a:rPr lang="en-GB"/>
              <a:t>Speak slowly</a:t>
            </a:r>
          </a:p>
          <a:p>
            <a:pPr>
              <a:buFontTx/>
              <a:buChar char="-"/>
            </a:pPr>
            <a:r>
              <a:rPr lang="en-GB"/>
              <a:t>Time your presentation beforehand</a:t>
            </a:r>
          </a:p>
          <a:p>
            <a:pPr>
              <a:buFontTx/>
              <a:buChar char="-"/>
            </a:pPr>
            <a:r>
              <a:rPr lang="en-GB"/>
              <a:t>Ask if your listeners have any questions at the end.</a:t>
            </a:r>
          </a:p>
        </p:txBody>
      </p:sp>
    </p:spTree>
    <p:extLst>
      <p:ext uri="{BB962C8B-B14F-4D97-AF65-F5344CB8AC3E}">
        <p14:creationId xmlns:p14="http://schemas.microsoft.com/office/powerpoint/2010/main" val="1152385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8FEDE-CE46-007F-FCC5-989C156A7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Key Tips for Presentations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4378AF-1BD2-2A93-8D32-96FEAC697D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four 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469792-9F69-26D3-6263-07D96806643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Prepare</a:t>
            </a:r>
          </a:p>
          <a:p>
            <a:r>
              <a:rPr lang="en-GB"/>
              <a:t>Plan</a:t>
            </a:r>
          </a:p>
          <a:p>
            <a:r>
              <a:rPr lang="en-GB"/>
              <a:t>Practise</a:t>
            </a:r>
          </a:p>
          <a:p>
            <a:r>
              <a:rPr lang="en-GB"/>
              <a:t>Pronunciation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DCD2C4-304B-3DD8-805B-7C40536597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The four Cs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279D08-69ED-33B9-630A-3CC3B820119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Concise</a:t>
            </a:r>
          </a:p>
          <a:p>
            <a:r>
              <a:rPr lang="en-GB"/>
              <a:t>Cohesive</a:t>
            </a:r>
          </a:p>
          <a:p>
            <a:r>
              <a:rPr lang="en-GB"/>
              <a:t>Coherent</a:t>
            </a:r>
          </a:p>
          <a:p>
            <a:r>
              <a:rPr lang="en-GB"/>
              <a:t>Clear</a:t>
            </a:r>
          </a:p>
        </p:txBody>
      </p:sp>
    </p:spTree>
    <p:extLst>
      <p:ext uri="{BB962C8B-B14F-4D97-AF65-F5344CB8AC3E}">
        <p14:creationId xmlns:p14="http://schemas.microsoft.com/office/powerpoint/2010/main" val="268979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96DF3-E361-F4EF-1141-C05F6E739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Tonight’s Self -Study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24F41-B47A-73AE-A22F-678700E4B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Prepare your slides for a city presentation.</a:t>
            </a:r>
          </a:p>
          <a:p>
            <a:r>
              <a:rPr lang="en-GB"/>
              <a:t>Upload your slides into Teams Files:</a:t>
            </a:r>
          </a:p>
          <a:p>
            <a:endParaRPr lang="en-GB"/>
          </a:p>
          <a:p>
            <a:r>
              <a:rPr lang="en-GB"/>
              <a:t>This is so you can get some feedback on your slides before you start to prepare what you would like to say.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610CB04-411B-FF89-41EC-E06BA20561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647141"/>
            <a:ext cx="9144000" cy="7294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latin typeface="Arial" panose="020B0604020202020204" pitchFamily="34" charset="0"/>
                <a:hlinkClick r:id="rId2"/>
              </a:rPr>
              <a:t>             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City Presentations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9836141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A4D5BFF-01F6-48BD-8686-E4013D3DA114}">
  <ds:schemaRefs>
    <ds:schemaRef ds:uri="1b88a2b3-a887-4da5-bc58-1cd6fd79184b"/>
    <ds:schemaRef ds:uri="791995b0-624b-4c5a-90b4-d742ddd9de1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8CB21A0-8CF4-435C-9D93-2C7E1309F06A}">
  <ds:schemaRefs>
    <ds:schemaRef ds:uri="1b88a2b3-a887-4da5-bc58-1cd6fd79184b"/>
    <ds:schemaRef ds:uri="791995b0-624b-4c5a-90b4-d742ddd9de1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857</Words>
  <Application>Microsoft Office PowerPoint</Application>
  <PresentationFormat>On-screen Show (4:3)</PresentationFormat>
  <Paragraphs>186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29</vt:i4>
      </vt:variant>
    </vt:vector>
  </HeadingPairs>
  <TitlesOfParts>
    <vt:vector size="50" baseType="lpstr"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8th July – 13th September 2024</vt:lpstr>
      <vt:lpstr> 10 Week Course (10 PSE)  WEEK 2   - E Book Unit 1 – Identity </vt:lpstr>
      <vt:lpstr>  WEEK 2   Day Two   Session One</vt:lpstr>
      <vt:lpstr>Board Race</vt:lpstr>
      <vt:lpstr>Myers Briggs Test What type are you?</vt:lpstr>
      <vt:lpstr>The 16 personality types</vt:lpstr>
      <vt:lpstr>The 16 personality types</vt:lpstr>
      <vt:lpstr>What type are you?</vt:lpstr>
      <vt:lpstr>Are you similar or different?</vt:lpstr>
      <vt:lpstr>Is it true for you?</vt:lpstr>
      <vt:lpstr>S&amp;L book page 10</vt:lpstr>
      <vt:lpstr>Listening Skills</vt:lpstr>
      <vt:lpstr>L&amp;S book page 11</vt:lpstr>
      <vt:lpstr>It/Him/Her/This/That/These/Those</vt:lpstr>
      <vt:lpstr>Lunch break</vt:lpstr>
      <vt:lpstr>  WEEK TWO   Day Two   Session Two</vt:lpstr>
      <vt:lpstr>Wednesday Trips Confirmed </vt:lpstr>
      <vt:lpstr>Choose a city you love</vt:lpstr>
      <vt:lpstr>Two hours by road</vt:lpstr>
      <vt:lpstr>Speaking Assessment  A Short Presentation</vt:lpstr>
      <vt:lpstr>Presentations  – Assessment Criteria</vt:lpstr>
      <vt:lpstr>Discourse Markers 1</vt:lpstr>
      <vt:lpstr>Discourse Markers 2</vt:lpstr>
      <vt:lpstr>See what you remember</vt:lpstr>
      <vt:lpstr>Discourse Markers for Presentations</vt:lpstr>
      <vt:lpstr>Making a Presentation</vt:lpstr>
      <vt:lpstr>Key Tips for Presentations</vt:lpstr>
      <vt:lpstr>Tonight’s Self -Study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3</cp:revision>
  <dcterms:created xsi:type="dcterms:W3CDTF">2021-03-10T12:10:47Z</dcterms:created>
  <dcterms:modified xsi:type="dcterms:W3CDTF">2024-09-25T09:46:50Z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