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56" r:id="rId3"/>
    <p:sldId id="257" r:id="rId4"/>
    <p:sldId id="258" r:id="rId5"/>
    <p:sldId id="259" r:id="rId6"/>
    <p:sldId id="260" r:id="rId7"/>
    <p:sldId id="261" r:id="rId8"/>
    <p:sldId id="262" r:id="rId9"/>
    <p:sldId id="263"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54E0C7-4612-4A02-8816-5AEA628D66E0}" v="64" dt="2025-11-17T09:54:44.2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94660"/>
  </p:normalViewPr>
  <p:slideViewPr>
    <p:cSldViewPr snapToGrid="0">
      <p:cViewPr>
        <p:scale>
          <a:sx n="54" d="100"/>
          <a:sy n="54" d="100"/>
        </p:scale>
        <p:origin x="618" y="85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C0E45F-469D-4762-9FD0-12EEE8D0C43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CD91B99-6E5E-4ECD-94AB-09287EF957EF}">
      <dgm:prSet/>
      <dgm:spPr/>
      <dgm:t>
        <a:bodyPr/>
        <a:lstStyle/>
        <a:p>
          <a:pPr>
            <a:lnSpc>
              <a:spcPct val="100000"/>
            </a:lnSpc>
          </a:pPr>
          <a:r>
            <a:rPr lang="en-GB"/>
            <a:t>Developed by British psychiatric John Bowlby’s in the mid 20</a:t>
          </a:r>
          <a:r>
            <a:rPr lang="en-GB" baseline="30000"/>
            <a:t>th</a:t>
          </a:r>
          <a:r>
            <a:rPr lang="en-GB"/>
            <a:t> century, The theory asserts that children possess to specify individuals when sess an innate need to seek proximity to specific individuals when stressed, afraid, or in a new environment. This forms the basis of a strong, enduring emotional board.</a:t>
          </a:r>
          <a:endParaRPr lang="en-US"/>
        </a:p>
      </dgm:t>
    </dgm:pt>
    <dgm:pt modelId="{5B7B2A6A-EF9F-447D-94BF-F0041CFCD39D}" type="parTrans" cxnId="{10D13132-F443-4CDE-AF4D-E838F17A953A}">
      <dgm:prSet/>
      <dgm:spPr/>
      <dgm:t>
        <a:bodyPr/>
        <a:lstStyle/>
        <a:p>
          <a:endParaRPr lang="en-US"/>
        </a:p>
      </dgm:t>
    </dgm:pt>
    <dgm:pt modelId="{5033B638-9F16-414C-8A18-0BCA05D96677}" type="sibTrans" cxnId="{10D13132-F443-4CDE-AF4D-E838F17A953A}">
      <dgm:prSet/>
      <dgm:spPr/>
      <dgm:t>
        <a:bodyPr/>
        <a:lstStyle/>
        <a:p>
          <a:endParaRPr lang="en-US"/>
        </a:p>
      </dgm:t>
    </dgm:pt>
    <dgm:pt modelId="{E1FE5FC6-AE46-435D-A089-ED1B3FE3F0D2}">
      <dgm:prSet/>
      <dgm:spPr/>
      <dgm:t>
        <a:bodyPr/>
        <a:lstStyle/>
        <a:p>
          <a:pPr>
            <a:lnSpc>
              <a:spcPct val="100000"/>
            </a:lnSpc>
          </a:pPr>
          <a:r>
            <a:rPr lang="en-GB"/>
            <a:t>The formation of these bonds happens primarly within the first few years of life and follows several predictable stages, from initially indiscriminate responsiveness to focused attachment on one or few key figures.</a:t>
          </a:r>
          <a:endParaRPr lang="en-US"/>
        </a:p>
      </dgm:t>
    </dgm:pt>
    <dgm:pt modelId="{5D79E76D-DEFA-4621-B16B-2EC2E3DC6B13}" type="parTrans" cxnId="{0AB8D441-7CA6-4DCD-8427-BC2AD7C42B72}">
      <dgm:prSet/>
      <dgm:spPr/>
      <dgm:t>
        <a:bodyPr/>
        <a:lstStyle/>
        <a:p>
          <a:endParaRPr lang="en-US"/>
        </a:p>
      </dgm:t>
    </dgm:pt>
    <dgm:pt modelId="{F5A50865-A058-4A26-8ED5-6295C2144BDF}" type="sibTrans" cxnId="{0AB8D441-7CA6-4DCD-8427-BC2AD7C42B72}">
      <dgm:prSet/>
      <dgm:spPr/>
      <dgm:t>
        <a:bodyPr/>
        <a:lstStyle/>
        <a:p>
          <a:endParaRPr lang="en-US"/>
        </a:p>
      </dgm:t>
    </dgm:pt>
    <dgm:pt modelId="{D0C1D638-E1D4-4834-A56F-C446F9C06037}" type="pres">
      <dgm:prSet presAssocID="{91C0E45F-469D-4762-9FD0-12EEE8D0C434}" presName="root" presStyleCnt="0">
        <dgm:presLayoutVars>
          <dgm:dir/>
          <dgm:resizeHandles val="exact"/>
        </dgm:presLayoutVars>
      </dgm:prSet>
      <dgm:spPr/>
    </dgm:pt>
    <dgm:pt modelId="{9AB75A68-3F6D-48A9-AE9C-F54A4636D4A5}" type="pres">
      <dgm:prSet presAssocID="{4CD91B99-6E5E-4ECD-94AB-09287EF957EF}" presName="compNode" presStyleCnt="0"/>
      <dgm:spPr/>
    </dgm:pt>
    <dgm:pt modelId="{A9F2897F-7257-4071-8CAA-11B1ED709777}" type="pres">
      <dgm:prSet presAssocID="{4CD91B99-6E5E-4ECD-94AB-09287EF957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70EACC60-D9AE-44A1-9627-533BA4BF3CDF}" type="pres">
      <dgm:prSet presAssocID="{4CD91B99-6E5E-4ECD-94AB-09287EF957EF}" presName="spaceRect" presStyleCnt="0"/>
      <dgm:spPr/>
    </dgm:pt>
    <dgm:pt modelId="{B1437939-DF38-4F78-B63D-8F7352E9229A}" type="pres">
      <dgm:prSet presAssocID="{4CD91B99-6E5E-4ECD-94AB-09287EF957EF}" presName="textRect" presStyleLbl="revTx" presStyleIdx="0" presStyleCnt="2">
        <dgm:presLayoutVars>
          <dgm:chMax val="1"/>
          <dgm:chPref val="1"/>
        </dgm:presLayoutVars>
      </dgm:prSet>
      <dgm:spPr/>
    </dgm:pt>
    <dgm:pt modelId="{566371F5-684C-4D1B-ADF5-364BA759306C}" type="pres">
      <dgm:prSet presAssocID="{5033B638-9F16-414C-8A18-0BCA05D96677}" presName="sibTrans" presStyleCnt="0"/>
      <dgm:spPr/>
    </dgm:pt>
    <dgm:pt modelId="{67E96C39-91B6-4A57-AD9A-53EF954013D5}" type="pres">
      <dgm:prSet presAssocID="{E1FE5FC6-AE46-435D-A089-ED1B3FE3F0D2}" presName="compNode" presStyleCnt="0"/>
      <dgm:spPr/>
    </dgm:pt>
    <dgm:pt modelId="{18E6836D-9E17-4AB9-AB58-C343D212154F}" type="pres">
      <dgm:prSet presAssocID="{E1FE5FC6-AE46-435D-A089-ED1B3FE3F0D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isconnected"/>
        </a:ext>
      </dgm:extLst>
    </dgm:pt>
    <dgm:pt modelId="{A61F37ED-48C4-4D30-8644-C5C87D127FF8}" type="pres">
      <dgm:prSet presAssocID="{E1FE5FC6-AE46-435D-A089-ED1B3FE3F0D2}" presName="spaceRect" presStyleCnt="0"/>
      <dgm:spPr/>
    </dgm:pt>
    <dgm:pt modelId="{0112A4AD-A849-4064-B893-A0EC7CF1F813}" type="pres">
      <dgm:prSet presAssocID="{E1FE5FC6-AE46-435D-A089-ED1B3FE3F0D2}" presName="textRect" presStyleLbl="revTx" presStyleIdx="1" presStyleCnt="2">
        <dgm:presLayoutVars>
          <dgm:chMax val="1"/>
          <dgm:chPref val="1"/>
        </dgm:presLayoutVars>
      </dgm:prSet>
      <dgm:spPr/>
    </dgm:pt>
  </dgm:ptLst>
  <dgm:cxnLst>
    <dgm:cxn modelId="{5B1F4019-DBDF-481F-88DD-24F4F056E3B7}" type="presOf" srcId="{4CD91B99-6E5E-4ECD-94AB-09287EF957EF}" destId="{B1437939-DF38-4F78-B63D-8F7352E9229A}" srcOrd="0" destOrd="0" presId="urn:microsoft.com/office/officeart/2018/2/layout/IconLabelList"/>
    <dgm:cxn modelId="{10D13132-F443-4CDE-AF4D-E838F17A953A}" srcId="{91C0E45F-469D-4762-9FD0-12EEE8D0C434}" destId="{4CD91B99-6E5E-4ECD-94AB-09287EF957EF}" srcOrd="0" destOrd="0" parTransId="{5B7B2A6A-EF9F-447D-94BF-F0041CFCD39D}" sibTransId="{5033B638-9F16-414C-8A18-0BCA05D96677}"/>
    <dgm:cxn modelId="{DECE5141-2754-4C94-907B-5DF7B90BD76B}" type="presOf" srcId="{91C0E45F-469D-4762-9FD0-12EEE8D0C434}" destId="{D0C1D638-E1D4-4834-A56F-C446F9C06037}" srcOrd="0" destOrd="0" presId="urn:microsoft.com/office/officeart/2018/2/layout/IconLabelList"/>
    <dgm:cxn modelId="{0AB8D441-7CA6-4DCD-8427-BC2AD7C42B72}" srcId="{91C0E45F-469D-4762-9FD0-12EEE8D0C434}" destId="{E1FE5FC6-AE46-435D-A089-ED1B3FE3F0D2}" srcOrd="1" destOrd="0" parTransId="{5D79E76D-DEFA-4621-B16B-2EC2E3DC6B13}" sibTransId="{F5A50865-A058-4A26-8ED5-6295C2144BDF}"/>
    <dgm:cxn modelId="{20CD5698-4CF9-459A-AB11-D169E65558A6}" type="presOf" srcId="{E1FE5FC6-AE46-435D-A089-ED1B3FE3F0D2}" destId="{0112A4AD-A849-4064-B893-A0EC7CF1F813}" srcOrd="0" destOrd="0" presId="urn:microsoft.com/office/officeart/2018/2/layout/IconLabelList"/>
    <dgm:cxn modelId="{36F0CCBC-B473-495D-A3C5-0F8879F9E4BF}" type="presParOf" srcId="{D0C1D638-E1D4-4834-A56F-C446F9C06037}" destId="{9AB75A68-3F6D-48A9-AE9C-F54A4636D4A5}" srcOrd="0" destOrd="0" presId="urn:microsoft.com/office/officeart/2018/2/layout/IconLabelList"/>
    <dgm:cxn modelId="{20E25E98-4715-4F99-9FD9-F82132EBC4C8}" type="presParOf" srcId="{9AB75A68-3F6D-48A9-AE9C-F54A4636D4A5}" destId="{A9F2897F-7257-4071-8CAA-11B1ED709777}" srcOrd="0" destOrd="0" presId="urn:microsoft.com/office/officeart/2018/2/layout/IconLabelList"/>
    <dgm:cxn modelId="{C892A319-0EFA-46E3-A54C-4A760B349D59}" type="presParOf" srcId="{9AB75A68-3F6D-48A9-AE9C-F54A4636D4A5}" destId="{70EACC60-D9AE-44A1-9627-533BA4BF3CDF}" srcOrd="1" destOrd="0" presId="urn:microsoft.com/office/officeart/2018/2/layout/IconLabelList"/>
    <dgm:cxn modelId="{77BAF415-8ABA-4559-9488-C03F4124079D}" type="presParOf" srcId="{9AB75A68-3F6D-48A9-AE9C-F54A4636D4A5}" destId="{B1437939-DF38-4F78-B63D-8F7352E9229A}" srcOrd="2" destOrd="0" presId="urn:microsoft.com/office/officeart/2018/2/layout/IconLabelList"/>
    <dgm:cxn modelId="{25D58E2B-8B97-4E2E-9400-CB2CD9F6E9A9}" type="presParOf" srcId="{D0C1D638-E1D4-4834-A56F-C446F9C06037}" destId="{566371F5-684C-4D1B-ADF5-364BA759306C}" srcOrd="1" destOrd="0" presId="urn:microsoft.com/office/officeart/2018/2/layout/IconLabelList"/>
    <dgm:cxn modelId="{36481768-975C-4D95-B560-489522A00949}" type="presParOf" srcId="{D0C1D638-E1D4-4834-A56F-C446F9C06037}" destId="{67E96C39-91B6-4A57-AD9A-53EF954013D5}" srcOrd="2" destOrd="0" presId="urn:microsoft.com/office/officeart/2018/2/layout/IconLabelList"/>
    <dgm:cxn modelId="{2C28488A-35AB-4647-99E5-DF006C40880C}" type="presParOf" srcId="{67E96C39-91B6-4A57-AD9A-53EF954013D5}" destId="{18E6836D-9E17-4AB9-AB58-C343D212154F}" srcOrd="0" destOrd="0" presId="urn:microsoft.com/office/officeart/2018/2/layout/IconLabelList"/>
    <dgm:cxn modelId="{E9FE94E7-3E42-47BA-BBD0-742AB21904F3}" type="presParOf" srcId="{67E96C39-91B6-4A57-AD9A-53EF954013D5}" destId="{A61F37ED-48C4-4D30-8644-C5C87D127FF8}" srcOrd="1" destOrd="0" presId="urn:microsoft.com/office/officeart/2018/2/layout/IconLabelList"/>
    <dgm:cxn modelId="{AE95D017-A622-4624-9BF8-2B8474A7738E}" type="presParOf" srcId="{67E96C39-91B6-4A57-AD9A-53EF954013D5}" destId="{0112A4AD-A849-4064-B893-A0EC7CF1F81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5A38D1-496D-41D8-B119-688A38620F0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D346880-404F-445D-8982-E21210B77935}">
      <dgm:prSet/>
      <dgm:spPr/>
      <dgm:t>
        <a:bodyPr/>
        <a:lstStyle/>
        <a:p>
          <a:pPr>
            <a:lnSpc>
              <a:spcPct val="100000"/>
            </a:lnSpc>
          </a:pPr>
          <a:r>
            <a:rPr lang="en-GB"/>
            <a:t>Based on Bowlby’s attachment theory, the proposed practical strategies and interventions focus primarily on building trust, consistency, and emotional security.</a:t>
          </a:r>
          <a:endParaRPr lang="en-US"/>
        </a:p>
      </dgm:t>
    </dgm:pt>
    <dgm:pt modelId="{79B205BA-ED31-42CB-BF1C-69D020395367}" type="parTrans" cxnId="{F7F740DF-B093-44D2-B613-E50EB39A271D}">
      <dgm:prSet/>
      <dgm:spPr/>
      <dgm:t>
        <a:bodyPr/>
        <a:lstStyle/>
        <a:p>
          <a:endParaRPr lang="en-US"/>
        </a:p>
      </dgm:t>
    </dgm:pt>
    <dgm:pt modelId="{5445BDB6-DCAC-4ECF-BAC4-00671317CFCA}" type="sibTrans" cxnId="{F7F740DF-B093-44D2-B613-E50EB39A271D}">
      <dgm:prSet/>
      <dgm:spPr/>
      <dgm:t>
        <a:bodyPr/>
        <a:lstStyle/>
        <a:p>
          <a:pPr>
            <a:lnSpc>
              <a:spcPct val="100000"/>
            </a:lnSpc>
          </a:pPr>
          <a:endParaRPr lang="en-US"/>
        </a:p>
      </dgm:t>
    </dgm:pt>
    <dgm:pt modelId="{2EA29237-B21A-42E3-9E0A-331556317D26}">
      <dgm:prSet/>
      <dgm:spPr/>
      <dgm:t>
        <a:bodyPr/>
        <a:lstStyle/>
        <a:p>
          <a:pPr>
            <a:lnSpc>
              <a:spcPct val="100000"/>
            </a:lnSpc>
          </a:pPr>
          <a:r>
            <a:rPr lang="en-GB"/>
            <a:t>Key person relationship : This theory will mostly apply in a nursery setting.</a:t>
          </a:r>
          <a:endParaRPr lang="en-US"/>
        </a:p>
      </dgm:t>
    </dgm:pt>
    <dgm:pt modelId="{97D44825-6345-488F-A0D2-DE733C03BCBE}" type="parTrans" cxnId="{2D02EFF5-E9E7-41F6-B32D-9DBEA384BE16}">
      <dgm:prSet/>
      <dgm:spPr/>
      <dgm:t>
        <a:bodyPr/>
        <a:lstStyle/>
        <a:p>
          <a:endParaRPr lang="en-US"/>
        </a:p>
      </dgm:t>
    </dgm:pt>
    <dgm:pt modelId="{C7AF92E3-9E9D-4532-823B-1D9FF1DFE494}" type="sibTrans" cxnId="{2D02EFF5-E9E7-41F6-B32D-9DBEA384BE16}">
      <dgm:prSet/>
      <dgm:spPr/>
      <dgm:t>
        <a:bodyPr/>
        <a:lstStyle/>
        <a:p>
          <a:pPr>
            <a:lnSpc>
              <a:spcPct val="100000"/>
            </a:lnSpc>
          </a:pPr>
          <a:endParaRPr lang="en-US"/>
        </a:p>
      </dgm:t>
    </dgm:pt>
    <dgm:pt modelId="{23E3E165-122A-4830-B45A-F9B8DCD862AB}">
      <dgm:prSet/>
      <dgm:spPr/>
      <dgm:t>
        <a:bodyPr/>
        <a:lstStyle/>
        <a:p>
          <a:pPr>
            <a:lnSpc>
              <a:spcPct val="100000"/>
            </a:lnSpc>
          </a:pPr>
          <a:r>
            <a:rPr lang="en-GB"/>
            <a:t>Action : Will be consistently available and responsive to Amira. Will make a conscious effort to be adult who greets her, helps her with personal care</a:t>
          </a:r>
          <a:endParaRPr lang="en-US"/>
        </a:p>
      </dgm:t>
    </dgm:pt>
    <dgm:pt modelId="{AE19B7C6-6182-43FB-8A04-A56B99C75742}" type="parTrans" cxnId="{91D9CC7F-F97B-49F1-B031-D6BD3BF840A7}">
      <dgm:prSet/>
      <dgm:spPr/>
      <dgm:t>
        <a:bodyPr/>
        <a:lstStyle/>
        <a:p>
          <a:endParaRPr lang="en-US"/>
        </a:p>
      </dgm:t>
    </dgm:pt>
    <dgm:pt modelId="{AACF36B9-17D4-4C35-9650-E3D3851908A3}" type="sibTrans" cxnId="{91D9CC7F-F97B-49F1-B031-D6BD3BF840A7}">
      <dgm:prSet/>
      <dgm:spPr/>
      <dgm:t>
        <a:bodyPr/>
        <a:lstStyle/>
        <a:p>
          <a:pPr>
            <a:lnSpc>
              <a:spcPct val="100000"/>
            </a:lnSpc>
          </a:pPr>
          <a:endParaRPr lang="en-US"/>
        </a:p>
      </dgm:t>
    </dgm:pt>
    <dgm:pt modelId="{FBE9897B-B27A-4E61-8157-7BC78E58AD5B}">
      <dgm:prSet/>
      <dgm:spPr/>
      <dgm:t>
        <a:bodyPr/>
        <a:lstStyle/>
        <a:p>
          <a:pPr>
            <a:lnSpc>
              <a:spcPct val="100000"/>
            </a:lnSpc>
          </a:pPr>
          <a:r>
            <a:rPr lang="en-GB"/>
            <a:t>Rationale; Amira identify one predictable safe haven figure, Over time this repetitive, positive interactions fosters the secondary attachments bond necessary for her to feel safe.</a:t>
          </a:r>
          <a:endParaRPr lang="en-US"/>
        </a:p>
      </dgm:t>
    </dgm:pt>
    <dgm:pt modelId="{A95BF569-5A53-4BCB-A56B-AB319A84EBA6}" type="parTrans" cxnId="{443135D2-4B11-49D0-AD72-33837A360C0A}">
      <dgm:prSet/>
      <dgm:spPr/>
      <dgm:t>
        <a:bodyPr/>
        <a:lstStyle/>
        <a:p>
          <a:endParaRPr lang="en-US"/>
        </a:p>
      </dgm:t>
    </dgm:pt>
    <dgm:pt modelId="{DB48764F-C6C1-4B06-8E3C-9D66FB3246D0}" type="sibTrans" cxnId="{443135D2-4B11-49D0-AD72-33837A360C0A}">
      <dgm:prSet/>
      <dgm:spPr/>
      <dgm:t>
        <a:bodyPr/>
        <a:lstStyle/>
        <a:p>
          <a:endParaRPr lang="en-US"/>
        </a:p>
      </dgm:t>
    </dgm:pt>
    <dgm:pt modelId="{B76E2722-57E9-4108-B7B1-BCDDD7D7A14E}" type="pres">
      <dgm:prSet presAssocID="{A05A38D1-496D-41D8-B119-688A38620F01}" presName="root" presStyleCnt="0">
        <dgm:presLayoutVars>
          <dgm:dir/>
          <dgm:resizeHandles val="exact"/>
        </dgm:presLayoutVars>
      </dgm:prSet>
      <dgm:spPr/>
    </dgm:pt>
    <dgm:pt modelId="{599DFD47-F6EE-4048-B6F3-AFC797CEA872}" type="pres">
      <dgm:prSet presAssocID="{A05A38D1-496D-41D8-B119-688A38620F01}" presName="container" presStyleCnt="0">
        <dgm:presLayoutVars>
          <dgm:dir/>
          <dgm:resizeHandles val="exact"/>
        </dgm:presLayoutVars>
      </dgm:prSet>
      <dgm:spPr/>
    </dgm:pt>
    <dgm:pt modelId="{3D019248-B88C-4208-AF3A-7594EB80EAEB}" type="pres">
      <dgm:prSet presAssocID="{ED346880-404F-445D-8982-E21210B77935}" presName="compNode" presStyleCnt="0"/>
      <dgm:spPr/>
    </dgm:pt>
    <dgm:pt modelId="{295EF52D-A38D-4AEE-AF67-6F8DCAB775DB}" type="pres">
      <dgm:prSet presAssocID="{ED346880-404F-445D-8982-E21210B77935}" presName="iconBgRect" presStyleLbl="bgShp" presStyleIdx="0" presStyleCnt="4"/>
      <dgm:spPr/>
    </dgm:pt>
    <dgm:pt modelId="{967541B1-3668-4DBB-B949-1EEA8E6EFA3C}" type="pres">
      <dgm:prSet presAssocID="{ED346880-404F-445D-8982-E21210B7793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wl"/>
        </a:ext>
      </dgm:extLst>
    </dgm:pt>
    <dgm:pt modelId="{78BA94F1-BF31-406A-98EF-5E2B6F59EE70}" type="pres">
      <dgm:prSet presAssocID="{ED346880-404F-445D-8982-E21210B77935}" presName="spaceRect" presStyleCnt="0"/>
      <dgm:spPr/>
    </dgm:pt>
    <dgm:pt modelId="{9A41A76B-6EF0-4697-AF6C-205A30876D92}" type="pres">
      <dgm:prSet presAssocID="{ED346880-404F-445D-8982-E21210B77935}" presName="textRect" presStyleLbl="revTx" presStyleIdx="0" presStyleCnt="4">
        <dgm:presLayoutVars>
          <dgm:chMax val="1"/>
          <dgm:chPref val="1"/>
        </dgm:presLayoutVars>
      </dgm:prSet>
      <dgm:spPr/>
    </dgm:pt>
    <dgm:pt modelId="{AB795B4D-C350-40F2-94A4-97E3D8FF4782}" type="pres">
      <dgm:prSet presAssocID="{5445BDB6-DCAC-4ECF-BAC4-00671317CFCA}" presName="sibTrans" presStyleLbl="sibTrans2D1" presStyleIdx="0" presStyleCnt="0"/>
      <dgm:spPr/>
    </dgm:pt>
    <dgm:pt modelId="{34425AAC-0341-4F36-8871-3C1DBBE40F5B}" type="pres">
      <dgm:prSet presAssocID="{2EA29237-B21A-42E3-9E0A-331556317D26}" presName="compNode" presStyleCnt="0"/>
      <dgm:spPr/>
    </dgm:pt>
    <dgm:pt modelId="{686EA9E8-DC3A-41FB-B3A0-A1F5EFD35406}" type="pres">
      <dgm:prSet presAssocID="{2EA29237-B21A-42E3-9E0A-331556317D26}" presName="iconBgRect" presStyleLbl="bgShp" presStyleIdx="1" presStyleCnt="4"/>
      <dgm:spPr/>
    </dgm:pt>
    <dgm:pt modelId="{2CD37960-A240-47E8-8B1A-15921E362BBE}" type="pres">
      <dgm:prSet presAssocID="{2EA29237-B21A-42E3-9E0A-331556317D2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hare With Person"/>
        </a:ext>
      </dgm:extLst>
    </dgm:pt>
    <dgm:pt modelId="{BB27768E-2E52-4A5E-968F-8C2D712A250B}" type="pres">
      <dgm:prSet presAssocID="{2EA29237-B21A-42E3-9E0A-331556317D26}" presName="spaceRect" presStyleCnt="0"/>
      <dgm:spPr/>
    </dgm:pt>
    <dgm:pt modelId="{5E93BD0D-E2F8-4F26-BC91-0A368ADECE3C}" type="pres">
      <dgm:prSet presAssocID="{2EA29237-B21A-42E3-9E0A-331556317D26}" presName="textRect" presStyleLbl="revTx" presStyleIdx="1" presStyleCnt="4">
        <dgm:presLayoutVars>
          <dgm:chMax val="1"/>
          <dgm:chPref val="1"/>
        </dgm:presLayoutVars>
      </dgm:prSet>
      <dgm:spPr/>
    </dgm:pt>
    <dgm:pt modelId="{74012187-8806-4096-B52C-95479C0254D9}" type="pres">
      <dgm:prSet presAssocID="{C7AF92E3-9E9D-4532-823B-1D9FF1DFE494}" presName="sibTrans" presStyleLbl="sibTrans2D1" presStyleIdx="0" presStyleCnt="0"/>
      <dgm:spPr/>
    </dgm:pt>
    <dgm:pt modelId="{8ECB2392-E05D-4809-B6AD-3454768F6A8C}" type="pres">
      <dgm:prSet presAssocID="{23E3E165-122A-4830-B45A-F9B8DCD862AB}" presName="compNode" presStyleCnt="0"/>
      <dgm:spPr/>
    </dgm:pt>
    <dgm:pt modelId="{2E9ECC1F-3F32-4E16-97CC-4E6CD2EE2A7A}" type="pres">
      <dgm:prSet presAssocID="{23E3E165-122A-4830-B45A-F9B8DCD862AB}" presName="iconBgRect" presStyleLbl="bgShp" presStyleIdx="2" presStyleCnt="4"/>
      <dgm:spPr/>
    </dgm:pt>
    <dgm:pt modelId="{6619D45B-F5C8-4EDD-AA54-21EC6B15699F}" type="pres">
      <dgm:prSet presAssocID="{23E3E165-122A-4830-B45A-F9B8DCD862A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pping Hands"/>
        </a:ext>
      </dgm:extLst>
    </dgm:pt>
    <dgm:pt modelId="{3C762679-71B0-447A-B10B-1996A800E60C}" type="pres">
      <dgm:prSet presAssocID="{23E3E165-122A-4830-B45A-F9B8DCD862AB}" presName="spaceRect" presStyleCnt="0"/>
      <dgm:spPr/>
    </dgm:pt>
    <dgm:pt modelId="{09A3C9E2-9487-45F4-AD55-1544E1A7E61D}" type="pres">
      <dgm:prSet presAssocID="{23E3E165-122A-4830-B45A-F9B8DCD862AB}" presName="textRect" presStyleLbl="revTx" presStyleIdx="2" presStyleCnt="4">
        <dgm:presLayoutVars>
          <dgm:chMax val="1"/>
          <dgm:chPref val="1"/>
        </dgm:presLayoutVars>
      </dgm:prSet>
      <dgm:spPr/>
    </dgm:pt>
    <dgm:pt modelId="{14D44A97-9BEC-4B1E-8FB6-B736A8EDC48A}" type="pres">
      <dgm:prSet presAssocID="{AACF36B9-17D4-4C35-9650-E3D3851908A3}" presName="sibTrans" presStyleLbl="sibTrans2D1" presStyleIdx="0" presStyleCnt="0"/>
      <dgm:spPr/>
    </dgm:pt>
    <dgm:pt modelId="{C74F9434-1F9C-44FE-9563-522A52E42E09}" type="pres">
      <dgm:prSet presAssocID="{FBE9897B-B27A-4E61-8157-7BC78E58AD5B}" presName="compNode" presStyleCnt="0"/>
      <dgm:spPr/>
    </dgm:pt>
    <dgm:pt modelId="{2BA47F70-93CC-4979-B1DB-5D2300C2CB48}" type="pres">
      <dgm:prSet presAssocID="{FBE9897B-B27A-4E61-8157-7BC78E58AD5B}" presName="iconBgRect" presStyleLbl="bgShp" presStyleIdx="3" presStyleCnt="4"/>
      <dgm:spPr/>
    </dgm:pt>
    <dgm:pt modelId="{4925D52E-F56B-4848-890D-861601288F54}" type="pres">
      <dgm:prSet presAssocID="{FBE9897B-B27A-4E61-8157-7BC78E58AD5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aperclip"/>
        </a:ext>
      </dgm:extLst>
    </dgm:pt>
    <dgm:pt modelId="{5C72FD4B-5829-4172-AD25-BE885E4DCB22}" type="pres">
      <dgm:prSet presAssocID="{FBE9897B-B27A-4E61-8157-7BC78E58AD5B}" presName="spaceRect" presStyleCnt="0"/>
      <dgm:spPr/>
    </dgm:pt>
    <dgm:pt modelId="{7EA60A25-5C14-448B-8D20-05A9E1A4DC72}" type="pres">
      <dgm:prSet presAssocID="{FBE9897B-B27A-4E61-8157-7BC78E58AD5B}" presName="textRect" presStyleLbl="revTx" presStyleIdx="3" presStyleCnt="4">
        <dgm:presLayoutVars>
          <dgm:chMax val="1"/>
          <dgm:chPref val="1"/>
        </dgm:presLayoutVars>
      </dgm:prSet>
      <dgm:spPr/>
    </dgm:pt>
  </dgm:ptLst>
  <dgm:cxnLst>
    <dgm:cxn modelId="{3EEC0416-E724-48AD-A99C-DDB17F08B5CA}" type="presOf" srcId="{5445BDB6-DCAC-4ECF-BAC4-00671317CFCA}" destId="{AB795B4D-C350-40F2-94A4-97E3D8FF4782}" srcOrd="0" destOrd="0" presId="urn:microsoft.com/office/officeart/2018/2/layout/IconCircleList"/>
    <dgm:cxn modelId="{FA528558-2EAE-4BFE-93BF-DC636D52D6DF}" type="presOf" srcId="{FBE9897B-B27A-4E61-8157-7BC78E58AD5B}" destId="{7EA60A25-5C14-448B-8D20-05A9E1A4DC72}" srcOrd="0" destOrd="0" presId="urn:microsoft.com/office/officeart/2018/2/layout/IconCircleList"/>
    <dgm:cxn modelId="{91D9CC7F-F97B-49F1-B031-D6BD3BF840A7}" srcId="{A05A38D1-496D-41D8-B119-688A38620F01}" destId="{23E3E165-122A-4830-B45A-F9B8DCD862AB}" srcOrd="2" destOrd="0" parTransId="{AE19B7C6-6182-43FB-8A04-A56B99C75742}" sibTransId="{AACF36B9-17D4-4C35-9650-E3D3851908A3}"/>
    <dgm:cxn modelId="{569DE48E-2D23-42A8-BE1A-31ED252608B3}" type="presOf" srcId="{A05A38D1-496D-41D8-B119-688A38620F01}" destId="{B76E2722-57E9-4108-B7B1-BCDDD7D7A14E}" srcOrd="0" destOrd="0" presId="urn:microsoft.com/office/officeart/2018/2/layout/IconCircleList"/>
    <dgm:cxn modelId="{23E0E8AE-4B28-4990-A2D5-80D038ED2578}" type="presOf" srcId="{AACF36B9-17D4-4C35-9650-E3D3851908A3}" destId="{14D44A97-9BEC-4B1E-8FB6-B736A8EDC48A}" srcOrd="0" destOrd="0" presId="urn:microsoft.com/office/officeart/2018/2/layout/IconCircleList"/>
    <dgm:cxn modelId="{1337BEB8-D04A-43C8-B960-8FD727DEF4C5}" type="presOf" srcId="{2EA29237-B21A-42E3-9E0A-331556317D26}" destId="{5E93BD0D-E2F8-4F26-BC91-0A368ADECE3C}" srcOrd="0" destOrd="0" presId="urn:microsoft.com/office/officeart/2018/2/layout/IconCircleList"/>
    <dgm:cxn modelId="{42BCCFBF-01EC-4996-A9BD-841C27EF95F6}" type="presOf" srcId="{C7AF92E3-9E9D-4532-823B-1D9FF1DFE494}" destId="{74012187-8806-4096-B52C-95479C0254D9}" srcOrd="0" destOrd="0" presId="urn:microsoft.com/office/officeart/2018/2/layout/IconCircleList"/>
    <dgm:cxn modelId="{D9C3E7BF-771C-4E6E-BDBF-A421F133D05D}" type="presOf" srcId="{23E3E165-122A-4830-B45A-F9B8DCD862AB}" destId="{09A3C9E2-9487-45F4-AD55-1544E1A7E61D}" srcOrd="0" destOrd="0" presId="urn:microsoft.com/office/officeart/2018/2/layout/IconCircleList"/>
    <dgm:cxn modelId="{443135D2-4B11-49D0-AD72-33837A360C0A}" srcId="{A05A38D1-496D-41D8-B119-688A38620F01}" destId="{FBE9897B-B27A-4E61-8157-7BC78E58AD5B}" srcOrd="3" destOrd="0" parTransId="{A95BF569-5A53-4BCB-A56B-AB319A84EBA6}" sibTransId="{DB48764F-C6C1-4B06-8E3C-9D66FB3246D0}"/>
    <dgm:cxn modelId="{F7F740DF-B093-44D2-B613-E50EB39A271D}" srcId="{A05A38D1-496D-41D8-B119-688A38620F01}" destId="{ED346880-404F-445D-8982-E21210B77935}" srcOrd="0" destOrd="0" parTransId="{79B205BA-ED31-42CB-BF1C-69D020395367}" sibTransId="{5445BDB6-DCAC-4ECF-BAC4-00671317CFCA}"/>
    <dgm:cxn modelId="{9F38C1F4-10A5-4196-963F-BEFFD558BFF2}" type="presOf" srcId="{ED346880-404F-445D-8982-E21210B77935}" destId="{9A41A76B-6EF0-4697-AF6C-205A30876D92}" srcOrd="0" destOrd="0" presId="urn:microsoft.com/office/officeart/2018/2/layout/IconCircleList"/>
    <dgm:cxn modelId="{2D02EFF5-E9E7-41F6-B32D-9DBEA384BE16}" srcId="{A05A38D1-496D-41D8-B119-688A38620F01}" destId="{2EA29237-B21A-42E3-9E0A-331556317D26}" srcOrd="1" destOrd="0" parTransId="{97D44825-6345-488F-A0D2-DE733C03BCBE}" sibTransId="{C7AF92E3-9E9D-4532-823B-1D9FF1DFE494}"/>
    <dgm:cxn modelId="{F8D46850-4F41-45D2-95B7-C5EE85731CDA}" type="presParOf" srcId="{B76E2722-57E9-4108-B7B1-BCDDD7D7A14E}" destId="{599DFD47-F6EE-4048-B6F3-AFC797CEA872}" srcOrd="0" destOrd="0" presId="urn:microsoft.com/office/officeart/2018/2/layout/IconCircleList"/>
    <dgm:cxn modelId="{59BDFC87-7278-49FE-9B92-31A1A2F68B27}" type="presParOf" srcId="{599DFD47-F6EE-4048-B6F3-AFC797CEA872}" destId="{3D019248-B88C-4208-AF3A-7594EB80EAEB}" srcOrd="0" destOrd="0" presId="urn:microsoft.com/office/officeart/2018/2/layout/IconCircleList"/>
    <dgm:cxn modelId="{E9994EE1-4B76-469F-BE98-80B856A11A5B}" type="presParOf" srcId="{3D019248-B88C-4208-AF3A-7594EB80EAEB}" destId="{295EF52D-A38D-4AEE-AF67-6F8DCAB775DB}" srcOrd="0" destOrd="0" presId="urn:microsoft.com/office/officeart/2018/2/layout/IconCircleList"/>
    <dgm:cxn modelId="{E9F3551E-5E3C-40AA-96EF-CA7943C16418}" type="presParOf" srcId="{3D019248-B88C-4208-AF3A-7594EB80EAEB}" destId="{967541B1-3668-4DBB-B949-1EEA8E6EFA3C}" srcOrd="1" destOrd="0" presId="urn:microsoft.com/office/officeart/2018/2/layout/IconCircleList"/>
    <dgm:cxn modelId="{4F08753E-5132-4BCD-A325-B486EE2473F6}" type="presParOf" srcId="{3D019248-B88C-4208-AF3A-7594EB80EAEB}" destId="{78BA94F1-BF31-406A-98EF-5E2B6F59EE70}" srcOrd="2" destOrd="0" presId="urn:microsoft.com/office/officeart/2018/2/layout/IconCircleList"/>
    <dgm:cxn modelId="{780A0454-3885-4656-996D-B996A92336C5}" type="presParOf" srcId="{3D019248-B88C-4208-AF3A-7594EB80EAEB}" destId="{9A41A76B-6EF0-4697-AF6C-205A30876D92}" srcOrd="3" destOrd="0" presId="urn:microsoft.com/office/officeart/2018/2/layout/IconCircleList"/>
    <dgm:cxn modelId="{9E479258-8EC0-437C-8F01-D34C57944664}" type="presParOf" srcId="{599DFD47-F6EE-4048-B6F3-AFC797CEA872}" destId="{AB795B4D-C350-40F2-94A4-97E3D8FF4782}" srcOrd="1" destOrd="0" presId="urn:microsoft.com/office/officeart/2018/2/layout/IconCircleList"/>
    <dgm:cxn modelId="{4CA426EF-B276-48C3-9674-6FCB9A6CC820}" type="presParOf" srcId="{599DFD47-F6EE-4048-B6F3-AFC797CEA872}" destId="{34425AAC-0341-4F36-8871-3C1DBBE40F5B}" srcOrd="2" destOrd="0" presId="urn:microsoft.com/office/officeart/2018/2/layout/IconCircleList"/>
    <dgm:cxn modelId="{23B7E1A8-76B0-451E-8750-CE2381058845}" type="presParOf" srcId="{34425AAC-0341-4F36-8871-3C1DBBE40F5B}" destId="{686EA9E8-DC3A-41FB-B3A0-A1F5EFD35406}" srcOrd="0" destOrd="0" presId="urn:microsoft.com/office/officeart/2018/2/layout/IconCircleList"/>
    <dgm:cxn modelId="{DF2B117E-CE48-45BC-AD33-1E148C432CE7}" type="presParOf" srcId="{34425AAC-0341-4F36-8871-3C1DBBE40F5B}" destId="{2CD37960-A240-47E8-8B1A-15921E362BBE}" srcOrd="1" destOrd="0" presId="urn:microsoft.com/office/officeart/2018/2/layout/IconCircleList"/>
    <dgm:cxn modelId="{7735340E-CD94-4769-BE1A-EB07F8B6C11C}" type="presParOf" srcId="{34425AAC-0341-4F36-8871-3C1DBBE40F5B}" destId="{BB27768E-2E52-4A5E-968F-8C2D712A250B}" srcOrd="2" destOrd="0" presId="urn:microsoft.com/office/officeart/2018/2/layout/IconCircleList"/>
    <dgm:cxn modelId="{F5830B08-7EDD-42F3-860F-0CC37C2460A4}" type="presParOf" srcId="{34425AAC-0341-4F36-8871-3C1DBBE40F5B}" destId="{5E93BD0D-E2F8-4F26-BC91-0A368ADECE3C}" srcOrd="3" destOrd="0" presId="urn:microsoft.com/office/officeart/2018/2/layout/IconCircleList"/>
    <dgm:cxn modelId="{9B43C9D8-133A-4A4B-8DFF-24FF2B2B622D}" type="presParOf" srcId="{599DFD47-F6EE-4048-B6F3-AFC797CEA872}" destId="{74012187-8806-4096-B52C-95479C0254D9}" srcOrd="3" destOrd="0" presId="urn:microsoft.com/office/officeart/2018/2/layout/IconCircleList"/>
    <dgm:cxn modelId="{DC58C00A-98A8-41F6-8C79-817BA792C6B5}" type="presParOf" srcId="{599DFD47-F6EE-4048-B6F3-AFC797CEA872}" destId="{8ECB2392-E05D-4809-B6AD-3454768F6A8C}" srcOrd="4" destOrd="0" presId="urn:microsoft.com/office/officeart/2018/2/layout/IconCircleList"/>
    <dgm:cxn modelId="{BF42015B-7C02-4B39-A6D9-68676C49F0A9}" type="presParOf" srcId="{8ECB2392-E05D-4809-B6AD-3454768F6A8C}" destId="{2E9ECC1F-3F32-4E16-97CC-4E6CD2EE2A7A}" srcOrd="0" destOrd="0" presId="urn:microsoft.com/office/officeart/2018/2/layout/IconCircleList"/>
    <dgm:cxn modelId="{5F6F29CE-A992-4EE2-911A-140217D8462D}" type="presParOf" srcId="{8ECB2392-E05D-4809-B6AD-3454768F6A8C}" destId="{6619D45B-F5C8-4EDD-AA54-21EC6B15699F}" srcOrd="1" destOrd="0" presId="urn:microsoft.com/office/officeart/2018/2/layout/IconCircleList"/>
    <dgm:cxn modelId="{E802FF1B-1C29-48FA-A009-3E1D58C88DF0}" type="presParOf" srcId="{8ECB2392-E05D-4809-B6AD-3454768F6A8C}" destId="{3C762679-71B0-447A-B10B-1996A800E60C}" srcOrd="2" destOrd="0" presId="urn:microsoft.com/office/officeart/2018/2/layout/IconCircleList"/>
    <dgm:cxn modelId="{4521C269-CE72-4AA0-92C1-0112E6141349}" type="presParOf" srcId="{8ECB2392-E05D-4809-B6AD-3454768F6A8C}" destId="{09A3C9E2-9487-45F4-AD55-1544E1A7E61D}" srcOrd="3" destOrd="0" presId="urn:microsoft.com/office/officeart/2018/2/layout/IconCircleList"/>
    <dgm:cxn modelId="{EB146FE0-5521-488F-8B82-B60F778BB56F}" type="presParOf" srcId="{599DFD47-F6EE-4048-B6F3-AFC797CEA872}" destId="{14D44A97-9BEC-4B1E-8FB6-B736A8EDC48A}" srcOrd="5" destOrd="0" presId="urn:microsoft.com/office/officeart/2018/2/layout/IconCircleList"/>
    <dgm:cxn modelId="{BBD69F4B-152D-4C20-BCCC-2EDEEF61D7C4}" type="presParOf" srcId="{599DFD47-F6EE-4048-B6F3-AFC797CEA872}" destId="{C74F9434-1F9C-44FE-9563-522A52E42E09}" srcOrd="6" destOrd="0" presId="urn:microsoft.com/office/officeart/2018/2/layout/IconCircleList"/>
    <dgm:cxn modelId="{707806B8-19F1-4614-96D9-553D691CAB37}" type="presParOf" srcId="{C74F9434-1F9C-44FE-9563-522A52E42E09}" destId="{2BA47F70-93CC-4979-B1DB-5D2300C2CB48}" srcOrd="0" destOrd="0" presId="urn:microsoft.com/office/officeart/2018/2/layout/IconCircleList"/>
    <dgm:cxn modelId="{74A827F7-2F5F-4AE3-9B2D-5C7DF064A568}" type="presParOf" srcId="{C74F9434-1F9C-44FE-9563-522A52E42E09}" destId="{4925D52E-F56B-4848-890D-861601288F54}" srcOrd="1" destOrd="0" presId="urn:microsoft.com/office/officeart/2018/2/layout/IconCircleList"/>
    <dgm:cxn modelId="{FF4AD345-9D2C-4454-9D90-E4E73A7A5373}" type="presParOf" srcId="{C74F9434-1F9C-44FE-9563-522A52E42E09}" destId="{5C72FD4B-5829-4172-AD25-BE885E4DCB22}" srcOrd="2" destOrd="0" presId="urn:microsoft.com/office/officeart/2018/2/layout/IconCircleList"/>
    <dgm:cxn modelId="{80A9C393-B088-4B86-9DE2-85139E8C28FE}" type="presParOf" srcId="{C74F9434-1F9C-44FE-9563-522A52E42E09}" destId="{7EA60A25-5C14-448B-8D20-05A9E1A4DC7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142CF7-345B-4F87-BA4C-70DB836DE7E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C2D0270-54DF-4A9A-864C-9B23A7AE1C32}">
      <dgm:prSet/>
      <dgm:spPr/>
      <dgm:t>
        <a:bodyPr/>
        <a:lstStyle/>
        <a:p>
          <a:r>
            <a:rPr lang="en-GB"/>
            <a:t>Schore, A. N. (2020). </a:t>
          </a:r>
          <a:r>
            <a:rPr lang="en-GB" i="1"/>
            <a:t>The development of the unconscious mind</a:t>
          </a:r>
          <a:r>
            <a:rPr lang="en-GB"/>
            <a:t>. London: W. W. Norton &amp; Company.</a:t>
          </a:r>
          <a:endParaRPr lang="en-US"/>
        </a:p>
      </dgm:t>
    </dgm:pt>
    <dgm:pt modelId="{1832582E-EABB-4288-A317-7BCDFC198AC7}" type="parTrans" cxnId="{82AFF77A-D506-4FEA-B1B2-BF3E852D6DBB}">
      <dgm:prSet/>
      <dgm:spPr/>
      <dgm:t>
        <a:bodyPr/>
        <a:lstStyle/>
        <a:p>
          <a:endParaRPr lang="en-US"/>
        </a:p>
      </dgm:t>
    </dgm:pt>
    <dgm:pt modelId="{759E0504-82B6-47A1-8E71-248852FDD258}" type="sibTrans" cxnId="{82AFF77A-D506-4FEA-B1B2-BF3E852D6DBB}">
      <dgm:prSet/>
      <dgm:spPr/>
      <dgm:t>
        <a:bodyPr/>
        <a:lstStyle/>
        <a:p>
          <a:endParaRPr lang="en-US"/>
        </a:p>
      </dgm:t>
    </dgm:pt>
    <dgm:pt modelId="{AB0E3079-52F9-4ED5-8F0B-0901AD2A6D5A}">
      <dgm:prSet/>
      <dgm:spPr/>
      <dgm:t>
        <a:bodyPr/>
        <a:lstStyle/>
        <a:p>
          <a:r>
            <a:rPr lang="en-GB"/>
            <a:t>Bowlby, J. (1969). </a:t>
          </a:r>
          <a:r>
            <a:rPr lang="en-GB" i="1"/>
            <a:t>Attachment and loss, Vol. 1: Attachment</a:t>
          </a:r>
          <a:r>
            <a:rPr lang="en-GB"/>
            <a:t>. London: Hogarth Press.</a:t>
          </a:r>
          <a:endParaRPr lang="en-US"/>
        </a:p>
      </dgm:t>
    </dgm:pt>
    <dgm:pt modelId="{49F6AB35-0122-448A-B711-177CCC7FEFE0}" type="parTrans" cxnId="{43DFF897-D331-42A0-8DFE-3C0904011BFB}">
      <dgm:prSet/>
      <dgm:spPr/>
      <dgm:t>
        <a:bodyPr/>
        <a:lstStyle/>
        <a:p>
          <a:endParaRPr lang="en-US"/>
        </a:p>
      </dgm:t>
    </dgm:pt>
    <dgm:pt modelId="{D414C5A6-776D-44B1-879C-B94609B54A95}" type="sibTrans" cxnId="{43DFF897-D331-42A0-8DFE-3C0904011BFB}">
      <dgm:prSet/>
      <dgm:spPr/>
      <dgm:t>
        <a:bodyPr/>
        <a:lstStyle/>
        <a:p>
          <a:endParaRPr lang="en-US"/>
        </a:p>
      </dgm:t>
    </dgm:pt>
    <dgm:pt modelId="{20E00005-BC5F-49F2-B3E5-49D4C9FC64DD}">
      <dgm:prSet/>
      <dgm:spPr/>
      <dgm:t>
        <a:bodyPr/>
        <a:lstStyle/>
        <a:p>
          <a:r>
            <a:rPr lang="en-GB"/>
            <a:t>Bowlby, J. (1988). </a:t>
          </a:r>
          <a:r>
            <a:rPr lang="en-GB" i="1"/>
            <a:t>A secure base: Parent-child attachment and healthy human development</a:t>
          </a:r>
          <a:r>
            <a:rPr lang="en-GB"/>
            <a:t>. New York: Basic Books.</a:t>
          </a:r>
          <a:endParaRPr lang="en-US"/>
        </a:p>
      </dgm:t>
    </dgm:pt>
    <dgm:pt modelId="{D0E22560-49C2-4E7E-8F08-530A6492C0A1}" type="parTrans" cxnId="{A1082FF8-1DC7-40D2-B870-B22F417C53C1}">
      <dgm:prSet/>
      <dgm:spPr/>
      <dgm:t>
        <a:bodyPr/>
        <a:lstStyle/>
        <a:p>
          <a:endParaRPr lang="en-US"/>
        </a:p>
      </dgm:t>
    </dgm:pt>
    <dgm:pt modelId="{9859D235-42DA-4405-82AF-F5962A0B334A}" type="sibTrans" cxnId="{A1082FF8-1DC7-40D2-B870-B22F417C53C1}">
      <dgm:prSet/>
      <dgm:spPr/>
      <dgm:t>
        <a:bodyPr/>
        <a:lstStyle/>
        <a:p>
          <a:endParaRPr lang="en-US"/>
        </a:p>
      </dgm:t>
    </dgm:pt>
    <dgm:pt modelId="{AC20B330-D77F-4432-AA5F-6E4296672786}">
      <dgm:prSet/>
      <dgm:spPr/>
      <dgm:t>
        <a:bodyPr/>
        <a:lstStyle/>
        <a:p>
          <a:r>
            <a:rPr lang="en-GB"/>
            <a:t>Howes, C. and Hamilton, C. E. (1992). 'Children's relationships with caregivers: Mothers and child-care teachers', </a:t>
          </a:r>
          <a:r>
            <a:rPr lang="en-GB" i="1"/>
            <a:t>Child Development</a:t>
          </a:r>
          <a:r>
            <a:rPr lang="en-GB"/>
            <a:t>, 63(4), pp. 859-866. </a:t>
          </a:r>
          <a:endParaRPr lang="en-US"/>
        </a:p>
      </dgm:t>
    </dgm:pt>
    <dgm:pt modelId="{EA7D5FD1-2D5A-4043-8D66-5682C87D8766}" type="parTrans" cxnId="{14B1A335-6136-481D-BF12-3A3433E59747}">
      <dgm:prSet/>
      <dgm:spPr/>
      <dgm:t>
        <a:bodyPr/>
        <a:lstStyle/>
        <a:p>
          <a:endParaRPr lang="en-US"/>
        </a:p>
      </dgm:t>
    </dgm:pt>
    <dgm:pt modelId="{C3EE3D01-B858-4E4D-926A-12D701C76AB0}" type="sibTrans" cxnId="{14B1A335-6136-481D-BF12-3A3433E59747}">
      <dgm:prSet/>
      <dgm:spPr/>
      <dgm:t>
        <a:bodyPr/>
        <a:lstStyle/>
        <a:p>
          <a:endParaRPr lang="en-US"/>
        </a:p>
      </dgm:t>
    </dgm:pt>
    <dgm:pt modelId="{5BE4F9C1-6BAB-4DE7-9B05-65BEB216B9D1}">
      <dgm:prSet/>
      <dgm:spPr/>
      <dgm:t>
        <a:bodyPr/>
        <a:lstStyle/>
        <a:p>
          <a:r>
            <a:rPr lang="en-GB"/>
            <a:t>Perry, B. D. (2009). 'Examining child maltreatment through a neurodevelopmental lens: Clinical application of the Neurosequential Model of Therapeutics', </a:t>
          </a:r>
          <a:r>
            <a:rPr lang="en-GB" i="1"/>
            <a:t>Journal of Loss and Trauma</a:t>
          </a:r>
          <a:r>
            <a:rPr lang="en-GB"/>
            <a:t>, 14(4), pp. 240-255.</a:t>
          </a:r>
          <a:endParaRPr lang="en-US"/>
        </a:p>
      </dgm:t>
    </dgm:pt>
    <dgm:pt modelId="{E4B94789-78F2-4C42-AF0E-4DE1CBF494E5}" type="parTrans" cxnId="{79C0B661-6EDF-4833-B893-7EB2469687E0}">
      <dgm:prSet/>
      <dgm:spPr/>
      <dgm:t>
        <a:bodyPr/>
        <a:lstStyle/>
        <a:p>
          <a:endParaRPr lang="en-US"/>
        </a:p>
      </dgm:t>
    </dgm:pt>
    <dgm:pt modelId="{B1E3DB2C-B574-4893-A572-76CEB3026061}" type="sibTrans" cxnId="{79C0B661-6EDF-4833-B893-7EB2469687E0}">
      <dgm:prSet/>
      <dgm:spPr/>
      <dgm:t>
        <a:bodyPr/>
        <a:lstStyle/>
        <a:p>
          <a:endParaRPr lang="en-US"/>
        </a:p>
      </dgm:t>
    </dgm:pt>
    <dgm:pt modelId="{ED824E3F-1AA3-42D0-9198-845FFABF9D03}">
      <dgm:prSet/>
      <dgm:spPr/>
      <dgm:t>
        <a:bodyPr/>
        <a:lstStyle/>
        <a:p>
          <a:r>
            <a:rPr lang="en-GB"/>
            <a:t>National Institute for Health and Care Excellence (NICE) (2012). </a:t>
          </a:r>
          <a:r>
            <a:rPr lang="en-GB" i="1"/>
            <a:t>Social and emotional well-being in early years: guidance</a:t>
          </a:r>
          <a:r>
            <a:rPr lang="en-GB"/>
            <a:t>. London: NICE. Available at: https://www.nice.org.uk/guidance/ph40 (Accessed: 17 November 2025).</a:t>
          </a:r>
          <a:endParaRPr lang="en-US"/>
        </a:p>
      </dgm:t>
    </dgm:pt>
    <dgm:pt modelId="{1B7AA280-0DBA-474E-BACF-AE70E12CBD15}" type="parTrans" cxnId="{1A2B28C5-488E-4B0B-A285-BFBF32AD47C5}">
      <dgm:prSet/>
      <dgm:spPr/>
      <dgm:t>
        <a:bodyPr/>
        <a:lstStyle/>
        <a:p>
          <a:endParaRPr lang="en-US"/>
        </a:p>
      </dgm:t>
    </dgm:pt>
    <dgm:pt modelId="{FA91C10B-A3A0-43E1-AB98-503BC2FA9CCB}" type="sibTrans" cxnId="{1A2B28C5-488E-4B0B-A285-BFBF32AD47C5}">
      <dgm:prSet/>
      <dgm:spPr/>
      <dgm:t>
        <a:bodyPr/>
        <a:lstStyle/>
        <a:p>
          <a:endParaRPr lang="en-US"/>
        </a:p>
      </dgm:t>
    </dgm:pt>
    <dgm:pt modelId="{DA176F59-7808-4890-9169-7BD56E933BBE}" type="pres">
      <dgm:prSet presAssocID="{56142CF7-345B-4F87-BA4C-70DB836DE7ED}" presName="vert0" presStyleCnt="0">
        <dgm:presLayoutVars>
          <dgm:dir/>
          <dgm:animOne val="branch"/>
          <dgm:animLvl val="lvl"/>
        </dgm:presLayoutVars>
      </dgm:prSet>
      <dgm:spPr/>
    </dgm:pt>
    <dgm:pt modelId="{2DA0D7D0-084D-4CD2-9F8E-0E93C89957E0}" type="pres">
      <dgm:prSet presAssocID="{4C2D0270-54DF-4A9A-864C-9B23A7AE1C32}" presName="thickLine" presStyleLbl="alignNode1" presStyleIdx="0" presStyleCnt="6"/>
      <dgm:spPr/>
    </dgm:pt>
    <dgm:pt modelId="{F9E11BCB-C740-41E6-A42C-1B3EE322ACCA}" type="pres">
      <dgm:prSet presAssocID="{4C2D0270-54DF-4A9A-864C-9B23A7AE1C32}" presName="horz1" presStyleCnt="0"/>
      <dgm:spPr/>
    </dgm:pt>
    <dgm:pt modelId="{A74604B6-9E20-44F6-9192-0713C2A7DBC8}" type="pres">
      <dgm:prSet presAssocID="{4C2D0270-54DF-4A9A-864C-9B23A7AE1C32}" presName="tx1" presStyleLbl="revTx" presStyleIdx="0" presStyleCnt="6"/>
      <dgm:spPr/>
    </dgm:pt>
    <dgm:pt modelId="{FAEA2C12-1601-4549-BDF3-F07A596FB568}" type="pres">
      <dgm:prSet presAssocID="{4C2D0270-54DF-4A9A-864C-9B23A7AE1C32}" presName="vert1" presStyleCnt="0"/>
      <dgm:spPr/>
    </dgm:pt>
    <dgm:pt modelId="{51F2F022-9934-45DF-87C0-7BE4930C6AFA}" type="pres">
      <dgm:prSet presAssocID="{AB0E3079-52F9-4ED5-8F0B-0901AD2A6D5A}" presName="thickLine" presStyleLbl="alignNode1" presStyleIdx="1" presStyleCnt="6"/>
      <dgm:spPr/>
    </dgm:pt>
    <dgm:pt modelId="{990917D1-B79B-4A07-91D6-FC79CA3860FC}" type="pres">
      <dgm:prSet presAssocID="{AB0E3079-52F9-4ED5-8F0B-0901AD2A6D5A}" presName="horz1" presStyleCnt="0"/>
      <dgm:spPr/>
    </dgm:pt>
    <dgm:pt modelId="{B24BCC16-F5BE-427C-BDD0-731F56A5A7CD}" type="pres">
      <dgm:prSet presAssocID="{AB0E3079-52F9-4ED5-8F0B-0901AD2A6D5A}" presName="tx1" presStyleLbl="revTx" presStyleIdx="1" presStyleCnt="6"/>
      <dgm:spPr/>
    </dgm:pt>
    <dgm:pt modelId="{E9D651D9-3277-4951-A693-E2EF2D404B3B}" type="pres">
      <dgm:prSet presAssocID="{AB0E3079-52F9-4ED5-8F0B-0901AD2A6D5A}" presName="vert1" presStyleCnt="0"/>
      <dgm:spPr/>
    </dgm:pt>
    <dgm:pt modelId="{B8EDC323-69A0-463D-97A4-3C408D7286AA}" type="pres">
      <dgm:prSet presAssocID="{20E00005-BC5F-49F2-B3E5-49D4C9FC64DD}" presName="thickLine" presStyleLbl="alignNode1" presStyleIdx="2" presStyleCnt="6"/>
      <dgm:spPr/>
    </dgm:pt>
    <dgm:pt modelId="{E0BD3D3C-B8B1-4E19-A939-8F0DA5FE52B6}" type="pres">
      <dgm:prSet presAssocID="{20E00005-BC5F-49F2-B3E5-49D4C9FC64DD}" presName="horz1" presStyleCnt="0"/>
      <dgm:spPr/>
    </dgm:pt>
    <dgm:pt modelId="{2BB7A8AB-1E0B-4541-8EB5-F81D428A3864}" type="pres">
      <dgm:prSet presAssocID="{20E00005-BC5F-49F2-B3E5-49D4C9FC64DD}" presName="tx1" presStyleLbl="revTx" presStyleIdx="2" presStyleCnt="6"/>
      <dgm:spPr/>
    </dgm:pt>
    <dgm:pt modelId="{E40CCB42-A3C5-41B3-869B-1239694F80EB}" type="pres">
      <dgm:prSet presAssocID="{20E00005-BC5F-49F2-B3E5-49D4C9FC64DD}" presName="vert1" presStyleCnt="0"/>
      <dgm:spPr/>
    </dgm:pt>
    <dgm:pt modelId="{29FE7071-CCD0-43B5-AEDA-1AFAA9E20513}" type="pres">
      <dgm:prSet presAssocID="{AC20B330-D77F-4432-AA5F-6E4296672786}" presName="thickLine" presStyleLbl="alignNode1" presStyleIdx="3" presStyleCnt="6"/>
      <dgm:spPr/>
    </dgm:pt>
    <dgm:pt modelId="{FCB7F75F-36AA-4F67-841F-A7AA3C65FC35}" type="pres">
      <dgm:prSet presAssocID="{AC20B330-D77F-4432-AA5F-6E4296672786}" presName="horz1" presStyleCnt="0"/>
      <dgm:spPr/>
    </dgm:pt>
    <dgm:pt modelId="{2ED06464-54BD-46BB-93E8-2A3AE7B90934}" type="pres">
      <dgm:prSet presAssocID="{AC20B330-D77F-4432-AA5F-6E4296672786}" presName="tx1" presStyleLbl="revTx" presStyleIdx="3" presStyleCnt="6"/>
      <dgm:spPr/>
    </dgm:pt>
    <dgm:pt modelId="{716D5212-470B-459B-8252-EDD1951E1421}" type="pres">
      <dgm:prSet presAssocID="{AC20B330-D77F-4432-AA5F-6E4296672786}" presName="vert1" presStyleCnt="0"/>
      <dgm:spPr/>
    </dgm:pt>
    <dgm:pt modelId="{41EFA86F-C2C1-4589-A0B2-F3E457E93C9C}" type="pres">
      <dgm:prSet presAssocID="{5BE4F9C1-6BAB-4DE7-9B05-65BEB216B9D1}" presName="thickLine" presStyleLbl="alignNode1" presStyleIdx="4" presStyleCnt="6"/>
      <dgm:spPr/>
    </dgm:pt>
    <dgm:pt modelId="{A2203720-F847-4263-BE82-FB07B9C33F53}" type="pres">
      <dgm:prSet presAssocID="{5BE4F9C1-6BAB-4DE7-9B05-65BEB216B9D1}" presName="horz1" presStyleCnt="0"/>
      <dgm:spPr/>
    </dgm:pt>
    <dgm:pt modelId="{57E4BDA1-E772-4692-9193-0A39051A546B}" type="pres">
      <dgm:prSet presAssocID="{5BE4F9C1-6BAB-4DE7-9B05-65BEB216B9D1}" presName="tx1" presStyleLbl="revTx" presStyleIdx="4" presStyleCnt="6"/>
      <dgm:spPr/>
    </dgm:pt>
    <dgm:pt modelId="{38538F14-D45C-43BA-9352-627AB7060005}" type="pres">
      <dgm:prSet presAssocID="{5BE4F9C1-6BAB-4DE7-9B05-65BEB216B9D1}" presName="vert1" presStyleCnt="0"/>
      <dgm:spPr/>
    </dgm:pt>
    <dgm:pt modelId="{B518E058-8FDC-4D9C-8513-7A81FDF430DE}" type="pres">
      <dgm:prSet presAssocID="{ED824E3F-1AA3-42D0-9198-845FFABF9D03}" presName="thickLine" presStyleLbl="alignNode1" presStyleIdx="5" presStyleCnt="6"/>
      <dgm:spPr/>
    </dgm:pt>
    <dgm:pt modelId="{2D46F4ED-6E57-420E-A428-C80E0F54F51D}" type="pres">
      <dgm:prSet presAssocID="{ED824E3F-1AA3-42D0-9198-845FFABF9D03}" presName="horz1" presStyleCnt="0"/>
      <dgm:spPr/>
    </dgm:pt>
    <dgm:pt modelId="{AF1B2731-7BCD-4592-8211-C21476C2A1F6}" type="pres">
      <dgm:prSet presAssocID="{ED824E3F-1AA3-42D0-9198-845FFABF9D03}" presName="tx1" presStyleLbl="revTx" presStyleIdx="5" presStyleCnt="6"/>
      <dgm:spPr/>
    </dgm:pt>
    <dgm:pt modelId="{53179DF2-ACF7-4DDE-BC53-85A021553098}" type="pres">
      <dgm:prSet presAssocID="{ED824E3F-1AA3-42D0-9198-845FFABF9D03}" presName="vert1" presStyleCnt="0"/>
      <dgm:spPr/>
    </dgm:pt>
  </dgm:ptLst>
  <dgm:cxnLst>
    <dgm:cxn modelId="{21E1852B-F062-4046-B95D-236C75B09CE9}" type="presOf" srcId="{5BE4F9C1-6BAB-4DE7-9B05-65BEB216B9D1}" destId="{57E4BDA1-E772-4692-9193-0A39051A546B}" srcOrd="0" destOrd="0" presId="urn:microsoft.com/office/officeart/2008/layout/LinedList"/>
    <dgm:cxn modelId="{14B1A335-6136-481D-BF12-3A3433E59747}" srcId="{56142CF7-345B-4F87-BA4C-70DB836DE7ED}" destId="{AC20B330-D77F-4432-AA5F-6E4296672786}" srcOrd="3" destOrd="0" parTransId="{EA7D5FD1-2D5A-4043-8D66-5682C87D8766}" sibTransId="{C3EE3D01-B858-4E4D-926A-12D701C76AB0}"/>
    <dgm:cxn modelId="{B2FB7E5C-69DE-48B7-91C7-1B4D14673847}" type="presOf" srcId="{AC20B330-D77F-4432-AA5F-6E4296672786}" destId="{2ED06464-54BD-46BB-93E8-2A3AE7B90934}" srcOrd="0" destOrd="0" presId="urn:microsoft.com/office/officeart/2008/layout/LinedList"/>
    <dgm:cxn modelId="{79C0B661-6EDF-4833-B893-7EB2469687E0}" srcId="{56142CF7-345B-4F87-BA4C-70DB836DE7ED}" destId="{5BE4F9C1-6BAB-4DE7-9B05-65BEB216B9D1}" srcOrd="4" destOrd="0" parTransId="{E4B94789-78F2-4C42-AF0E-4DE1CBF494E5}" sibTransId="{B1E3DB2C-B574-4893-A572-76CEB3026061}"/>
    <dgm:cxn modelId="{FF5C0B43-6023-434F-AF9F-27D0CF4ED45E}" type="presOf" srcId="{ED824E3F-1AA3-42D0-9198-845FFABF9D03}" destId="{AF1B2731-7BCD-4592-8211-C21476C2A1F6}" srcOrd="0" destOrd="0" presId="urn:microsoft.com/office/officeart/2008/layout/LinedList"/>
    <dgm:cxn modelId="{20E8916D-611E-4943-B28B-DBCBA0A04075}" type="presOf" srcId="{56142CF7-345B-4F87-BA4C-70DB836DE7ED}" destId="{DA176F59-7808-4890-9169-7BD56E933BBE}" srcOrd="0" destOrd="0" presId="urn:microsoft.com/office/officeart/2008/layout/LinedList"/>
    <dgm:cxn modelId="{82AFF77A-D506-4FEA-B1B2-BF3E852D6DBB}" srcId="{56142CF7-345B-4F87-BA4C-70DB836DE7ED}" destId="{4C2D0270-54DF-4A9A-864C-9B23A7AE1C32}" srcOrd="0" destOrd="0" parTransId="{1832582E-EABB-4288-A317-7BCDFC198AC7}" sibTransId="{759E0504-82B6-47A1-8E71-248852FDD258}"/>
    <dgm:cxn modelId="{43DFF897-D331-42A0-8DFE-3C0904011BFB}" srcId="{56142CF7-345B-4F87-BA4C-70DB836DE7ED}" destId="{AB0E3079-52F9-4ED5-8F0B-0901AD2A6D5A}" srcOrd="1" destOrd="0" parTransId="{49F6AB35-0122-448A-B711-177CCC7FEFE0}" sibTransId="{D414C5A6-776D-44B1-879C-B94609B54A95}"/>
    <dgm:cxn modelId="{B8270AC3-8B40-4AE1-A767-9F9B1F3284E0}" type="presOf" srcId="{AB0E3079-52F9-4ED5-8F0B-0901AD2A6D5A}" destId="{B24BCC16-F5BE-427C-BDD0-731F56A5A7CD}" srcOrd="0" destOrd="0" presId="urn:microsoft.com/office/officeart/2008/layout/LinedList"/>
    <dgm:cxn modelId="{1A2B28C5-488E-4B0B-A285-BFBF32AD47C5}" srcId="{56142CF7-345B-4F87-BA4C-70DB836DE7ED}" destId="{ED824E3F-1AA3-42D0-9198-845FFABF9D03}" srcOrd="5" destOrd="0" parTransId="{1B7AA280-0DBA-474E-BACF-AE70E12CBD15}" sibTransId="{FA91C10B-A3A0-43E1-AB98-503BC2FA9CCB}"/>
    <dgm:cxn modelId="{1EF888C8-2250-4E24-BB4D-C1DF6419915D}" type="presOf" srcId="{4C2D0270-54DF-4A9A-864C-9B23A7AE1C32}" destId="{A74604B6-9E20-44F6-9192-0713C2A7DBC8}" srcOrd="0" destOrd="0" presId="urn:microsoft.com/office/officeart/2008/layout/LinedList"/>
    <dgm:cxn modelId="{09E387DD-E50F-4137-90A2-0CB547CCC2E8}" type="presOf" srcId="{20E00005-BC5F-49F2-B3E5-49D4C9FC64DD}" destId="{2BB7A8AB-1E0B-4541-8EB5-F81D428A3864}" srcOrd="0" destOrd="0" presId="urn:microsoft.com/office/officeart/2008/layout/LinedList"/>
    <dgm:cxn modelId="{A1082FF8-1DC7-40D2-B870-B22F417C53C1}" srcId="{56142CF7-345B-4F87-BA4C-70DB836DE7ED}" destId="{20E00005-BC5F-49F2-B3E5-49D4C9FC64DD}" srcOrd="2" destOrd="0" parTransId="{D0E22560-49C2-4E7E-8F08-530A6492C0A1}" sibTransId="{9859D235-42DA-4405-82AF-F5962A0B334A}"/>
    <dgm:cxn modelId="{22B3F00D-6B77-40C3-8733-435849268FAC}" type="presParOf" srcId="{DA176F59-7808-4890-9169-7BD56E933BBE}" destId="{2DA0D7D0-084D-4CD2-9F8E-0E93C89957E0}" srcOrd="0" destOrd="0" presId="urn:microsoft.com/office/officeart/2008/layout/LinedList"/>
    <dgm:cxn modelId="{84961CCD-2745-4B0E-8B3C-8810372F8C90}" type="presParOf" srcId="{DA176F59-7808-4890-9169-7BD56E933BBE}" destId="{F9E11BCB-C740-41E6-A42C-1B3EE322ACCA}" srcOrd="1" destOrd="0" presId="urn:microsoft.com/office/officeart/2008/layout/LinedList"/>
    <dgm:cxn modelId="{C5FBCA22-7E2B-426C-AE8B-8371CF0EB493}" type="presParOf" srcId="{F9E11BCB-C740-41E6-A42C-1B3EE322ACCA}" destId="{A74604B6-9E20-44F6-9192-0713C2A7DBC8}" srcOrd="0" destOrd="0" presId="urn:microsoft.com/office/officeart/2008/layout/LinedList"/>
    <dgm:cxn modelId="{39FA17D1-837B-488F-92D5-C16040390E05}" type="presParOf" srcId="{F9E11BCB-C740-41E6-A42C-1B3EE322ACCA}" destId="{FAEA2C12-1601-4549-BDF3-F07A596FB568}" srcOrd="1" destOrd="0" presId="urn:microsoft.com/office/officeart/2008/layout/LinedList"/>
    <dgm:cxn modelId="{192721F1-102F-4BB2-BE46-FAB815100EF6}" type="presParOf" srcId="{DA176F59-7808-4890-9169-7BD56E933BBE}" destId="{51F2F022-9934-45DF-87C0-7BE4930C6AFA}" srcOrd="2" destOrd="0" presId="urn:microsoft.com/office/officeart/2008/layout/LinedList"/>
    <dgm:cxn modelId="{554DB907-ECCB-4FC3-8BED-CB160D9A69B3}" type="presParOf" srcId="{DA176F59-7808-4890-9169-7BD56E933BBE}" destId="{990917D1-B79B-4A07-91D6-FC79CA3860FC}" srcOrd="3" destOrd="0" presId="urn:microsoft.com/office/officeart/2008/layout/LinedList"/>
    <dgm:cxn modelId="{E3D7D680-8069-45EB-AB9D-06EBF0D8B9A0}" type="presParOf" srcId="{990917D1-B79B-4A07-91D6-FC79CA3860FC}" destId="{B24BCC16-F5BE-427C-BDD0-731F56A5A7CD}" srcOrd="0" destOrd="0" presId="urn:microsoft.com/office/officeart/2008/layout/LinedList"/>
    <dgm:cxn modelId="{E6CA3838-F062-47EF-B003-332B1F092760}" type="presParOf" srcId="{990917D1-B79B-4A07-91D6-FC79CA3860FC}" destId="{E9D651D9-3277-4951-A693-E2EF2D404B3B}" srcOrd="1" destOrd="0" presId="urn:microsoft.com/office/officeart/2008/layout/LinedList"/>
    <dgm:cxn modelId="{A9B955BA-904F-4E9E-A400-19334A1760D3}" type="presParOf" srcId="{DA176F59-7808-4890-9169-7BD56E933BBE}" destId="{B8EDC323-69A0-463D-97A4-3C408D7286AA}" srcOrd="4" destOrd="0" presId="urn:microsoft.com/office/officeart/2008/layout/LinedList"/>
    <dgm:cxn modelId="{21A85431-D872-4F64-BFE9-547971F834AA}" type="presParOf" srcId="{DA176F59-7808-4890-9169-7BD56E933BBE}" destId="{E0BD3D3C-B8B1-4E19-A939-8F0DA5FE52B6}" srcOrd="5" destOrd="0" presId="urn:microsoft.com/office/officeart/2008/layout/LinedList"/>
    <dgm:cxn modelId="{D4AC1000-83C3-4D0E-B606-3B73D7FC0434}" type="presParOf" srcId="{E0BD3D3C-B8B1-4E19-A939-8F0DA5FE52B6}" destId="{2BB7A8AB-1E0B-4541-8EB5-F81D428A3864}" srcOrd="0" destOrd="0" presId="urn:microsoft.com/office/officeart/2008/layout/LinedList"/>
    <dgm:cxn modelId="{7ABB63E3-7818-46D4-9457-AF7DAAC61540}" type="presParOf" srcId="{E0BD3D3C-B8B1-4E19-A939-8F0DA5FE52B6}" destId="{E40CCB42-A3C5-41B3-869B-1239694F80EB}" srcOrd="1" destOrd="0" presId="urn:microsoft.com/office/officeart/2008/layout/LinedList"/>
    <dgm:cxn modelId="{D92C7761-C22D-4AF3-939C-B0949F1A0BCD}" type="presParOf" srcId="{DA176F59-7808-4890-9169-7BD56E933BBE}" destId="{29FE7071-CCD0-43B5-AEDA-1AFAA9E20513}" srcOrd="6" destOrd="0" presId="urn:microsoft.com/office/officeart/2008/layout/LinedList"/>
    <dgm:cxn modelId="{3693B72A-D876-40F7-A56F-71CAAFE47C07}" type="presParOf" srcId="{DA176F59-7808-4890-9169-7BD56E933BBE}" destId="{FCB7F75F-36AA-4F67-841F-A7AA3C65FC35}" srcOrd="7" destOrd="0" presId="urn:microsoft.com/office/officeart/2008/layout/LinedList"/>
    <dgm:cxn modelId="{3D7A09F8-3461-4197-8B92-6C6A8E774840}" type="presParOf" srcId="{FCB7F75F-36AA-4F67-841F-A7AA3C65FC35}" destId="{2ED06464-54BD-46BB-93E8-2A3AE7B90934}" srcOrd="0" destOrd="0" presId="urn:microsoft.com/office/officeart/2008/layout/LinedList"/>
    <dgm:cxn modelId="{C643D378-B7AD-46CD-AFD4-56DC4ED0D59B}" type="presParOf" srcId="{FCB7F75F-36AA-4F67-841F-A7AA3C65FC35}" destId="{716D5212-470B-459B-8252-EDD1951E1421}" srcOrd="1" destOrd="0" presId="urn:microsoft.com/office/officeart/2008/layout/LinedList"/>
    <dgm:cxn modelId="{BE66CBAC-A541-4E50-8878-A81C1DE4A8A2}" type="presParOf" srcId="{DA176F59-7808-4890-9169-7BD56E933BBE}" destId="{41EFA86F-C2C1-4589-A0B2-F3E457E93C9C}" srcOrd="8" destOrd="0" presId="urn:microsoft.com/office/officeart/2008/layout/LinedList"/>
    <dgm:cxn modelId="{FE660DD4-3415-4512-AB1D-79D285626430}" type="presParOf" srcId="{DA176F59-7808-4890-9169-7BD56E933BBE}" destId="{A2203720-F847-4263-BE82-FB07B9C33F53}" srcOrd="9" destOrd="0" presId="urn:microsoft.com/office/officeart/2008/layout/LinedList"/>
    <dgm:cxn modelId="{5D31D658-1325-40B0-945B-1E7713F8F69B}" type="presParOf" srcId="{A2203720-F847-4263-BE82-FB07B9C33F53}" destId="{57E4BDA1-E772-4692-9193-0A39051A546B}" srcOrd="0" destOrd="0" presId="urn:microsoft.com/office/officeart/2008/layout/LinedList"/>
    <dgm:cxn modelId="{36879BB6-743C-4870-AF10-EB0454981C9C}" type="presParOf" srcId="{A2203720-F847-4263-BE82-FB07B9C33F53}" destId="{38538F14-D45C-43BA-9352-627AB7060005}" srcOrd="1" destOrd="0" presId="urn:microsoft.com/office/officeart/2008/layout/LinedList"/>
    <dgm:cxn modelId="{49262957-538B-431A-BF89-E74A3A8C89EF}" type="presParOf" srcId="{DA176F59-7808-4890-9169-7BD56E933BBE}" destId="{B518E058-8FDC-4D9C-8513-7A81FDF430DE}" srcOrd="10" destOrd="0" presId="urn:microsoft.com/office/officeart/2008/layout/LinedList"/>
    <dgm:cxn modelId="{BF464B5D-5C52-4C62-A9E6-AA04C3017CE7}" type="presParOf" srcId="{DA176F59-7808-4890-9169-7BD56E933BBE}" destId="{2D46F4ED-6E57-420E-A428-C80E0F54F51D}" srcOrd="11" destOrd="0" presId="urn:microsoft.com/office/officeart/2008/layout/LinedList"/>
    <dgm:cxn modelId="{B3FDF4DC-4F84-4584-9682-7525496EB86B}" type="presParOf" srcId="{2D46F4ED-6E57-420E-A428-C80E0F54F51D}" destId="{AF1B2731-7BCD-4592-8211-C21476C2A1F6}" srcOrd="0" destOrd="0" presId="urn:microsoft.com/office/officeart/2008/layout/LinedList"/>
    <dgm:cxn modelId="{553C905B-573A-426C-86E9-B2B57F131632}" type="presParOf" srcId="{2D46F4ED-6E57-420E-A428-C80E0F54F51D}" destId="{53179DF2-ACF7-4DDE-BC53-85A02155309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2897F-7257-4071-8CAA-11B1ED709777}">
      <dsp:nvSpPr>
        <dsp:cNvPr id="0" name=""/>
        <dsp:cNvSpPr/>
      </dsp:nvSpPr>
      <dsp:spPr>
        <a:xfrm>
          <a:off x="1747800" y="529111"/>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437939-DF38-4F78-B63D-8F7352E9229A}">
      <dsp:nvSpPr>
        <dsp:cNvPr id="0" name=""/>
        <dsp:cNvSpPr/>
      </dsp:nvSpPr>
      <dsp:spPr>
        <a:xfrm>
          <a:off x="559800" y="2967226"/>
          <a:ext cx="432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Developed by British psychiatric John Bowlby’s in the mid 20</a:t>
          </a:r>
          <a:r>
            <a:rPr lang="en-GB" sz="1100" kern="1200" baseline="30000"/>
            <a:t>th</a:t>
          </a:r>
          <a:r>
            <a:rPr lang="en-GB" sz="1100" kern="1200"/>
            <a:t> century, The theory asserts that children possess to specify individuals when sess an innate need to seek proximity to specific individuals when stressed, afraid, or in a new environment. This forms the basis of a strong, enduring emotional board.</a:t>
          </a:r>
          <a:endParaRPr lang="en-US" sz="1100" kern="1200"/>
        </a:p>
      </dsp:txBody>
      <dsp:txXfrm>
        <a:off x="559800" y="2967226"/>
        <a:ext cx="4320000" cy="855000"/>
      </dsp:txXfrm>
    </dsp:sp>
    <dsp:sp modelId="{18E6836D-9E17-4AB9-AB58-C343D212154F}">
      <dsp:nvSpPr>
        <dsp:cNvPr id="0" name=""/>
        <dsp:cNvSpPr/>
      </dsp:nvSpPr>
      <dsp:spPr>
        <a:xfrm>
          <a:off x="6823800" y="529111"/>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12A4AD-A849-4064-B893-A0EC7CF1F813}">
      <dsp:nvSpPr>
        <dsp:cNvPr id="0" name=""/>
        <dsp:cNvSpPr/>
      </dsp:nvSpPr>
      <dsp:spPr>
        <a:xfrm>
          <a:off x="5635800" y="2967226"/>
          <a:ext cx="432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 formation of these bonds happens primarly within the first few years of life and follows several predictable stages, from initially indiscriminate responsiveness to focused attachment on one or few key figures.</a:t>
          </a:r>
          <a:endParaRPr lang="en-US" sz="1100" kern="1200"/>
        </a:p>
      </dsp:txBody>
      <dsp:txXfrm>
        <a:off x="5635800" y="2967226"/>
        <a:ext cx="4320000" cy="85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EF52D-A38D-4AEE-AF67-6F8DCAB775DB}">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7541B1-3668-4DBB-B949-1EEA8E6EFA3C}">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41A76B-6EF0-4697-AF6C-205A30876D92}">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Based on Bowlby’s attachment theory, the proposed practical strategies and interventions focus primarily on building trust, consistency, and emotional security.</a:t>
          </a:r>
          <a:endParaRPr lang="en-US" sz="1400" kern="1200"/>
        </a:p>
      </dsp:txBody>
      <dsp:txXfrm>
        <a:off x="1834517" y="469890"/>
        <a:ext cx="3148942" cy="1335915"/>
      </dsp:txXfrm>
    </dsp:sp>
    <dsp:sp modelId="{686EA9E8-DC3A-41FB-B3A0-A1F5EFD35406}">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D37960-A240-47E8-8B1A-15921E362BBE}">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93BD0D-E2F8-4F26-BC91-0A368ADECE3C}">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Key person relationship : This theory will mostly apply in a nursery setting.</a:t>
          </a:r>
          <a:endParaRPr lang="en-US" sz="1400" kern="1200"/>
        </a:p>
      </dsp:txBody>
      <dsp:txXfrm>
        <a:off x="7154322" y="469890"/>
        <a:ext cx="3148942" cy="1335915"/>
      </dsp:txXfrm>
    </dsp:sp>
    <dsp:sp modelId="{2E9ECC1F-3F32-4E16-97CC-4E6CD2EE2A7A}">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19D45B-F5C8-4EDD-AA54-21EC6B15699F}">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A3C9E2-9487-45F4-AD55-1544E1A7E61D}">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Action : Will be consistently available and responsive to Amira. Will make a conscious effort to be adult who greets her, helps her with personal care</a:t>
          </a:r>
          <a:endParaRPr lang="en-US" sz="1400" kern="1200"/>
        </a:p>
      </dsp:txBody>
      <dsp:txXfrm>
        <a:off x="1834517" y="2545532"/>
        <a:ext cx="3148942" cy="1335915"/>
      </dsp:txXfrm>
    </dsp:sp>
    <dsp:sp modelId="{2BA47F70-93CC-4979-B1DB-5D2300C2CB48}">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25D52E-F56B-4848-890D-861601288F54}">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A60A25-5C14-448B-8D20-05A9E1A4DC72}">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Rationale; Amira identify one predictable safe haven figure, Over time this repetitive, positive interactions fosters the secondary attachments bond necessary for her to feel safe.</a:t>
          </a:r>
          <a:endParaRPr lang="en-US" sz="1400" kern="1200"/>
        </a:p>
      </dsp:txBody>
      <dsp:txXfrm>
        <a:off x="7154322" y="2545532"/>
        <a:ext cx="3148942" cy="1335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A0D7D0-084D-4CD2-9F8E-0E93C89957E0}">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4604B6-9E20-44F6-9192-0713C2A7DBC8}">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Schore, A. N. (2020). </a:t>
          </a:r>
          <a:r>
            <a:rPr lang="en-GB" sz="1700" i="1" kern="1200"/>
            <a:t>The development of the unconscious mind</a:t>
          </a:r>
          <a:r>
            <a:rPr lang="en-GB" sz="1700" kern="1200"/>
            <a:t>. London: W. W. Norton &amp; Company.</a:t>
          </a:r>
          <a:endParaRPr lang="en-US" sz="1700" kern="1200"/>
        </a:p>
      </dsp:txBody>
      <dsp:txXfrm>
        <a:off x="0" y="2124"/>
        <a:ext cx="10515600" cy="724514"/>
      </dsp:txXfrm>
    </dsp:sp>
    <dsp:sp modelId="{51F2F022-9934-45DF-87C0-7BE4930C6AFA}">
      <dsp:nvSpPr>
        <dsp:cNvPr id="0" name=""/>
        <dsp:cNvSpPr/>
      </dsp:nvSpPr>
      <dsp:spPr>
        <a:xfrm>
          <a:off x="0" y="72663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4BCC16-F5BE-427C-BDD0-731F56A5A7CD}">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Bowlby, J. (1969). </a:t>
          </a:r>
          <a:r>
            <a:rPr lang="en-GB" sz="1700" i="1" kern="1200"/>
            <a:t>Attachment and loss, Vol. 1: Attachment</a:t>
          </a:r>
          <a:r>
            <a:rPr lang="en-GB" sz="1700" kern="1200"/>
            <a:t>. London: Hogarth Press.</a:t>
          </a:r>
          <a:endParaRPr lang="en-US" sz="1700" kern="1200"/>
        </a:p>
      </dsp:txBody>
      <dsp:txXfrm>
        <a:off x="0" y="726639"/>
        <a:ext cx="10515600" cy="724514"/>
      </dsp:txXfrm>
    </dsp:sp>
    <dsp:sp modelId="{B8EDC323-69A0-463D-97A4-3C408D7286AA}">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B7A8AB-1E0B-4541-8EB5-F81D428A3864}">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Bowlby, J. (1988). </a:t>
          </a:r>
          <a:r>
            <a:rPr lang="en-GB" sz="1700" i="1" kern="1200"/>
            <a:t>A secure base: Parent-child attachment and healthy human development</a:t>
          </a:r>
          <a:r>
            <a:rPr lang="en-GB" sz="1700" kern="1200"/>
            <a:t>. New York: Basic Books.</a:t>
          </a:r>
          <a:endParaRPr lang="en-US" sz="1700" kern="1200"/>
        </a:p>
      </dsp:txBody>
      <dsp:txXfrm>
        <a:off x="0" y="1451154"/>
        <a:ext cx="10515600" cy="724514"/>
      </dsp:txXfrm>
    </dsp:sp>
    <dsp:sp modelId="{29FE7071-CCD0-43B5-AEDA-1AFAA9E20513}">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D06464-54BD-46BB-93E8-2A3AE7B90934}">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Howes, C. and Hamilton, C. E. (1992). 'Children's relationships with caregivers: Mothers and child-care teachers', </a:t>
          </a:r>
          <a:r>
            <a:rPr lang="en-GB" sz="1700" i="1" kern="1200"/>
            <a:t>Child Development</a:t>
          </a:r>
          <a:r>
            <a:rPr lang="en-GB" sz="1700" kern="1200"/>
            <a:t>, 63(4), pp. 859-866. </a:t>
          </a:r>
          <a:endParaRPr lang="en-US" sz="1700" kern="1200"/>
        </a:p>
      </dsp:txBody>
      <dsp:txXfrm>
        <a:off x="0" y="2175669"/>
        <a:ext cx="10515600" cy="724514"/>
      </dsp:txXfrm>
    </dsp:sp>
    <dsp:sp modelId="{41EFA86F-C2C1-4589-A0B2-F3E457E93C9C}">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E4BDA1-E772-4692-9193-0A39051A546B}">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Perry, B. D. (2009). 'Examining child maltreatment through a neurodevelopmental lens: Clinical application of the Neurosequential Model of Therapeutics', </a:t>
          </a:r>
          <a:r>
            <a:rPr lang="en-GB" sz="1700" i="1" kern="1200"/>
            <a:t>Journal of Loss and Trauma</a:t>
          </a:r>
          <a:r>
            <a:rPr lang="en-GB" sz="1700" kern="1200"/>
            <a:t>, 14(4), pp. 240-255.</a:t>
          </a:r>
          <a:endParaRPr lang="en-US" sz="1700" kern="1200"/>
        </a:p>
      </dsp:txBody>
      <dsp:txXfrm>
        <a:off x="0" y="2900183"/>
        <a:ext cx="10515600" cy="724514"/>
      </dsp:txXfrm>
    </dsp:sp>
    <dsp:sp modelId="{B518E058-8FDC-4D9C-8513-7A81FDF430DE}">
      <dsp:nvSpPr>
        <dsp:cNvPr id="0" name=""/>
        <dsp:cNvSpPr/>
      </dsp:nvSpPr>
      <dsp:spPr>
        <a:xfrm>
          <a:off x="0" y="362469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1B2731-7BCD-4592-8211-C21476C2A1F6}">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National Institute for Health and Care Excellence (NICE) (2012). </a:t>
          </a:r>
          <a:r>
            <a:rPr lang="en-GB" sz="1700" i="1" kern="1200"/>
            <a:t>Social and emotional well-being in early years: guidance</a:t>
          </a:r>
          <a:r>
            <a:rPr lang="en-GB" sz="1700" kern="1200"/>
            <a:t>. London: NICE. Available at: https://www.nice.org.uk/guidance/ph40 (Accessed: 17 November 2025).</a:t>
          </a:r>
          <a:endParaRPr lang="en-US" sz="1700" kern="1200"/>
        </a:p>
      </dsp:txBody>
      <dsp:txXfrm>
        <a:off x="0" y="3624698"/>
        <a:ext cx="10515600" cy="72451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D9D5B-B093-A240-5262-94B6B392443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2E7408F-FE4F-757A-2835-8C5406DCDA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A3FA677-36ED-F5F9-1DF8-C251BCDDD61D}"/>
              </a:ext>
            </a:extLst>
          </p:cNvPr>
          <p:cNvSpPr>
            <a:spLocks noGrp="1"/>
          </p:cNvSpPr>
          <p:nvPr>
            <p:ph type="dt" sz="half" idx="10"/>
          </p:nvPr>
        </p:nvSpPr>
        <p:spPr/>
        <p:txBody>
          <a:bodyPr/>
          <a:lstStyle/>
          <a:p>
            <a:fld id="{469CEE7A-1BDB-4DD7-9F40-B05C82C23CD8}" type="datetimeFigureOut">
              <a:rPr lang="en-GB" smtClean="0"/>
              <a:t>17/11/2025</a:t>
            </a:fld>
            <a:endParaRPr lang="en-GB"/>
          </a:p>
        </p:txBody>
      </p:sp>
      <p:sp>
        <p:nvSpPr>
          <p:cNvPr id="5" name="Footer Placeholder 4">
            <a:extLst>
              <a:ext uri="{FF2B5EF4-FFF2-40B4-BE49-F238E27FC236}">
                <a16:creationId xmlns:a16="http://schemas.microsoft.com/office/drawing/2014/main" id="{A278EC98-4A07-D0F3-1BEF-DA775BFB7B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318401-7D53-DA37-760F-780FAD45C7D7}"/>
              </a:ext>
            </a:extLst>
          </p:cNvPr>
          <p:cNvSpPr>
            <a:spLocks noGrp="1"/>
          </p:cNvSpPr>
          <p:nvPr>
            <p:ph type="sldNum" sz="quarter" idx="12"/>
          </p:nvPr>
        </p:nvSpPr>
        <p:spPr/>
        <p:txBody>
          <a:bodyPr/>
          <a:lstStyle/>
          <a:p>
            <a:fld id="{5C5024C0-DE89-464B-9607-83F4DD1402B9}" type="slidenum">
              <a:rPr lang="en-GB" smtClean="0"/>
              <a:t>‹#›</a:t>
            </a:fld>
            <a:endParaRPr lang="en-GB"/>
          </a:p>
        </p:txBody>
      </p:sp>
    </p:spTree>
    <p:extLst>
      <p:ext uri="{BB962C8B-B14F-4D97-AF65-F5344CB8AC3E}">
        <p14:creationId xmlns:p14="http://schemas.microsoft.com/office/powerpoint/2010/main" val="3350360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330A-7718-A3C2-C997-A0195462104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910CF81-9893-F58F-09D1-878E3871DFD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A34FEF8-FDAD-F96E-7942-9962D5663F79}"/>
              </a:ext>
            </a:extLst>
          </p:cNvPr>
          <p:cNvSpPr>
            <a:spLocks noGrp="1"/>
          </p:cNvSpPr>
          <p:nvPr>
            <p:ph type="dt" sz="half" idx="10"/>
          </p:nvPr>
        </p:nvSpPr>
        <p:spPr/>
        <p:txBody>
          <a:bodyPr/>
          <a:lstStyle/>
          <a:p>
            <a:fld id="{469CEE7A-1BDB-4DD7-9F40-B05C82C23CD8}" type="datetimeFigureOut">
              <a:rPr lang="en-GB" smtClean="0"/>
              <a:t>17/11/2025</a:t>
            </a:fld>
            <a:endParaRPr lang="en-GB"/>
          </a:p>
        </p:txBody>
      </p:sp>
      <p:sp>
        <p:nvSpPr>
          <p:cNvPr id="5" name="Footer Placeholder 4">
            <a:extLst>
              <a:ext uri="{FF2B5EF4-FFF2-40B4-BE49-F238E27FC236}">
                <a16:creationId xmlns:a16="http://schemas.microsoft.com/office/drawing/2014/main" id="{FA63E1A8-07E5-9392-8AE1-86528E8ADE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C94D89-BCAC-0F3A-37B9-54C238D4DB6A}"/>
              </a:ext>
            </a:extLst>
          </p:cNvPr>
          <p:cNvSpPr>
            <a:spLocks noGrp="1"/>
          </p:cNvSpPr>
          <p:nvPr>
            <p:ph type="sldNum" sz="quarter" idx="12"/>
          </p:nvPr>
        </p:nvSpPr>
        <p:spPr/>
        <p:txBody>
          <a:bodyPr/>
          <a:lstStyle/>
          <a:p>
            <a:fld id="{5C5024C0-DE89-464B-9607-83F4DD1402B9}" type="slidenum">
              <a:rPr lang="en-GB" smtClean="0"/>
              <a:t>‹#›</a:t>
            </a:fld>
            <a:endParaRPr lang="en-GB"/>
          </a:p>
        </p:txBody>
      </p:sp>
    </p:spTree>
    <p:extLst>
      <p:ext uri="{BB962C8B-B14F-4D97-AF65-F5344CB8AC3E}">
        <p14:creationId xmlns:p14="http://schemas.microsoft.com/office/powerpoint/2010/main" val="1407640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F2BDD-FB2D-3DB8-9708-0AD85680587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E3A507E-820B-113C-CF91-E49083A6FAC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DF91B9C-46D2-76FA-A8B9-CE996DBA1C65}"/>
              </a:ext>
            </a:extLst>
          </p:cNvPr>
          <p:cNvSpPr>
            <a:spLocks noGrp="1"/>
          </p:cNvSpPr>
          <p:nvPr>
            <p:ph type="dt" sz="half" idx="10"/>
          </p:nvPr>
        </p:nvSpPr>
        <p:spPr/>
        <p:txBody>
          <a:bodyPr/>
          <a:lstStyle/>
          <a:p>
            <a:fld id="{469CEE7A-1BDB-4DD7-9F40-B05C82C23CD8}" type="datetimeFigureOut">
              <a:rPr lang="en-GB" smtClean="0"/>
              <a:t>17/11/2025</a:t>
            </a:fld>
            <a:endParaRPr lang="en-GB"/>
          </a:p>
        </p:txBody>
      </p:sp>
      <p:sp>
        <p:nvSpPr>
          <p:cNvPr id="5" name="Footer Placeholder 4">
            <a:extLst>
              <a:ext uri="{FF2B5EF4-FFF2-40B4-BE49-F238E27FC236}">
                <a16:creationId xmlns:a16="http://schemas.microsoft.com/office/drawing/2014/main" id="{87AF5EDF-2665-8A21-75D1-0D1B5BDABA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F188DC-D6BC-C2E4-A52D-EDE70290B174}"/>
              </a:ext>
            </a:extLst>
          </p:cNvPr>
          <p:cNvSpPr>
            <a:spLocks noGrp="1"/>
          </p:cNvSpPr>
          <p:nvPr>
            <p:ph type="sldNum" sz="quarter" idx="12"/>
          </p:nvPr>
        </p:nvSpPr>
        <p:spPr/>
        <p:txBody>
          <a:bodyPr/>
          <a:lstStyle/>
          <a:p>
            <a:fld id="{5C5024C0-DE89-464B-9607-83F4DD1402B9}" type="slidenum">
              <a:rPr lang="en-GB" smtClean="0"/>
              <a:t>‹#›</a:t>
            </a:fld>
            <a:endParaRPr lang="en-GB"/>
          </a:p>
        </p:txBody>
      </p:sp>
    </p:spTree>
    <p:extLst>
      <p:ext uri="{BB962C8B-B14F-4D97-AF65-F5344CB8AC3E}">
        <p14:creationId xmlns:p14="http://schemas.microsoft.com/office/powerpoint/2010/main" val="1206939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33677-8C5E-F77B-A0E1-65BD4212040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337DBE4-FC41-AB9D-EDDD-D97B4BB9345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72A9AA6-3E52-E790-DF62-1348FBFC7A0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21DE9CC-6F85-E3AC-F8A4-29224ABA4094}"/>
              </a:ext>
            </a:extLst>
          </p:cNvPr>
          <p:cNvSpPr>
            <a:spLocks noGrp="1"/>
          </p:cNvSpPr>
          <p:nvPr>
            <p:ph type="dt" sz="half" idx="10"/>
          </p:nvPr>
        </p:nvSpPr>
        <p:spPr/>
        <p:txBody>
          <a:bodyPr/>
          <a:lstStyle/>
          <a:p>
            <a:fld id="{469CEE7A-1BDB-4DD7-9F40-B05C82C23CD8}" type="datetimeFigureOut">
              <a:rPr lang="en-GB" smtClean="0"/>
              <a:t>17/11/2025</a:t>
            </a:fld>
            <a:endParaRPr lang="en-GB"/>
          </a:p>
        </p:txBody>
      </p:sp>
      <p:sp>
        <p:nvSpPr>
          <p:cNvPr id="6" name="Footer Placeholder 5">
            <a:extLst>
              <a:ext uri="{FF2B5EF4-FFF2-40B4-BE49-F238E27FC236}">
                <a16:creationId xmlns:a16="http://schemas.microsoft.com/office/drawing/2014/main" id="{E7B46A07-4E2F-713F-329D-39FDF17A65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C5791A-7F9D-66DC-7BD2-ADBE7B188839}"/>
              </a:ext>
            </a:extLst>
          </p:cNvPr>
          <p:cNvSpPr>
            <a:spLocks noGrp="1"/>
          </p:cNvSpPr>
          <p:nvPr>
            <p:ph type="sldNum" sz="quarter" idx="12"/>
          </p:nvPr>
        </p:nvSpPr>
        <p:spPr/>
        <p:txBody>
          <a:bodyPr/>
          <a:lstStyle/>
          <a:p>
            <a:fld id="{5C5024C0-DE89-464B-9607-83F4DD1402B9}" type="slidenum">
              <a:rPr lang="en-GB" smtClean="0"/>
              <a:t>‹#›</a:t>
            </a:fld>
            <a:endParaRPr lang="en-GB"/>
          </a:p>
        </p:txBody>
      </p:sp>
    </p:spTree>
    <p:extLst>
      <p:ext uri="{BB962C8B-B14F-4D97-AF65-F5344CB8AC3E}">
        <p14:creationId xmlns:p14="http://schemas.microsoft.com/office/powerpoint/2010/main" val="769050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17244-8C0C-F85E-9350-F6CDD2762C9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8D08114-613E-9834-B131-09D237C21E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AF87714-5A0B-07CB-58C7-483AA5D4C0A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B1ABBE0-97C4-97E0-5B19-7171ADE947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08C0321-0053-55AD-AE72-09FC427C6A1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96C5D41-0EB5-5582-6A4D-615A984001E9}"/>
              </a:ext>
            </a:extLst>
          </p:cNvPr>
          <p:cNvSpPr>
            <a:spLocks noGrp="1"/>
          </p:cNvSpPr>
          <p:nvPr>
            <p:ph type="dt" sz="half" idx="10"/>
          </p:nvPr>
        </p:nvSpPr>
        <p:spPr/>
        <p:txBody>
          <a:bodyPr/>
          <a:lstStyle/>
          <a:p>
            <a:fld id="{469CEE7A-1BDB-4DD7-9F40-B05C82C23CD8}" type="datetimeFigureOut">
              <a:rPr lang="en-GB" smtClean="0"/>
              <a:t>17/11/2025</a:t>
            </a:fld>
            <a:endParaRPr lang="en-GB"/>
          </a:p>
        </p:txBody>
      </p:sp>
      <p:sp>
        <p:nvSpPr>
          <p:cNvPr id="8" name="Footer Placeholder 7">
            <a:extLst>
              <a:ext uri="{FF2B5EF4-FFF2-40B4-BE49-F238E27FC236}">
                <a16:creationId xmlns:a16="http://schemas.microsoft.com/office/drawing/2014/main" id="{2FDB80FB-BEE7-028C-879E-7F35DA054EF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277B56-AD29-95C9-06FD-FAF0CAC74492}"/>
              </a:ext>
            </a:extLst>
          </p:cNvPr>
          <p:cNvSpPr>
            <a:spLocks noGrp="1"/>
          </p:cNvSpPr>
          <p:nvPr>
            <p:ph type="sldNum" sz="quarter" idx="12"/>
          </p:nvPr>
        </p:nvSpPr>
        <p:spPr/>
        <p:txBody>
          <a:bodyPr/>
          <a:lstStyle/>
          <a:p>
            <a:fld id="{5C5024C0-DE89-464B-9607-83F4DD1402B9}" type="slidenum">
              <a:rPr lang="en-GB" smtClean="0"/>
              <a:t>‹#›</a:t>
            </a:fld>
            <a:endParaRPr lang="en-GB"/>
          </a:p>
        </p:txBody>
      </p:sp>
    </p:spTree>
    <p:extLst>
      <p:ext uri="{BB962C8B-B14F-4D97-AF65-F5344CB8AC3E}">
        <p14:creationId xmlns:p14="http://schemas.microsoft.com/office/powerpoint/2010/main" val="4127028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0F92E-F454-4051-4991-8BB57A38F27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BE3EB1A-B92B-551A-05DA-9ABF3E02B8A1}"/>
              </a:ext>
            </a:extLst>
          </p:cNvPr>
          <p:cNvSpPr>
            <a:spLocks noGrp="1"/>
          </p:cNvSpPr>
          <p:nvPr>
            <p:ph type="dt" sz="half" idx="10"/>
          </p:nvPr>
        </p:nvSpPr>
        <p:spPr/>
        <p:txBody>
          <a:bodyPr/>
          <a:lstStyle/>
          <a:p>
            <a:fld id="{469CEE7A-1BDB-4DD7-9F40-B05C82C23CD8}" type="datetimeFigureOut">
              <a:rPr lang="en-GB" smtClean="0"/>
              <a:t>17/11/2025</a:t>
            </a:fld>
            <a:endParaRPr lang="en-GB"/>
          </a:p>
        </p:txBody>
      </p:sp>
      <p:sp>
        <p:nvSpPr>
          <p:cNvPr id="4" name="Footer Placeholder 3">
            <a:extLst>
              <a:ext uri="{FF2B5EF4-FFF2-40B4-BE49-F238E27FC236}">
                <a16:creationId xmlns:a16="http://schemas.microsoft.com/office/drawing/2014/main" id="{DB6797E9-C6D2-0462-5A5B-E8D64F5DB74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7A31B59-3095-1017-A548-6D979D1B13D3}"/>
              </a:ext>
            </a:extLst>
          </p:cNvPr>
          <p:cNvSpPr>
            <a:spLocks noGrp="1"/>
          </p:cNvSpPr>
          <p:nvPr>
            <p:ph type="sldNum" sz="quarter" idx="12"/>
          </p:nvPr>
        </p:nvSpPr>
        <p:spPr/>
        <p:txBody>
          <a:bodyPr/>
          <a:lstStyle/>
          <a:p>
            <a:fld id="{5C5024C0-DE89-464B-9607-83F4DD1402B9}" type="slidenum">
              <a:rPr lang="en-GB" smtClean="0"/>
              <a:t>‹#›</a:t>
            </a:fld>
            <a:endParaRPr lang="en-GB"/>
          </a:p>
        </p:txBody>
      </p:sp>
    </p:spTree>
    <p:extLst>
      <p:ext uri="{BB962C8B-B14F-4D97-AF65-F5344CB8AC3E}">
        <p14:creationId xmlns:p14="http://schemas.microsoft.com/office/powerpoint/2010/main" val="3962737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E1DF9B-F299-AEFA-DA04-658546496442}"/>
              </a:ext>
            </a:extLst>
          </p:cNvPr>
          <p:cNvSpPr>
            <a:spLocks noGrp="1"/>
          </p:cNvSpPr>
          <p:nvPr>
            <p:ph type="dt" sz="half" idx="10"/>
          </p:nvPr>
        </p:nvSpPr>
        <p:spPr/>
        <p:txBody>
          <a:bodyPr/>
          <a:lstStyle/>
          <a:p>
            <a:fld id="{469CEE7A-1BDB-4DD7-9F40-B05C82C23CD8}" type="datetimeFigureOut">
              <a:rPr lang="en-GB" smtClean="0"/>
              <a:t>17/11/2025</a:t>
            </a:fld>
            <a:endParaRPr lang="en-GB"/>
          </a:p>
        </p:txBody>
      </p:sp>
      <p:sp>
        <p:nvSpPr>
          <p:cNvPr id="3" name="Footer Placeholder 2">
            <a:extLst>
              <a:ext uri="{FF2B5EF4-FFF2-40B4-BE49-F238E27FC236}">
                <a16:creationId xmlns:a16="http://schemas.microsoft.com/office/drawing/2014/main" id="{B817D50C-FB1C-21D8-EF37-5CFCF8F9EE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76FA56-6180-44AF-9F24-274CD6A26474}"/>
              </a:ext>
            </a:extLst>
          </p:cNvPr>
          <p:cNvSpPr>
            <a:spLocks noGrp="1"/>
          </p:cNvSpPr>
          <p:nvPr>
            <p:ph type="sldNum" sz="quarter" idx="12"/>
          </p:nvPr>
        </p:nvSpPr>
        <p:spPr/>
        <p:txBody>
          <a:bodyPr/>
          <a:lstStyle/>
          <a:p>
            <a:fld id="{5C5024C0-DE89-464B-9607-83F4DD1402B9}" type="slidenum">
              <a:rPr lang="en-GB" smtClean="0"/>
              <a:t>‹#›</a:t>
            </a:fld>
            <a:endParaRPr lang="en-GB"/>
          </a:p>
        </p:txBody>
      </p:sp>
    </p:spTree>
    <p:extLst>
      <p:ext uri="{BB962C8B-B14F-4D97-AF65-F5344CB8AC3E}">
        <p14:creationId xmlns:p14="http://schemas.microsoft.com/office/powerpoint/2010/main" val="3668079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7B5F1-03F3-B326-0EF7-4C559CA659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8DC4C55-EB2A-FAB3-E064-4BA2007D2B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C8E4DCE-C543-672C-06C7-B1ABF0AB23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AA4CD11-9690-45A2-F53B-C703D6F85A80}"/>
              </a:ext>
            </a:extLst>
          </p:cNvPr>
          <p:cNvSpPr>
            <a:spLocks noGrp="1"/>
          </p:cNvSpPr>
          <p:nvPr>
            <p:ph type="dt" sz="half" idx="10"/>
          </p:nvPr>
        </p:nvSpPr>
        <p:spPr/>
        <p:txBody>
          <a:bodyPr/>
          <a:lstStyle/>
          <a:p>
            <a:fld id="{469CEE7A-1BDB-4DD7-9F40-B05C82C23CD8}" type="datetimeFigureOut">
              <a:rPr lang="en-GB" smtClean="0"/>
              <a:t>17/11/2025</a:t>
            </a:fld>
            <a:endParaRPr lang="en-GB"/>
          </a:p>
        </p:txBody>
      </p:sp>
      <p:sp>
        <p:nvSpPr>
          <p:cNvPr id="6" name="Footer Placeholder 5">
            <a:extLst>
              <a:ext uri="{FF2B5EF4-FFF2-40B4-BE49-F238E27FC236}">
                <a16:creationId xmlns:a16="http://schemas.microsoft.com/office/drawing/2014/main" id="{3BA604A6-3414-BB34-5D36-C201827C02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A940C0-ABA0-99BA-AAC9-47E753C1E0F4}"/>
              </a:ext>
            </a:extLst>
          </p:cNvPr>
          <p:cNvSpPr>
            <a:spLocks noGrp="1"/>
          </p:cNvSpPr>
          <p:nvPr>
            <p:ph type="sldNum" sz="quarter" idx="12"/>
          </p:nvPr>
        </p:nvSpPr>
        <p:spPr/>
        <p:txBody>
          <a:bodyPr/>
          <a:lstStyle/>
          <a:p>
            <a:fld id="{5C5024C0-DE89-464B-9607-83F4DD1402B9}" type="slidenum">
              <a:rPr lang="en-GB" smtClean="0"/>
              <a:t>‹#›</a:t>
            </a:fld>
            <a:endParaRPr lang="en-GB"/>
          </a:p>
        </p:txBody>
      </p:sp>
    </p:spTree>
    <p:extLst>
      <p:ext uri="{BB962C8B-B14F-4D97-AF65-F5344CB8AC3E}">
        <p14:creationId xmlns:p14="http://schemas.microsoft.com/office/powerpoint/2010/main" val="2168229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F866B-2F29-ACB5-4E0E-1C31A05C55B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3336830-7230-3C15-BD47-4C8BD21623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3B5A99-74C3-A448-0707-7354BCFEBF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9685391-FA74-CE28-0B44-C19F866B0F59}"/>
              </a:ext>
            </a:extLst>
          </p:cNvPr>
          <p:cNvSpPr>
            <a:spLocks noGrp="1"/>
          </p:cNvSpPr>
          <p:nvPr>
            <p:ph type="dt" sz="half" idx="10"/>
          </p:nvPr>
        </p:nvSpPr>
        <p:spPr/>
        <p:txBody>
          <a:bodyPr/>
          <a:lstStyle/>
          <a:p>
            <a:fld id="{469CEE7A-1BDB-4DD7-9F40-B05C82C23CD8}" type="datetimeFigureOut">
              <a:rPr lang="en-GB" smtClean="0"/>
              <a:t>17/11/2025</a:t>
            </a:fld>
            <a:endParaRPr lang="en-GB"/>
          </a:p>
        </p:txBody>
      </p:sp>
      <p:sp>
        <p:nvSpPr>
          <p:cNvPr id="6" name="Footer Placeholder 5">
            <a:extLst>
              <a:ext uri="{FF2B5EF4-FFF2-40B4-BE49-F238E27FC236}">
                <a16:creationId xmlns:a16="http://schemas.microsoft.com/office/drawing/2014/main" id="{1239E984-3C94-8F13-C595-55B55C2226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879114-8148-6433-282A-A9D95D38E49C}"/>
              </a:ext>
            </a:extLst>
          </p:cNvPr>
          <p:cNvSpPr>
            <a:spLocks noGrp="1"/>
          </p:cNvSpPr>
          <p:nvPr>
            <p:ph type="sldNum" sz="quarter" idx="12"/>
          </p:nvPr>
        </p:nvSpPr>
        <p:spPr/>
        <p:txBody>
          <a:bodyPr/>
          <a:lstStyle/>
          <a:p>
            <a:fld id="{5C5024C0-DE89-464B-9607-83F4DD1402B9}" type="slidenum">
              <a:rPr lang="en-GB" smtClean="0"/>
              <a:t>‹#›</a:t>
            </a:fld>
            <a:endParaRPr lang="en-GB"/>
          </a:p>
        </p:txBody>
      </p:sp>
    </p:spTree>
    <p:extLst>
      <p:ext uri="{BB962C8B-B14F-4D97-AF65-F5344CB8AC3E}">
        <p14:creationId xmlns:p14="http://schemas.microsoft.com/office/powerpoint/2010/main" val="3655631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AD829-CC7F-1D23-5045-217AC615D01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9B77BFE-9F6B-7041-6054-F2545E4A6EA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36D2BC1-D882-1380-2A1B-9679BF74CA40}"/>
              </a:ext>
            </a:extLst>
          </p:cNvPr>
          <p:cNvSpPr>
            <a:spLocks noGrp="1"/>
          </p:cNvSpPr>
          <p:nvPr>
            <p:ph type="dt" sz="half" idx="10"/>
          </p:nvPr>
        </p:nvSpPr>
        <p:spPr/>
        <p:txBody>
          <a:bodyPr/>
          <a:lstStyle/>
          <a:p>
            <a:fld id="{469CEE7A-1BDB-4DD7-9F40-B05C82C23CD8}" type="datetimeFigureOut">
              <a:rPr lang="en-GB" smtClean="0"/>
              <a:t>17/11/2025</a:t>
            </a:fld>
            <a:endParaRPr lang="en-GB"/>
          </a:p>
        </p:txBody>
      </p:sp>
      <p:sp>
        <p:nvSpPr>
          <p:cNvPr id="5" name="Footer Placeholder 4">
            <a:extLst>
              <a:ext uri="{FF2B5EF4-FFF2-40B4-BE49-F238E27FC236}">
                <a16:creationId xmlns:a16="http://schemas.microsoft.com/office/drawing/2014/main" id="{0210D3F7-FC72-4FC0-DC48-85A3976C98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A0C46-0501-EDFD-56DA-57FDC46E4B06}"/>
              </a:ext>
            </a:extLst>
          </p:cNvPr>
          <p:cNvSpPr>
            <a:spLocks noGrp="1"/>
          </p:cNvSpPr>
          <p:nvPr>
            <p:ph type="sldNum" sz="quarter" idx="12"/>
          </p:nvPr>
        </p:nvSpPr>
        <p:spPr/>
        <p:txBody>
          <a:bodyPr/>
          <a:lstStyle/>
          <a:p>
            <a:fld id="{5C5024C0-DE89-464B-9607-83F4DD1402B9}" type="slidenum">
              <a:rPr lang="en-GB" smtClean="0"/>
              <a:t>‹#›</a:t>
            </a:fld>
            <a:endParaRPr lang="en-GB"/>
          </a:p>
        </p:txBody>
      </p:sp>
    </p:spTree>
    <p:extLst>
      <p:ext uri="{BB962C8B-B14F-4D97-AF65-F5344CB8AC3E}">
        <p14:creationId xmlns:p14="http://schemas.microsoft.com/office/powerpoint/2010/main" val="1119314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2C9F85-700A-5264-6B78-5EDBEE5AED5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0DCE308-F3B7-96BF-AB96-5D9ECBD61CC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9076CF-ED9C-0066-9006-62345F0F857A}"/>
              </a:ext>
            </a:extLst>
          </p:cNvPr>
          <p:cNvSpPr>
            <a:spLocks noGrp="1"/>
          </p:cNvSpPr>
          <p:nvPr>
            <p:ph type="dt" sz="half" idx="10"/>
          </p:nvPr>
        </p:nvSpPr>
        <p:spPr/>
        <p:txBody>
          <a:bodyPr/>
          <a:lstStyle/>
          <a:p>
            <a:fld id="{469CEE7A-1BDB-4DD7-9F40-B05C82C23CD8}" type="datetimeFigureOut">
              <a:rPr lang="en-GB" smtClean="0"/>
              <a:t>17/11/2025</a:t>
            </a:fld>
            <a:endParaRPr lang="en-GB"/>
          </a:p>
        </p:txBody>
      </p:sp>
      <p:sp>
        <p:nvSpPr>
          <p:cNvPr id="5" name="Footer Placeholder 4">
            <a:extLst>
              <a:ext uri="{FF2B5EF4-FFF2-40B4-BE49-F238E27FC236}">
                <a16:creationId xmlns:a16="http://schemas.microsoft.com/office/drawing/2014/main" id="{8B3AC870-93B7-DEB6-61B0-87F8DE2D9E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A773B2-6795-53EB-26FC-0CEC654E0AFF}"/>
              </a:ext>
            </a:extLst>
          </p:cNvPr>
          <p:cNvSpPr>
            <a:spLocks noGrp="1"/>
          </p:cNvSpPr>
          <p:nvPr>
            <p:ph type="sldNum" sz="quarter" idx="12"/>
          </p:nvPr>
        </p:nvSpPr>
        <p:spPr/>
        <p:txBody>
          <a:bodyPr/>
          <a:lstStyle/>
          <a:p>
            <a:fld id="{5C5024C0-DE89-464B-9607-83F4DD1402B9}" type="slidenum">
              <a:rPr lang="en-GB" smtClean="0"/>
              <a:t>‹#›</a:t>
            </a:fld>
            <a:endParaRPr lang="en-GB"/>
          </a:p>
        </p:txBody>
      </p:sp>
    </p:spTree>
    <p:extLst>
      <p:ext uri="{BB962C8B-B14F-4D97-AF65-F5344CB8AC3E}">
        <p14:creationId xmlns:p14="http://schemas.microsoft.com/office/powerpoint/2010/main" val="3738981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3968DA-F397-4643-287A-0FDB9CE235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D53E4E3-21FF-6AFF-2C33-D08693B8EE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8CD9BA-DC55-A2EF-1C81-95EF1B5D1B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69CEE7A-1BDB-4DD7-9F40-B05C82C23CD8}" type="datetimeFigureOut">
              <a:rPr lang="en-GB" smtClean="0"/>
              <a:t>17/11/2025</a:t>
            </a:fld>
            <a:endParaRPr lang="en-GB"/>
          </a:p>
        </p:txBody>
      </p:sp>
      <p:sp>
        <p:nvSpPr>
          <p:cNvPr id="5" name="Footer Placeholder 4">
            <a:extLst>
              <a:ext uri="{FF2B5EF4-FFF2-40B4-BE49-F238E27FC236}">
                <a16:creationId xmlns:a16="http://schemas.microsoft.com/office/drawing/2014/main" id="{190241E6-052A-E47D-E7FB-3E02C3D422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A0947FA-8B4F-A671-F76A-5847B41FF8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C5024C0-DE89-464B-9607-83F4DD1402B9}" type="slidenum">
              <a:rPr lang="en-GB" smtClean="0"/>
              <a:t>‹#›</a:t>
            </a:fld>
            <a:endParaRPr lang="en-GB"/>
          </a:p>
        </p:txBody>
      </p:sp>
    </p:spTree>
    <p:extLst>
      <p:ext uri="{BB962C8B-B14F-4D97-AF65-F5344CB8AC3E}">
        <p14:creationId xmlns:p14="http://schemas.microsoft.com/office/powerpoint/2010/main" val="7662788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2CAEEB-7F9F-6243-38D1-4C35CE8E6C41}"/>
              </a:ext>
            </a:extLst>
          </p:cNvPr>
          <p:cNvSpPr>
            <a:spLocks noGrp="1"/>
          </p:cNvSpPr>
          <p:nvPr>
            <p:ph idx="1"/>
          </p:nvPr>
        </p:nvSpPr>
        <p:spPr>
          <a:xfrm>
            <a:off x="876693" y="2533476"/>
            <a:ext cx="4597746" cy="3447832"/>
          </a:xfrm>
        </p:spPr>
        <p:txBody>
          <a:bodyPr anchor="t">
            <a:normAutofit/>
          </a:bodyPr>
          <a:lstStyle/>
          <a:p>
            <a:br>
              <a:rPr lang="en-GB" sz="1100"/>
            </a:br>
            <a:r>
              <a:rPr lang="en-GB" sz="1100"/>
              <a:t>Module Title : Professional Career Development within H&amp;SC</a:t>
            </a:r>
            <a:br>
              <a:rPr lang="en-GB" sz="1100"/>
            </a:br>
            <a:r>
              <a:rPr lang="en-GB" sz="1100"/>
              <a:t>LCHS 4009 ( LON )</a:t>
            </a:r>
            <a:br>
              <a:rPr lang="en-GB" sz="1100"/>
            </a:br>
            <a:r>
              <a:rPr lang="en-GB" sz="1100"/>
              <a:t>Module Number : LCHS 4009 (LON)</a:t>
            </a:r>
            <a:br>
              <a:rPr lang="en-GB" sz="1100"/>
            </a:br>
            <a:r>
              <a:rPr lang="en-GB" sz="1100"/>
              <a:t>Assignment No: Assignment 1 </a:t>
            </a:r>
            <a:br>
              <a:rPr lang="en-GB" sz="1100"/>
            </a:br>
            <a:r>
              <a:rPr lang="en-GB" sz="1100"/>
              <a:t>Student Name : Saima Akhter</a:t>
            </a:r>
            <a:br>
              <a:rPr lang="en-GB" sz="1100"/>
            </a:br>
            <a:r>
              <a:rPr lang="en-GB" sz="1100"/>
              <a:t>Student ID : 2422962</a:t>
            </a:r>
            <a:br>
              <a:rPr lang="en-GB" sz="1100"/>
            </a:br>
            <a:r>
              <a:rPr lang="en-GB" sz="1100"/>
              <a:t>Lecture’s Name : Odette Jack </a:t>
            </a:r>
            <a:br>
              <a:rPr lang="en-GB" sz="1100"/>
            </a:br>
            <a:br>
              <a:rPr lang="en-GB" sz="1100"/>
            </a:br>
            <a:br>
              <a:rPr lang="en-GB" sz="1100"/>
            </a:br>
            <a:br>
              <a:rPr lang="en-GB" sz="1100"/>
            </a:br>
            <a:br>
              <a:rPr lang="en-GB" sz="1100"/>
            </a:br>
            <a:br>
              <a:rPr lang="en-GB" sz="1100"/>
            </a:br>
            <a:r>
              <a:rPr lang="en-GB" sz="1100"/>
              <a:t> </a:t>
            </a:r>
            <a:br>
              <a:rPr lang="en-GB" sz="1100"/>
            </a:br>
            <a:r>
              <a:rPr lang="en-GB" sz="1100"/>
              <a:t>Psychology in health and social care</a:t>
            </a:r>
            <a:br>
              <a:rPr lang="en-GB" sz="1100"/>
            </a:br>
            <a:r>
              <a:rPr lang="en-GB" sz="1100"/>
              <a:t>Psychology: LCHS 4009</a:t>
            </a:r>
            <a:br>
              <a:rPr lang="en-GB" sz="1100"/>
            </a:br>
            <a:br>
              <a:rPr lang="en-GB" sz="1100"/>
            </a:br>
            <a:br>
              <a:rPr lang="en-GB" sz="1100"/>
            </a:br>
            <a:endParaRPr lang="en-GB" sz="1100"/>
          </a:p>
        </p:txBody>
      </p:sp>
      <p:pic>
        <p:nvPicPr>
          <p:cNvPr id="4" name="Picture 3">
            <a:extLst>
              <a:ext uri="{FF2B5EF4-FFF2-40B4-BE49-F238E27FC236}">
                <a16:creationId xmlns:a16="http://schemas.microsoft.com/office/drawing/2014/main" id="{F2EB678B-71A8-3985-DE35-DDA5DD624A95}"/>
              </a:ext>
            </a:extLst>
          </p:cNvPr>
          <p:cNvPicPr>
            <a:picLocks noChangeAspect="1"/>
          </p:cNvPicPr>
          <p:nvPr/>
        </p:nvPicPr>
        <p:blipFill>
          <a:blip r:embed="rId2"/>
          <a:stretch>
            <a:fillRect/>
          </a:stretch>
        </p:blipFill>
        <p:spPr>
          <a:xfrm>
            <a:off x="6096001" y="2327646"/>
            <a:ext cx="5319062" cy="2127625"/>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9283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949D91-B082-48AD-2F37-9B9314B4500A}"/>
              </a:ext>
            </a:extLst>
          </p:cNvPr>
          <p:cNvSpPr>
            <a:spLocks noGrp="1"/>
          </p:cNvSpPr>
          <p:nvPr>
            <p:ph type="ctrTitle"/>
          </p:nvPr>
        </p:nvSpPr>
        <p:spPr>
          <a:xfrm>
            <a:off x="640080" y="320040"/>
            <a:ext cx="6692827" cy="3892669"/>
          </a:xfrm>
        </p:spPr>
        <p:txBody>
          <a:bodyPr>
            <a:normAutofit/>
          </a:bodyPr>
          <a:lstStyle/>
          <a:p>
            <a:pPr algn="l"/>
            <a:r>
              <a:rPr lang="en-GB" sz="6600" dirty="0"/>
              <a:t>Bowlby’s attachment theory:</a:t>
            </a:r>
          </a:p>
        </p:txBody>
      </p:sp>
      <p:sp>
        <p:nvSpPr>
          <p:cNvPr id="3" name="Subtitle 2">
            <a:extLst>
              <a:ext uri="{FF2B5EF4-FFF2-40B4-BE49-F238E27FC236}">
                <a16:creationId xmlns:a16="http://schemas.microsoft.com/office/drawing/2014/main" id="{E60BA631-F6DD-9933-1561-D59EE1600063}"/>
              </a:ext>
            </a:extLst>
          </p:cNvPr>
          <p:cNvSpPr>
            <a:spLocks noGrp="1"/>
          </p:cNvSpPr>
          <p:nvPr>
            <p:ph type="subTitle" idx="1"/>
          </p:nvPr>
        </p:nvSpPr>
        <p:spPr>
          <a:xfrm>
            <a:off x="640080" y="4631161"/>
            <a:ext cx="6692827" cy="1569486"/>
          </a:xfrm>
        </p:spPr>
        <p:txBody>
          <a:bodyPr>
            <a:normAutofit/>
          </a:bodyPr>
          <a:lstStyle/>
          <a:p>
            <a:pPr algn="l"/>
            <a:r>
              <a:rPr lang="en-GB" sz="1700">
                <a:latin typeface="Arial" panose="020B0604020202020204" pitchFamily="34" charset="0"/>
                <a:cs typeface="Arial" panose="020B0604020202020204" pitchFamily="34" charset="0"/>
              </a:rPr>
              <a:t>The lifespan psychological theory of development that is highly relevant to supporting Amira in her transition to nursery is </a:t>
            </a:r>
            <a:r>
              <a:rPr lang="en-GB" sz="1700" b="1">
                <a:effectLst/>
                <a:latin typeface="Arial" panose="020B0604020202020204" pitchFamily="34" charset="0"/>
                <a:cs typeface="Arial" panose="020B0604020202020204" pitchFamily="34" charset="0"/>
              </a:rPr>
              <a:t>Bowlby's Attachment Theory</a:t>
            </a:r>
            <a:r>
              <a:rPr lang="en-GB" sz="1700">
                <a:latin typeface="Arial" panose="020B0604020202020204" pitchFamily="34" charset="0"/>
                <a:cs typeface="Arial" panose="020B0604020202020204" pitchFamily="34" charset="0"/>
              </a:rPr>
              <a:t>. This framework provides a robust explanation for her anxiety and offers clear guidance on how the nursery can foster her emotional security and social development.</a:t>
            </a:r>
          </a:p>
        </p:txBody>
      </p:sp>
      <p:sp>
        <p:nvSpPr>
          <p:cNvPr id="205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About The Bowlby Centre - The John Bowlby Centre">
            <a:extLst>
              <a:ext uri="{FF2B5EF4-FFF2-40B4-BE49-F238E27FC236}">
                <a16:creationId xmlns:a16="http://schemas.microsoft.com/office/drawing/2014/main" id="{B01F68C6-96CD-72CF-D0FD-D97FB386DBD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81544" y="594698"/>
            <a:ext cx="4087368" cy="54321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0652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C0422-AE88-B889-9F05-AA7B9F0D6154}"/>
              </a:ext>
            </a:extLst>
          </p:cNvPr>
          <p:cNvSpPr>
            <a:spLocks noGrp="1"/>
          </p:cNvSpPr>
          <p:nvPr>
            <p:ph type="title"/>
          </p:nvPr>
        </p:nvSpPr>
        <p:spPr/>
        <p:txBody>
          <a:bodyPr>
            <a:normAutofit/>
          </a:bodyPr>
          <a:lstStyle/>
          <a:p>
            <a:r>
              <a:rPr lang="en-GB" sz="2000"/>
              <a:t>Explain the theory clearly, including its key concepts and why it is relevant to early years development.</a:t>
            </a:r>
            <a:endParaRPr lang="en-GB" sz="2000" dirty="0"/>
          </a:p>
        </p:txBody>
      </p:sp>
      <p:graphicFrame>
        <p:nvGraphicFramePr>
          <p:cNvPr id="23" name="Content Placeholder 2">
            <a:extLst>
              <a:ext uri="{FF2B5EF4-FFF2-40B4-BE49-F238E27FC236}">
                <a16:creationId xmlns:a16="http://schemas.microsoft.com/office/drawing/2014/main" id="{EFB037F7-61D1-A2A6-F62F-CA4F425FC14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9640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AEDB3F-CEBF-BAEC-6E96-794C40E25858}"/>
              </a:ext>
            </a:extLst>
          </p:cNvPr>
          <p:cNvSpPr>
            <a:spLocks noGrp="1"/>
          </p:cNvSpPr>
          <p:nvPr>
            <p:ph type="title"/>
          </p:nvPr>
        </p:nvSpPr>
        <p:spPr>
          <a:xfrm>
            <a:off x="841248" y="548640"/>
            <a:ext cx="3600860" cy="5431536"/>
          </a:xfrm>
        </p:spPr>
        <p:txBody>
          <a:bodyPr>
            <a:normAutofit/>
          </a:bodyPr>
          <a:lstStyle/>
          <a:p>
            <a:r>
              <a:rPr lang="en-GB" sz="5400"/>
              <a:t>Key Concepts</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254702-C8D0-D731-2B59-F97B28914CC9}"/>
              </a:ext>
            </a:extLst>
          </p:cNvPr>
          <p:cNvSpPr>
            <a:spLocks noGrp="1"/>
          </p:cNvSpPr>
          <p:nvPr>
            <p:ph idx="1"/>
          </p:nvPr>
        </p:nvSpPr>
        <p:spPr>
          <a:xfrm>
            <a:off x="5126418" y="552091"/>
            <a:ext cx="6224335" cy="5431536"/>
          </a:xfrm>
        </p:spPr>
        <p:txBody>
          <a:bodyPr anchor="ctr">
            <a:normAutofit/>
          </a:bodyPr>
          <a:lstStyle/>
          <a:p>
            <a:r>
              <a:rPr lang="en-GB" sz="2200" dirty="0"/>
              <a:t>Attachment as an Evolutionary mechanism : Bowlby argued that the propensity to form attachment is a biological system to keep vulnerable infants close to protective adults.</a:t>
            </a:r>
          </a:p>
          <a:p>
            <a:r>
              <a:rPr lang="en-GB" sz="2200" dirty="0"/>
              <a:t>Emotional regulation and security : A secure attachment is the foundation for healthy emotional development children who feel safe and secure are better regulate with their emotion.</a:t>
            </a:r>
          </a:p>
          <a:p>
            <a:r>
              <a:rPr lang="en-GB" sz="2200" dirty="0"/>
              <a:t>Cognitive exploration and learning ; Only when a child’s safety and security needs are met secure base can they engage in active exploration, curiosity, and learning, in a group play can be direct consequence of an unmet need for security in a new environment.</a:t>
            </a:r>
          </a:p>
          <a:p>
            <a:r>
              <a:rPr lang="en-GB" sz="2200" dirty="0"/>
              <a:t> </a:t>
            </a:r>
          </a:p>
        </p:txBody>
      </p:sp>
    </p:spTree>
    <p:extLst>
      <p:ext uri="{BB962C8B-B14F-4D97-AF65-F5344CB8AC3E}">
        <p14:creationId xmlns:p14="http://schemas.microsoft.com/office/powerpoint/2010/main" val="899430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F3B32-DB85-20E8-603C-0E38B8096E5D}"/>
              </a:ext>
            </a:extLst>
          </p:cNvPr>
          <p:cNvSpPr>
            <a:spLocks noGrp="1"/>
          </p:cNvSpPr>
          <p:nvPr>
            <p:ph type="title"/>
          </p:nvPr>
        </p:nvSpPr>
        <p:spPr>
          <a:xfrm>
            <a:off x="1516380" y="741391"/>
            <a:ext cx="6705206" cy="1616203"/>
          </a:xfrm>
        </p:spPr>
        <p:txBody>
          <a:bodyPr anchor="b">
            <a:normAutofit/>
          </a:bodyPr>
          <a:lstStyle/>
          <a:p>
            <a:r>
              <a:rPr lang="en-GB" sz="2700" b="1">
                <a:latin typeface="Arial" panose="020B0604020202020204" pitchFamily="34" charset="0"/>
                <a:cs typeface="Arial" panose="020B0604020202020204" pitchFamily="34" charset="0"/>
              </a:rPr>
              <a:t>Apply the theory to Amira’s situation, demonstrating how it helps to explain her current behaviour and developmental needs.</a:t>
            </a:r>
          </a:p>
        </p:txBody>
      </p:sp>
      <p:sp>
        <p:nvSpPr>
          <p:cNvPr id="3" name="Content Placeholder 2">
            <a:extLst>
              <a:ext uri="{FF2B5EF4-FFF2-40B4-BE49-F238E27FC236}">
                <a16:creationId xmlns:a16="http://schemas.microsoft.com/office/drawing/2014/main" id="{4D2FFE4C-F1E4-E20B-DC48-7F91155A8431}"/>
              </a:ext>
            </a:extLst>
          </p:cNvPr>
          <p:cNvSpPr>
            <a:spLocks noGrp="1"/>
          </p:cNvSpPr>
          <p:nvPr>
            <p:ph idx="1"/>
          </p:nvPr>
        </p:nvSpPr>
        <p:spPr>
          <a:xfrm>
            <a:off x="1516380" y="2533476"/>
            <a:ext cx="6705207" cy="3447832"/>
          </a:xfrm>
        </p:spPr>
        <p:txBody>
          <a:bodyPr anchor="t">
            <a:normAutofit/>
          </a:bodyPr>
          <a:lstStyle/>
          <a:p>
            <a:r>
              <a:rPr lang="en-GB" sz="1900"/>
              <a:t>The theory helps Amira’s specific challenges as follows :</a:t>
            </a:r>
          </a:p>
          <a:p>
            <a:r>
              <a:rPr lang="en-GB" sz="1900"/>
              <a:t>Safe haven and separation protest: Amira’s distress when her carers leaves is a classic protest, phase of anxiety biological strategy to prevent separation and restore proximity to her primary attachment figures.</a:t>
            </a:r>
          </a:p>
          <a:p>
            <a:r>
              <a:rPr lang="en-GB" sz="1900"/>
              <a:t>Limited Verbal Communication: Amira is likely in a state of emotional overwhelm, making it difficult for er to access and use verbal language effectively in the environment. </a:t>
            </a:r>
          </a:p>
          <a:p>
            <a:r>
              <a:rPr lang="en-GB" sz="1900"/>
              <a:t>Difficult Engaging in group play: Amira does yet  have trusted, secondary attachment figure in the nursery, she lacks the emotional security required to </a:t>
            </a:r>
          </a:p>
          <a:p>
            <a:pPr marL="0" indent="0">
              <a:buNone/>
            </a:pPr>
            <a:endParaRPr lang="en-GB" sz="1900"/>
          </a:p>
          <a:p>
            <a:endParaRPr lang="en-GB" sz="1900"/>
          </a:p>
          <a:p>
            <a:endParaRPr lang="en-GB" sz="1900"/>
          </a:p>
        </p:txBody>
      </p:sp>
      <p:grpSp>
        <p:nvGrpSpPr>
          <p:cNvPr id="8" name="Group 7">
            <a:extLst>
              <a:ext uri="{FF2B5EF4-FFF2-40B4-BE49-F238E27FC236}">
                <a16:creationId xmlns:a16="http://schemas.microsoft.com/office/drawing/2014/main" id="{26D12BCC-61D9-328E-F085-BB357865E8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9" name="Rectangle 8">
              <a:extLst>
                <a:ext uri="{FF2B5EF4-FFF2-40B4-BE49-F238E27FC236}">
                  <a16:creationId xmlns:a16="http://schemas.microsoft.com/office/drawing/2014/main" id="{0CE600A4-5138-6E7C-0A6C-3653FBD81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652843-24E8-329C-92EE-9B5CA2D4D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72200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984A5B-E663-68EE-F8D3-6EFE76BDE474}"/>
              </a:ext>
            </a:extLst>
          </p:cNvPr>
          <p:cNvSpPr>
            <a:spLocks noGrp="1"/>
          </p:cNvSpPr>
          <p:nvPr>
            <p:ph idx="1"/>
          </p:nvPr>
        </p:nvSpPr>
        <p:spPr/>
        <p:txBody>
          <a:bodyPr/>
          <a:lstStyle/>
          <a:p>
            <a:pPr algn="ctr"/>
            <a:r>
              <a:rPr lang="en-GB" dirty="0"/>
              <a:t>The theory clearly defines Amira’s primary developmental need right now, to form a new, secure, secondary attachment within the nursery environment. </a:t>
            </a:r>
          </a:p>
          <a:p>
            <a:pPr marL="0" indent="0" algn="ctr">
              <a:buNone/>
            </a:pPr>
            <a:r>
              <a:rPr lang="en-GB" dirty="0"/>
              <a:t>We must prioritize relationship- building and emotional comfort, her behaviour is a natural </a:t>
            </a:r>
          </a:p>
          <a:p>
            <a:pPr marL="0" indent="0" algn="ctr">
              <a:buNone/>
            </a:pPr>
            <a:r>
              <a:rPr lang="en-GB" dirty="0"/>
              <a:t>We can help Amira, healthy response to an insecure situation, to make fell Amira feel secure enough to gradually lower her anxiety, begin communicating, and eventually join in with the social world of the nursery. </a:t>
            </a:r>
          </a:p>
        </p:txBody>
      </p:sp>
    </p:spTree>
    <p:extLst>
      <p:ext uri="{BB962C8B-B14F-4D97-AF65-F5344CB8AC3E}">
        <p14:creationId xmlns:p14="http://schemas.microsoft.com/office/powerpoint/2010/main" val="585656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2A07A-5D42-CBE4-EFFD-4E8F6D1FC339}"/>
              </a:ext>
            </a:extLst>
          </p:cNvPr>
          <p:cNvSpPr>
            <a:spLocks noGrp="1"/>
          </p:cNvSpPr>
          <p:nvPr>
            <p:ph type="title"/>
          </p:nvPr>
        </p:nvSpPr>
        <p:spPr/>
        <p:txBody>
          <a:bodyPr>
            <a:normAutofit/>
          </a:bodyPr>
          <a:lstStyle/>
          <a:p>
            <a:r>
              <a:rPr lang="en-GB" sz="2000"/>
              <a:t>Propose practical strategies or interventions, based on the chosen theory, that could support Amira’s development within the nursery setting.</a:t>
            </a:r>
            <a:endParaRPr lang="en-GB" sz="2000" dirty="0"/>
          </a:p>
        </p:txBody>
      </p:sp>
      <p:graphicFrame>
        <p:nvGraphicFramePr>
          <p:cNvPr id="5" name="Content Placeholder 2">
            <a:extLst>
              <a:ext uri="{FF2B5EF4-FFF2-40B4-BE49-F238E27FC236}">
                <a16:creationId xmlns:a16="http://schemas.microsoft.com/office/drawing/2014/main" id="{958E51FB-7F74-0988-74DA-DA9CBE9481B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050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4C229-05E4-4061-C741-528B396F0123}"/>
              </a:ext>
            </a:extLst>
          </p:cNvPr>
          <p:cNvSpPr>
            <a:spLocks noGrp="1"/>
          </p:cNvSpPr>
          <p:nvPr>
            <p:ph type="title"/>
          </p:nvPr>
        </p:nvSpPr>
        <p:spPr>
          <a:xfrm>
            <a:off x="1516380" y="741391"/>
            <a:ext cx="6705206" cy="1616203"/>
          </a:xfrm>
        </p:spPr>
        <p:txBody>
          <a:bodyPr anchor="b">
            <a:normAutofit/>
          </a:bodyPr>
          <a:lstStyle/>
          <a:p>
            <a:r>
              <a:rPr lang="en-GB" sz="2700" b="1">
                <a:latin typeface="Arial" panose="020B0604020202020204" pitchFamily="34" charset="0"/>
                <a:cs typeface="Arial" panose="020B0604020202020204" pitchFamily="34" charset="0"/>
              </a:rPr>
              <a:t>Consider both biological and environmental influences (‘nature and nurture’) and discuss their role in shaping psychological development.</a:t>
            </a:r>
          </a:p>
        </p:txBody>
      </p:sp>
      <p:sp>
        <p:nvSpPr>
          <p:cNvPr id="3" name="Content Placeholder 2">
            <a:extLst>
              <a:ext uri="{FF2B5EF4-FFF2-40B4-BE49-F238E27FC236}">
                <a16:creationId xmlns:a16="http://schemas.microsoft.com/office/drawing/2014/main" id="{9F64EC90-1C41-3BFE-3CBA-B251FAFBB297}"/>
              </a:ext>
            </a:extLst>
          </p:cNvPr>
          <p:cNvSpPr>
            <a:spLocks noGrp="1"/>
          </p:cNvSpPr>
          <p:nvPr>
            <p:ph idx="1"/>
          </p:nvPr>
        </p:nvSpPr>
        <p:spPr>
          <a:xfrm>
            <a:off x="1516380" y="2533476"/>
            <a:ext cx="6705207" cy="3447832"/>
          </a:xfrm>
        </p:spPr>
        <p:txBody>
          <a:bodyPr anchor="t">
            <a:normAutofit/>
          </a:bodyPr>
          <a:lstStyle/>
          <a:p>
            <a:r>
              <a:rPr lang="en-GB" sz="1700"/>
              <a:t>Biological Influences Nature: Nature refers to the genetic blueprint and psychological processes inherited from our parents, modern psychology emphasizes that nature and nurture work together in a reciprocal relationship.</a:t>
            </a:r>
          </a:p>
          <a:p>
            <a:r>
              <a:rPr lang="en-GB" sz="1700"/>
              <a:t>Epigenetics</a:t>
            </a:r>
          </a:p>
          <a:p>
            <a:r>
              <a:rPr lang="en-GB" sz="1700"/>
              <a:t> Gene- Enviroment Interaction </a:t>
            </a:r>
          </a:p>
          <a:p>
            <a:r>
              <a:rPr lang="en-GB" sz="1700"/>
              <a:t>Bidireactional Influence</a:t>
            </a:r>
          </a:p>
          <a:p>
            <a:pPr marL="0" indent="0">
              <a:buNone/>
            </a:pPr>
            <a:r>
              <a:rPr lang="en-GB" sz="1700"/>
              <a:t>Our biological foundation is continuously experiences, to appreciate the unique combination of innate temperature and life experiences that make up each child’s developmental journey.</a:t>
            </a:r>
          </a:p>
          <a:p>
            <a:pPr marL="0" indent="0">
              <a:buNone/>
            </a:pPr>
            <a:endParaRPr lang="en-GB" sz="1700"/>
          </a:p>
          <a:p>
            <a:pPr marL="0" indent="0">
              <a:buNone/>
            </a:pPr>
            <a:endParaRPr lang="en-GB" sz="1700"/>
          </a:p>
          <a:p>
            <a:endParaRPr lang="en-GB" sz="1700"/>
          </a:p>
          <a:p>
            <a:endParaRPr lang="en-GB" sz="1700"/>
          </a:p>
          <a:p>
            <a:endParaRPr lang="en-GB" sz="1700"/>
          </a:p>
        </p:txBody>
      </p:sp>
      <p:grpSp>
        <p:nvGrpSpPr>
          <p:cNvPr id="8" name="Group 7">
            <a:extLst>
              <a:ext uri="{FF2B5EF4-FFF2-40B4-BE49-F238E27FC236}">
                <a16:creationId xmlns:a16="http://schemas.microsoft.com/office/drawing/2014/main" id="{26D12BCC-61D9-328E-F085-BB357865E8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9" name="Rectangle 8">
              <a:extLst>
                <a:ext uri="{FF2B5EF4-FFF2-40B4-BE49-F238E27FC236}">
                  <a16:creationId xmlns:a16="http://schemas.microsoft.com/office/drawing/2014/main" id="{0CE600A4-5138-6E7C-0A6C-3653FBD817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652843-24E8-329C-92EE-9B5CA2D4D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11475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4B67F2-D585-C0FA-5B1D-1F5D4B00D2DB}"/>
              </a:ext>
            </a:extLst>
          </p:cNvPr>
          <p:cNvSpPr>
            <a:spLocks noGrp="1"/>
          </p:cNvSpPr>
          <p:nvPr>
            <p:ph type="title"/>
          </p:nvPr>
        </p:nvSpPr>
        <p:spPr>
          <a:xfrm>
            <a:off x="838200" y="365125"/>
            <a:ext cx="10515600" cy="1325563"/>
          </a:xfrm>
        </p:spPr>
        <p:txBody>
          <a:bodyPr>
            <a:normAutofit/>
          </a:bodyPr>
          <a:lstStyle/>
          <a:p>
            <a:r>
              <a:rPr lang="en-GB" sz="3400">
                <a:latin typeface="Arial" panose="020B0604020202020204" pitchFamily="34" charset="0"/>
                <a:cs typeface="Arial" panose="020B0604020202020204" pitchFamily="34" charset="0"/>
              </a:rPr>
              <a:t>Critically evaluate the usefulness and limitations of the theory in this health and social care context.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DF0FE3-455D-DC14-137C-8914FEB6F739}"/>
              </a:ext>
            </a:extLst>
          </p:cNvPr>
          <p:cNvSpPr>
            <a:spLocks noGrp="1"/>
          </p:cNvSpPr>
          <p:nvPr>
            <p:ph idx="1"/>
          </p:nvPr>
        </p:nvSpPr>
        <p:spPr>
          <a:xfrm>
            <a:off x="838200" y="1929384"/>
            <a:ext cx="10515600" cy="4251960"/>
          </a:xfrm>
        </p:spPr>
        <p:txBody>
          <a:bodyPr>
            <a:normAutofit/>
          </a:bodyPr>
          <a:lstStyle/>
          <a:p>
            <a:pPr marL="0" indent="0">
              <a:buNone/>
            </a:pPr>
            <a:r>
              <a:rPr lang="en-GB" sz="2200"/>
              <a:t>Bowlby’s attachment theory is useful in health and social care contexts, particularly in early years settings. However, it also has limitations that requires practitioners.</a:t>
            </a:r>
          </a:p>
          <a:p>
            <a:pPr marL="0" indent="0">
              <a:buNone/>
            </a:pPr>
            <a:r>
              <a:rPr lang="en-GB" sz="2200"/>
              <a:t>The Theory offers significant practical benefits for supporting a child like Amira.</a:t>
            </a:r>
          </a:p>
          <a:p>
            <a:r>
              <a:rPr lang="en-GB" sz="2200"/>
              <a:t>Provides a clear Explanatory Framework</a:t>
            </a:r>
          </a:p>
          <a:p>
            <a:r>
              <a:rPr lang="en-GB" sz="2200"/>
              <a:t>Guides intervention Strategies</a:t>
            </a:r>
          </a:p>
          <a:p>
            <a:r>
              <a:rPr lang="en-GB" sz="2200"/>
              <a:t>Highlights long- term Importance of Early experience </a:t>
            </a:r>
          </a:p>
          <a:p>
            <a:endParaRPr lang="en-GB" sz="2200"/>
          </a:p>
          <a:p>
            <a:endParaRPr lang="en-GB" sz="2200"/>
          </a:p>
          <a:p>
            <a:pPr marL="0" indent="0">
              <a:buNone/>
            </a:pPr>
            <a:endParaRPr lang="en-GB" sz="2200"/>
          </a:p>
          <a:p>
            <a:pPr marL="0" indent="0">
              <a:buNone/>
            </a:pPr>
            <a:endParaRPr lang="en-GB" sz="2200"/>
          </a:p>
        </p:txBody>
      </p:sp>
    </p:spTree>
    <p:extLst>
      <p:ext uri="{BB962C8B-B14F-4D97-AF65-F5344CB8AC3E}">
        <p14:creationId xmlns:p14="http://schemas.microsoft.com/office/powerpoint/2010/main" val="2984515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09E90-38AD-4C98-66F0-F4B8BF9FF5F9}"/>
              </a:ext>
            </a:extLst>
          </p:cNvPr>
          <p:cNvSpPr>
            <a:spLocks noGrp="1"/>
          </p:cNvSpPr>
          <p:nvPr>
            <p:ph type="title"/>
          </p:nvPr>
        </p:nvSpPr>
        <p:spPr/>
        <p:txBody>
          <a:bodyPr>
            <a:normAutofit/>
          </a:bodyPr>
          <a:lstStyle/>
          <a:p>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5E0683F-795F-6D90-2142-FAC2024A1A97}"/>
              </a:ext>
            </a:extLst>
          </p:cNvPr>
          <p:cNvSpPr>
            <a:spLocks noGrp="1"/>
          </p:cNvSpPr>
          <p:nvPr>
            <p:ph idx="1"/>
          </p:nvPr>
        </p:nvSpPr>
        <p:spPr/>
        <p:txBody>
          <a:bodyPr/>
          <a:lstStyle/>
          <a:p>
            <a:pPr algn="ctr"/>
            <a:r>
              <a:rPr lang="en-GB" dirty="0"/>
              <a:t>All the information provided in this presentation is evidence- based and supported by established psychological research and authoritative guidelines, where appropriate information is aligned with research from key institution</a:t>
            </a:r>
          </a:p>
          <a:p>
            <a:pPr marL="0" indent="0" algn="ctr">
              <a:buNone/>
            </a:pPr>
            <a:r>
              <a:rPr lang="en-GB" dirty="0"/>
              <a:t>and official frameworks. </a:t>
            </a:r>
          </a:p>
        </p:txBody>
      </p:sp>
    </p:spTree>
    <p:extLst>
      <p:ext uri="{BB962C8B-B14F-4D97-AF65-F5344CB8AC3E}">
        <p14:creationId xmlns:p14="http://schemas.microsoft.com/office/powerpoint/2010/main" val="3774781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441E1-3564-2E25-3427-DBBD457B6570}"/>
              </a:ext>
            </a:extLst>
          </p:cNvPr>
          <p:cNvSpPr>
            <a:spLocks noGrp="1"/>
          </p:cNvSpPr>
          <p:nvPr>
            <p:ph type="title"/>
          </p:nvPr>
        </p:nvSpPr>
        <p:spPr/>
        <p:txBody>
          <a:bodyPr/>
          <a:lstStyle/>
          <a:p>
            <a:r>
              <a:rPr lang="en-GB"/>
              <a:t>REFERENCE:</a:t>
            </a:r>
            <a:endParaRPr lang="en-GB" dirty="0"/>
          </a:p>
        </p:txBody>
      </p:sp>
      <p:graphicFrame>
        <p:nvGraphicFramePr>
          <p:cNvPr id="20" name="Content Placeholder 3">
            <a:extLst>
              <a:ext uri="{FF2B5EF4-FFF2-40B4-BE49-F238E27FC236}">
                <a16:creationId xmlns:a16="http://schemas.microsoft.com/office/drawing/2014/main" id="{DCDD32EF-6637-FFD7-3743-EEF9E30E2DA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469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1040</Words>
  <Application>Microsoft Office PowerPoint</Application>
  <PresentationFormat>Widescreen</PresentationFormat>
  <Paragraphs>51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PowerPoint Presentation</vt:lpstr>
      <vt:lpstr>Bowlby’s attachment theory:</vt:lpstr>
      <vt:lpstr>Explain the theory clearly, including its key concepts and why it is relevant to early years development.</vt:lpstr>
      <vt:lpstr>Key Concepts</vt:lpstr>
      <vt:lpstr>Apply the theory to Amira’s situation, demonstrating how it helps to explain her current behaviour and developmental needs.</vt:lpstr>
      <vt:lpstr>PowerPoint Presentation</vt:lpstr>
      <vt:lpstr>Propose practical strategies or interventions, based on the chosen theory, that could support Amira’s development within the nursery setting.</vt:lpstr>
      <vt:lpstr>Consider both biological and environmental influences (‘nature and nurture’) and discuss their role in shaping psychological development.</vt:lpstr>
      <vt:lpstr>Critically evaluate the usefulness and limitations of the theory in this health and social care context.</vt:lpstr>
      <vt:lpstr>PowerPoint Presentation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saima akhter</dc:creator>
  <cp:lastModifiedBy>saima akhter</cp:lastModifiedBy>
  <cp:revision>2</cp:revision>
  <dcterms:created xsi:type="dcterms:W3CDTF">2025-11-17T00:25:09Z</dcterms:created>
  <dcterms:modified xsi:type="dcterms:W3CDTF">2025-11-17T09:57:25Z</dcterms:modified>
</cp:coreProperties>
</file>