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58" r:id="rId3"/>
    <p:sldId id="259" r:id="rId4"/>
    <p:sldId id="260" r:id="rId5"/>
    <p:sldId id="261" r:id="rId6"/>
    <p:sldId id="266" r:id="rId7"/>
    <p:sldId id="265" r:id="rId8"/>
    <p:sldId id="263" r:id="rId9"/>
    <p:sldId id="269" r:id="rId10"/>
    <p:sldId id="267" r:id="rId11"/>
    <p:sldId id="268" r:id="rId12"/>
    <p:sldId id="270" r:id="rId13"/>
    <p:sldId id="271" r:id="rId14"/>
    <p:sldId id="272" r:id="rId15"/>
    <p:sldId id="273" r:id="rId16"/>
    <p:sldId id="274" r:id="rId17"/>
    <p:sldId id="275" r:id="rId18"/>
    <p:sldId id="276" r:id="rId19"/>
    <p:sldId id="277" r:id="rId20"/>
    <p:sldId id="279" r:id="rId21"/>
    <p:sldId id="287" r:id="rId22"/>
    <p:sldId id="286" r:id="rId23"/>
    <p:sldId id="280" r:id="rId24"/>
    <p:sldId id="281" r:id="rId25"/>
    <p:sldId id="278" r:id="rId26"/>
    <p:sldId id="282" r:id="rId27"/>
    <p:sldId id="283" r:id="rId28"/>
    <p:sldId id="284"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873" autoAdjust="0"/>
  </p:normalViewPr>
  <p:slideViewPr>
    <p:cSldViewPr snapToGrid="0">
      <p:cViewPr varScale="1">
        <p:scale>
          <a:sx n="88" d="100"/>
          <a:sy n="88" d="100"/>
        </p:scale>
        <p:origin x="147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DC831-C3F9-421A-9E17-DA9E21EB7B66}" type="datetimeFigureOut">
              <a:rPr lang="en-GB" smtClean="0"/>
              <a:t>11/09/2019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97D27C-DC9B-47F1-8E4E-C43C6DA2D30B}" type="slidenum">
              <a:rPr lang="en-GB" smtClean="0"/>
              <a:t>‹#›</a:t>
            </a:fld>
            <a:endParaRPr lang="en-GB"/>
          </a:p>
        </p:txBody>
      </p:sp>
    </p:spTree>
    <p:extLst>
      <p:ext uri="{BB962C8B-B14F-4D97-AF65-F5344CB8AC3E}">
        <p14:creationId xmlns:p14="http://schemas.microsoft.com/office/powerpoint/2010/main" val="2588624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624BB0B0-0D95-4F13-A558-3164FA1C7989}" type="slidenum">
              <a:rPr lang="en-US" altLang="en-US"/>
              <a:pPr/>
              <a:t>2</a:t>
            </a:fld>
            <a:endParaRPr lang="en-US" altLang="en-US"/>
          </a:p>
        </p:txBody>
      </p:sp>
    </p:spTree>
    <p:extLst>
      <p:ext uri="{BB962C8B-B14F-4D97-AF65-F5344CB8AC3E}">
        <p14:creationId xmlns:p14="http://schemas.microsoft.com/office/powerpoint/2010/main" val="39618627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AA093661-F61D-4DD9-8A46-ACF0BFB0BD44}" type="slidenum">
              <a:rPr lang="en-US" altLang="en-US"/>
              <a:pPr/>
              <a:t>3</a:t>
            </a:fld>
            <a:endParaRPr lang="en-US" altLang="en-US"/>
          </a:p>
        </p:txBody>
      </p:sp>
    </p:spTree>
    <p:extLst>
      <p:ext uri="{BB962C8B-B14F-4D97-AF65-F5344CB8AC3E}">
        <p14:creationId xmlns:p14="http://schemas.microsoft.com/office/powerpoint/2010/main" val="1126352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9C721512-FD4C-4481-BF9F-4D7FC4DAD766}" type="slidenum">
              <a:rPr lang="en-US" altLang="en-US"/>
              <a:pPr/>
              <a:t>4</a:t>
            </a:fld>
            <a:endParaRPr lang="en-US" altLang="en-US"/>
          </a:p>
        </p:txBody>
      </p:sp>
    </p:spTree>
    <p:extLst>
      <p:ext uri="{BB962C8B-B14F-4D97-AF65-F5344CB8AC3E}">
        <p14:creationId xmlns:p14="http://schemas.microsoft.com/office/powerpoint/2010/main" val="304588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204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MS PGothic" pitchFamily="34" charset="-128"/>
              </a:defRPr>
            </a:lvl1pPr>
            <a:lvl2pPr marL="742950" indent="-285750">
              <a:defRPr>
                <a:solidFill>
                  <a:schemeClr val="tx1"/>
                </a:solidFill>
                <a:latin typeface="Arial" charset="0"/>
                <a:ea typeface="MS PGothic" pitchFamily="34" charset="-128"/>
              </a:defRPr>
            </a:lvl2pPr>
            <a:lvl3pPr marL="1143000" indent="-228600">
              <a:defRPr>
                <a:solidFill>
                  <a:schemeClr val="tx1"/>
                </a:solidFill>
                <a:latin typeface="Arial" charset="0"/>
                <a:ea typeface="MS PGothic" pitchFamily="34" charset="-128"/>
              </a:defRPr>
            </a:lvl3pPr>
            <a:lvl4pPr marL="1600200" indent="-228600">
              <a:defRPr>
                <a:solidFill>
                  <a:schemeClr val="tx1"/>
                </a:solidFill>
                <a:latin typeface="Arial" charset="0"/>
                <a:ea typeface="MS PGothic" pitchFamily="34" charset="-128"/>
              </a:defRPr>
            </a:lvl4pPr>
            <a:lvl5pPr marL="2057400" indent="-228600">
              <a:defRPr>
                <a:solidFill>
                  <a:schemeClr val="tx1"/>
                </a:solidFill>
                <a:latin typeface="Arial" charset="0"/>
                <a:ea typeface="MS PGothic" pitchFamily="34" charset="-128"/>
              </a:defRPr>
            </a:lvl5pPr>
            <a:lvl6pPr marL="2514600" indent="-228600" eaLnBrk="0" fontAlgn="base" hangingPunct="0">
              <a:spcBef>
                <a:spcPct val="0"/>
              </a:spcBef>
              <a:spcAft>
                <a:spcPct val="0"/>
              </a:spcAft>
              <a:defRPr>
                <a:solidFill>
                  <a:schemeClr val="tx1"/>
                </a:solidFill>
                <a:latin typeface="Arial" charset="0"/>
                <a:ea typeface="MS PGothic" pitchFamily="34" charset="-128"/>
              </a:defRPr>
            </a:lvl6pPr>
            <a:lvl7pPr marL="2971800" indent="-228600" eaLnBrk="0" fontAlgn="base" hangingPunct="0">
              <a:spcBef>
                <a:spcPct val="0"/>
              </a:spcBef>
              <a:spcAft>
                <a:spcPct val="0"/>
              </a:spcAft>
              <a:defRPr>
                <a:solidFill>
                  <a:schemeClr val="tx1"/>
                </a:solidFill>
                <a:latin typeface="Arial" charset="0"/>
                <a:ea typeface="MS PGothic" pitchFamily="34" charset="-128"/>
              </a:defRPr>
            </a:lvl7pPr>
            <a:lvl8pPr marL="3429000" indent="-228600" eaLnBrk="0" fontAlgn="base" hangingPunct="0">
              <a:spcBef>
                <a:spcPct val="0"/>
              </a:spcBef>
              <a:spcAft>
                <a:spcPct val="0"/>
              </a:spcAft>
              <a:defRPr>
                <a:solidFill>
                  <a:schemeClr val="tx1"/>
                </a:solidFill>
                <a:latin typeface="Arial" charset="0"/>
                <a:ea typeface="MS PGothic" pitchFamily="34" charset="-128"/>
              </a:defRPr>
            </a:lvl8pPr>
            <a:lvl9pPr marL="3886200" indent="-228600" eaLnBrk="0" fontAlgn="base" hangingPunct="0">
              <a:spcBef>
                <a:spcPct val="0"/>
              </a:spcBef>
              <a:spcAft>
                <a:spcPct val="0"/>
              </a:spcAft>
              <a:defRPr>
                <a:solidFill>
                  <a:schemeClr val="tx1"/>
                </a:solidFill>
                <a:latin typeface="Arial" charset="0"/>
                <a:ea typeface="MS PGothic" pitchFamily="34" charset="-128"/>
              </a:defRPr>
            </a:lvl9pPr>
          </a:lstStyle>
          <a:p>
            <a:fld id="{043B1170-3711-4949-A7A6-968074B7A21A}" type="slidenum">
              <a:rPr lang="en-US" altLang="en-US"/>
              <a:pPr/>
              <a:t>5</a:t>
            </a:fld>
            <a:endParaRPr lang="en-US" altLang="en-US"/>
          </a:p>
        </p:txBody>
      </p:sp>
    </p:spTree>
    <p:extLst>
      <p:ext uri="{BB962C8B-B14F-4D97-AF65-F5344CB8AC3E}">
        <p14:creationId xmlns:p14="http://schemas.microsoft.com/office/powerpoint/2010/main" val="33439333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597D27C-DC9B-47F1-8E4E-C43C6DA2D30B}" type="slidenum">
              <a:rPr lang="en-GB" smtClean="0"/>
              <a:t>8</a:t>
            </a:fld>
            <a:endParaRPr lang="en-GB"/>
          </a:p>
        </p:txBody>
      </p:sp>
    </p:spTree>
    <p:extLst>
      <p:ext uri="{BB962C8B-B14F-4D97-AF65-F5344CB8AC3E}">
        <p14:creationId xmlns:p14="http://schemas.microsoft.com/office/powerpoint/2010/main" val="13258453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10</a:t>
            </a:fld>
            <a:endParaRPr lang="en-GB"/>
          </a:p>
        </p:txBody>
      </p:sp>
    </p:spTree>
    <p:extLst>
      <p:ext uri="{BB962C8B-B14F-4D97-AF65-F5344CB8AC3E}">
        <p14:creationId xmlns:p14="http://schemas.microsoft.com/office/powerpoint/2010/main" val="27180202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23</a:t>
            </a:fld>
            <a:endParaRPr lang="en-GB"/>
          </a:p>
        </p:txBody>
      </p:sp>
    </p:spTree>
    <p:extLst>
      <p:ext uri="{BB962C8B-B14F-4D97-AF65-F5344CB8AC3E}">
        <p14:creationId xmlns:p14="http://schemas.microsoft.com/office/powerpoint/2010/main" val="3705012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117894-7B06-4E8E-B90E-1F6B6D5D3E1F}" type="slidenum">
              <a:rPr lang="en-GB" smtClean="0"/>
              <a:t>25</a:t>
            </a:fld>
            <a:endParaRPr lang="en-GB"/>
          </a:p>
        </p:txBody>
      </p:sp>
    </p:spTree>
    <p:extLst>
      <p:ext uri="{BB962C8B-B14F-4D97-AF65-F5344CB8AC3E}">
        <p14:creationId xmlns:p14="http://schemas.microsoft.com/office/powerpoint/2010/main" val="2316647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7A6E1A12-1349-49F1-AB1F-C47B01F5EEF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BBA4D86D-93F6-4706-B906-4D5D0CEDD1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37892" name="Slide Number Placeholder 3">
            <a:extLst>
              <a:ext uri="{FF2B5EF4-FFF2-40B4-BE49-F238E27FC236}">
                <a16:creationId xmlns:a16="http://schemas.microsoft.com/office/drawing/2014/main" id="{3C755BF8-15F8-4D08-AEDB-92F00E2C1C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9EB3976-BFBB-4BBF-8822-DD7AA07316BD}" type="slidenum">
              <a:rPr lang="en-US" altLang="en-US" smtClean="0"/>
              <a:pPr/>
              <a:t>27</a:t>
            </a:fld>
            <a:endParaRPr lang="en-US" altLang="en-US"/>
          </a:p>
        </p:txBody>
      </p:sp>
    </p:spTree>
    <p:extLst>
      <p:ext uri="{BB962C8B-B14F-4D97-AF65-F5344CB8AC3E}">
        <p14:creationId xmlns:p14="http://schemas.microsoft.com/office/powerpoint/2010/main" val="22622031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E55BDDC-E6AA-4441-9A7C-BBBCAB6CFDA2}"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1333478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55BDDC-E6AA-4441-9A7C-BBBCAB6CFDA2}"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2377622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E55BDDC-E6AA-4441-9A7C-BBBCAB6CFDA2}"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1428867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E55BDDC-E6AA-4441-9A7C-BBBCAB6CFDA2}"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34940183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E55BDDC-E6AA-4441-9A7C-BBBCAB6CFDA2}" type="datetimeFigureOut">
              <a:rPr lang="en-GB" smtClean="0"/>
              <a:t>11/09/2019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24449901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E55BDDC-E6AA-4441-9A7C-BBBCAB6CFDA2}" type="datetimeFigureOut">
              <a:rPr lang="en-GB" smtClean="0"/>
              <a:t>11/09/2019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3486015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55BDDC-E6AA-4441-9A7C-BBBCAB6CFDA2}" type="datetimeFigureOut">
              <a:rPr lang="en-GB" smtClean="0"/>
              <a:t>11/09/2019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1341715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E55BDDC-E6AA-4441-9A7C-BBBCAB6CFDA2}"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2417351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E55BDDC-E6AA-4441-9A7C-BBBCAB6CFDA2}" type="datetimeFigureOut">
              <a:rPr lang="en-GB" smtClean="0"/>
              <a:t>11/09/2019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3891725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55BDDC-E6AA-4441-9A7C-BBBCAB6CFDA2}"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4208403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E55BDDC-E6AA-4441-9A7C-BBBCAB6CFDA2}" type="datetimeFigureOut">
              <a:rPr lang="en-GB" smtClean="0"/>
              <a:t>11/09/2019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02A66A2-8BCA-475E-BA79-5629E26744C5}" type="slidenum">
              <a:rPr lang="en-GB" smtClean="0"/>
              <a:t>‹#›</a:t>
            </a:fld>
            <a:endParaRPr lang="en-GB"/>
          </a:p>
        </p:txBody>
      </p:sp>
    </p:spTree>
    <p:extLst>
      <p:ext uri="{BB962C8B-B14F-4D97-AF65-F5344CB8AC3E}">
        <p14:creationId xmlns:p14="http://schemas.microsoft.com/office/powerpoint/2010/main" val="269402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55BDDC-E6AA-4441-9A7C-BBBCAB6CFDA2}" type="datetimeFigureOut">
              <a:rPr lang="en-GB" smtClean="0"/>
              <a:t>11/09/2019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2A66A2-8BCA-475E-BA79-5629E26744C5}" type="slidenum">
              <a:rPr lang="en-GB" smtClean="0"/>
              <a:t>‹#›</a:t>
            </a:fld>
            <a:endParaRPr lang="en-GB"/>
          </a:p>
        </p:txBody>
      </p:sp>
    </p:spTree>
    <p:extLst>
      <p:ext uri="{BB962C8B-B14F-4D97-AF65-F5344CB8AC3E}">
        <p14:creationId xmlns:p14="http://schemas.microsoft.com/office/powerpoint/2010/main" val="496264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AH8LIQsiM8o"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unicef.org.uk/rights-respecting-school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time_continue=4&amp;v=ebzC_Fz0rB0"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s://www.estyn.gov.wales/effective-practice/enhancing-learning-through-pupil-participation" TargetMode="External"/><Relationship Id="rId2" Type="http://schemas.openxmlformats.org/officeDocument/2006/relationships/hyperlink" Target="https://www.estyn.llyw.cymru/arfer-effeithiol/gwella-dysgu-trwy-gyfranogiad-disgyblion?_ga=2.148330737.737454450.1519044358-1331257045.1465216077" TargetMode="Externa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childcomwales.org.uk/wp-content/uploads/2018/10/ExecutiveSummary_ENG.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ECES4005</a:t>
            </a:r>
            <a:r>
              <a:rPr lang="en-GB" dirty="0" smtClean="0"/>
              <a:t>/C</a:t>
            </a:r>
            <a:endParaRPr lang="en-GB" dirty="0"/>
          </a:p>
        </p:txBody>
      </p:sp>
      <p:sp>
        <p:nvSpPr>
          <p:cNvPr id="3" name="Subtitle 2"/>
          <p:cNvSpPr>
            <a:spLocks noGrp="1"/>
          </p:cNvSpPr>
          <p:nvPr>
            <p:ph type="subTitle" idx="1"/>
          </p:nvPr>
        </p:nvSpPr>
        <p:spPr/>
        <p:txBody>
          <a:bodyPr/>
          <a:lstStyle/>
          <a:p>
            <a:r>
              <a:rPr lang="en-GB" dirty="0" smtClean="0"/>
              <a:t>Rights and Responsibilities</a:t>
            </a:r>
          </a:p>
          <a:p>
            <a:r>
              <a:rPr lang="en-GB" i="1" dirty="0" err="1" smtClean="0"/>
              <a:t>Hawliau</a:t>
            </a:r>
            <a:r>
              <a:rPr lang="en-GB" i="1" dirty="0" smtClean="0"/>
              <a:t> a </a:t>
            </a:r>
            <a:r>
              <a:rPr lang="en-GB" i="1" dirty="0" err="1" smtClean="0"/>
              <a:t>Chyfrifoldebau</a:t>
            </a:r>
            <a:endParaRPr lang="en-GB" i="1" dirty="0" smtClean="0"/>
          </a:p>
          <a:p>
            <a:r>
              <a:rPr lang="en-GB" i="1" dirty="0" err="1" smtClean="0"/>
              <a:t>Sesiwn</a:t>
            </a:r>
            <a:r>
              <a:rPr lang="en-GB" i="1" dirty="0" smtClean="0"/>
              <a:t> </a:t>
            </a:r>
            <a:r>
              <a:rPr lang="en-GB" i="1" dirty="0" smtClean="0"/>
              <a:t>7 </a:t>
            </a:r>
            <a:r>
              <a:rPr lang="en-GB" i="1" dirty="0" smtClean="0"/>
              <a:t>/ Session </a:t>
            </a:r>
            <a:r>
              <a:rPr lang="en-GB" i="1" dirty="0" smtClean="0"/>
              <a:t>7 </a:t>
            </a:r>
            <a:endParaRPr lang="en-GB" i="1" dirty="0"/>
          </a:p>
        </p:txBody>
      </p:sp>
    </p:spTree>
    <p:extLst>
      <p:ext uri="{BB962C8B-B14F-4D97-AF65-F5344CB8AC3E}">
        <p14:creationId xmlns:p14="http://schemas.microsoft.com/office/powerpoint/2010/main" val="2930578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ea typeface="+mj-ea"/>
                <a:cs typeface="+mj-cs"/>
              </a:rPr>
              <a:t>Learning Outcomes</a:t>
            </a:r>
            <a:br>
              <a:rPr lang="en-GB" dirty="0" smtClean="0">
                <a:ea typeface="+mj-ea"/>
                <a:cs typeface="+mj-cs"/>
              </a:rPr>
            </a:br>
            <a:r>
              <a:rPr lang="en-GB" i="1" dirty="0" err="1" smtClean="0"/>
              <a:t>Deilliannau</a:t>
            </a:r>
            <a:r>
              <a:rPr lang="en-GB" i="1" dirty="0" smtClean="0"/>
              <a:t> </a:t>
            </a:r>
            <a:r>
              <a:rPr lang="en-GB" i="1" dirty="0" err="1" smtClean="0"/>
              <a:t>Dysgu</a:t>
            </a:r>
            <a:r>
              <a:rPr lang="en-GB" i="1" dirty="0" smtClean="0"/>
              <a:t> </a:t>
            </a:r>
            <a:endParaRPr lang="en-GB" i="1" dirty="0"/>
          </a:p>
        </p:txBody>
      </p:sp>
      <p:sp>
        <p:nvSpPr>
          <p:cNvPr id="13314" name="Rectangle 3"/>
          <p:cNvSpPr>
            <a:spLocks noGrp="1" noChangeArrowheads="1"/>
          </p:cNvSpPr>
          <p:nvPr>
            <p:ph sz="half" idx="1"/>
          </p:nvPr>
        </p:nvSpPr>
        <p:spPr/>
        <p:txBody>
          <a:bodyPr/>
          <a:lstStyle/>
          <a:p>
            <a:r>
              <a:rPr lang="cy-GB" altLang="en-US" sz="2400" dirty="0"/>
              <a:t>Dangos ymwybyddiaeth o hawliau dynol, gan gynnwys hawliau a chyfrifoldebau plant yn y Gymru gyfoes, yn seiliedig ar bolisi ac arfer cyfredol</a:t>
            </a:r>
            <a:endParaRPr lang="en-GB" altLang="en-US" sz="2400" dirty="0"/>
          </a:p>
          <a:p>
            <a:endParaRPr lang="en-GB" altLang="en-US" sz="2400" dirty="0"/>
          </a:p>
        </p:txBody>
      </p:sp>
      <p:sp>
        <p:nvSpPr>
          <p:cNvPr id="13315" name="Content Placeholder 6"/>
          <p:cNvSpPr>
            <a:spLocks noGrp="1"/>
          </p:cNvSpPr>
          <p:nvPr>
            <p:ph sz="half" idx="2"/>
          </p:nvPr>
        </p:nvSpPr>
        <p:spPr/>
        <p:txBody>
          <a:bodyPr/>
          <a:lstStyle/>
          <a:p>
            <a:r>
              <a:rPr lang="en-US" altLang="en-US" sz="2400" dirty="0"/>
              <a:t> </a:t>
            </a:r>
            <a:r>
              <a:rPr lang="en-GB" altLang="en-US" sz="2400" dirty="0"/>
              <a:t> Demonstrate an awareness of human rights including children’s rights and responsibilities in contemporary Wales, based on current policy and practice</a:t>
            </a:r>
          </a:p>
        </p:txBody>
      </p:sp>
      <p:pic>
        <p:nvPicPr>
          <p:cNvPr id="1026" name="Picture 2" descr="Family Children Father Mother Protection 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1864" y="4365105"/>
            <a:ext cx="2086372" cy="2086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23684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1266" name="Rectangle 3"/>
          <p:cNvSpPr>
            <a:spLocks noGrp="1" noChangeArrowheads="1"/>
          </p:cNvSpPr>
          <p:nvPr>
            <p:ph sz="half" idx="1"/>
          </p:nvPr>
        </p:nvSpPr>
        <p:spPr/>
        <p:txBody>
          <a:bodyPr/>
          <a:lstStyle/>
          <a:p>
            <a:pPr eaLnBrk="1" hangingPunct="1">
              <a:defRPr/>
            </a:pPr>
            <a:r>
              <a:rPr lang="cy-GB" sz="2400" dirty="0">
                <a:ea typeface="ＭＳ Ｐゴシック" charset="-128"/>
              </a:rPr>
              <a:t>Dangos dealltwriaeth o hawliau ym maes cyfiawnder cymdeithasol, ac mewn amrywiaeth o gyd-destunau a sefyllfaoedd, a dangos ymwybyddiaeth o rwystrau a phroblemau a allai godi</a:t>
            </a:r>
            <a:endParaRPr lang="en-GB" sz="2400" dirty="0">
              <a:ea typeface="ＭＳ Ｐゴシック" charset="-128"/>
            </a:endParaRPr>
          </a:p>
          <a:p>
            <a:pPr marL="109537" indent="0">
              <a:buNone/>
              <a:defRPr/>
            </a:pPr>
            <a:endParaRPr lang="en-GB" altLang="en-US" sz="2400" dirty="0">
              <a:ea typeface="ＭＳ Ｐゴシック" panose="020B0600070205080204" pitchFamily="34" charset="-128"/>
            </a:endParaRPr>
          </a:p>
          <a:p>
            <a:pPr eaLnBrk="1" hangingPunct="1">
              <a:defRPr/>
            </a:pPr>
            <a:endParaRPr lang="en-US" altLang="en-US" dirty="0">
              <a:ea typeface="ＭＳ Ｐゴシック" panose="020B0600070205080204" pitchFamily="34" charset="-128"/>
            </a:endParaRPr>
          </a:p>
        </p:txBody>
      </p:sp>
      <p:sp>
        <p:nvSpPr>
          <p:cNvPr id="15363" name="Content Placeholder 6"/>
          <p:cNvSpPr>
            <a:spLocks noGrp="1"/>
          </p:cNvSpPr>
          <p:nvPr>
            <p:ph sz="half" idx="2"/>
          </p:nvPr>
        </p:nvSpPr>
        <p:spPr/>
        <p:txBody>
          <a:bodyPr/>
          <a:lstStyle/>
          <a:p>
            <a:r>
              <a:rPr lang="en-US" altLang="en-US" sz="2400" dirty="0"/>
              <a:t> </a:t>
            </a:r>
            <a:r>
              <a:rPr lang="en-GB" altLang="en-US" sz="2400" dirty="0"/>
              <a:t>Indicate an understanding of rights in terms of the social justice arena, and in a variety of contexts and situations and demonstrate an awareness of barriers and issues that may arise</a:t>
            </a:r>
          </a:p>
          <a:p>
            <a:endParaRPr lang="en-US" altLang="en-US" sz="3600"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7888" y="4581128"/>
            <a:ext cx="1979290" cy="19792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478587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
        <p:nvSpPr>
          <p:cNvPr id="17410" name="Rectangle 3"/>
          <p:cNvSpPr>
            <a:spLocks noGrp="1" noChangeArrowheads="1"/>
          </p:cNvSpPr>
          <p:nvPr>
            <p:ph sz="half" idx="1"/>
          </p:nvPr>
        </p:nvSpPr>
        <p:spPr/>
        <p:txBody>
          <a:bodyPr>
            <a:normAutofit/>
          </a:bodyPr>
          <a:lstStyle/>
          <a:p>
            <a:pPr eaLnBrk="1" hangingPunct="1"/>
            <a:r>
              <a:rPr lang="cy-GB" altLang="en-US" dirty="0" smtClean="0"/>
              <a:t>Deall deddfwriaeth allweddol yng Nghymru yn ymwneud â hawliau a diogelu plant ac oedolion.</a:t>
            </a:r>
            <a:r>
              <a:rPr lang="en-GB" altLang="en-US" dirty="0" smtClean="0"/>
              <a:t>  </a:t>
            </a:r>
          </a:p>
          <a:p>
            <a:pPr eaLnBrk="1" hangingPunct="1"/>
            <a:endParaRPr lang="en-US" altLang="en-US" dirty="0" smtClean="0"/>
          </a:p>
        </p:txBody>
      </p:sp>
      <p:sp>
        <p:nvSpPr>
          <p:cNvPr id="17411" name="Content Placeholder 6"/>
          <p:cNvSpPr>
            <a:spLocks noGrp="1"/>
          </p:cNvSpPr>
          <p:nvPr>
            <p:ph sz="half" idx="2"/>
          </p:nvPr>
        </p:nvSpPr>
        <p:spPr/>
        <p:txBody>
          <a:bodyPr/>
          <a:lstStyle/>
          <a:p>
            <a:r>
              <a:rPr lang="en-US" altLang="en-US" sz="2400" dirty="0"/>
              <a:t> </a:t>
            </a:r>
            <a:r>
              <a:rPr lang="en-GB" altLang="en-US" dirty="0" smtClean="0"/>
              <a:t> Understand key legislation in Wales regarding adults’ and children’s rights and safeguarding</a:t>
            </a: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67808" y="4408512"/>
            <a:ext cx="2804344" cy="1974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1824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3"/>
          <p:cNvSpPr>
            <a:spLocks noGrp="1" noChangeArrowheads="1"/>
          </p:cNvSpPr>
          <p:nvPr>
            <p:ph sz="half" idx="1"/>
          </p:nvPr>
        </p:nvSpPr>
        <p:spPr/>
        <p:txBody>
          <a:bodyPr/>
          <a:lstStyle/>
          <a:p>
            <a:pPr eaLnBrk="1" hangingPunct="1"/>
            <a:r>
              <a:rPr lang="cy-GB" altLang="en-US" sz="2400"/>
              <a:t>Trefnu eu gwybodaeth a’r hyn y maent wedi’i ddysgu drwy ddefnyddio amrywiaeth o ffynonellau gwybodaeth, yn cynnwys TGCh, a chyflwyno’u gwaith ar y lefel briodol.</a:t>
            </a:r>
            <a:endParaRPr lang="en-US" altLang="en-US" sz="2400"/>
          </a:p>
          <a:p>
            <a:pPr eaLnBrk="1" hangingPunct="1"/>
            <a:endParaRPr lang="en-US" altLang="en-US" sz="3600"/>
          </a:p>
        </p:txBody>
      </p:sp>
      <p:sp>
        <p:nvSpPr>
          <p:cNvPr id="7171" name="Content Placeholder 6"/>
          <p:cNvSpPr>
            <a:spLocks noGrp="1"/>
          </p:cNvSpPr>
          <p:nvPr>
            <p:ph sz="half" idx="2"/>
          </p:nvPr>
        </p:nvSpPr>
        <p:spPr/>
        <p:txBody>
          <a:bodyPr/>
          <a:lstStyle/>
          <a:p>
            <a:pPr>
              <a:defRPr/>
            </a:pPr>
            <a:r>
              <a:rPr lang="en-US" sz="2400" dirty="0">
                <a:ea typeface="ＭＳ Ｐゴシック" charset="-128"/>
              </a:rPr>
              <a:t> </a:t>
            </a:r>
            <a:r>
              <a:rPr lang="en-GB" sz="2400" i="1" dirty="0">
                <a:ea typeface="ＭＳ Ｐゴシック" charset="-128"/>
              </a:rPr>
              <a:t>Organise their knowledge and learning through the use of a range of information sources, including ICT and present their work at the appropriate level.</a:t>
            </a:r>
            <a:endParaRPr lang="en-US" sz="2400" i="1" dirty="0">
              <a:ea typeface="ＭＳ Ｐゴシック" charset="-128"/>
            </a:endParaRPr>
          </a:p>
          <a:p>
            <a:pPr marL="109537" indent="0">
              <a:buNone/>
              <a:defRPr/>
            </a:pPr>
            <a:r>
              <a:rPr lang="en-US" sz="3600" i="1" dirty="0">
                <a:ea typeface="ＭＳ Ｐゴシック" charset="-128"/>
              </a:rPr>
              <a:t> </a:t>
            </a:r>
          </a:p>
          <a:p>
            <a:pPr marL="109537" indent="0">
              <a:buNone/>
              <a:defRPr/>
            </a:pPr>
            <a:r>
              <a:rPr lang="en-US" sz="3600" dirty="0">
                <a:ea typeface="ＭＳ Ｐゴシック" charset="-128"/>
              </a:rPr>
              <a:t> </a:t>
            </a:r>
          </a:p>
          <a:p>
            <a:pPr>
              <a:defRPr/>
            </a:pPr>
            <a:endParaRPr lang="en-US" sz="3600" dirty="0">
              <a:ea typeface="ＭＳ Ｐゴシック" charset="-128"/>
            </a:endParaRPr>
          </a:p>
          <a:p>
            <a:pPr>
              <a:defRPr/>
            </a:pPr>
            <a:endParaRPr lang="en-US" sz="3600" dirty="0">
              <a:ea typeface="ＭＳ Ｐゴシック" charset="-128"/>
            </a:endParaRPr>
          </a:p>
        </p:txBody>
      </p:sp>
      <p:pic>
        <p:nvPicPr>
          <p:cNvPr id="4098" name="Picture 2" descr="Startup Meeting Brainstorming Business T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1824" y="4581128"/>
            <a:ext cx="2985542" cy="1990362"/>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2"/>
          <p:cNvSpPr>
            <a:spLocks noGrp="1" noChangeArrowheads="1"/>
          </p:cNvSpPr>
          <p:nvPr>
            <p:ph type="title"/>
          </p:nvPr>
        </p:nvSpPr>
        <p:spPr/>
        <p:txBody>
          <a:bodyPr rtlCol="0">
            <a:normAutofit/>
          </a:bodyPr>
          <a:lstStyle/>
          <a:p>
            <a:pPr>
              <a:defRPr/>
            </a:pPr>
            <a:r>
              <a:rPr lang="en-GB" dirty="0" smtClean="0"/>
              <a:t>Learning </a:t>
            </a:r>
            <a:r>
              <a:rPr lang="en-GB" dirty="0"/>
              <a:t>Outcomes</a:t>
            </a:r>
            <a:br>
              <a:rPr lang="en-GB" dirty="0"/>
            </a:br>
            <a:r>
              <a:rPr lang="en-GB" i="1" dirty="0" err="1"/>
              <a:t>Deilliannau</a:t>
            </a:r>
            <a:r>
              <a:rPr lang="en-GB" i="1" dirty="0"/>
              <a:t> </a:t>
            </a:r>
            <a:r>
              <a:rPr lang="en-GB" i="1" dirty="0" err="1"/>
              <a:t>Dysgu</a:t>
            </a:r>
            <a:r>
              <a:rPr lang="en-GB" i="1" dirty="0"/>
              <a:t> </a:t>
            </a:r>
            <a:endParaRPr lang="en-GB" i="1" dirty="0">
              <a:ea typeface="+mj-ea"/>
              <a:cs typeface="+mj-cs"/>
            </a:endParaRPr>
          </a:p>
        </p:txBody>
      </p:sp>
    </p:spTree>
    <p:extLst>
      <p:ext uri="{BB962C8B-B14F-4D97-AF65-F5344CB8AC3E}">
        <p14:creationId xmlns:p14="http://schemas.microsoft.com/office/powerpoint/2010/main" val="5417192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dirty="0" err="1" smtClean="0"/>
              <a:t>Addysg</a:t>
            </a:r>
            <a:r>
              <a:rPr lang="en-GB" dirty="0" smtClean="0"/>
              <a:t> </a:t>
            </a:r>
            <a:r>
              <a:rPr lang="en-GB" dirty="0" err="1" smtClean="0"/>
              <a:t>Hawliau</a:t>
            </a:r>
            <a:r>
              <a:rPr lang="en-GB" dirty="0" smtClean="0"/>
              <a:t/>
            </a:r>
            <a:br>
              <a:rPr lang="en-GB" dirty="0" smtClean="0"/>
            </a:br>
            <a:r>
              <a:rPr lang="en-GB" dirty="0" smtClean="0"/>
              <a:t>Rights Education </a:t>
            </a:r>
            <a:endParaRPr lang="en-GB" dirty="0"/>
          </a:p>
        </p:txBody>
      </p:sp>
      <p:sp>
        <p:nvSpPr>
          <p:cNvPr id="8" name="Content Placeholder 7"/>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dirty="0" err="1"/>
              <a:t>Achub</a:t>
            </a:r>
            <a:r>
              <a:rPr lang="en-GB" dirty="0"/>
              <a:t> y Plant (2006 </a:t>
            </a:r>
            <a:r>
              <a:rPr lang="en-GB" dirty="0" err="1"/>
              <a:t>yn</a:t>
            </a:r>
            <a:r>
              <a:rPr lang="en-GB" dirty="0"/>
              <a:t> Jones a Walker, 2011, t.46) - Plant:</a:t>
            </a:r>
          </a:p>
          <a:p>
            <a:pPr lvl="1"/>
            <a:r>
              <a:rPr lang="en-GB" dirty="0"/>
              <a:t>Cael </a:t>
            </a:r>
            <a:r>
              <a:rPr lang="en-GB" dirty="0" err="1"/>
              <a:t>hawliau</a:t>
            </a:r>
            <a:endParaRPr lang="en-GB" dirty="0"/>
          </a:p>
          <a:p>
            <a:pPr lvl="1"/>
            <a:r>
              <a:rPr lang="en-GB" dirty="0" err="1"/>
              <a:t>Yr</a:t>
            </a:r>
            <a:r>
              <a:rPr lang="en-GB" dirty="0"/>
              <a:t> </a:t>
            </a:r>
            <a:r>
              <a:rPr lang="en-GB" dirty="0" err="1"/>
              <a:t>hawl</a:t>
            </a:r>
            <a:r>
              <a:rPr lang="en-GB" dirty="0"/>
              <a:t> </a:t>
            </a:r>
            <a:r>
              <a:rPr lang="en-GB" dirty="0" err="1"/>
              <a:t>i</a:t>
            </a:r>
            <a:r>
              <a:rPr lang="en-GB" dirty="0"/>
              <a:t> </a:t>
            </a:r>
            <a:r>
              <a:rPr lang="en-GB" dirty="0" err="1"/>
              <a:t>gael</a:t>
            </a:r>
            <a:r>
              <a:rPr lang="en-GB" dirty="0"/>
              <a:t> </a:t>
            </a:r>
            <a:r>
              <a:rPr lang="en-GB" dirty="0" err="1"/>
              <a:t>gwybod</a:t>
            </a:r>
            <a:r>
              <a:rPr lang="en-GB" dirty="0"/>
              <a:t> am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ymarfer</a:t>
            </a:r>
            <a:r>
              <a:rPr lang="en-GB" dirty="0"/>
              <a:t>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gynnal</a:t>
            </a:r>
            <a:r>
              <a:rPr lang="en-GB" dirty="0"/>
              <a:t> </a:t>
            </a:r>
            <a:r>
              <a:rPr lang="en-GB" dirty="0" err="1"/>
              <a:t>eu</a:t>
            </a:r>
            <a:r>
              <a:rPr lang="en-GB" dirty="0"/>
              <a:t> </a:t>
            </a:r>
            <a:r>
              <a:rPr lang="en-GB" dirty="0" err="1"/>
              <a:t>hawliau</a:t>
            </a:r>
            <a:endParaRPr lang="en-GB" dirty="0"/>
          </a:p>
          <a:p>
            <a:pPr lvl="1"/>
            <a:r>
              <a:rPr lang="en-GB" dirty="0" err="1"/>
              <a:t>Dylid</a:t>
            </a:r>
            <a:r>
              <a:rPr lang="en-GB" dirty="0"/>
              <a:t> </a:t>
            </a:r>
            <a:r>
              <a:rPr lang="en-GB" dirty="0" err="1"/>
              <a:t>rhoi</a:t>
            </a:r>
            <a:r>
              <a:rPr lang="en-GB" dirty="0"/>
              <a:t> </a:t>
            </a:r>
            <a:r>
              <a:rPr lang="en-GB" dirty="0" err="1"/>
              <a:t>cyfleoedd</a:t>
            </a:r>
            <a:r>
              <a:rPr lang="en-GB" dirty="0"/>
              <a:t> </a:t>
            </a:r>
            <a:r>
              <a:rPr lang="en-GB" dirty="0" err="1"/>
              <a:t>i</a:t>
            </a:r>
            <a:r>
              <a:rPr lang="en-GB" dirty="0"/>
              <a:t> </a:t>
            </a:r>
            <a:r>
              <a:rPr lang="en-GB" dirty="0" err="1"/>
              <a:t>eirioli</a:t>
            </a:r>
            <a:r>
              <a:rPr lang="en-GB" dirty="0"/>
              <a:t> am </a:t>
            </a:r>
            <a:r>
              <a:rPr lang="en-GB" dirty="0" err="1"/>
              <a:t>hawliau</a:t>
            </a:r>
            <a:endParaRPr lang="en-GB" dirty="0"/>
          </a:p>
        </p:txBody>
      </p:sp>
      <p:sp>
        <p:nvSpPr>
          <p:cNvPr id="9" name="Content Placeholder 8"/>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lnSpcReduction="10000"/>
          </a:bodyPr>
          <a:lstStyle/>
          <a:p>
            <a:r>
              <a:rPr lang="en-GB" dirty="0" smtClean="0"/>
              <a:t>Save the Children (2006 in Jones and Walker, 2011, p.46) – Children: </a:t>
            </a:r>
          </a:p>
          <a:p>
            <a:pPr lvl="1"/>
            <a:r>
              <a:rPr lang="en-GB" dirty="0" smtClean="0"/>
              <a:t>Have rights</a:t>
            </a:r>
          </a:p>
          <a:p>
            <a:pPr lvl="1"/>
            <a:r>
              <a:rPr lang="en-GB" dirty="0" smtClean="0"/>
              <a:t>Have the right to be informed about their rights</a:t>
            </a:r>
          </a:p>
          <a:p>
            <a:pPr lvl="1"/>
            <a:r>
              <a:rPr lang="en-GB" dirty="0" smtClean="0"/>
              <a:t>Should be given opportunities to exercise their rights</a:t>
            </a:r>
          </a:p>
          <a:p>
            <a:pPr lvl="1"/>
            <a:r>
              <a:rPr lang="en-GB" dirty="0"/>
              <a:t>Should be given</a:t>
            </a:r>
            <a:r>
              <a:rPr lang="en-GB" dirty="0" smtClean="0"/>
              <a:t> opportunities to uphold their rights</a:t>
            </a:r>
          </a:p>
          <a:p>
            <a:pPr lvl="1"/>
            <a:r>
              <a:rPr lang="en-GB" dirty="0"/>
              <a:t>Should be </a:t>
            </a:r>
            <a:r>
              <a:rPr lang="en-GB" dirty="0" smtClean="0"/>
              <a:t>given opportunities to advocate about rights</a:t>
            </a:r>
          </a:p>
        </p:txBody>
      </p:sp>
    </p:spTree>
    <p:extLst>
      <p:ext uri="{BB962C8B-B14F-4D97-AF65-F5344CB8AC3E}">
        <p14:creationId xmlns:p14="http://schemas.microsoft.com/office/powerpoint/2010/main" val="21132364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Education and Rights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990986584"/>
              </p:ext>
            </p:extLst>
          </p:nvPr>
        </p:nvGraphicFramePr>
        <p:xfrm>
          <a:off x="6404610" y="3688713"/>
          <a:ext cx="5181600" cy="2623186"/>
        </p:xfrm>
        <a:graphic>
          <a:graphicData uri="http://schemas.openxmlformats.org/drawingml/2006/table">
            <a:tbl>
              <a:tblPr firstRow="1" bandRow="1">
                <a:tableStyleId>{5C22544A-7EE6-4342-B048-85BDC9FD1C3A}</a:tableStyleId>
              </a:tblPr>
              <a:tblGrid>
                <a:gridCol w="1727200">
                  <a:extLst>
                    <a:ext uri="{9D8B030D-6E8A-4147-A177-3AD203B41FA5}">
                      <a16:colId xmlns:a16="http://schemas.microsoft.com/office/drawing/2014/main" val="713693796"/>
                    </a:ext>
                  </a:extLst>
                </a:gridCol>
                <a:gridCol w="1727200">
                  <a:extLst>
                    <a:ext uri="{9D8B030D-6E8A-4147-A177-3AD203B41FA5}">
                      <a16:colId xmlns:a16="http://schemas.microsoft.com/office/drawing/2014/main" val="745691064"/>
                    </a:ext>
                  </a:extLst>
                </a:gridCol>
                <a:gridCol w="1727200">
                  <a:extLst>
                    <a:ext uri="{9D8B030D-6E8A-4147-A177-3AD203B41FA5}">
                      <a16:colId xmlns:a16="http://schemas.microsoft.com/office/drawing/2014/main" val="1088418273"/>
                    </a:ext>
                  </a:extLst>
                </a:gridCol>
              </a:tblGrid>
              <a:tr h="406566">
                <a:tc>
                  <a:txBody>
                    <a:bodyPr/>
                    <a:lstStyle/>
                    <a:p>
                      <a:pPr algn="ctr"/>
                      <a:endParaRPr lang="en-GB" dirty="0"/>
                    </a:p>
                  </a:txBody>
                  <a:tcPr/>
                </a:tc>
                <a:tc>
                  <a:txBody>
                    <a:bodyPr/>
                    <a:lstStyle/>
                    <a:p>
                      <a:pPr algn="ctr"/>
                      <a:r>
                        <a:rPr lang="en-GB" dirty="0" smtClean="0"/>
                        <a:t>School </a:t>
                      </a:r>
                      <a:endParaRPr lang="en-GB" dirty="0"/>
                    </a:p>
                  </a:txBody>
                  <a:tcPr/>
                </a:tc>
                <a:tc>
                  <a:txBody>
                    <a:bodyPr/>
                    <a:lstStyle/>
                    <a:p>
                      <a:pPr algn="ctr"/>
                      <a:r>
                        <a:rPr lang="en-GB" dirty="0" smtClean="0"/>
                        <a:t>Practitioner </a:t>
                      </a:r>
                      <a:endParaRPr lang="en-GB" dirty="0"/>
                    </a:p>
                  </a:txBody>
                  <a:tcPr/>
                </a:tc>
                <a:extLst>
                  <a:ext uri="{0D108BD9-81ED-4DB2-BD59-A6C34878D82A}">
                    <a16:rowId xmlns:a16="http://schemas.microsoft.com/office/drawing/2014/main" val="2225501512"/>
                  </a:ext>
                </a:extLst>
              </a:tr>
              <a:tr h="406566">
                <a:tc>
                  <a:txBody>
                    <a:bodyPr/>
                    <a:lstStyle/>
                    <a:p>
                      <a:pPr algn="ctr"/>
                      <a:r>
                        <a:rPr lang="en-GB" dirty="0" smtClean="0"/>
                        <a:t>School policies</a:t>
                      </a: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4256108697"/>
                  </a:ext>
                </a:extLst>
              </a:tr>
              <a:tr h="406566">
                <a:tc>
                  <a:txBody>
                    <a:bodyPr/>
                    <a:lstStyle/>
                    <a:p>
                      <a:pPr algn="ctr"/>
                      <a:r>
                        <a:rPr lang="en-GB" dirty="0" smtClean="0"/>
                        <a:t>Curriculum</a:t>
                      </a:r>
                      <a:r>
                        <a:rPr lang="en-GB" baseline="0" dirty="0" smtClean="0"/>
                        <a:t> </a:t>
                      </a:r>
                      <a:endParaRPr lang="en-GB" dirty="0"/>
                    </a:p>
                  </a:txBody>
                  <a:tcPr/>
                </a:tc>
                <a:tc>
                  <a:txBody>
                    <a:bodyPr/>
                    <a:lstStyle/>
                    <a:p>
                      <a:pPr algn="ctr"/>
                      <a:endParaRPr lang="en-GB" dirty="0"/>
                    </a:p>
                  </a:txBody>
                  <a:tcPr/>
                </a:tc>
                <a:tc>
                  <a:txBody>
                    <a:bodyPr/>
                    <a:lstStyle/>
                    <a:p>
                      <a:pPr algn="ctr"/>
                      <a:endParaRPr lang="en-GB"/>
                    </a:p>
                  </a:txBody>
                  <a:tcPr/>
                </a:tc>
                <a:extLst>
                  <a:ext uri="{0D108BD9-81ED-4DB2-BD59-A6C34878D82A}">
                    <a16:rowId xmlns:a16="http://schemas.microsoft.com/office/drawing/2014/main" val="2700260992"/>
                  </a:ext>
                </a:extLst>
              </a:tr>
              <a:tr h="701744">
                <a:tc>
                  <a:txBody>
                    <a:bodyPr/>
                    <a:lstStyle/>
                    <a:p>
                      <a:pPr algn="ctr"/>
                      <a:r>
                        <a:rPr lang="en-GB" dirty="0" smtClean="0"/>
                        <a:t>Professional</a:t>
                      </a:r>
                      <a:r>
                        <a:rPr lang="en-GB" baseline="0" dirty="0" smtClean="0"/>
                        <a:t> beliefs</a:t>
                      </a: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3086494691"/>
                  </a:ext>
                </a:extLst>
              </a:tr>
              <a:tr h="701744">
                <a:tc>
                  <a:txBody>
                    <a:bodyPr/>
                    <a:lstStyle/>
                    <a:p>
                      <a:pPr algn="ctr"/>
                      <a:r>
                        <a:rPr lang="en-GB" i="1" dirty="0" smtClean="0"/>
                        <a:t>Add</a:t>
                      </a:r>
                      <a:r>
                        <a:rPr lang="en-GB" i="1" baseline="0" dirty="0" smtClean="0"/>
                        <a:t> your own ideas here… </a:t>
                      </a:r>
                      <a:endParaRPr lang="en-GB" i="1"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300921430"/>
                  </a:ext>
                </a:extLst>
              </a:tr>
            </a:tbl>
          </a:graphicData>
        </a:graphic>
      </p:graphicFrame>
      <p:sp>
        <p:nvSpPr>
          <p:cNvPr id="4" name="Content Placeholder 3"/>
          <p:cNvSpPr>
            <a:spLocks noGrp="1"/>
          </p:cNvSpPr>
          <p:nvPr>
            <p:ph sz="half" idx="2"/>
          </p:nvPr>
        </p:nvSpPr>
        <p:spPr/>
        <p:txBody>
          <a:bodyPr/>
          <a:lstStyle/>
          <a:p>
            <a:r>
              <a:rPr lang="en-GB" dirty="0" smtClean="0"/>
              <a:t>What is the role of schools and practitioners in the maintenance of children’s rights in education? </a:t>
            </a:r>
            <a:endParaRPr lang="en-GB" dirty="0"/>
          </a:p>
        </p:txBody>
      </p:sp>
      <p:sp>
        <p:nvSpPr>
          <p:cNvPr id="6" name="Content Placeholder 3"/>
          <p:cNvSpPr txBox="1">
            <a:spLocks/>
          </p:cNvSpPr>
          <p:nvPr/>
        </p:nvSpPr>
        <p:spPr>
          <a:xfrm>
            <a:off x="758190" y="1825625"/>
            <a:ext cx="5181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Beth </a:t>
            </a:r>
            <a:r>
              <a:rPr lang="en-GB" dirty="0" err="1" smtClean="0"/>
              <a:t>yw</a:t>
            </a:r>
            <a:r>
              <a:rPr lang="en-GB" dirty="0" smtClean="0"/>
              <a:t> </a:t>
            </a:r>
            <a:r>
              <a:rPr lang="en-GB" dirty="0" err="1" smtClean="0"/>
              <a:t>rôl</a:t>
            </a:r>
            <a:r>
              <a:rPr lang="en-GB" dirty="0" smtClean="0"/>
              <a:t> </a:t>
            </a:r>
            <a:r>
              <a:rPr lang="en-GB" dirty="0" err="1" smtClean="0"/>
              <a:t>ysgolion</a:t>
            </a:r>
            <a:r>
              <a:rPr lang="en-GB" dirty="0" smtClean="0"/>
              <a:t> ac </a:t>
            </a:r>
            <a:r>
              <a:rPr lang="en-GB" dirty="0" err="1" smtClean="0"/>
              <a:t>ymarferwyr</a:t>
            </a:r>
            <a:r>
              <a:rPr lang="en-GB" dirty="0" smtClean="0"/>
              <a:t> </a:t>
            </a:r>
            <a:r>
              <a:rPr lang="en-GB" dirty="0" err="1" smtClean="0"/>
              <a:t>mewn</a:t>
            </a:r>
            <a:r>
              <a:rPr lang="en-GB" dirty="0" smtClean="0"/>
              <a:t> </a:t>
            </a:r>
            <a:r>
              <a:rPr lang="en-GB" dirty="0" err="1" smtClean="0"/>
              <a:t>sicrhau</a:t>
            </a:r>
            <a:r>
              <a:rPr lang="en-GB" dirty="0" smtClean="0"/>
              <a:t> </a:t>
            </a:r>
            <a:r>
              <a:rPr lang="en-GB" dirty="0" err="1" smtClean="0"/>
              <a:t>hawliau</a:t>
            </a:r>
            <a:r>
              <a:rPr lang="en-GB" dirty="0" smtClean="0"/>
              <a:t> plant </a:t>
            </a:r>
            <a:r>
              <a:rPr lang="en-GB" dirty="0" err="1" smtClean="0"/>
              <a:t>mewn</a:t>
            </a:r>
            <a:r>
              <a:rPr lang="en-GB" dirty="0" smtClean="0"/>
              <a:t> </a:t>
            </a:r>
            <a:r>
              <a:rPr lang="en-GB" dirty="0" err="1" smtClean="0"/>
              <a:t>addysg</a:t>
            </a:r>
            <a:r>
              <a:rPr lang="en-GB" dirty="0" smtClean="0"/>
              <a:t>? </a:t>
            </a:r>
            <a:endParaRPr lang="en-GB" dirty="0"/>
          </a:p>
        </p:txBody>
      </p:sp>
      <p:graphicFrame>
        <p:nvGraphicFramePr>
          <p:cNvPr id="7" name="Content Placeholder 4"/>
          <p:cNvGraphicFramePr>
            <a:graphicFrameLocks/>
          </p:cNvGraphicFramePr>
          <p:nvPr>
            <p:extLst>
              <p:ext uri="{D42A27DB-BD31-4B8C-83A1-F6EECF244321}">
                <p14:modId xmlns:p14="http://schemas.microsoft.com/office/powerpoint/2010/main" val="545578493"/>
              </p:ext>
            </p:extLst>
          </p:nvPr>
        </p:nvGraphicFramePr>
        <p:xfrm>
          <a:off x="758190" y="3688715"/>
          <a:ext cx="5181600" cy="2667000"/>
        </p:xfrm>
        <a:graphic>
          <a:graphicData uri="http://schemas.openxmlformats.org/drawingml/2006/table">
            <a:tbl>
              <a:tblPr firstRow="1" bandRow="1">
                <a:tableStyleId>{5C22544A-7EE6-4342-B048-85BDC9FD1C3A}</a:tableStyleId>
              </a:tblPr>
              <a:tblGrid>
                <a:gridCol w="1727200">
                  <a:extLst>
                    <a:ext uri="{9D8B030D-6E8A-4147-A177-3AD203B41FA5}">
                      <a16:colId xmlns:a16="http://schemas.microsoft.com/office/drawing/2014/main" val="713693796"/>
                    </a:ext>
                  </a:extLst>
                </a:gridCol>
                <a:gridCol w="1727200">
                  <a:extLst>
                    <a:ext uri="{9D8B030D-6E8A-4147-A177-3AD203B41FA5}">
                      <a16:colId xmlns:a16="http://schemas.microsoft.com/office/drawing/2014/main" val="745691064"/>
                    </a:ext>
                  </a:extLst>
                </a:gridCol>
                <a:gridCol w="1727200">
                  <a:extLst>
                    <a:ext uri="{9D8B030D-6E8A-4147-A177-3AD203B41FA5}">
                      <a16:colId xmlns:a16="http://schemas.microsoft.com/office/drawing/2014/main" val="1088418273"/>
                    </a:ext>
                  </a:extLst>
                </a:gridCol>
              </a:tblGrid>
              <a:tr h="370840">
                <a:tc>
                  <a:txBody>
                    <a:bodyPr/>
                    <a:lstStyle/>
                    <a:p>
                      <a:pPr algn="ctr"/>
                      <a:endParaRPr lang="en-GB" dirty="0"/>
                    </a:p>
                  </a:txBody>
                  <a:tcPr/>
                </a:tc>
                <a:tc>
                  <a:txBody>
                    <a:bodyPr/>
                    <a:lstStyle/>
                    <a:p>
                      <a:pPr algn="ctr"/>
                      <a:r>
                        <a:rPr lang="en-GB" dirty="0" err="1" smtClean="0"/>
                        <a:t>Ysgol</a:t>
                      </a:r>
                      <a:r>
                        <a:rPr lang="en-GB" dirty="0" smtClean="0"/>
                        <a:t> </a:t>
                      </a:r>
                      <a:endParaRPr lang="en-GB" dirty="0"/>
                    </a:p>
                  </a:txBody>
                  <a:tcPr/>
                </a:tc>
                <a:tc>
                  <a:txBody>
                    <a:bodyPr/>
                    <a:lstStyle/>
                    <a:p>
                      <a:pPr algn="ctr"/>
                      <a:r>
                        <a:rPr lang="en-GB" dirty="0" err="1" smtClean="0"/>
                        <a:t>Ymarferwr</a:t>
                      </a:r>
                      <a:endParaRPr lang="en-GB" dirty="0"/>
                    </a:p>
                  </a:txBody>
                  <a:tcPr/>
                </a:tc>
                <a:extLst>
                  <a:ext uri="{0D108BD9-81ED-4DB2-BD59-A6C34878D82A}">
                    <a16:rowId xmlns:a16="http://schemas.microsoft.com/office/drawing/2014/main" val="2225501512"/>
                  </a:ext>
                </a:extLst>
              </a:tr>
              <a:tr h="370840">
                <a:tc>
                  <a:txBody>
                    <a:bodyPr/>
                    <a:lstStyle/>
                    <a:p>
                      <a:pPr algn="ctr"/>
                      <a:r>
                        <a:rPr lang="en-GB" dirty="0" err="1" smtClean="0"/>
                        <a:t>Polisiau</a:t>
                      </a:r>
                      <a:r>
                        <a:rPr lang="en-GB" dirty="0" smtClean="0"/>
                        <a:t> </a:t>
                      </a: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4256108697"/>
                  </a:ext>
                </a:extLst>
              </a:tr>
              <a:tr h="370840">
                <a:tc>
                  <a:txBody>
                    <a:bodyPr/>
                    <a:lstStyle/>
                    <a:p>
                      <a:pPr algn="ctr"/>
                      <a:r>
                        <a:rPr lang="en-GB" dirty="0" err="1" smtClean="0"/>
                        <a:t>Cwricwlwm</a:t>
                      </a:r>
                      <a:endParaRPr lang="en-GB" dirty="0"/>
                    </a:p>
                  </a:txBody>
                  <a:tcPr/>
                </a:tc>
                <a:tc>
                  <a:txBody>
                    <a:bodyPr/>
                    <a:lstStyle/>
                    <a:p>
                      <a:pPr algn="ctr"/>
                      <a:endParaRPr lang="en-GB" dirty="0"/>
                    </a:p>
                  </a:txBody>
                  <a:tcPr/>
                </a:tc>
                <a:tc>
                  <a:txBody>
                    <a:bodyPr/>
                    <a:lstStyle/>
                    <a:p>
                      <a:pPr algn="ctr"/>
                      <a:endParaRPr lang="en-GB"/>
                    </a:p>
                  </a:txBody>
                  <a:tcPr/>
                </a:tc>
                <a:extLst>
                  <a:ext uri="{0D108BD9-81ED-4DB2-BD59-A6C34878D82A}">
                    <a16:rowId xmlns:a16="http://schemas.microsoft.com/office/drawing/2014/main" val="2700260992"/>
                  </a:ext>
                </a:extLst>
              </a:tr>
              <a:tr h="370840">
                <a:tc>
                  <a:txBody>
                    <a:bodyPr/>
                    <a:lstStyle/>
                    <a:p>
                      <a:pPr algn="ctr"/>
                      <a:r>
                        <a:rPr lang="en-GB" dirty="0" err="1" smtClean="0"/>
                        <a:t>Credoau</a:t>
                      </a:r>
                      <a:r>
                        <a:rPr lang="en-GB" dirty="0" smtClean="0"/>
                        <a:t> </a:t>
                      </a:r>
                      <a:r>
                        <a:rPr lang="en-GB" dirty="0" err="1" smtClean="0"/>
                        <a:t>Proffesiynol</a:t>
                      </a:r>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3086494691"/>
                  </a:ext>
                </a:extLst>
              </a:tr>
              <a:tr h="370840">
                <a:tc>
                  <a:txBody>
                    <a:bodyPr/>
                    <a:lstStyle/>
                    <a:p>
                      <a:pPr algn="ctr"/>
                      <a:r>
                        <a:rPr lang="en-GB" i="1" dirty="0" err="1" smtClean="0"/>
                        <a:t>Ychwanegwch</a:t>
                      </a:r>
                      <a:r>
                        <a:rPr lang="en-GB" i="1" dirty="0" smtClean="0"/>
                        <a:t> </a:t>
                      </a:r>
                      <a:r>
                        <a:rPr lang="en-GB" i="1" dirty="0" err="1" smtClean="0"/>
                        <a:t>eich</a:t>
                      </a:r>
                      <a:r>
                        <a:rPr lang="en-GB" i="1" dirty="0" smtClean="0"/>
                        <a:t> </a:t>
                      </a:r>
                      <a:r>
                        <a:rPr lang="en-GB" i="1" dirty="0" err="1" smtClean="0"/>
                        <a:t>syniadau</a:t>
                      </a:r>
                      <a:r>
                        <a:rPr lang="en-GB" i="1" dirty="0" smtClean="0"/>
                        <a:t> </a:t>
                      </a:r>
                      <a:r>
                        <a:rPr lang="en-GB" i="1" dirty="0" err="1" smtClean="0"/>
                        <a:t>eich</a:t>
                      </a:r>
                      <a:r>
                        <a:rPr lang="en-GB" i="1" dirty="0" smtClean="0"/>
                        <a:t> </a:t>
                      </a:r>
                      <a:r>
                        <a:rPr lang="en-GB" i="1" dirty="0" err="1" smtClean="0"/>
                        <a:t>hun</a:t>
                      </a:r>
                      <a:r>
                        <a:rPr lang="en-GB" i="1" dirty="0" smtClean="0"/>
                        <a:t>…</a:t>
                      </a:r>
                      <a:endParaRPr lang="en-GB" i="1"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300921430"/>
                  </a:ext>
                </a:extLst>
              </a:tr>
            </a:tbl>
          </a:graphicData>
        </a:graphic>
      </p:graphicFrame>
    </p:spTree>
    <p:extLst>
      <p:ext uri="{BB962C8B-B14F-4D97-AF65-F5344CB8AC3E}">
        <p14:creationId xmlns:p14="http://schemas.microsoft.com/office/powerpoint/2010/main" val="39365959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Ysgolion</a:t>
            </a:r>
            <a:r>
              <a:rPr lang="en-GB" dirty="0" smtClean="0"/>
              <a:t> </a:t>
            </a:r>
            <a:r>
              <a:rPr lang="en-GB" dirty="0" err="1" smtClean="0"/>
              <a:t>Sy’n</a:t>
            </a:r>
            <a:r>
              <a:rPr lang="en-GB" dirty="0" smtClean="0"/>
              <a:t> </a:t>
            </a:r>
            <a:r>
              <a:rPr lang="en-GB" dirty="0" err="1" smtClean="0"/>
              <a:t>Parchu</a:t>
            </a:r>
            <a:r>
              <a:rPr lang="en-GB" dirty="0" smtClean="0"/>
              <a:t> </a:t>
            </a:r>
            <a:r>
              <a:rPr lang="en-GB" dirty="0" err="1" smtClean="0"/>
              <a:t>Hawliau</a:t>
            </a:r>
            <a:r>
              <a:rPr lang="en-GB" dirty="0" smtClean="0"/>
              <a:t/>
            </a:r>
            <a:br>
              <a:rPr lang="en-GB" dirty="0" smtClean="0"/>
            </a:br>
            <a:r>
              <a:rPr lang="en-GB" dirty="0" smtClean="0"/>
              <a:t>Rights Respecting Schools</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r>
              <a:rPr lang="en-GB" dirty="0" err="1" smtClean="0"/>
              <a:t>Mewn</a:t>
            </a:r>
            <a:r>
              <a:rPr lang="en-GB" dirty="0" smtClean="0"/>
              <a:t> </a:t>
            </a:r>
            <a:r>
              <a:rPr lang="en-GB" dirty="0" err="1" smtClean="0"/>
              <a:t>pâr</a:t>
            </a:r>
            <a:r>
              <a:rPr lang="en-GB" dirty="0" smtClean="0"/>
              <a:t>, </a:t>
            </a:r>
            <a:r>
              <a:rPr lang="en-GB" dirty="0" err="1" smtClean="0"/>
              <a:t>trafodwch</a:t>
            </a:r>
            <a:r>
              <a:rPr lang="en-GB" dirty="0" smtClean="0"/>
              <a:t> </a:t>
            </a:r>
            <a:r>
              <a:rPr lang="en-GB" dirty="0" err="1" smtClean="0"/>
              <a:t>sut</a:t>
            </a:r>
            <a:r>
              <a:rPr lang="en-GB" dirty="0" smtClean="0"/>
              <a:t> </a:t>
            </a:r>
            <a:r>
              <a:rPr lang="en-GB" dirty="0" err="1" smtClean="0"/>
              <a:t>mae</a:t>
            </a:r>
            <a:r>
              <a:rPr lang="en-GB" dirty="0" smtClean="0"/>
              <a:t> </a:t>
            </a:r>
            <a:r>
              <a:rPr lang="en-GB" dirty="0" err="1" smtClean="0"/>
              <a:t>ysgol</a:t>
            </a:r>
            <a:r>
              <a:rPr lang="en-GB" dirty="0" smtClean="0"/>
              <a:t> </a:t>
            </a:r>
            <a:r>
              <a:rPr lang="en-GB" dirty="0" err="1" smtClean="0"/>
              <a:t>sy’n</a:t>
            </a:r>
            <a:r>
              <a:rPr lang="en-GB" dirty="0" smtClean="0"/>
              <a:t> </a:t>
            </a:r>
            <a:r>
              <a:rPr lang="en-GB" dirty="0" err="1" smtClean="0"/>
              <a:t>parchu</a:t>
            </a:r>
            <a:r>
              <a:rPr lang="en-GB" dirty="0" smtClean="0"/>
              <a:t> </a:t>
            </a:r>
            <a:r>
              <a:rPr lang="en-GB" dirty="0" err="1" smtClean="0"/>
              <a:t>hawliau</a:t>
            </a:r>
            <a:r>
              <a:rPr lang="en-GB" dirty="0" smtClean="0"/>
              <a:t> </a:t>
            </a:r>
            <a:r>
              <a:rPr lang="en-GB" dirty="0" err="1" smtClean="0"/>
              <a:t>yn</a:t>
            </a:r>
            <a:r>
              <a:rPr lang="en-GB" dirty="0" smtClean="0"/>
              <a:t> </a:t>
            </a:r>
            <a:r>
              <a:rPr lang="en-GB" dirty="0" err="1" smtClean="0"/>
              <a:t>gweithredu</a:t>
            </a:r>
            <a:r>
              <a:rPr lang="en-GB" dirty="0" smtClean="0"/>
              <a:t>. </a:t>
            </a:r>
          </a:p>
          <a:p>
            <a:endParaRPr lang="en-GB" dirty="0" smtClean="0"/>
          </a:p>
          <a:p>
            <a:r>
              <a:rPr lang="en-GB" dirty="0" smtClean="0"/>
              <a:t>UNICEF – </a:t>
            </a:r>
            <a:r>
              <a:rPr lang="en-GB" dirty="0" err="1" smtClean="0"/>
              <a:t>Gwobr</a:t>
            </a:r>
            <a:r>
              <a:rPr lang="en-GB" dirty="0" smtClean="0"/>
              <a:t> </a:t>
            </a:r>
            <a:r>
              <a:rPr lang="en-GB" dirty="0" err="1" smtClean="0"/>
              <a:t>Ysgolion</a:t>
            </a:r>
            <a:r>
              <a:rPr lang="en-GB" dirty="0" smtClean="0"/>
              <a:t> </a:t>
            </a:r>
            <a:r>
              <a:rPr lang="en-GB" dirty="0" err="1" smtClean="0"/>
              <a:t>Sy’n</a:t>
            </a:r>
            <a:r>
              <a:rPr lang="en-GB" dirty="0" smtClean="0"/>
              <a:t> </a:t>
            </a:r>
            <a:r>
              <a:rPr lang="en-GB" dirty="0" err="1" smtClean="0"/>
              <a:t>Parchu</a:t>
            </a:r>
            <a:r>
              <a:rPr lang="en-GB" dirty="0" smtClean="0"/>
              <a:t> </a:t>
            </a:r>
            <a:r>
              <a:rPr lang="en-GB" dirty="0" err="1" smtClean="0"/>
              <a:t>Hawliau</a:t>
            </a:r>
            <a:endParaRPr lang="en-GB" dirty="0" smtClean="0"/>
          </a:p>
          <a:p>
            <a:endParaRPr lang="en-GB" dirty="0"/>
          </a:p>
          <a:p>
            <a:endParaRPr lang="en-GB" dirty="0" smtClean="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i="1" dirty="0" smtClean="0">
                <a:hlinkClick r:id="rId3"/>
              </a:rPr>
              <a:t>Rights Respecting Schools</a:t>
            </a:r>
            <a:endParaRPr lang="en-GB" i="1" dirty="0" smtClean="0"/>
          </a:p>
          <a:p>
            <a:pPr lvl="1"/>
            <a:r>
              <a:rPr lang="en-GB" i="1" dirty="0" smtClean="0"/>
              <a:t>In pairs, discuss what does a school which respects children’s rights look like? </a:t>
            </a:r>
          </a:p>
          <a:p>
            <a:pPr marL="0" indent="0">
              <a:buNone/>
            </a:pPr>
            <a:endParaRPr lang="en-GB" i="1" dirty="0"/>
          </a:p>
          <a:p>
            <a:r>
              <a:rPr lang="en-GB" i="1" dirty="0" smtClean="0">
                <a:hlinkClick r:id="rId4"/>
              </a:rPr>
              <a:t>UNICEF’s Rights Respecting Schools Award </a:t>
            </a:r>
            <a:endParaRPr lang="en-GB" i="1" dirty="0" smtClean="0"/>
          </a:p>
          <a:p>
            <a:endParaRPr lang="en-GB" i="1" dirty="0"/>
          </a:p>
          <a:p>
            <a:r>
              <a:rPr lang="en-GB" i="1" dirty="0" smtClean="0"/>
              <a:t>Teaching about, through and for rights </a:t>
            </a:r>
            <a:endParaRPr lang="en-GB" i="1" dirty="0"/>
          </a:p>
        </p:txBody>
      </p:sp>
    </p:spTree>
    <p:extLst>
      <p:ext uri="{BB962C8B-B14F-4D97-AF65-F5344CB8AC3E}">
        <p14:creationId xmlns:p14="http://schemas.microsoft.com/office/powerpoint/2010/main" val="19905840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Cael </a:t>
            </a:r>
            <a:r>
              <a:rPr lang="en-GB" dirty="0" err="1" smtClean="0"/>
              <a:t>Llais</a:t>
            </a:r>
            <a:r>
              <a:rPr lang="en-GB" dirty="0" smtClean="0"/>
              <a:t> a </a:t>
            </a:r>
            <a:r>
              <a:rPr lang="en-GB" dirty="0" err="1" smtClean="0"/>
              <a:t>Dewis</a:t>
            </a:r>
            <a:r>
              <a:rPr lang="en-GB" dirty="0" smtClean="0"/>
              <a:t/>
            </a:r>
            <a:br>
              <a:rPr lang="en-GB" dirty="0" smtClean="0"/>
            </a:br>
            <a:r>
              <a:rPr lang="en-GB" dirty="0" smtClean="0"/>
              <a:t>Having a Voice and Having a Choice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defRPr/>
            </a:pPr>
            <a:r>
              <a:rPr lang="en-GB" dirty="0"/>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marL="109537" indent="0" algn="r">
              <a:buNone/>
              <a:defRPr/>
            </a:pPr>
            <a:r>
              <a:rPr lang="en-GB" sz="2000" dirty="0"/>
              <a:t>Sheridan, 2007 in </a:t>
            </a:r>
            <a:r>
              <a:rPr lang="en-GB" sz="2000" dirty="0" err="1"/>
              <a:t>Kanyal</a:t>
            </a:r>
            <a:r>
              <a:rPr lang="en-GB" sz="2000" dirty="0"/>
              <a:t>, 2014, </a:t>
            </a:r>
            <a:r>
              <a:rPr lang="en-GB" sz="2000" dirty="0" smtClean="0"/>
              <a:t>p.5</a:t>
            </a:r>
          </a:p>
          <a:p>
            <a:pPr marL="109537" indent="0" algn="r">
              <a:buNone/>
              <a:defRPr/>
            </a:pPr>
            <a:endParaRPr lang="en-GB" sz="2000" dirty="0"/>
          </a:p>
          <a:p>
            <a:pPr marL="566737" indent="-457200">
              <a:defRPr/>
            </a:pPr>
            <a:r>
              <a:rPr lang="en-GB" sz="3000" b="1" i="1" dirty="0" smtClean="0"/>
              <a:t>Pam </a:t>
            </a:r>
            <a:r>
              <a:rPr lang="en-GB" sz="3000" b="1" i="1" dirty="0" err="1" smtClean="0"/>
              <a:t>fod</a:t>
            </a:r>
            <a:r>
              <a:rPr lang="en-GB" sz="3000" b="1" i="1" dirty="0" smtClean="0"/>
              <a:t> </a:t>
            </a:r>
            <a:r>
              <a:rPr lang="en-GB" sz="3000" b="1" i="1" dirty="0" err="1" smtClean="0"/>
              <a:t>cyfranogiad</a:t>
            </a:r>
            <a:r>
              <a:rPr lang="en-GB" sz="3000" b="1" i="1" dirty="0" smtClean="0"/>
              <a:t> </a:t>
            </a:r>
            <a:r>
              <a:rPr lang="en-GB" sz="3000" b="1" i="1" dirty="0" err="1" smtClean="0"/>
              <a:t>yn</a:t>
            </a:r>
            <a:r>
              <a:rPr lang="en-GB" sz="3000" b="1" i="1" dirty="0" smtClean="0"/>
              <a:t> </a:t>
            </a:r>
            <a:r>
              <a:rPr lang="en-GB" sz="3000" b="1" i="1" dirty="0" err="1" smtClean="0"/>
              <a:t>bwysig</a:t>
            </a:r>
            <a:r>
              <a:rPr lang="en-GB" sz="3000" b="1" i="1" dirty="0" smtClean="0"/>
              <a:t> </a:t>
            </a:r>
            <a:r>
              <a:rPr lang="en-GB" sz="3000" b="1" i="1" dirty="0" err="1" smtClean="0"/>
              <a:t>mewn</a:t>
            </a:r>
            <a:r>
              <a:rPr lang="en-GB" sz="3000" b="1" i="1" dirty="0" smtClean="0"/>
              <a:t> </a:t>
            </a:r>
            <a:r>
              <a:rPr lang="en-GB" sz="3000" b="1" i="1" dirty="0" err="1" smtClean="0"/>
              <a:t>ysgol</a:t>
            </a:r>
            <a:r>
              <a:rPr lang="en-GB" sz="3000" b="1" i="1" dirty="0" smtClean="0"/>
              <a:t>?</a:t>
            </a:r>
            <a:endParaRPr lang="en-GB" sz="3900" b="1" i="1" dirty="0"/>
          </a:p>
        </p:txBody>
      </p:sp>
      <p:sp>
        <p:nvSpPr>
          <p:cNvPr id="5"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pPr>
              <a:defRPr/>
            </a:pPr>
            <a:r>
              <a:rPr lang="en-GB" i="1" dirty="0"/>
              <a:t>Participation is involving children in a way which makes them ‘feel that they are competent to participate in decision making processes by communicating with them, asking questions, listening to them in order to encourage them to develop skills and a desire to argue for their standpoints’.</a:t>
            </a:r>
          </a:p>
          <a:p>
            <a:pPr marL="109537" indent="0" algn="r">
              <a:buNone/>
              <a:defRPr/>
            </a:pPr>
            <a:r>
              <a:rPr lang="en-GB" sz="2000" i="1" dirty="0"/>
              <a:t>Sheridan, 2007 in </a:t>
            </a:r>
            <a:r>
              <a:rPr lang="en-GB" sz="2000" i="1" dirty="0" err="1"/>
              <a:t>Kanyal</a:t>
            </a:r>
            <a:r>
              <a:rPr lang="en-GB" sz="2000" i="1" dirty="0"/>
              <a:t>, 2014, </a:t>
            </a:r>
            <a:r>
              <a:rPr lang="en-GB" sz="2000" i="1" dirty="0" smtClean="0"/>
              <a:t>p.52</a:t>
            </a:r>
          </a:p>
          <a:p>
            <a:pPr marL="452437" indent="-342900">
              <a:defRPr/>
            </a:pPr>
            <a:endParaRPr lang="en-GB" sz="2000" i="1" dirty="0"/>
          </a:p>
          <a:p>
            <a:pPr marL="452437" indent="-342900">
              <a:defRPr/>
            </a:pPr>
            <a:r>
              <a:rPr lang="en-GB" sz="3000" b="1" i="1" dirty="0" smtClean="0"/>
              <a:t>Why is participation important in a school setting? </a:t>
            </a:r>
            <a:endParaRPr lang="en-GB" sz="3000" b="1" i="1" dirty="0"/>
          </a:p>
          <a:p>
            <a:pPr marL="109537" indent="0" algn="r">
              <a:buNone/>
              <a:defRPr/>
            </a:pPr>
            <a:r>
              <a:rPr lang="en-GB" sz="2400" dirty="0"/>
              <a:t> </a:t>
            </a:r>
          </a:p>
          <a:p>
            <a:endParaRPr lang="en-GB" dirty="0"/>
          </a:p>
        </p:txBody>
      </p:sp>
    </p:spTree>
    <p:extLst>
      <p:ext uri="{BB962C8B-B14F-4D97-AF65-F5344CB8AC3E}">
        <p14:creationId xmlns:p14="http://schemas.microsoft.com/office/powerpoint/2010/main" val="15369731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Beth </a:t>
            </a:r>
            <a:r>
              <a:rPr lang="en-GB" i="1" dirty="0" err="1" smtClean="0"/>
              <a:t>yw</a:t>
            </a:r>
            <a:r>
              <a:rPr lang="en-GB" i="1" dirty="0" smtClean="0"/>
              <a:t> </a:t>
            </a:r>
            <a:r>
              <a:rPr lang="en-GB" i="1" dirty="0" err="1" smtClean="0"/>
              <a:t>Cyfranogiad</a:t>
            </a:r>
            <a:r>
              <a:rPr lang="en-GB" i="1" dirty="0" smtClean="0"/>
              <a:t>?</a:t>
            </a:r>
            <a:br>
              <a:rPr lang="en-GB" i="1" dirty="0" smtClean="0"/>
            </a:br>
            <a:r>
              <a:rPr lang="en-GB" dirty="0" smtClean="0"/>
              <a:t>What is Participation?</a:t>
            </a:r>
            <a:endParaRPr lang="en-GB" dirty="0"/>
          </a:p>
        </p:txBody>
      </p:sp>
      <p:sp>
        <p:nvSpPr>
          <p:cNvPr id="3" name="Content Placeholder 2"/>
          <p:cNvSpPr>
            <a:spLocks noGrp="1"/>
          </p:cNvSpPr>
          <p:nvPr>
            <p:ph sz="half" idx="1"/>
          </p:nvPr>
        </p:nvSpPr>
        <p:spPr>
          <a:xfrm>
            <a:off x="838200" y="4128655"/>
            <a:ext cx="5181600" cy="2048308"/>
          </a:xfrm>
        </p:spPr>
        <p:style>
          <a:lnRef idx="2">
            <a:schemeClr val="accent5"/>
          </a:lnRef>
          <a:fillRef idx="1">
            <a:schemeClr val="lt1"/>
          </a:fillRef>
          <a:effectRef idx="0">
            <a:schemeClr val="accent5"/>
          </a:effectRef>
          <a:fontRef idx="minor">
            <a:schemeClr val="dk1"/>
          </a:fontRef>
        </p:style>
        <p:txBody>
          <a:bodyPr>
            <a:normAutofit/>
          </a:bodyPr>
          <a:lstStyle/>
          <a:p>
            <a:r>
              <a:rPr lang="en-GB" sz="2000" dirty="0" smtClean="0"/>
              <a:t>“Participation is an essential and moral ingredient of any democratic society – enhancing quality of life; enabling empowerment; encouraging psycho-social wellbeing and providing a sense of wellbeing.” (Matthews, 2003 in Thomas, 2007, p.199)</a:t>
            </a:r>
            <a:endParaRPr lang="en-GB" sz="2000" dirty="0"/>
          </a:p>
        </p:txBody>
      </p:sp>
      <p:sp>
        <p:nvSpPr>
          <p:cNvPr id="4" name="Content Placeholder 3"/>
          <p:cNvSpPr>
            <a:spLocks noGrp="1"/>
          </p:cNvSpPr>
          <p:nvPr>
            <p:ph sz="half" idx="2"/>
          </p:nvPr>
        </p:nvSpPr>
        <p:spPr>
          <a:xfrm>
            <a:off x="6172200" y="4128655"/>
            <a:ext cx="5181600" cy="2048308"/>
          </a:xfrm>
        </p:spPr>
        <p:style>
          <a:lnRef idx="2">
            <a:schemeClr val="accent1"/>
          </a:lnRef>
          <a:fillRef idx="1">
            <a:schemeClr val="lt1"/>
          </a:fillRef>
          <a:effectRef idx="0">
            <a:schemeClr val="accent1"/>
          </a:effectRef>
          <a:fontRef idx="minor">
            <a:schemeClr val="dk1"/>
          </a:fontRef>
        </p:style>
        <p:txBody>
          <a:bodyPr>
            <a:normAutofit/>
          </a:bodyPr>
          <a:lstStyle/>
          <a:p>
            <a:r>
              <a:rPr lang="en-GB" sz="2400" i="1" dirty="0" smtClean="0"/>
              <a:t>“Participation can refer to generally taking part in an activity or specifically to taking part in decision making. It can also refer to a process or an outcome.” (Thomas, 2007, p.199)</a:t>
            </a:r>
          </a:p>
          <a:p>
            <a:endParaRPr lang="en-GB" sz="2400" dirty="0"/>
          </a:p>
          <a:p>
            <a:endParaRPr lang="en-GB" sz="2400" dirty="0"/>
          </a:p>
        </p:txBody>
      </p:sp>
      <p:sp>
        <p:nvSpPr>
          <p:cNvPr id="5" name="Left-Right Arrow 4"/>
          <p:cNvSpPr/>
          <p:nvPr/>
        </p:nvSpPr>
        <p:spPr>
          <a:xfrm>
            <a:off x="1440873" y="2096655"/>
            <a:ext cx="9088582" cy="84974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838200" y="3195782"/>
            <a:ext cx="2089727" cy="523220"/>
          </a:xfrm>
          <a:prstGeom prst="rect">
            <a:avLst/>
          </a:prstGeom>
          <a:noFill/>
        </p:spPr>
        <p:txBody>
          <a:bodyPr wrap="square" rtlCol="0">
            <a:spAutoFit/>
          </a:bodyPr>
          <a:lstStyle/>
          <a:p>
            <a:r>
              <a:rPr lang="en-GB" sz="2800" dirty="0" smtClean="0"/>
              <a:t>Consultation </a:t>
            </a:r>
            <a:endParaRPr lang="en-GB" sz="2800" dirty="0"/>
          </a:p>
        </p:txBody>
      </p:sp>
      <p:sp>
        <p:nvSpPr>
          <p:cNvPr id="7" name="TextBox 6"/>
          <p:cNvSpPr txBox="1"/>
          <p:nvPr/>
        </p:nvSpPr>
        <p:spPr>
          <a:xfrm>
            <a:off x="9346045" y="3195782"/>
            <a:ext cx="2089727" cy="523220"/>
          </a:xfrm>
          <a:prstGeom prst="rect">
            <a:avLst/>
          </a:prstGeom>
          <a:noFill/>
        </p:spPr>
        <p:txBody>
          <a:bodyPr wrap="square" rtlCol="0">
            <a:spAutoFit/>
          </a:bodyPr>
          <a:lstStyle/>
          <a:p>
            <a:r>
              <a:rPr lang="en-GB" sz="2800" dirty="0" smtClean="0"/>
              <a:t>Participation  </a:t>
            </a:r>
            <a:endParaRPr lang="en-GB" sz="2800" dirty="0"/>
          </a:p>
        </p:txBody>
      </p:sp>
    </p:spTree>
    <p:extLst>
      <p:ext uri="{BB962C8B-B14F-4D97-AF65-F5344CB8AC3E}">
        <p14:creationId xmlns:p14="http://schemas.microsoft.com/office/powerpoint/2010/main" val="12626889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Hawliau</a:t>
            </a:r>
            <a:r>
              <a:rPr lang="en-GB" dirty="0" smtClean="0"/>
              <a:t> Plant a </a:t>
            </a:r>
            <a:r>
              <a:rPr lang="en-GB" dirty="0" err="1" smtClean="0"/>
              <a:t>Chyfranogiad</a:t>
            </a:r>
            <a:r>
              <a:rPr lang="en-GB" dirty="0" smtClean="0"/>
              <a:t/>
            </a:r>
            <a:br>
              <a:rPr lang="en-GB" dirty="0" smtClean="0"/>
            </a:br>
            <a:r>
              <a:rPr lang="en-GB" dirty="0" smtClean="0"/>
              <a:t>Children’s Rights and Participation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err="1"/>
              <a:t>Ystyriwch</a:t>
            </a:r>
            <a:r>
              <a:rPr lang="en-GB" dirty="0"/>
              <a:t> </a:t>
            </a:r>
            <a:r>
              <a:rPr lang="en-GB" dirty="0" err="1"/>
              <a:t>symudiadau</a:t>
            </a:r>
            <a:r>
              <a:rPr lang="en-GB" dirty="0"/>
              <a:t> </a:t>
            </a:r>
            <a:r>
              <a:rPr lang="en-GB" dirty="0" err="1"/>
              <a:t>hawliau</a:t>
            </a:r>
            <a:r>
              <a:rPr lang="en-GB" dirty="0"/>
              <a:t> </a:t>
            </a:r>
            <a:r>
              <a:rPr lang="en-GB" dirty="0" err="1"/>
              <a:t>eraill</a:t>
            </a:r>
            <a:r>
              <a:rPr lang="en-GB" dirty="0"/>
              <a:t> ... </a:t>
            </a:r>
            <a:r>
              <a:rPr lang="en-GB" dirty="0" err="1"/>
              <a:t>pwy</a:t>
            </a:r>
            <a:r>
              <a:rPr lang="en-GB" dirty="0"/>
              <a:t> </a:t>
            </a:r>
            <a:r>
              <a:rPr lang="en-GB" dirty="0" err="1"/>
              <a:t>oedd</a:t>
            </a:r>
            <a:r>
              <a:rPr lang="en-GB" dirty="0"/>
              <a:t> y </a:t>
            </a:r>
            <a:r>
              <a:rPr lang="en-GB" dirty="0" err="1"/>
              <a:t>prif</a:t>
            </a:r>
            <a:r>
              <a:rPr lang="en-GB" dirty="0"/>
              <a:t> </a:t>
            </a:r>
            <a:r>
              <a:rPr lang="en-GB" dirty="0" err="1"/>
              <a:t>actorion</a:t>
            </a:r>
            <a:r>
              <a:rPr lang="en-GB" dirty="0"/>
              <a:t> </a:t>
            </a:r>
            <a:r>
              <a:rPr lang="en-GB" dirty="0" err="1"/>
              <a:t>wrth</a:t>
            </a:r>
            <a:r>
              <a:rPr lang="en-GB" dirty="0"/>
              <a:t> </a:t>
            </a:r>
            <a:r>
              <a:rPr lang="en-GB" dirty="0" err="1"/>
              <a:t>geisio</a:t>
            </a:r>
            <a:r>
              <a:rPr lang="en-GB" dirty="0"/>
              <a:t> </a:t>
            </a:r>
            <a:r>
              <a:rPr lang="en-GB" dirty="0" err="1"/>
              <a:t>gwireddu'r</a:t>
            </a:r>
            <a:r>
              <a:rPr lang="en-GB" dirty="0"/>
              <a:t> </a:t>
            </a:r>
            <a:r>
              <a:rPr lang="en-GB" dirty="0" err="1" smtClean="0"/>
              <a:t>hawliau</a:t>
            </a:r>
            <a:r>
              <a:rPr lang="en-GB" dirty="0" smtClean="0"/>
              <a:t> </a:t>
            </a:r>
            <a:r>
              <a:rPr lang="en-GB" dirty="0" err="1" smtClean="0"/>
              <a:t>yma</a:t>
            </a:r>
            <a:r>
              <a:rPr lang="en-GB" dirty="0" smtClean="0"/>
              <a:t>?</a:t>
            </a:r>
            <a:endParaRPr lang="en-GB" dirty="0"/>
          </a:p>
          <a:p>
            <a:endParaRPr lang="en-GB" dirty="0"/>
          </a:p>
          <a:p>
            <a:r>
              <a:rPr lang="en-GB" dirty="0" err="1"/>
              <a:t>Grymuso</a:t>
            </a:r>
            <a:r>
              <a:rPr lang="en-GB" dirty="0"/>
              <a:t> - </a:t>
            </a:r>
            <a:r>
              <a:rPr lang="en-GB" dirty="0" err="1"/>
              <a:t>nid</a:t>
            </a:r>
            <a:r>
              <a:rPr lang="en-GB" dirty="0"/>
              <a:t> </a:t>
            </a:r>
            <a:r>
              <a:rPr lang="en-GB" dirty="0" err="1" smtClean="0"/>
              <a:t>yw’n</a:t>
            </a:r>
            <a:r>
              <a:rPr lang="en-GB" dirty="0" smtClean="0"/>
              <a:t> </a:t>
            </a:r>
            <a:r>
              <a:rPr lang="en-GB" dirty="0" err="1" smtClean="0"/>
              <a:t>ddigon</a:t>
            </a:r>
            <a:r>
              <a:rPr lang="en-GB" dirty="0" smtClean="0"/>
              <a:t> </a:t>
            </a:r>
            <a:r>
              <a:rPr lang="en-GB" dirty="0" err="1"/>
              <a:t>i</a:t>
            </a:r>
            <a:r>
              <a:rPr lang="en-GB" dirty="0"/>
              <a:t> </a:t>
            </a:r>
            <a:r>
              <a:rPr lang="en-GB" dirty="0" err="1"/>
              <a:t>blant</a:t>
            </a:r>
            <a:r>
              <a:rPr lang="en-GB" dirty="0"/>
              <a:t> </a:t>
            </a:r>
            <a:r>
              <a:rPr lang="en-GB" dirty="0" err="1"/>
              <a:t>fod</a:t>
            </a:r>
            <a:r>
              <a:rPr lang="en-GB" dirty="0"/>
              <a:t> </a:t>
            </a:r>
            <a:r>
              <a:rPr lang="en-GB" dirty="0" err="1"/>
              <a:t>yn</a:t>
            </a:r>
            <a:r>
              <a:rPr lang="en-GB" dirty="0"/>
              <a:t> </a:t>
            </a:r>
            <a:r>
              <a:rPr lang="en-GB" dirty="0" err="1"/>
              <a:t>ymwybodol</a:t>
            </a:r>
            <a:r>
              <a:rPr lang="en-GB" dirty="0"/>
              <a:t> o </a:t>
            </a:r>
            <a:r>
              <a:rPr lang="en-GB" dirty="0" err="1"/>
              <a:t>hawliau</a:t>
            </a:r>
            <a:r>
              <a:rPr lang="en-GB" dirty="0"/>
              <a:t>. </a:t>
            </a:r>
            <a:r>
              <a:rPr lang="en-GB" dirty="0" err="1"/>
              <a:t>Rhaid</a:t>
            </a:r>
            <a:r>
              <a:rPr lang="en-GB" dirty="0"/>
              <a:t> </a:t>
            </a:r>
            <a:r>
              <a:rPr lang="en-GB" dirty="0" err="1"/>
              <a:t>iddynt</a:t>
            </a:r>
            <a:r>
              <a:rPr lang="en-GB" dirty="0"/>
              <a:t> </a:t>
            </a:r>
            <a:r>
              <a:rPr lang="en-GB" dirty="0" err="1"/>
              <a:t>fod</a:t>
            </a:r>
            <a:r>
              <a:rPr lang="en-GB" dirty="0"/>
              <a:t> </a:t>
            </a:r>
            <a:r>
              <a:rPr lang="en-GB" dirty="0" err="1"/>
              <a:t>yn</a:t>
            </a:r>
            <a:r>
              <a:rPr lang="en-GB" dirty="0"/>
              <a:t> </a:t>
            </a:r>
            <a:r>
              <a:rPr lang="en-GB" dirty="0" err="1"/>
              <a:t>weithgar</a:t>
            </a:r>
            <a:r>
              <a:rPr lang="en-GB" dirty="0"/>
              <a:t> </a:t>
            </a:r>
            <a:r>
              <a:rPr lang="en-GB" dirty="0" err="1"/>
              <a:t>wrth</a:t>
            </a:r>
            <a:r>
              <a:rPr lang="en-GB" dirty="0"/>
              <a:t> </a:t>
            </a:r>
            <a:r>
              <a:rPr lang="en-GB" dirty="0" err="1"/>
              <a:t>hawlio</a:t>
            </a:r>
            <a:r>
              <a:rPr lang="en-GB" dirty="0"/>
              <a:t> </a:t>
            </a:r>
            <a:r>
              <a:rPr lang="en-GB" dirty="0" err="1"/>
              <a:t>hawliau</a:t>
            </a:r>
            <a:r>
              <a:rPr lang="en-GB" dirty="0"/>
              <a:t>.</a:t>
            </a:r>
          </a:p>
          <a:p>
            <a:endParaRPr lang="en-GB" dirty="0"/>
          </a:p>
          <a:p>
            <a:r>
              <a:rPr lang="en-GB" dirty="0"/>
              <a:t>Mae </a:t>
            </a:r>
            <a:r>
              <a:rPr lang="en-GB" dirty="0" err="1"/>
              <a:t>dysgu</a:t>
            </a:r>
            <a:r>
              <a:rPr lang="en-GB" dirty="0"/>
              <a:t> </a:t>
            </a:r>
            <a:r>
              <a:rPr lang="en-GB" dirty="0" err="1"/>
              <a:t>datblygu</a:t>
            </a:r>
            <a:r>
              <a:rPr lang="en-GB" dirty="0"/>
              <a:t> </a:t>
            </a:r>
            <a:r>
              <a:rPr lang="en-GB" dirty="0" err="1"/>
              <a:t>eu</a:t>
            </a:r>
            <a:r>
              <a:rPr lang="en-GB" dirty="0"/>
              <a:t> barn </a:t>
            </a:r>
            <a:r>
              <a:rPr lang="en-GB" dirty="0" err="1"/>
              <a:t>a'u</a:t>
            </a:r>
            <a:r>
              <a:rPr lang="en-GB" dirty="0"/>
              <a:t> </a:t>
            </a:r>
            <a:r>
              <a:rPr lang="en-GB" dirty="0" err="1"/>
              <a:t>syniadau</a:t>
            </a:r>
            <a:r>
              <a:rPr lang="en-GB" dirty="0"/>
              <a:t> </a:t>
            </a:r>
            <a:r>
              <a:rPr lang="en-GB" dirty="0" err="1"/>
              <a:t>eu</a:t>
            </a:r>
            <a:r>
              <a:rPr lang="en-GB" dirty="0"/>
              <a:t> </a:t>
            </a:r>
            <a:r>
              <a:rPr lang="en-GB" dirty="0" err="1"/>
              <a:t>hunain</a:t>
            </a:r>
            <a:r>
              <a:rPr lang="en-GB" dirty="0"/>
              <a:t>, ac </a:t>
            </a:r>
            <a:r>
              <a:rPr lang="en-GB" dirty="0" err="1"/>
              <a:t>mae</a:t>
            </a:r>
            <a:r>
              <a:rPr lang="en-GB" dirty="0"/>
              <a:t> </a:t>
            </a:r>
            <a:r>
              <a:rPr lang="en-GB" dirty="0" err="1"/>
              <a:t>cysylltu</a:t>
            </a:r>
            <a:r>
              <a:rPr lang="en-GB" dirty="0"/>
              <a:t> </a:t>
            </a:r>
            <a:r>
              <a:rPr lang="en-GB" dirty="0" err="1"/>
              <a:t>eu</a:t>
            </a:r>
            <a:r>
              <a:rPr lang="en-GB" dirty="0"/>
              <a:t> </a:t>
            </a:r>
            <a:r>
              <a:rPr lang="en-GB" dirty="0" err="1"/>
              <a:t>gwybodaeth</a:t>
            </a:r>
            <a:r>
              <a:rPr lang="en-GB" dirty="0"/>
              <a:t> </a:t>
            </a:r>
            <a:r>
              <a:rPr lang="en-GB" dirty="0" err="1"/>
              <a:t>i</a:t>
            </a:r>
            <a:r>
              <a:rPr lang="en-GB" dirty="0"/>
              <a:t> </a:t>
            </a:r>
            <a:r>
              <a:rPr lang="en-GB" dirty="0" err="1" smtClean="0"/>
              <a:t>weithredu</a:t>
            </a:r>
            <a:r>
              <a:rPr lang="en-GB" dirty="0" smtClean="0"/>
              <a:t>, </a:t>
            </a:r>
            <a:r>
              <a:rPr lang="en-GB" dirty="0" err="1" smtClean="0"/>
              <a:t>yn</a:t>
            </a:r>
            <a:r>
              <a:rPr lang="en-GB" dirty="0" smtClean="0"/>
              <a:t> </a:t>
            </a:r>
            <a:r>
              <a:rPr lang="en-GB" dirty="0" err="1"/>
              <a:t>rhan</a:t>
            </a:r>
            <a:r>
              <a:rPr lang="en-GB" dirty="0"/>
              <a:t> o </a:t>
            </a:r>
            <a:r>
              <a:rPr lang="en-GB" dirty="0" err="1"/>
              <a:t>gynorthwyo</a:t>
            </a:r>
            <a:r>
              <a:rPr lang="en-GB" dirty="0"/>
              <a:t> </a:t>
            </a:r>
            <a:r>
              <a:rPr lang="en-GB" dirty="0" err="1"/>
              <a:t>galluoedd</a:t>
            </a:r>
            <a:r>
              <a:rPr lang="en-GB" dirty="0"/>
              <a:t> </a:t>
            </a:r>
            <a:r>
              <a:rPr lang="en-GB" dirty="0" err="1"/>
              <a:t>sy'n</a:t>
            </a:r>
            <a:r>
              <a:rPr lang="en-GB" dirty="0"/>
              <a:t> </a:t>
            </a:r>
            <a:r>
              <a:rPr lang="en-GB" dirty="0" err="1"/>
              <a:t>datblygu</a:t>
            </a:r>
            <a:r>
              <a:rPr lang="en-GB" dirty="0"/>
              <a:t> plant.</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Autofit/>
          </a:bodyPr>
          <a:lstStyle/>
          <a:p>
            <a:r>
              <a:rPr lang="en-GB" sz="2200" i="1" dirty="0" smtClean="0"/>
              <a:t>Consider other rights movements… who were the main actors in seeking realisation of the rights fought for?</a:t>
            </a:r>
          </a:p>
          <a:p>
            <a:endParaRPr lang="en-GB" sz="2200" i="1" dirty="0"/>
          </a:p>
          <a:p>
            <a:r>
              <a:rPr lang="en-GB" sz="2200" i="1" dirty="0" smtClean="0"/>
              <a:t>Empowerment – not enough for children to be aware of rights. They must be active in claiming rights.</a:t>
            </a:r>
          </a:p>
          <a:p>
            <a:endParaRPr lang="en-GB" sz="2200" i="1" dirty="0"/>
          </a:p>
          <a:p>
            <a:r>
              <a:rPr lang="en-GB" sz="2200" i="1" dirty="0" smtClean="0"/>
              <a:t>Learning to develop their own opinions and ideas, and connecting their knowledge to action is part of supporting children’s </a:t>
            </a:r>
            <a:r>
              <a:rPr lang="en-GB" sz="2200" b="1" i="1" dirty="0" smtClean="0"/>
              <a:t>evolving capacities</a:t>
            </a:r>
            <a:r>
              <a:rPr lang="en-GB" sz="2200" i="1" dirty="0" smtClean="0"/>
              <a:t>. </a:t>
            </a:r>
            <a:endParaRPr lang="en-GB" sz="2200" i="1" dirty="0"/>
          </a:p>
        </p:txBody>
      </p:sp>
    </p:spTree>
    <p:extLst>
      <p:ext uri="{BB962C8B-B14F-4D97-AF65-F5344CB8AC3E}">
        <p14:creationId xmlns:p14="http://schemas.microsoft.com/office/powerpoint/2010/main" val="26165796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Mae </a:t>
            </a:r>
            <a:r>
              <a:rPr lang="en-GB" dirty="0" err="1" smtClean="0"/>
              <a:t>angen</a:t>
            </a:r>
            <a:r>
              <a:rPr lang="en-GB" dirty="0" smtClean="0"/>
              <a:t> </a:t>
            </a:r>
            <a:r>
              <a:rPr lang="en-GB" dirty="0" err="1" smtClean="0"/>
              <a:t>i</a:t>
            </a:r>
            <a:r>
              <a:rPr lang="en-GB" dirty="0" smtClean="0"/>
              <a:t> </a:t>
            </a:r>
            <a:r>
              <a:rPr lang="en-GB" dirty="0" err="1" smtClean="0"/>
              <a:t>blant</a:t>
            </a:r>
            <a:r>
              <a:rPr lang="en-GB" dirty="0" smtClean="0"/>
              <a:t> </a:t>
            </a:r>
            <a:r>
              <a:rPr lang="en-GB" dirty="0" err="1" smtClean="0"/>
              <a:t>ddysgu</a:t>
            </a:r>
            <a:r>
              <a:rPr lang="en-GB" dirty="0" smtClean="0"/>
              <a:t> </a:t>
            </a:r>
            <a:r>
              <a:rPr lang="en-GB" dirty="0" err="1" smtClean="0"/>
              <a:t>sut</a:t>
            </a:r>
            <a:r>
              <a:rPr lang="en-GB" dirty="0" smtClean="0"/>
              <a:t> </a:t>
            </a:r>
            <a:r>
              <a:rPr lang="en-GB" dirty="0" err="1" smtClean="0"/>
              <a:t>mae</a:t>
            </a:r>
            <a:r>
              <a:rPr lang="en-GB" dirty="0" smtClean="0"/>
              <a:t> </a:t>
            </a:r>
            <a:r>
              <a:rPr lang="en-GB" dirty="0" err="1" smtClean="0"/>
              <a:t>gwneud</a:t>
            </a:r>
            <a:r>
              <a:rPr lang="en-GB" dirty="0" smtClean="0"/>
              <a:t> </a:t>
            </a:r>
            <a:r>
              <a:rPr lang="en-GB" dirty="0" err="1" smtClean="0"/>
              <a:t>hyn</a:t>
            </a:r>
            <a:r>
              <a:rPr lang="en-GB" dirty="0" smtClean="0"/>
              <a:t/>
            </a:r>
            <a:br>
              <a:rPr lang="en-GB" dirty="0" smtClean="0"/>
            </a:br>
            <a:r>
              <a:rPr lang="en-GB" dirty="0" smtClean="0"/>
              <a:t>Children need to learn how to do this</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Nid</a:t>
            </a:r>
            <a:r>
              <a:rPr lang="en-GB" dirty="0"/>
              <a:t> </a:t>
            </a:r>
            <a:r>
              <a:rPr lang="en-GB" dirty="0" err="1"/>
              <a:t>yw</a:t>
            </a:r>
            <a:r>
              <a:rPr lang="en-GB" dirty="0"/>
              <a:t> </a:t>
            </a:r>
            <a:r>
              <a:rPr lang="en-GB" dirty="0" err="1"/>
              <a:t>gwybodaeth</a:t>
            </a:r>
            <a:r>
              <a:rPr lang="en-GB" dirty="0"/>
              <a:t> </a:t>
            </a:r>
            <a:r>
              <a:rPr lang="en-GB" dirty="0" err="1"/>
              <a:t>ar</a:t>
            </a:r>
            <a:r>
              <a:rPr lang="en-GB" dirty="0"/>
              <a:t> </a:t>
            </a:r>
            <a:r>
              <a:rPr lang="en-GB" dirty="0" err="1"/>
              <a:t>ei</a:t>
            </a:r>
            <a:r>
              <a:rPr lang="en-GB" dirty="0"/>
              <a:t> ben </a:t>
            </a:r>
            <a:r>
              <a:rPr lang="en-GB" dirty="0" err="1"/>
              <a:t>ei</a:t>
            </a:r>
            <a:r>
              <a:rPr lang="en-GB" dirty="0"/>
              <a:t> </a:t>
            </a:r>
            <a:r>
              <a:rPr lang="en-GB" dirty="0" err="1"/>
              <a:t>hun</a:t>
            </a:r>
            <a:r>
              <a:rPr lang="en-GB" dirty="0"/>
              <a:t> </a:t>
            </a:r>
            <a:r>
              <a:rPr lang="en-GB" dirty="0" err="1"/>
              <a:t>yn</a:t>
            </a:r>
            <a:r>
              <a:rPr lang="en-GB" dirty="0"/>
              <a:t> </a:t>
            </a:r>
            <a:r>
              <a:rPr lang="en-GB" dirty="0" err="1"/>
              <a:t>ddigon</a:t>
            </a:r>
            <a:r>
              <a:rPr lang="en-GB" dirty="0"/>
              <a:t>.</a:t>
            </a:r>
          </a:p>
          <a:p>
            <a:r>
              <a:rPr lang="en-GB" dirty="0"/>
              <a:t>Mae </a:t>
            </a:r>
            <a:r>
              <a:rPr lang="en-GB" dirty="0" err="1"/>
              <a:t>angen</a:t>
            </a:r>
            <a:r>
              <a:rPr lang="en-GB" dirty="0"/>
              <a:t> </a:t>
            </a:r>
            <a:r>
              <a:rPr lang="en-GB" dirty="0" err="1"/>
              <a:t>i</a:t>
            </a:r>
            <a:r>
              <a:rPr lang="en-GB" dirty="0"/>
              <a:t> </a:t>
            </a:r>
            <a:r>
              <a:rPr lang="en-GB" dirty="0" err="1"/>
              <a:t>wybodaeth</a:t>
            </a:r>
            <a:r>
              <a:rPr lang="en-GB" dirty="0"/>
              <a:t> </a:t>
            </a:r>
            <a:r>
              <a:rPr lang="en-GB" dirty="0" err="1"/>
              <a:t>fod</a:t>
            </a:r>
            <a:r>
              <a:rPr lang="en-GB" dirty="0"/>
              <a:t> </a:t>
            </a:r>
            <a:r>
              <a:rPr lang="en-GB" dirty="0" err="1"/>
              <a:t>yn</a:t>
            </a:r>
            <a:r>
              <a:rPr lang="en-GB" dirty="0"/>
              <a:t> </a:t>
            </a:r>
            <a:r>
              <a:rPr lang="en-GB" dirty="0" err="1"/>
              <a:t>hygyrch</a:t>
            </a:r>
            <a:r>
              <a:rPr lang="en-GB" dirty="0"/>
              <a:t> a </a:t>
            </a:r>
            <a:r>
              <a:rPr lang="en-GB" dirty="0" err="1"/>
              <a:t>chefnogi</a:t>
            </a:r>
            <a:r>
              <a:rPr lang="en-GB" dirty="0"/>
              <a:t> plant </a:t>
            </a:r>
            <a:r>
              <a:rPr lang="en-GB" dirty="0" err="1"/>
              <a:t>i</a:t>
            </a:r>
            <a:r>
              <a:rPr lang="en-GB" dirty="0"/>
              <a:t> </a:t>
            </a:r>
            <a:r>
              <a:rPr lang="en-GB" dirty="0" err="1"/>
              <a:t>gysylltu</a:t>
            </a:r>
            <a:r>
              <a:rPr lang="en-GB" dirty="0"/>
              <a:t> </a:t>
            </a:r>
            <a:r>
              <a:rPr lang="en-GB" dirty="0" err="1"/>
              <a:t>hawliau</a:t>
            </a:r>
            <a:r>
              <a:rPr lang="en-GB" dirty="0"/>
              <a:t> a </a:t>
            </a:r>
            <a:r>
              <a:rPr lang="en-GB" dirty="0" err="1"/>
              <a:t>gweithredoedd</a:t>
            </a:r>
            <a:r>
              <a:rPr lang="en-GB" dirty="0"/>
              <a:t>.</a:t>
            </a:r>
          </a:p>
          <a:p>
            <a:endParaRPr lang="en-GB" dirty="0"/>
          </a:p>
          <a:p>
            <a:r>
              <a:rPr lang="en-GB" b="1" dirty="0" err="1"/>
              <a:t>Fel</a:t>
            </a:r>
            <a:r>
              <a:rPr lang="en-GB" b="1" dirty="0"/>
              <a:t> </a:t>
            </a:r>
            <a:r>
              <a:rPr lang="en-GB" b="1" dirty="0" err="1"/>
              <a:t>arall</a:t>
            </a:r>
            <a:r>
              <a:rPr lang="en-GB" b="1" dirty="0"/>
              <a:t> ...</a:t>
            </a:r>
          </a:p>
          <a:p>
            <a:pPr lvl="1"/>
            <a:r>
              <a:rPr lang="en-GB" dirty="0"/>
              <a:t>Gall plant </a:t>
            </a:r>
            <a:r>
              <a:rPr lang="en-GB" dirty="0" err="1"/>
              <a:t>ddod</a:t>
            </a:r>
            <a:r>
              <a:rPr lang="en-GB" dirty="0"/>
              <a:t> o </a:t>
            </a:r>
            <a:r>
              <a:rPr lang="en-GB" dirty="0" err="1"/>
              <a:t>hyd</a:t>
            </a:r>
            <a:r>
              <a:rPr lang="en-GB" dirty="0"/>
              <a:t> </a:t>
            </a:r>
            <a:r>
              <a:rPr lang="en-GB" dirty="0" err="1"/>
              <a:t>i</a:t>
            </a:r>
            <a:r>
              <a:rPr lang="en-GB" dirty="0"/>
              <a:t> </a:t>
            </a:r>
            <a:r>
              <a:rPr lang="en-GB" dirty="0" err="1"/>
              <a:t>ddisgwyliadau</a:t>
            </a:r>
            <a:r>
              <a:rPr lang="en-GB" dirty="0"/>
              <a:t> </a:t>
            </a:r>
            <a:r>
              <a:rPr lang="en-GB" dirty="0" err="1"/>
              <a:t>cyfranogiad</a:t>
            </a:r>
            <a:r>
              <a:rPr lang="en-GB" dirty="0"/>
              <a:t> </a:t>
            </a:r>
            <a:r>
              <a:rPr lang="en-GB" dirty="0" err="1"/>
              <a:t>yn</a:t>
            </a:r>
            <a:r>
              <a:rPr lang="en-GB" dirty="0"/>
              <a:t> </a:t>
            </a:r>
            <a:r>
              <a:rPr lang="en-GB" dirty="0" err="1"/>
              <a:t>anghyfforddus</a:t>
            </a:r>
            <a:r>
              <a:rPr lang="en-GB" dirty="0"/>
              <a:t>; </a:t>
            </a:r>
            <a:r>
              <a:rPr lang="en-GB" dirty="0" err="1"/>
              <a:t>yn</a:t>
            </a:r>
            <a:r>
              <a:rPr lang="en-GB" dirty="0"/>
              <a:t> </a:t>
            </a:r>
            <a:r>
              <a:rPr lang="en-GB" dirty="0" err="1"/>
              <a:t>teimlo'n</a:t>
            </a:r>
            <a:r>
              <a:rPr lang="en-GB" dirty="0"/>
              <a:t> </a:t>
            </a:r>
            <a:r>
              <a:rPr lang="en-GB" dirty="0" err="1"/>
              <a:t>sâl</a:t>
            </a:r>
            <a:r>
              <a:rPr lang="en-GB" dirty="0"/>
              <a:t> am </a:t>
            </a:r>
            <a:r>
              <a:rPr lang="en-GB" dirty="0" err="1"/>
              <a:t>sut</a:t>
            </a:r>
            <a:r>
              <a:rPr lang="en-GB" dirty="0"/>
              <a:t> </a:t>
            </a:r>
            <a:r>
              <a:rPr lang="en-GB" dirty="0" err="1"/>
              <a:t>i</a:t>
            </a:r>
            <a:r>
              <a:rPr lang="en-GB" dirty="0"/>
              <a:t> </a:t>
            </a:r>
            <a:r>
              <a:rPr lang="en-GB" dirty="0" err="1"/>
              <a:t>gymryd</a:t>
            </a:r>
            <a:r>
              <a:rPr lang="en-GB" dirty="0"/>
              <a:t> </a:t>
            </a:r>
            <a:r>
              <a:rPr lang="en-GB" dirty="0" err="1"/>
              <a:t>rhan</a:t>
            </a:r>
            <a:r>
              <a:rPr lang="en-GB" dirty="0"/>
              <a:t>; </a:t>
            </a:r>
            <a:r>
              <a:rPr lang="en-GB" dirty="0" err="1"/>
              <a:t>yn</a:t>
            </a:r>
            <a:r>
              <a:rPr lang="en-GB" dirty="0"/>
              <a:t> </a:t>
            </a:r>
            <a:r>
              <a:rPr lang="en-GB" dirty="0" err="1"/>
              <a:t>teimlo</a:t>
            </a:r>
            <a:r>
              <a:rPr lang="en-GB" dirty="0"/>
              <a:t> bod </a:t>
            </a:r>
            <a:r>
              <a:rPr lang="en-GB" dirty="0" err="1"/>
              <a:t>eu</a:t>
            </a:r>
            <a:r>
              <a:rPr lang="en-GB" dirty="0"/>
              <a:t> barn </a:t>
            </a:r>
            <a:r>
              <a:rPr lang="en-GB" dirty="0" err="1"/>
              <a:t>yn</a:t>
            </a:r>
            <a:r>
              <a:rPr lang="en-GB" dirty="0"/>
              <a:t> </a:t>
            </a:r>
            <a:r>
              <a:rPr lang="en-GB" dirty="0" err="1"/>
              <a:t>cael</a:t>
            </a:r>
            <a:r>
              <a:rPr lang="en-GB" dirty="0"/>
              <a:t> </a:t>
            </a:r>
            <a:r>
              <a:rPr lang="en-GB" dirty="0" err="1"/>
              <a:t>ei</a:t>
            </a:r>
            <a:r>
              <a:rPr lang="en-GB" dirty="0"/>
              <a:t> </a:t>
            </a:r>
            <a:r>
              <a:rPr lang="en-GB" dirty="0" err="1"/>
              <a:t>wrando</a:t>
            </a:r>
            <a:r>
              <a:rPr lang="en-GB" dirty="0"/>
              <a:t> </a:t>
            </a:r>
            <a:r>
              <a:rPr lang="en-GB" dirty="0" err="1"/>
              <a:t>ond</a:t>
            </a:r>
            <a:r>
              <a:rPr lang="en-GB" dirty="0"/>
              <a:t> </a:t>
            </a:r>
            <a:r>
              <a:rPr lang="en-GB" dirty="0" err="1"/>
              <a:t>nid</a:t>
            </a:r>
            <a:r>
              <a:rPr lang="en-GB" dirty="0"/>
              <a:t> </a:t>
            </a:r>
            <a:r>
              <a:rPr lang="en-GB" dirty="0" err="1"/>
              <a:t>yw</a:t>
            </a:r>
            <a:r>
              <a:rPr lang="en-GB" dirty="0"/>
              <a:t> </a:t>
            </a:r>
            <a:r>
              <a:rPr lang="en-GB" dirty="0" err="1"/>
              <a:t>oedolion</a:t>
            </a:r>
            <a:r>
              <a:rPr lang="en-GB" dirty="0"/>
              <a:t> </a:t>
            </a:r>
            <a:r>
              <a:rPr lang="en-GB" dirty="0" err="1"/>
              <a:t>yn</a:t>
            </a:r>
            <a:r>
              <a:rPr lang="en-GB" dirty="0"/>
              <a:t> </a:t>
            </a:r>
            <a:r>
              <a:rPr lang="en-GB" dirty="0" err="1"/>
              <a:t>gweithredu</a:t>
            </a:r>
            <a:r>
              <a:rPr lang="en-GB" dirty="0"/>
              <a:t> </a:t>
            </a:r>
            <a:r>
              <a:rPr lang="en-GB" dirty="0" err="1" smtClean="0"/>
              <a:t>arnynt</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i="1" dirty="0" smtClean="0"/>
              <a:t>Information on its own is not enough. </a:t>
            </a:r>
          </a:p>
          <a:p>
            <a:r>
              <a:rPr lang="en-GB" i="1" dirty="0" smtClean="0"/>
              <a:t>Information needs to be accessible and support children to connect </a:t>
            </a:r>
            <a:r>
              <a:rPr lang="en-GB" b="1" i="1" dirty="0" smtClean="0"/>
              <a:t>rights</a:t>
            </a:r>
            <a:r>
              <a:rPr lang="en-GB" i="1" dirty="0" smtClean="0"/>
              <a:t> and </a:t>
            </a:r>
            <a:r>
              <a:rPr lang="en-GB" b="1" i="1" dirty="0" smtClean="0"/>
              <a:t>actions</a:t>
            </a:r>
            <a:r>
              <a:rPr lang="en-GB" i="1" dirty="0" smtClean="0"/>
              <a:t>. </a:t>
            </a:r>
          </a:p>
          <a:p>
            <a:endParaRPr lang="en-GB" i="1" dirty="0" smtClean="0"/>
          </a:p>
          <a:p>
            <a:r>
              <a:rPr lang="en-GB" b="1" i="1" dirty="0" smtClean="0"/>
              <a:t>Otherwise…</a:t>
            </a:r>
          </a:p>
          <a:p>
            <a:pPr lvl="1"/>
            <a:r>
              <a:rPr lang="en-GB" i="1" dirty="0" smtClean="0"/>
              <a:t>Children can find expectations of participation uncomfortable; feel ill prepared about how to participate; feel that their views are listened to but not acted upon by adults </a:t>
            </a:r>
          </a:p>
          <a:p>
            <a:pPr marL="457200" lvl="1" indent="0" algn="r">
              <a:buNone/>
            </a:pPr>
            <a:r>
              <a:rPr lang="en-GB" sz="1400" dirty="0" smtClean="0"/>
              <a:t>(Thomas and O’Kane, 2009 in Thomas and Walker, 2011)</a:t>
            </a:r>
          </a:p>
          <a:p>
            <a:pPr marL="457200" lvl="1" indent="0">
              <a:buNone/>
            </a:pPr>
            <a:r>
              <a:rPr lang="en-GB" sz="1400" dirty="0" smtClean="0"/>
              <a:t> </a:t>
            </a:r>
          </a:p>
        </p:txBody>
      </p:sp>
    </p:spTree>
    <p:extLst>
      <p:ext uri="{BB962C8B-B14F-4D97-AF65-F5344CB8AC3E}">
        <p14:creationId xmlns:p14="http://schemas.microsoft.com/office/powerpoint/2010/main" val="20226647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Dros</a:t>
            </a:r>
            <a:r>
              <a:rPr lang="en-GB" dirty="0" smtClean="0"/>
              <a:t> ac </a:t>
            </a:r>
            <a:r>
              <a:rPr lang="en-GB" dirty="0" err="1" smtClean="0"/>
              <a:t>yn</a:t>
            </a:r>
            <a:r>
              <a:rPr lang="en-GB" dirty="0" smtClean="0"/>
              <a:t> </a:t>
            </a:r>
            <a:r>
              <a:rPr lang="en-GB" dirty="0" err="1" smtClean="0"/>
              <a:t>erbyn</a:t>
            </a:r>
            <a:r>
              <a:rPr lang="en-GB" dirty="0" smtClean="0"/>
              <a:t> </a:t>
            </a:r>
            <a:r>
              <a:rPr lang="en-GB" dirty="0" err="1" smtClean="0"/>
              <a:t>Cyfranogiad</a:t>
            </a:r>
            <a:r>
              <a:rPr lang="en-GB" dirty="0" smtClean="0"/>
              <a:t/>
            </a:r>
            <a:br>
              <a:rPr lang="en-GB" dirty="0" smtClean="0"/>
            </a:br>
            <a:r>
              <a:rPr lang="en-GB" dirty="0" smtClean="0"/>
              <a:t>For and Against Participation </a:t>
            </a:r>
            <a:endParaRPr lang="en-GB" dirty="0"/>
          </a:p>
        </p:txBody>
      </p:sp>
      <p:sp>
        <p:nvSpPr>
          <p:cNvPr id="3" name="Content Placeholder 2"/>
          <p:cNvSpPr>
            <a:spLocks noGrp="1"/>
          </p:cNvSpPr>
          <p:nvPr>
            <p:ph sz="half" idx="1"/>
          </p:nvPr>
        </p:nvSpPr>
        <p:spPr>
          <a:xfrm>
            <a:off x="838200" y="4194809"/>
            <a:ext cx="5181600" cy="1982154"/>
          </a:xfrm>
        </p:spPr>
        <p:txBody>
          <a:bodyPr>
            <a:normAutofit fontScale="92500"/>
          </a:bodyPr>
          <a:lstStyle/>
          <a:p>
            <a:r>
              <a:rPr lang="en-GB" dirty="0" err="1"/>
              <a:t>Mewn</a:t>
            </a:r>
            <a:r>
              <a:rPr lang="en-GB" dirty="0"/>
              <a:t> </a:t>
            </a:r>
            <a:r>
              <a:rPr lang="en-GB" dirty="0" err="1"/>
              <a:t>parau</a:t>
            </a:r>
            <a:r>
              <a:rPr lang="en-GB" dirty="0"/>
              <a:t>:</a:t>
            </a:r>
          </a:p>
          <a:p>
            <a:pPr lvl="1"/>
            <a:r>
              <a:rPr lang="en-GB" dirty="0"/>
              <a:t> </a:t>
            </a:r>
            <a:r>
              <a:rPr lang="en-GB" dirty="0" err="1" smtClean="0"/>
              <a:t>Ysgrifennwch</a:t>
            </a:r>
            <a:r>
              <a:rPr lang="en-GB" dirty="0" smtClean="0"/>
              <a:t> </a:t>
            </a:r>
            <a:r>
              <a:rPr lang="en-GB" dirty="0" err="1"/>
              <a:t>restr</a:t>
            </a:r>
            <a:r>
              <a:rPr lang="en-GB" dirty="0"/>
              <a:t> o </a:t>
            </a:r>
            <a:r>
              <a:rPr lang="en-GB" dirty="0" err="1"/>
              <a:t>resymau</a:t>
            </a:r>
            <a:r>
              <a:rPr lang="en-GB" dirty="0"/>
              <a:t> y </a:t>
            </a:r>
            <a:r>
              <a:rPr lang="en-GB" dirty="0" err="1"/>
              <a:t>gellir</a:t>
            </a:r>
            <a:r>
              <a:rPr lang="en-GB" dirty="0"/>
              <a:t> </a:t>
            </a:r>
            <a:r>
              <a:rPr lang="en-GB" dirty="0" err="1"/>
              <a:t>eu</a:t>
            </a:r>
            <a:r>
              <a:rPr lang="en-GB" dirty="0"/>
              <a:t> </a:t>
            </a:r>
            <a:r>
              <a:rPr lang="en-GB" dirty="0" err="1"/>
              <a:t>defnyddio</a:t>
            </a:r>
            <a:r>
              <a:rPr lang="en-GB" dirty="0"/>
              <a:t> o </a:t>
            </a:r>
            <a:r>
              <a:rPr lang="en-GB" dirty="0" err="1"/>
              <a:t>blaid</a:t>
            </a:r>
            <a:r>
              <a:rPr lang="en-GB" dirty="0"/>
              <a:t> </a:t>
            </a:r>
            <a:r>
              <a:rPr lang="en-GB" dirty="0" err="1"/>
              <a:t>cymryd</a:t>
            </a:r>
            <a:r>
              <a:rPr lang="en-GB" dirty="0"/>
              <a:t> </a:t>
            </a:r>
            <a:r>
              <a:rPr lang="en-GB" dirty="0" err="1"/>
              <a:t>rhan</a:t>
            </a:r>
            <a:r>
              <a:rPr lang="en-GB" dirty="0"/>
              <a:t>.</a:t>
            </a:r>
          </a:p>
          <a:p>
            <a:pPr lvl="1"/>
            <a:r>
              <a:rPr lang="en-GB" dirty="0" err="1"/>
              <a:t>Ysgrifennwch</a:t>
            </a:r>
            <a:r>
              <a:rPr lang="en-GB" dirty="0"/>
              <a:t> </a:t>
            </a:r>
            <a:r>
              <a:rPr lang="en-GB" dirty="0" err="1"/>
              <a:t>restr</a:t>
            </a:r>
            <a:r>
              <a:rPr lang="en-GB" dirty="0"/>
              <a:t> o </a:t>
            </a:r>
            <a:r>
              <a:rPr lang="en-GB" dirty="0" err="1"/>
              <a:t>resymau</a:t>
            </a:r>
            <a:r>
              <a:rPr lang="en-GB" dirty="0"/>
              <a:t> y </a:t>
            </a:r>
            <a:r>
              <a:rPr lang="en-GB" dirty="0" err="1"/>
              <a:t>gellir</a:t>
            </a:r>
            <a:r>
              <a:rPr lang="en-GB" dirty="0"/>
              <a:t> </a:t>
            </a:r>
            <a:r>
              <a:rPr lang="en-GB" dirty="0" err="1"/>
              <a:t>eu</a:t>
            </a:r>
            <a:r>
              <a:rPr lang="en-GB" dirty="0"/>
              <a:t> </a:t>
            </a:r>
            <a:r>
              <a:rPr lang="en-GB" dirty="0" err="1"/>
              <a:t>defnyddio</a:t>
            </a:r>
            <a:r>
              <a:rPr lang="en-GB" dirty="0"/>
              <a:t> </a:t>
            </a:r>
            <a:r>
              <a:rPr lang="en-GB" dirty="0" err="1"/>
              <a:t>yn</a:t>
            </a:r>
            <a:r>
              <a:rPr lang="en-GB" dirty="0"/>
              <a:t> </a:t>
            </a:r>
            <a:r>
              <a:rPr lang="en-GB" dirty="0" err="1"/>
              <a:t>erbyn</a:t>
            </a:r>
            <a:r>
              <a:rPr lang="en-GB" dirty="0"/>
              <a:t> </a:t>
            </a:r>
            <a:r>
              <a:rPr lang="en-GB" dirty="0" err="1"/>
              <a:t>cyfranogiad</a:t>
            </a:r>
            <a:r>
              <a:rPr lang="en-GB" dirty="0"/>
              <a:t>.</a:t>
            </a:r>
          </a:p>
        </p:txBody>
      </p:sp>
      <p:sp>
        <p:nvSpPr>
          <p:cNvPr id="4" name="Content Placeholder 3"/>
          <p:cNvSpPr>
            <a:spLocks noGrp="1"/>
          </p:cNvSpPr>
          <p:nvPr>
            <p:ph sz="half" idx="2"/>
          </p:nvPr>
        </p:nvSpPr>
        <p:spPr>
          <a:xfrm>
            <a:off x="6172200" y="4194809"/>
            <a:ext cx="5181600" cy="1982153"/>
          </a:xfrm>
        </p:spPr>
        <p:txBody>
          <a:bodyPr>
            <a:normAutofit fontScale="92500"/>
          </a:bodyPr>
          <a:lstStyle/>
          <a:p>
            <a:r>
              <a:rPr lang="en-GB" i="1" dirty="0" smtClean="0"/>
              <a:t>In pairs:</a:t>
            </a:r>
          </a:p>
          <a:p>
            <a:pPr lvl="1"/>
            <a:r>
              <a:rPr lang="en-GB" i="1" dirty="0" smtClean="0"/>
              <a:t> write a list of reasons which may be used in favour of participation. </a:t>
            </a:r>
          </a:p>
          <a:p>
            <a:pPr lvl="1"/>
            <a:r>
              <a:rPr lang="en-GB" i="1" dirty="0" smtClean="0"/>
              <a:t>Write a list of reasons which may be used against participation. </a:t>
            </a:r>
          </a:p>
          <a:p>
            <a:endParaRPr lang="en-GB" dirty="0"/>
          </a:p>
        </p:txBody>
      </p:sp>
      <p:pic>
        <p:nvPicPr>
          <p:cNvPr id="5" name="Picture 4"/>
          <p:cNvPicPr>
            <a:picLocks noChangeAspect="1"/>
          </p:cNvPicPr>
          <p:nvPr/>
        </p:nvPicPr>
        <p:blipFill>
          <a:blip r:embed="rId2"/>
          <a:stretch>
            <a:fillRect/>
          </a:stretch>
        </p:blipFill>
        <p:spPr>
          <a:xfrm>
            <a:off x="4709160" y="1771649"/>
            <a:ext cx="1965959" cy="1965959"/>
          </a:xfrm>
          <a:prstGeom prst="rect">
            <a:avLst/>
          </a:prstGeom>
        </p:spPr>
      </p:pic>
    </p:spTree>
    <p:extLst>
      <p:ext uri="{BB962C8B-B14F-4D97-AF65-F5344CB8AC3E}">
        <p14:creationId xmlns:p14="http://schemas.microsoft.com/office/powerpoint/2010/main" val="303907532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21023-6721-436C-8394-78FD714C502D}"/>
              </a:ext>
            </a:extLst>
          </p:cNvPr>
          <p:cNvSpPr>
            <a:spLocks noGrp="1"/>
          </p:cNvSpPr>
          <p:nvPr>
            <p:ph type="title"/>
          </p:nvPr>
        </p:nvSpPr>
        <p:spPr/>
        <p:txBody>
          <a:bodyPr>
            <a:normAutofit/>
          </a:bodyPr>
          <a:lstStyle/>
          <a:p>
            <a:pPr algn="ctr">
              <a:defRPr/>
            </a:pPr>
            <a:r>
              <a:rPr lang="en-GB" dirty="0"/>
              <a:t>O </a:t>
            </a:r>
            <a:r>
              <a:rPr lang="en-GB" dirty="0" err="1"/>
              <a:t>Blaid</a:t>
            </a:r>
            <a:r>
              <a:rPr lang="en-GB" dirty="0"/>
              <a:t> </a:t>
            </a:r>
            <a:r>
              <a:rPr lang="en-GB" dirty="0" err="1" smtClean="0"/>
              <a:t>Cyfranogiad</a:t>
            </a:r>
            <a:r>
              <a:rPr lang="en-GB" dirty="0"/>
              <a:t/>
            </a:r>
            <a:br>
              <a:rPr lang="en-GB" dirty="0"/>
            </a:br>
            <a:r>
              <a:rPr lang="en-GB" dirty="0"/>
              <a:t>In Support of Participation</a:t>
            </a:r>
          </a:p>
        </p:txBody>
      </p:sp>
      <p:sp>
        <p:nvSpPr>
          <p:cNvPr id="3" name="Content Placeholder 2"/>
          <p:cNvSpPr>
            <a:spLocks noGrp="1"/>
          </p:cNvSpPr>
          <p:nvPr>
            <p:ph sz="half" idx="1"/>
          </p:nvPr>
        </p:nvSpPr>
        <p:spPr>
          <a:xfrm>
            <a:off x="838200" y="1825625"/>
            <a:ext cx="5181600" cy="4712334"/>
          </a:xfrm>
        </p:spPr>
        <p:style>
          <a:lnRef idx="2">
            <a:schemeClr val="accent5"/>
          </a:lnRef>
          <a:fillRef idx="1">
            <a:schemeClr val="lt1"/>
          </a:fillRef>
          <a:effectRef idx="0">
            <a:schemeClr val="accent5"/>
          </a:effectRef>
          <a:fontRef idx="minor">
            <a:schemeClr val="dk1"/>
          </a:fontRef>
        </p:style>
        <p:txBody>
          <a:bodyPr>
            <a:normAutofit lnSpcReduction="10000"/>
          </a:bodyPr>
          <a:lstStyle/>
          <a:p>
            <a:pPr indent="-255270"/>
            <a:r>
              <a:rPr lang="en-US" altLang="en-US" dirty="0" err="1">
                <a:ea typeface="ＭＳ Ｐゴシック" panose="020B0600070205080204" pitchFamily="34" charset="-128"/>
                <a:cs typeface="Arial"/>
              </a:rPr>
              <a:t>Hawl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dynol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sylfaenol</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Clywed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trafferthion</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bersbectif</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codi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hunan-barch</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Mentrau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ymateb</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well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anghenion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lleihau'r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cyfleoedd</a:t>
            </a:r>
            <a:r>
              <a:rPr lang="en-US" altLang="en-US" dirty="0">
                <a:ea typeface="ＭＳ Ｐゴシック" panose="020B0600070205080204" pitchFamily="34" charset="-128"/>
                <a:cs typeface="Arial"/>
              </a:rPr>
              <a:t> </a:t>
            </a:r>
            <a:r>
              <a:rPr lang="en-US" altLang="en-US" dirty="0" err="1" smtClean="0">
                <a:ea typeface="ＭＳ Ｐゴシック" panose="020B0600070205080204" pitchFamily="34" charset="-128"/>
                <a:cs typeface="Arial"/>
              </a:rPr>
              <a:t>i</a:t>
            </a:r>
            <a:r>
              <a:rPr lang="en-US" altLang="en-US" dirty="0" smtClean="0">
                <a:ea typeface="ＭＳ Ｐゴシック" panose="020B0600070205080204" pitchFamily="34" charset="-128"/>
                <a:cs typeface="Arial"/>
              </a:rPr>
              <a:t>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smtClean="0">
                <a:ea typeface="ＭＳ Ｐゴシック" panose="020B0600070205080204" pitchFamily="34" charset="-128"/>
                <a:cs typeface="Arial"/>
              </a:rPr>
              <a:t> </a:t>
            </a:r>
            <a:r>
              <a:rPr lang="en-US" altLang="en-US" dirty="0" err="1">
                <a:ea typeface="ＭＳ Ｐゴシック" panose="020B0600070205080204" pitchFamily="34" charset="-128"/>
                <a:cs typeface="Arial"/>
              </a:rPr>
              <a:t>g</a:t>
            </a:r>
            <a:r>
              <a:rPr lang="en-US" altLang="en-US" dirty="0" err="1" smtClean="0">
                <a:ea typeface="ＭＳ Ｐゴシック" panose="020B0600070205080204" pitchFamily="34" charset="-128"/>
                <a:cs typeface="Arial"/>
              </a:rPr>
              <a:t>amddefnyddio</a:t>
            </a:r>
            <a:r>
              <a:rPr lang="en-US" altLang="en-US" dirty="0" smtClean="0">
                <a:ea typeface="ＭＳ Ｐゴシック" panose="020B0600070205080204" pitchFamily="34" charset="-128"/>
                <a:cs typeface="Arial"/>
              </a:rPr>
              <a:t> </a:t>
            </a:r>
            <a:r>
              <a:rPr lang="en-US" altLang="en-US" dirty="0" err="1">
                <a:ea typeface="ＭＳ Ｐゴシック" panose="020B0600070205080204" pitchFamily="34" charset="-128"/>
                <a:cs typeface="Arial"/>
              </a:rPr>
              <a:t>pwer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dros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blant</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Adnabyddiaeth</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safbwynt</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sydd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anwybyddu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polisi</a:t>
            </a:r>
            <a:endParaRPr lang="en-US" altLang="en-US" dirty="0">
              <a:ea typeface="ＭＳ Ｐゴシック" panose="020B0600070205080204" pitchFamily="34" charset="-128"/>
              <a:cs typeface="Arial"/>
            </a:endParaRPr>
          </a:p>
          <a:p>
            <a:endParaRPr lang="en-GB" dirty="0"/>
          </a:p>
        </p:txBody>
      </p:sp>
      <p:sp>
        <p:nvSpPr>
          <p:cNvPr id="44036" name="Content Placeholder 3">
            <a:extLst>
              <a:ext uri="{FF2B5EF4-FFF2-40B4-BE49-F238E27FC236}">
                <a16:creationId xmlns:a16="http://schemas.microsoft.com/office/drawing/2014/main" id="{441EBD3C-4465-4797-9DA1-D542A7AE613D}"/>
              </a:ext>
            </a:extLst>
          </p:cNvPr>
          <p:cNvSpPr>
            <a:spLocks noGrp="1"/>
          </p:cNvSpPr>
          <p:nvPr>
            <p:ph sz="half" idx="2"/>
          </p:nvPr>
        </p:nvSpPr>
        <p:spPr>
          <a:xfrm>
            <a:off x="6172200" y="1825624"/>
            <a:ext cx="5181600" cy="4712335"/>
          </a:xfrm>
          <a:ln/>
          <a:extLst/>
        </p:spPr>
        <p:style>
          <a:lnRef idx="2">
            <a:schemeClr val="accent6"/>
          </a:lnRef>
          <a:fillRef idx="1">
            <a:schemeClr val="lt1"/>
          </a:fillRef>
          <a:effectRef idx="0">
            <a:schemeClr val="accent6"/>
          </a:effectRef>
          <a:fontRef idx="minor">
            <a:schemeClr val="dk1"/>
          </a:fontRef>
        </p:style>
        <p:txBody>
          <a:bodyPr>
            <a:noAutofit/>
          </a:bodyPr>
          <a:lstStyle/>
          <a:p>
            <a:pPr indent="-255270">
              <a:defRPr/>
            </a:pPr>
            <a:r>
              <a:rPr lang="en-GB" sz="2400" i="1" dirty="0"/>
              <a:t>Basic human right</a:t>
            </a:r>
            <a:endParaRPr lang="en-US" sz="2400" i="1" dirty="0"/>
          </a:p>
          <a:p>
            <a:pPr indent="-255270">
              <a:defRPr/>
            </a:pPr>
            <a:r>
              <a:rPr lang="en-GB" sz="2400" i="1" dirty="0"/>
              <a:t>Hear issues from a child’s perspective</a:t>
            </a:r>
            <a:endParaRPr lang="en-GB" sz="2400" i="1" dirty="0">
              <a:cs typeface="Arial"/>
            </a:endParaRPr>
          </a:p>
          <a:p>
            <a:pPr indent="-255270">
              <a:defRPr/>
            </a:pPr>
            <a:r>
              <a:rPr lang="en-GB" sz="2400" i="1" dirty="0"/>
              <a:t>Raises self-esteem</a:t>
            </a:r>
            <a:endParaRPr lang="en-GB" sz="2400" i="1" dirty="0">
              <a:cs typeface="Arial"/>
            </a:endParaRPr>
          </a:p>
          <a:p>
            <a:pPr indent="-255270">
              <a:defRPr/>
            </a:pPr>
            <a:r>
              <a:rPr lang="en-GB" sz="2400" i="1" dirty="0"/>
              <a:t>Initiatives are more responsive to needs</a:t>
            </a:r>
            <a:endParaRPr lang="en-GB" sz="2400" i="1" dirty="0">
              <a:cs typeface="Arial"/>
            </a:endParaRPr>
          </a:p>
          <a:p>
            <a:pPr indent="-255270">
              <a:defRPr/>
            </a:pPr>
            <a:r>
              <a:rPr lang="en-GB" sz="2400" i="1" dirty="0"/>
              <a:t>Minimises chances of adults abusing power over children</a:t>
            </a:r>
            <a:endParaRPr lang="en-GB" sz="2400" i="1" dirty="0">
              <a:cs typeface="Arial"/>
            </a:endParaRPr>
          </a:p>
          <a:p>
            <a:pPr indent="-255270">
              <a:defRPr/>
            </a:pPr>
            <a:r>
              <a:rPr lang="en-GB" sz="2400" i="1" dirty="0"/>
              <a:t>Recognition of children’s interest which are often disregarded in policy.</a:t>
            </a:r>
            <a:r>
              <a:rPr lang="en-GB" sz="2400" dirty="0"/>
              <a:t> </a:t>
            </a:r>
            <a:endParaRPr lang="en-GB" sz="2400" dirty="0">
              <a:cs typeface="Arial"/>
            </a:endParaRPr>
          </a:p>
          <a:p>
            <a:pPr marL="109220" indent="0" algn="r">
              <a:buNone/>
              <a:defRPr/>
            </a:pPr>
            <a:r>
              <a:rPr lang="en-GB" sz="2400" dirty="0"/>
              <a:t>Lansdown, 2001 in </a:t>
            </a:r>
            <a:r>
              <a:rPr lang="en-GB" sz="2400" dirty="0" err="1"/>
              <a:t>Kanyal</a:t>
            </a:r>
            <a:r>
              <a:rPr lang="en-GB" sz="2400" dirty="0"/>
              <a:t>, 2014</a:t>
            </a:r>
            <a:endParaRPr lang="en-GB" sz="2400" dirty="0">
              <a:cs typeface="Arial"/>
            </a:endParaRPr>
          </a:p>
          <a:p>
            <a:pPr indent="-255270"/>
            <a:endParaRPr lang="en-US" altLang="en-US" sz="2400" dirty="0">
              <a:ea typeface="ＭＳ Ｐゴシック" panose="020B0600070205080204" pitchFamily="34" charset="-128"/>
              <a:cs typeface="Arial"/>
            </a:endParaRPr>
          </a:p>
        </p:txBody>
      </p:sp>
    </p:spTree>
    <p:extLst>
      <p:ext uri="{BB962C8B-B14F-4D97-AF65-F5344CB8AC3E}">
        <p14:creationId xmlns:p14="http://schemas.microsoft.com/office/powerpoint/2010/main" val="29974081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57937-964A-44D8-A0AA-ABDE5F4D03A6}"/>
              </a:ext>
            </a:extLst>
          </p:cNvPr>
          <p:cNvSpPr>
            <a:spLocks noGrp="1"/>
          </p:cNvSpPr>
          <p:nvPr>
            <p:ph type="title"/>
          </p:nvPr>
        </p:nvSpPr>
        <p:spPr/>
        <p:txBody>
          <a:bodyPr>
            <a:normAutofit/>
          </a:bodyPr>
          <a:lstStyle/>
          <a:p>
            <a:pPr algn="ctr">
              <a:defRPr/>
            </a:pPr>
            <a:r>
              <a:rPr lang="en-GB" err="1"/>
              <a:t>Buddion</a:t>
            </a:r>
            <a:r>
              <a:rPr lang="en-GB"/>
              <a:t> </a:t>
            </a:r>
            <a:r>
              <a:rPr lang="en-GB" err="1"/>
              <a:t>Cyfranogiad</a:t>
            </a:r>
            <a:r>
              <a:rPr lang="en-US">
                <a:solidFill>
                  <a:schemeClr val="tx1"/>
                </a:solidFill>
              </a:rPr>
              <a:t/>
            </a:r>
            <a:br>
              <a:rPr lang="en-US">
                <a:solidFill>
                  <a:schemeClr val="tx1"/>
                </a:solidFill>
              </a:rPr>
            </a:br>
            <a:r>
              <a:rPr lang="en-GB"/>
              <a:t>Benefits of Participation </a:t>
            </a:r>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cefnogi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sgiliau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cyfathrebu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hyder</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hunan-barch</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dealltwriaeth</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werthoedd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democrataidd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hybu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dinasyddiaeth</a:t>
            </a:r>
            <a:r>
              <a:rPr lang="en-US" altLang="en-US" dirty="0">
                <a:ea typeface="ＭＳ Ｐゴシック" panose="020B0600070205080204" pitchFamily="34" charset="-128"/>
                <a:cs typeface="Arial"/>
              </a:rPr>
              <a:t> </a:t>
            </a:r>
            <a:r>
              <a:rPr lang="en-US" altLang="en-US" dirty="0" err="1" smtClean="0">
                <a:ea typeface="ＭＳ Ｐゴシック" panose="020B0600070205080204" pitchFamily="34" charset="-128"/>
                <a:cs typeface="Arial"/>
              </a:rPr>
              <a:t>weithredol</a:t>
            </a:r>
            <a:r>
              <a:rPr lang="en-US" altLang="en-US" dirty="0" smtClean="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cymunedau</a:t>
            </a:r>
            <a:endParaRPr lang="en-US" altLang="en-US" dirty="0">
              <a:ea typeface="ＭＳ Ｐゴシック" panose="020B0600070205080204" pitchFamily="34" charset="-128"/>
              <a:cs typeface="Arial"/>
            </a:endParaRPr>
          </a:p>
          <a:p>
            <a:endParaRPr lang="en-GB" dirty="0"/>
          </a:p>
        </p:txBody>
      </p:sp>
      <p:sp>
        <p:nvSpPr>
          <p:cNvPr id="34821" name="Content Placeholder 4">
            <a:extLst>
              <a:ext uri="{FF2B5EF4-FFF2-40B4-BE49-F238E27FC236}">
                <a16:creationId xmlns:a16="http://schemas.microsoft.com/office/drawing/2014/main" id="{1F31C54E-3FF3-4EE2-8108-9508B8DD6582}"/>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a:bodyPr>
          <a:lstStyle/>
          <a:p>
            <a:pPr>
              <a:spcBef>
                <a:spcPct val="0"/>
              </a:spcBef>
            </a:pPr>
            <a:r>
              <a:rPr lang="en-GB" altLang="en-US" i="1" dirty="0">
                <a:ea typeface="ＭＳ Ｐゴシック" panose="020B0600070205080204" pitchFamily="34" charset="-128"/>
              </a:rPr>
              <a:t>Supports the development of communication skills</a:t>
            </a:r>
          </a:p>
          <a:p>
            <a:pPr>
              <a:spcBef>
                <a:spcPct val="0"/>
              </a:spcBef>
            </a:pPr>
            <a:r>
              <a:rPr lang="en-GB" altLang="en-US" i="1" dirty="0">
                <a:ea typeface="ＭＳ Ｐゴシック" panose="020B0600070205080204" pitchFamily="34" charset="-128"/>
              </a:rPr>
              <a:t>Grows confidence and self-esteem</a:t>
            </a:r>
          </a:p>
          <a:p>
            <a:pPr>
              <a:spcBef>
                <a:spcPct val="0"/>
              </a:spcBef>
            </a:pPr>
            <a:r>
              <a:rPr lang="en-GB" altLang="en-US" i="1" dirty="0">
                <a:ea typeface="ＭＳ Ｐゴシック" panose="020B0600070205080204" pitchFamily="34" charset="-128"/>
              </a:rPr>
              <a:t>Develop understanding of democratic values</a:t>
            </a:r>
          </a:p>
          <a:p>
            <a:pPr>
              <a:spcBef>
                <a:spcPct val="0"/>
              </a:spcBef>
            </a:pPr>
            <a:r>
              <a:rPr lang="en-GB" altLang="en-US" i="1" dirty="0">
                <a:ea typeface="ＭＳ Ｐゴシック" panose="020B0600070205080204" pitchFamily="34" charset="-128"/>
              </a:rPr>
              <a:t>Fosters active citizenship in their communities </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13768688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a:bodyPr>
          <a:lstStyle/>
          <a:p>
            <a:pPr indent="-255270"/>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ymeimlad</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reolaeth</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synnwyr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gweithredol</a:t>
            </a:r>
            <a:endParaRPr lang="en-US" altLang="en-US" dirty="0">
              <a:ea typeface="ＭＳ Ｐゴシック" panose="020B0600070205080204" pitchFamily="34" charset="-128"/>
              <a:cs typeface="Arial"/>
            </a:endParaRPr>
          </a:p>
          <a:p>
            <a:pPr indent="-255270"/>
            <a:r>
              <a:rPr lang="en-US" altLang="en-US" dirty="0">
                <a:ea typeface="ＭＳ Ｐゴシック" panose="020B0600070205080204" pitchFamily="34" charset="-128"/>
                <a:cs typeface="Arial"/>
              </a:rPr>
              <a:t>Mae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gwybod</a:t>
            </a:r>
            <a:r>
              <a:rPr lang="en-US" altLang="en-US" dirty="0">
                <a:ea typeface="ＭＳ Ｐゴシック" panose="020B0600070205080204" pitchFamily="34" charset="-128"/>
                <a:cs typeface="Arial"/>
              </a:rPr>
              <a:t> pa </a:t>
            </a:r>
            <a:r>
              <a:rPr lang="en-US" altLang="en-US" dirty="0" err="1">
                <a:ea typeface="ＭＳ Ｐゴシック" panose="020B0600070205080204" pitchFamily="34" charset="-128"/>
                <a:cs typeface="Arial"/>
              </a:rPr>
              <a:t>faterion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effeithio</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heb</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ddyfalu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rhagdybiaethau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oedolyn</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brofiad</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r>
              <a:rPr lang="en-US" altLang="en-US" dirty="0">
                <a:ea typeface="ＭＳ Ｐゴシック" panose="020B0600070205080204" pitchFamily="34" charset="-128"/>
                <a:cs typeface="Arial"/>
              </a:rPr>
              <a:t>. </a:t>
            </a:r>
          </a:p>
          <a:p>
            <a:pPr marL="109855" indent="0">
              <a:buNone/>
            </a:pPr>
            <a:endParaRPr lang="en-US" altLang="en-US" dirty="0">
              <a:ea typeface="ＭＳ Ｐゴシック" panose="020B0600070205080204" pitchFamily="34" charset="-128"/>
              <a:cs typeface="Arial"/>
            </a:endParaRPr>
          </a:p>
          <a:p>
            <a:pPr marL="109855" indent="0">
              <a:buNone/>
            </a:pPr>
            <a:r>
              <a:rPr lang="en-US" altLang="en-US" sz="1800" dirty="0">
                <a:ea typeface="ＭＳ Ｐゴシック" panose="020B0600070205080204" pitchFamily="34" charset="-128"/>
                <a:cs typeface="Arial"/>
              </a:rPr>
              <a:t>             </a:t>
            </a:r>
            <a:r>
              <a:rPr lang="en-US" altLang="en-US" sz="1800" dirty="0" err="1">
                <a:ea typeface="ＭＳ Ｐゴシック" panose="020B0600070205080204" pitchFamily="34" charset="-128"/>
                <a:cs typeface="Arial"/>
              </a:rPr>
              <a:t>Comisiynydd</a:t>
            </a:r>
            <a:r>
              <a:rPr lang="en-US" altLang="en-US" sz="1800" dirty="0">
                <a:ea typeface="ＭＳ Ｐゴシック" panose="020B0600070205080204" pitchFamily="34" charset="-128"/>
                <a:cs typeface="Arial"/>
              </a:rPr>
              <a:t> Plant </a:t>
            </a:r>
            <a:r>
              <a:rPr lang="en-US" altLang="en-US" sz="1800" dirty="0" err="1">
                <a:ea typeface="ＭＳ Ｐゴシック" panose="020B0600070205080204" pitchFamily="34" charset="-128"/>
                <a:cs typeface="Arial"/>
              </a:rPr>
              <a:t>Cymru</a:t>
            </a:r>
            <a:r>
              <a:rPr lang="en-US" altLang="en-US" sz="1800" dirty="0">
                <a:ea typeface="ＭＳ Ｐゴシック" panose="020B0600070205080204" pitchFamily="34" charset="-128"/>
                <a:cs typeface="Arial"/>
              </a:rPr>
              <a:t>, 2013</a:t>
            </a:r>
          </a:p>
          <a:p>
            <a:endParaRPr lang="en-GB" dirty="0"/>
          </a:p>
        </p:txBody>
      </p:sp>
      <p:sp>
        <p:nvSpPr>
          <p:cNvPr id="35845" name="Content Placeholder 4">
            <a:extLst>
              <a:ext uri="{FF2B5EF4-FFF2-40B4-BE49-F238E27FC236}">
                <a16:creationId xmlns:a16="http://schemas.microsoft.com/office/drawing/2014/main" id="{03FB6384-3BA7-47DD-9242-BF1D1264AC95}"/>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a:bodyPr>
          <a:lstStyle/>
          <a:p>
            <a:pPr>
              <a:defRPr/>
            </a:pPr>
            <a:r>
              <a:rPr lang="en-GB" i="1" dirty="0"/>
              <a:t>Gives children a sense of control and enable active decision making </a:t>
            </a:r>
          </a:p>
          <a:p>
            <a:pPr>
              <a:defRPr/>
            </a:pPr>
            <a:r>
              <a:rPr lang="en-GB" i="1" dirty="0"/>
              <a:t>Adults know what issues really affect children without guessing or making adult assumptions about the child experience</a:t>
            </a:r>
            <a:r>
              <a:rPr lang="en-GB" dirty="0"/>
              <a:t>. </a:t>
            </a:r>
          </a:p>
          <a:p>
            <a:pPr marL="109537" indent="0" algn="r">
              <a:buNone/>
              <a:defRPr/>
            </a:pPr>
            <a:r>
              <a:rPr lang="en-GB" sz="1400" dirty="0"/>
              <a:t>Children’s Commissioner Wales, 2013</a:t>
            </a:r>
          </a:p>
          <a:p>
            <a:pPr indent="-255270"/>
            <a:endParaRPr lang="en-US" altLang="en-US" dirty="0">
              <a:ea typeface="ＭＳ Ｐゴシック" panose="020B0600070205080204" pitchFamily="34" charset="-128"/>
              <a:cs typeface="Arial"/>
            </a:endParaRPr>
          </a:p>
        </p:txBody>
      </p:sp>
    </p:spTree>
    <p:extLst>
      <p:ext uri="{BB962C8B-B14F-4D97-AF65-F5344CB8AC3E}">
        <p14:creationId xmlns:p14="http://schemas.microsoft.com/office/powerpoint/2010/main" val="100597230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5340" y="3337558"/>
            <a:ext cx="5181600" cy="3296604"/>
          </a:xfrm>
        </p:spPr>
        <p:style>
          <a:lnRef idx="2">
            <a:schemeClr val="accent5"/>
          </a:lnRef>
          <a:fillRef idx="1">
            <a:schemeClr val="lt1"/>
          </a:fillRef>
          <a:effectRef idx="0">
            <a:schemeClr val="accent5"/>
          </a:effectRef>
          <a:fontRef idx="minor">
            <a:schemeClr val="dk1"/>
          </a:fontRef>
        </p:style>
        <p:txBody>
          <a:bodyPr/>
          <a:lstStyle/>
          <a:p>
            <a:r>
              <a:rPr lang="en-GB" dirty="0" err="1" smtClean="0"/>
              <a:t>Teimlo</a:t>
            </a:r>
            <a:r>
              <a:rPr lang="en-GB" dirty="0" smtClean="0"/>
              <a:t> </a:t>
            </a:r>
            <a:r>
              <a:rPr lang="en-GB" dirty="0" err="1" smtClean="0"/>
              <a:t>fod</a:t>
            </a:r>
            <a:r>
              <a:rPr lang="en-GB" dirty="0" smtClean="0"/>
              <a:t> </a:t>
            </a:r>
            <a:r>
              <a:rPr lang="en-GB" dirty="0" err="1" smtClean="0"/>
              <a:t>nhw’n</a:t>
            </a:r>
            <a:r>
              <a:rPr lang="en-GB" dirty="0" smtClean="0"/>
              <a:t> </a:t>
            </a:r>
            <a:r>
              <a:rPr lang="en-GB" dirty="0" err="1" smtClean="0"/>
              <a:t>perthyn</a:t>
            </a:r>
            <a:endParaRPr lang="en-GB" dirty="0" smtClean="0"/>
          </a:p>
          <a:p>
            <a:r>
              <a:rPr lang="en-GB" dirty="0" err="1" smtClean="0"/>
              <a:t>Teimladau</a:t>
            </a:r>
            <a:r>
              <a:rPr lang="en-GB" dirty="0" smtClean="0"/>
              <a:t> </a:t>
            </a:r>
            <a:r>
              <a:rPr lang="en-GB" dirty="0"/>
              <a:t>o </a:t>
            </a:r>
            <a:r>
              <a:rPr lang="en-GB" dirty="0" err="1"/>
              <a:t>rymuso</a:t>
            </a:r>
            <a:r>
              <a:rPr lang="en-GB" dirty="0"/>
              <a:t> a </a:t>
            </a:r>
            <a:r>
              <a:rPr lang="en-GB" dirty="0" err="1"/>
              <a:t>gwerth</a:t>
            </a:r>
            <a:r>
              <a:rPr lang="en-GB" dirty="0"/>
              <a:t> </a:t>
            </a:r>
            <a:r>
              <a:rPr lang="en-GB" dirty="0" err="1"/>
              <a:t>cymdeithasol</a:t>
            </a:r>
            <a:endParaRPr lang="en-GB" dirty="0"/>
          </a:p>
          <a:p>
            <a:r>
              <a:rPr lang="en-GB" dirty="0" err="1"/>
              <a:t>Ymwybyddiaeth</a:t>
            </a:r>
            <a:r>
              <a:rPr lang="en-GB" dirty="0"/>
              <a:t> o </a:t>
            </a:r>
            <a:r>
              <a:rPr lang="en-GB" dirty="0" err="1"/>
              <a:t>ddinasyddiaeth</a:t>
            </a:r>
            <a:r>
              <a:rPr lang="en-GB" dirty="0"/>
              <a:t> </a:t>
            </a:r>
            <a:r>
              <a:rPr lang="en-GB" dirty="0" err="1"/>
              <a:t>ddemocrataidd</a:t>
            </a:r>
            <a:endParaRPr lang="en-GB" dirty="0"/>
          </a:p>
          <a:p>
            <a:pPr algn="r"/>
            <a:r>
              <a:rPr lang="en-GB" dirty="0"/>
              <a:t>Thomas, 2007</a:t>
            </a:r>
          </a:p>
        </p:txBody>
      </p:sp>
      <p:sp>
        <p:nvSpPr>
          <p:cNvPr id="4" name="Content Placeholder 3"/>
          <p:cNvSpPr>
            <a:spLocks noGrp="1"/>
          </p:cNvSpPr>
          <p:nvPr>
            <p:ph sz="half" idx="2"/>
          </p:nvPr>
        </p:nvSpPr>
        <p:spPr>
          <a:xfrm>
            <a:off x="6389370" y="3337559"/>
            <a:ext cx="5181600" cy="3296603"/>
          </a:xfrm>
        </p:spPr>
        <p:style>
          <a:lnRef idx="2">
            <a:schemeClr val="accent6"/>
          </a:lnRef>
          <a:fillRef idx="1">
            <a:schemeClr val="lt1"/>
          </a:fillRef>
          <a:effectRef idx="0">
            <a:schemeClr val="accent6"/>
          </a:effectRef>
          <a:fontRef idx="minor">
            <a:schemeClr val="dk1"/>
          </a:fontRef>
        </p:style>
        <p:txBody>
          <a:bodyPr/>
          <a:lstStyle/>
          <a:p>
            <a:r>
              <a:rPr lang="en-GB" i="1" dirty="0" smtClean="0"/>
              <a:t>Sense of belonging and ‘fitting in’ </a:t>
            </a:r>
          </a:p>
          <a:p>
            <a:r>
              <a:rPr lang="en-GB" i="1" dirty="0" smtClean="0"/>
              <a:t>Feelings of empowerment and social worth </a:t>
            </a:r>
          </a:p>
          <a:p>
            <a:r>
              <a:rPr lang="en-GB" i="1" dirty="0" smtClean="0"/>
              <a:t>Consciousness of democratic citizenship </a:t>
            </a:r>
          </a:p>
          <a:p>
            <a:pPr algn="r"/>
            <a:r>
              <a:rPr lang="en-GB" dirty="0" smtClean="0"/>
              <a:t>Thomas, 2007</a:t>
            </a:r>
            <a:endParaRPr lang="en-GB" dirty="0"/>
          </a:p>
        </p:txBody>
      </p:sp>
      <p:pic>
        <p:nvPicPr>
          <p:cNvPr id="5" name="Picture 4"/>
          <p:cNvPicPr>
            <a:picLocks noChangeAspect="1"/>
          </p:cNvPicPr>
          <p:nvPr/>
        </p:nvPicPr>
        <p:blipFill>
          <a:blip r:embed="rId2"/>
          <a:stretch>
            <a:fillRect/>
          </a:stretch>
        </p:blipFill>
        <p:spPr>
          <a:xfrm>
            <a:off x="3886200" y="221930"/>
            <a:ext cx="3887152" cy="2917509"/>
          </a:xfrm>
          <a:prstGeom prst="rect">
            <a:avLst/>
          </a:prstGeom>
        </p:spPr>
      </p:pic>
    </p:spTree>
    <p:extLst>
      <p:ext uri="{BB962C8B-B14F-4D97-AF65-F5344CB8AC3E}">
        <p14:creationId xmlns:p14="http://schemas.microsoft.com/office/powerpoint/2010/main" val="11345267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Beirniadaeth</a:t>
            </a:r>
            <a:r>
              <a:rPr lang="en-GB" dirty="0" smtClean="0"/>
              <a:t> </a:t>
            </a:r>
            <a:r>
              <a:rPr lang="en-GB" dirty="0" err="1" smtClean="0"/>
              <a:t>yn</a:t>
            </a:r>
            <a:r>
              <a:rPr lang="en-GB" dirty="0" smtClean="0"/>
              <a:t> </a:t>
            </a:r>
            <a:r>
              <a:rPr lang="en-GB" dirty="0" err="1" smtClean="0"/>
              <a:t>erbyn</a:t>
            </a:r>
            <a:r>
              <a:rPr lang="en-GB" dirty="0" smtClean="0"/>
              <a:t> </a:t>
            </a:r>
            <a:r>
              <a:rPr lang="en-GB" dirty="0" err="1" smtClean="0"/>
              <a:t>Cyfranogiad</a:t>
            </a:r>
            <a:r>
              <a:rPr lang="en-GB" dirty="0" smtClean="0"/>
              <a:t/>
            </a:r>
            <a:br>
              <a:rPr lang="en-GB" dirty="0" smtClean="0"/>
            </a:br>
            <a:r>
              <a:rPr lang="en-GB" dirty="0" smtClean="0"/>
              <a:t>Criticisms of Participation </a:t>
            </a:r>
            <a:endParaRPr lang="en-GB" dirty="0"/>
          </a:p>
        </p:txBody>
      </p:sp>
      <p:sp>
        <p:nvSpPr>
          <p:cNvPr id="3" name="Content Placeholder 2"/>
          <p:cNvSpPr>
            <a:spLocks noGrp="1"/>
          </p:cNvSpPr>
          <p:nvPr>
            <p:ph sz="half" idx="1"/>
          </p:nvPr>
        </p:nvSpPr>
        <p:spPr>
          <a:xfrm>
            <a:off x="838200" y="1825625"/>
            <a:ext cx="5181600" cy="4620894"/>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Yn</a:t>
            </a:r>
            <a:r>
              <a:rPr lang="en-GB" dirty="0"/>
              <a:t> </a:t>
            </a:r>
            <a:r>
              <a:rPr lang="en-GB" dirty="0" err="1"/>
              <a:t>fwy</a:t>
            </a:r>
            <a:r>
              <a:rPr lang="en-GB" dirty="0"/>
              <a:t> </a:t>
            </a:r>
            <a:r>
              <a:rPr lang="en-GB" dirty="0" err="1"/>
              <a:t>cyffredin</a:t>
            </a:r>
            <a:r>
              <a:rPr lang="en-GB" dirty="0"/>
              <a:t> </a:t>
            </a:r>
            <a:r>
              <a:rPr lang="en-GB" dirty="0" err="1"/>
              <a:t>ymhlith</a:t>
            </a:r>
            <a:r>
              <a:rPr lang="en-GB" dirty="0"/>
              <a:t> </a:t>
            </a:r>
            <a:r>
              <a:rPr lang="en-GB" dirty="0" err="1"/>
              <a:t>pobl</a:t>
            </a:r>
            <a:r>
              <a:rPr lang="en-GB" dirty="0"/>
              <a:t> </a:t>
            </a:r>
            <a:r>
              <a:rPr lang="en-GB" dirty="0" err="1"/>
              <a:t>ifanc</a:t>
            </a:r>
            <a:r>
              <a:rPr lang="en-GB" dirty="0"/>
              <a:t> 12-16 </a:t>
            </a:r>
            <a:r>
              <a:rPr lang="en-GB" dirty="0" err="1"/>
              <a:t>oed</a:t>
            </a:r>
            <a:endParaRPr lang="en-GB" dirty="0"/>
          </a:p>
          <a:p>
            <a:r>
              <a:rPr lang="en-GB" dirty="0" err="1"/>
              <a:t>Yn</a:t>
            </a:r>
            <a:r>
              <a:rPr lang="en-GB" dirty="0"/>
              <a:t> </a:t>
            </a:r>
            <a:r>
              <a:rPr lang="en-GB" dirty="0" err="1"/>
              <a:t>aml</a:t>
            </a:r>
            <a:r>
              <a:rPr lang="en-GB" dirty="0"/>
              <a:t> </a:t>
            </a:r>
            <a:r>
              <a:rPr lang="en-GB" dirty="0" err="1"/>
              <a:t>mae'n</a:t>
            </a:r>
            <a:r>
              <a:rPr lang="en-GB" dirty="0"/>
              <a:t> </a:t>
            </a:r>
            <a:r>
              <a:rPr lang="en-GB" dirty="0" err="1"/>
              <a:t>cynnwys</a:t>
            </a:r>
            <a:r>
              <a:rPr lang="en-GB" dirty="0"/>
              <a:t> </a:t>
            </a:r>
            <a:r>
              <a:rPr lang="en-GB" dirty="0" err="1"/>
              <a:t>ymgynghoriadau</a:t>
            </a:r>
            <a:r>
              <a:rPr lang="en-GB" dirty="0"/>
              <a:t> </a:t>
            </a:r>
            <a:r>
              <a:rPr lang="en-GB" dirty="0" err="1"/>
              <a:t>ar</a:t>
            </a:r>
            <a:r>
              <a:rPr lang="en-GB" dirty="0"/>
              <a:t> </a:t>
            </a:r>
            <a:r>
              <a:rPr lang="en-GB" dirty="0" err="1"/>
              <a:t>ddatblygu</a:t>
            </a:r>
            <a:r>
              <a:rPr lang="en-GB" dirty="0"/>
              <a:t> / </a:t>
            </a:r>
            <a:r>
              <a:rPr lang="en-GB" dirty="0" err="1"/>
              <a:t>cyflwyno</a:t>
            </a:r>
            <a:r>
              <a:rPr lang="en-GB" dirty="0"/>
              <a:t> </a:t>
            </a:r>
            <a:r>
              <a:rPr lang="en-GB" dirty="0" err="1"/>
              <a:t>gwasanaethau</a:t>
            </a:r>
            <a:r>
              <a:rPr lang="en-GB" dirty="0"/>
              <a:t> - </a:t>
            </a:r>
            <a:r>
              <a:rPr lang="en-GB" dirty="0" err="1"/>
              <a:t>ychydig</a:t>
            </a:r>
            <a:r>
              <a:rPr lang="en-GB" dirty="0"/>
              <a:t> </a:t>
            </a:r>
            <a:r>
              <a:rPr lang="en-GB" dirty="0" err="1" smtClean="0"/>
              <a:t>iawn</a:t>
            </a:r>
            <a:r>
              <a:rPr lang="en-GB" dirty="0" smtClean="0"/>
              <a:t> o </a:t>
            </a:r>
            <a:r>
              <a:rPr lang="en-GB" dirty="0" err="1"/>
              <a:t>bolisi</a:t>
            </a:r>
            <a:r>
              <a:rPr lang="en-GB" dirty="0"/>
              <a:t> </a:t>
            </a:r>
            <a:r>
              <a:rPr lang="en-GB" dirty="0" err="1"/>
              <a:t>neu</a:t>
            </a:r>
            <a:r>
              <a:rPr lang="en-GB" dirty="0"/>
              <a:t> </a:t>
            </a:r>
            <a:r>
              <a:rPr lang="en-GB" dirty="0" err="1"/>
              <a:t>ddatblygiad</a:t>
            </a:r>
            <a:r>
              <a:rPr lang="en-GB" dirty="0"/>
              <a:t> </a:t>
            </a:r>
            <a:r>
              <a:rPr lang="en-GB" dirty="0" err="1"/>
              <a:t>strategol</a:t>
            </a:r>
            <a:endParaRPr lang="en-GB" dirty="0"/>
          </a:p>
          <a:p>
            <a:r>
              <a:rPr lang="en-GB" dirty="0" err="1"/>
              <a:t>Yn</a:t>
            </a:r>
            <a:r>
              <a:rPr lang="en-GB" dirty="0"/>
              <a:t> </a:t>
            </a:r>
            <a:r>
              <a:rPr lang="en-GB" dirty="0" err="1"/>
              <a:t>tueddu</a:t>
            </a:r>
            <a:r>
              <a:rPr lang="en-GB" dirty="0"/>
              <a:t> </a:t>
            </a:r>
            <a:r>
              <a:rPr lang="en-GB" dirty="0" err="1"/>
              <a:t>i</a:t>
            </a:r>
            <a:r>
              <a:rPr lang="en-GB" dirty="0"/>
              <a:t> </a:t>
            </a:r>
            <a:r>
              <a:rPr lang="en-GB" dirty="0" err="1"/>
              <a:t>gynnwys</a:t>
            </a:r>
            <a:r>
              <a:rPr lang="en-GB" dirty="0"/>
              <a:t> y </a:t>
            </a:r>
            <a:r>
              <a:rPr lang="en-GB" dirty="0" err="1"/>
              <a:t>Bartneriaeth</a:t>
            </a:r>
            <a:r>
              <a:rPr lang="en-GB" dirty="0"/>
              <a:t> Plant a </a:t>
            </a:r>
            <a:r>
              <a:rPr lang="en-GB" dirty="0" err="1"/>
              <a:t>Phobl</a:t>
            </a:r>
            <a:r>
              <a:rPr lang="en-GB" dirty="0"/>
              <a:t> </a:t>
            </a:r>
            <a:r>
              <a:rPr lang="en-GB" dirty="0" err="1"/>
              <a:t>Ifanc</a:t>
            </a:r>
            <a:r>
              <a:rPr lang="en-GB" dirty="0"/>
              <a:t> </a:t>
            </a:r>
            <a:r>
              <a:rPr lang="en-GB" dirty="0" err="1"/>
              <a:t>nad</a:t>
            </a:r>
            <a:r>
              <a:rPr lang="en-GB" dirty="0"/>
              <a:t> </a:t>
            </a:r>
            <a:r>
              <a:rPr lang="en-GB" dirty="0" err="1"/>
              <a:t>ydynt</a:t>
            </a:r>
            <a:r>
              <a:rPr lang="en-GB" dirty="0"/>
              <a:t> </a:t>
            </a:r>
            <a:r>
              <a:rPr lang="en-GB" dirty="0" err="1"/>
              <a:t>yn</a:t>
            </a:r>
            <a:r>
              <a:rPr lang="en-GB" dirty="0"/>
              <a:t> </a:t>
            </a:r>
            <a:r>
              <a:rPr lang="en-GB" dirty="0" err="1"/>
              <a:t>gynrychioliadol</a:t>
            </a:r>
            <a:endParaRPr lang="en-GB" dirty="0"/>
          </a:p>
          <a:p>
            <a:r>
              <a:rPr lang="en-GB" dirty="0"/>
              <a:t>Dim </a:t>
            </a:r>
            <a:r>
              <a:rPr lang="en-GB" dirty="0" err="1"/>
              <a:t>deialog</a:t>
            </a:r>
            <a:r>
              <a:rPr lang="en-GB" dirty="0"/>
              <a:t> </a:t>
            </a:r>
            <a:r>
              <a:rPr lang="en-GB" dirty="0" err="1"/>
              <a:t>hirdymor</a:t>
            </a:r>
            <a:r>
              <a:rPr lang="en-GB" dirty="0"/>
              <a:t> </a:t>
            </a:r>
            <a:r>
              <a:rPr lang="en-GB" dirty="0" err="1"/>
              <a:t>rhwng</a:t>
            </a:r>
            <a:r>
              <a:rPr lang="en-GB" dirty="0"/>
              <a:t> </a:t>
            </a:r>
            <a:r>
              <a:rPr lang="en-GB" dirty="0" smtClean="0"/>
              <a:t>plant a </a:t>
            </a:r>
            <a:r>
              <a:rPr lang="en-GB" dirty="0" err="1" smtClean="0"/>
              <a:t>phobl</a:t>
            </a:r>
            <a:r>
              <a:rPr lang="en-GB" dirty="0" smtClean="0"/>
              <a:t> </a:t>
            </a:r>
            <a:r>
              <a:rPr lang="en-GB" dirty="0" err="1" smtClean="0"/>
              <a:t>ifanc</a:t>
            </a:r>
            <a:r>
              <a:rPr lang="en-GB" dirty="0" smtClean="0"/>
              <a:t> a </a:t>
            </a:r>
            <a:r>
              <a:rPr lang="en-GB" dirty="0" err="1"/>
              <a:t>gwneuthurwyr</a:t>
            </a:r>
            <a:r>
              <a:rPr lang="en-GB" dirty="0"/>
              <a:t> </a:t>
            </a:r>
            <a:r>
              <a:rPr lang="en-GB" dirty="0" err="1"/>
              <a:t>penderfyniadau</a:t>
            </a:r>
            <a:endParaRPr lang="en-GB" dirty="0"/>
          </a:p>
          <a:p>
            <a:pPr marL="0" indent="0" algn="r">
              <a:buNone/>
            </a:pPr>
            <a:r>
              <a:rPr lang="en-GB" dirty="0"/>
              <a:t>Thomas, 2007</a:t>
            </a:r>
          </a:p>
        </p:txBody>
      </p:sp>
      <p:sp>
        <p:nvSpPr>
          <p:cNvPr id="4" name="Content Placeholder 3"/>
          <p:cNvSpPr>
            <a:spLocks noGrp="1"/>
          </p:cNvSpPr>
          <p:nvPr>
            <p:ph sz="half" idx="2"/>
          </p:nvPr>
        </p:nvSpPr>
        <p:spPr>
          <a:xfrm>
            <a:off x="6172200" y="1825624"/>
            <a:ext cx="5181600" cy="4620895"/>
          </a:xfrm>
        </p:spPr>
        <p:style>
          <a:lnRef idx="2">
            <a:schemeClr val="accent6"/>
          </a:lnRef>
          <a:fillRef idx="1">
            <a:schemeClr val="lt1"/>
          </a:fillRef>
          <a:effectRef idx="0">
            <a:schemeClr val="accent6"/>
          </a:effectRef>
          <a:fontRef idx="minor">
            <a:schemeClr val="dk1"/>
          </a:fontRef>
        </p:style>
        <p:txBody>
          <a:bodyPr>
            <a:noAutofit/>
          </a:bodyPr>
          <a:lstStyle/>
          <a:p>
            <a:r>
              <a:rPr lang="en-GB" sz="2600" i="1" dirty="0" smtClean="0"/>
              <a:t>More common amongst 12-16 year olds</a:t>
            </a:r>
          </a:p>
          <a:p>
            <a:r>
              <a:rPr lang="en-GB" sz="2600" i="1" dirty="0" smtClean="0"/>
              <a:t>Often involves consultations on service development/delivery – little policy or strategic development</a:t>
            </a:r>
          </a:p>
          <a:p>
            <a:r>
              <a:rPr lang="en-GB" sz="2600" i="1" dirty="0" smtClean="0"/>
              <a:t>Tends to involve </a:t>
            </a:r>
            <a:r>
              <a:rPr lang="en-GB" sz="2600" i="1" dirty="0" err="1" smtClean="0"/>
              <a:t>Ch&amp;YP</a:t>
            </a:r>
            <a:r>
              <a:rPr lang="en-GB" sz="2600" i="1" dirty="0" smtClean="0"/>
              <a:t> who are not representative</a:t>
            </a:r>
          </a:p>
          <a:p>
            <a:r>
              <a:rPr lang="en-GB" sz="2600" i="1" dirty="0" smtClean="0"/>
              <a:t>No long term dialogue between </a:t>
            </a:r>
            <a:r>
              <a:rPr lang="en-GB" sz="2600" i="1" dirty="0" err="1" smtClean="0"/>
              <a:t>Ch&amp;Yp</a:t>
            </a:r>
            <a:r>
              <a:rPr lang="en-GB" sz="2600" i="1" dirty="0" smtClean="0"/>
              <a:t> and decision-makers</a:t>
            </a:r>
          </a:p>
          <a:p>
            <a:pPr marL="0" indent="0" algn="r">
              <a:buNone/>
            </a:pPr>
            <a:r>
              <a:rPr lang="en-GB" sz="2600" dirty="0" smtClean="0"/>
              <a:t>Thomas, 2007 </a:t>
            </a:r>
          </a:p>
        </p:txBody>
      </p:sp>
    </p:spTree>
    <p:extLst>
      <p:ext uri="{BB962C8B-B14F-4D97-AF65-F5344CB8AC3E}">
        <p14:creationId xmlns:p14="http://schemas.microsoft.com/office/powerpoint/2010/main" val="57393826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err="1"/>
              <a:t>Tensiynau</a:t>
            </a:r>
            <a:r>
              <a:rPr lang="en-GB" dirty="0"/>
              <a:t> </a:t>
            </a:r>
            <a:r>
              <a:rPr lang="en-GB" dirty="0" err="1"/>
              <a:t>rhwng</a:t>
            </a:r>
            <a:r>
              <a:rPr lang="en-GB" dirty="0"/>
              <a:t> </a:t>
            </a:r>
            <a:r>
              <a:rPr lang="en-GB" dirty="0" err="1"/>
              <a:t>gwneud</a:t>
            </a:r>
            <a:r>
              <a:rPr lang="en-GB" dirty="0"/>
              <a:t> </a:t>
            </a:r>
            <a:r>
              <a:rPr lang="en-GB" dirty="0" err="1"/>
              <a:t>penderfyniadau</a:t>
            </a:r>
            <a:r>
              <a:rPr lang="en-GB" dirty="0"/>
              <a:t> a </a:t>
            </a:r>
            <a:r>
              <a:rPr lang="en-GB" dirty="0" err="1"/>
              <a:t>mwynhau</a:t>
            </a:r>
            <a:r>
              <a:rPr lang="en-GB" dirty="0"/>
              <a:t> </a:t>
            </a:r>
            <a:r>
              <a:rPr lang="en-GB" dirty="0" err="1"/>
              <a:t>beichiau</a:t>
            </a:r>
            <a:r>
              <a:rPr lang="en-GB" dirty="0"/>
              <a:t> </a:t>
            </a:r>
            <a:r>
              <a:rPr lang="en-GB" dirty="0" err="1"/>
              <a:t>plentyndod</a:t>
            </a:r>
            <a:r>
              <a:rPr lang="en-GB" dirty="0"/>
              <a:t> </a:t>
            </a:r>
          </a:p>
          <a:p>
            <a:endParaRPr lang="en-GB" dirty="0"/>
          </a:p>
          <a:p>
            <a:r>
              <a:rPr lang="en-GB" dirty="0" err="1" smtClean="0"/>
              <a:t>Sinigiaeth</a:t>
            </a:r>
            <a:r>
              <a:rPr lang="en-GB" dirty="0" smtClean="0"/>
              <a:t> plant </a:t>
            </a:r>
            <a:endParaRPr lang="en-GB" dirty="0"/>
          </a:p>
          <a:p>
            <a:endParaRPr lang="en-GB" dirty="0"/>
          </a:p>
          <a:p>
            <a:r>
              <a:rPr lang="en-GB" dirty="0" err="1" smtClean="0"/>
              <a:t>O’r</a:t>
            </a:r>
            <a:r>
              <a:rPr lang="en-GB" dirty="0" smtClean="0"/>
              <a:t> brig </a:t>
            </a:r>
            <a:r>
              <a:rPr lang="en-GB" dirty="0" err="1" smtClean="0"/>
              <a:t>i</a:t>
            </a:r>
            <a:r>
              <a:rPr lang="en-GB" dirty="0" smtClean="0"/>
              <a:t> </a:t>
            </a:r>
            <a:r>
              <a:rPr lang="en-GB" dirty="0" err="1" smtClean="0"/>
              <a:t>lawr</a:t>
            </a:r>
            <a:r>
              <a:rPr lang="en-GB" dirty="0" smtClean="0"/>
              <a:t> </a:t>
            </a:r>
            <a:r>
              <a:rPr lang="en-GB" dirty="0"/>
              <a:t>- </a:t>
            </a:r>
            <a:r>
              <a:rPr lang="en-GB" dirty="0" err="1"/>
              <a:t>dan</a:t>
            </a:r>
            <a:r>
              <a:rPr lang="en-GB" dirty="0"/>
              <a:t> </a:t>
            </a:r>
            <a:r>
              <a:rPr lang="en-GB" dirty="0" err="1"/>
              <a:t>arweiniad</a:t>
            </a:r>
            <a:r>
              <a:rPr lang="en-GB" dirty="0"/>
              <a:t> </a:t>
            </a:r>
            <a:r>
              <a:rPr lang="en-GB" dirty="0" err="1"/>
              <a:t>oedolion</a:t>
            </a:r>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i="1" dirty="0"/>
              <a:t>Tensions between decision-making and enjoying a childhood free of adult </a:t>
            </a:r>
            <a:r>
              <a:rPr lang="en-GB" i="1" dirty="0" smtClean="0"/>
              <a:t>burdens</a:t>
            </a:r>
          </a:p>
          <a:p>
            <a:endParaRPr lang="en-GB" i="1" dirty="0" smtClean="0"/>
          </a:p>
          <a:p>
            <a:r>
              <a:rPr lang="en-GB" i="1" dirty="0" smtClean="0"/>
              <a:t>Children’s cynicism</a:t>
            </a:r>
          </a:p>
          <a:p>
            <a:pPr marL="0" indent="0">
              <a:buNone/>
            </a:pPr>
            <a:endParaRPr lang="en-GB" i="1" dirty="0" smtClean="0"/>
          </a:p>
          <a:p>
            <a:r>
              <a:rPr lang="en-GB" i="1" dirty="0" smtClean="0"/>
              <a:t>Top down – adult led</a:t>
            </a:r>
          </a:p>
          <a:p>
            <a:pPr lvl="1"/>
            <a:r>
              <a:rPr lang="en-GB" i="1" dirty="0" smtClean="0"/>
              <a:t>“Children are praised when they behave like small adults and are put in their place when they do not</a:t>
            </a:r>
            <a:r>
              <a:rPr lang="en-GB" dirty="0" smtClean="0"/>
              <a:t>” </a:t>
            </a:r>
          </a:p>
          <a:p>
            <a:pPr marL="457200" lvl="1" indent="0" algn="r">
              <a:buNone/>
            </a:pPr>
            <a:r>
              <a:rPr lang="en-GB" sz="1800" dirty="0" smtClean="0"/>
              <a:t>(</a:t>
            </a:r>
            <a:r>
              <a:rPr lang="en-GB" sz="1800" dirty="0" err="1" smtClean="0"/>
              <a:t>Begg</a:t>
            </a:r>
            <a:r>
              <a:rPr lang="en-GB" sz="1800" dirty="0" smtClean="0"/>
              <a:t>, 2004 in Thomas, 2007)</a:t>
            </a:r>
          </a:p>
          <a:p>
            <a:pPr marL="457200" lvl="1" indent="0" algn="r">
              <a:buNone/>
            </a:pPr>
            <a:r>
              <a:rPr lang="en-GB" sz="1800" dirty="0"/>
              <a:t>Thomas, 2007 </a:t>
            </a:r>
          </a:p>
          <a:p>
            <a:pPr marL="457200" lvl="1" indent="0" algn="r">
              <a:buNone/>
            </a:pPr>
            <a:endParaRPr lang="en-GB" sz="1800" dirty="0" smtClean="0"/>
          </a:p>
        </p:txBody>
      </p:sp>
    </p:spTree>
    <p:extLst>
      <p:ext uri="{BB962C8B-B14F-4D97-AF65-F5344CB8AC3E}">
        <p14:creationId xmlns:p14="http://schemas.microsoft.com/office/powerpoint/2010/main" val="354976077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EEC6A-3046-406B-A80C-3F0C00F70110}"/>
              </a:ext>
            </a:extLst>
          </p:cNvPr>
          <p:cNvSpPr>
            <a:spLocks noGrp="1"/>
          </p:cNvSpPr>
          <p:nvPr>
            <p:ph type="title"/>
          </p:nvPr>
        </p:nvSpPr>
        <p:spPr/>
        <p:txBody>
          <a:bodyPr>
            <a:normAutofit/>
          </a:bodyPr>
          <a:lstStyle/>
          <a:p>
            <a:pPr algn="ctr">
              <a:defRPr/>
            </a:pPr>
            <a:r>
              <a:rPr lang="en-GB" err="1"/>
              <a:t>Rhwystrau</a:t>
            </a:r>
            <a:r>
              <a:rPr lang="en-GB"/>
              <a:t> </a:t>
            </a:r>
            <a:r>
              <a:rPr lang="en-GB" err="1"/>
              <a:t>Posibl</a:t>
            </a:r>
            <a:r>
              <a:rPr lang="en-US">
                <a:solidFill>
                  <a:schemeClr val="tx1"/>
                </a:solidFill>
                <a:latin typeface="ＭＳ Ｐゴシック"/>
              </a:rPr>
              <a:t/>
            </a:r>
            <a:br>
              <a:rPr lang="en-US">
                <a:solidFill>
                  <a:schemeClr val="tx1"/>
                </a:solidFill>
                <a:latin typeface="ＭＳ Ｐゴシック"/>
              </a:rPr>
            </a:br>
            <a:r>
              <a:rPr lang="en-GB"/>
              <a:t>Possible Barriers </a:t>
            </a:r>
          </a:p>
        </p:txBody>
      </p:sp>
      <p:sp>
        <p:nvSpPr>
          <p:cNvPr id="3" name="Content Placeholder 2"/>
          <p:cNvSpPr>
            <a:spLocks noGrp="1"/>
          </p:cNvSpPr>
          <p:nvPr>
            <p:ph sz="half" idx="1"/>
          </p:nvPr>
        </p:nvSpPr>
        <p:spPr>
          <a:xfrm>
            <a:off x="838200" y="1825624"/>
            <a:ext cx="5181600" cy="4586605"/>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indent="-255270"/>
            <a:r>
              <a:rPr lang="en-US" altLang="en-US" dirty="0">
                <a:ea typeface="ＭＳ Ｐゴシック" panose="020B0600070205080204" pitchFamily="34" charset="-128"/>
                <a:cs typeface="Arial"/>
              </a:rPr>
              <a:t>Y </a:t>
            </a:r>
            <a:r>
              <a:rPr lang="en-US" altLang="en-US" dirty="0" err="1">
                <a:ea typeface="ＭＳ Ｐゴシック" panose="020B0600070205080204" pitchFamily="34" charset="-128"/>
                <a:cs typeface="Arial"/>
              </a:rPr>
              <a:t>farn</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dylai</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fod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rhydd</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chael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diogelu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rhag</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cyfrifoldebau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oedolion</a:t>
            </a:r>
            <a:r>
              <a:rPr lang="en-US" altLang="en-US" dirty="0">
                <a:ea typeface="ＭＳ Ｐゴシック" panose="020B0600070205080204" pitchFamily="34" charset="-128"/>
                <a:cs typeface="Arial"/>
              </a:rPr>
              <a:t>.</a:t>
            </a:r>
          </a:p>
          <a:p>
            <a:pPr indent="-255270"/>
            <a:r>
              <a:rPr lang="en-US" altLang="en-US" dirty="0" err="1">
                <a:ea typeface="ＭＳ Ｐゴシック" panose="020B0600070205080204" pitchFamily="34" charset="-128"/>
                <a:cs typeface="Arial"/>
              </a:rPr>
              <a:t>Camsyniadau</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gyfranogiad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Rhaid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cael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balans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gyda</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diogelwch</a:t>
            </a:r>
            <a:r>
              <a:rPr lang="en-US" altLang="en-US" dirty="0">
                <a:ea typeface="ＭＳ Ｐゴシック" panose="020B0600070205080204" pitchFamily="34" charset="-128"/>
                <a:cs typeface="Arial"/>
              </a:rPr>
              <a:t> – </a:t>
            </a:r>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amgylcheddau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galluogi</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deimlo'n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fwy</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grymus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gyfleu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eu</a:t>
            </a:r>
            <a:r>
              <a:rPr lang="en-US" altLang="en-US" dirty="0">
                <a:ea typeface="ＭＳ Ｐゴシック" panose="020B0600070205080204" pitchFamily="34" charset="-128"/>
                <a:cs typeface="Arial"/>
              </a:rPr>
              <a:t> barn.</a:t>
            </a:r>
          </a:p>
          <a:p>
            <a:pPr indent="-255270"/>
            <a:r>
              <a:rPr lang="en-US" altLang="en-US" dirty="0" err="1">
                <a:ea typeface="ＭＳ Ｐゴシック" panose="020B0600070205080204" pitchFamily="34" charset="-128"/>
                <a:cs typeface="Arial"/>
              </a:rPr>
              <a:t>Cwricwlwm</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systemau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anhyblyg</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Anallu'r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ymarferwr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ddeall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llais</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disgybl</a:t>
            </a:r>
            <a:endParaRPr lang="en-US" altLang="en-US" dirty="0">
              <a:ea typeface="ＭＳ Ｐゴシック" panose="020B0600070205080204" pitchFamily="34" charset="-128"/>
              <a:cs typeface="Arial"/>
            </a:endParaRPr>
          </a:p>
          <a:p>
            <a:pPr indent="-255270"/>
            <a:r>
              <a:rPr lang="en-GB" sz="2000" dirty="0" err="1">
                <a:ea typeface="ＭＳ Ｐゴシック" panose="020B0600070205080204" pitchFamily="34" charset="-128"/>
                <a:cs typeface="Arial"/>
              </a:rPr>
              <a:t>Kanyal</a:t>
            </a:r>
            <a:r>
              <a:rPr lang="en-GB" sz="2000" dirty="0">
                <a:ea typeface="ＭＳ Ｐゴシック" panose="020B0600070205080204" pitchFamily="34" charset="-128"/>
                <a:cs typeface="Arial"/>
              </a:rPr>
              <a:t> and Gibbs, 2014 in </a:t>
            </a:r>
            <a:r>
              <a:rPr lang="en-GB" sz="2000" dirty="0" err="1">
                <a:ea typeface="ＭＳ Ｐゴシック" panose="020B0600070205080204" pitchFamily="34" charset="-128"/>
                <a:cs typeface="Arial"/>
              </a:rPr>
              <a:t>Kanyal</a:t>
            </a:r>
            <a:r>
              <a:rPr lang="en-GB" sz="2000" dirty="0">
                <a:ea typeface="ＭＳ Ｐゴシック" panose="020B0600070205080204" pitchFamily="34" charset="-128"/>
                <a:cs typeface="Arial"/>
              </a:rPr>
              <a:t>, 2014</a:t>
            </a:r>
            <a:endParaRPr lang="en-US" altLang="en-US" sz="2000" dirty="0">
              <a:ea typeface="ＭＳ Ｐゴシック" panose="020B0600070205080204" pitchFamily="34" charset="-128"/>
              <a:cs typeface="Arial"/>
            </a:endParaRPr>
          </a:p>
          <a:p>
            <a:endParaRPr lang="en-GB" dirty="0"/>
          </a:p>
        </p:txBody>
      </p:sp>
      <p:sp>
        <p:nvSpPr>
          <p:cNvPr id="46085" name="Content Placeholder 4">
            <a:extLst>
              <a:ext uri="{FF2B5EF4-FFF2-40B4-BE49-F238E27FC236}">
                <a16:creationId xmlns:a16="http://schemas.microsoft.com/office/drawing/2014/main" id="{1AE0AABB-FEB9-4A77-BB4C-B8D354BF1530}"/>
              </a:ext>
            </a:extLst>
          </p:cNvPr>
          <p:cNvSpPr>
            <a:spLocks noGrp="1"/>
          </p:cNvSpPr>
          <p:nvPr>
            <p:ph sz="half" idx="2"/>
          </p:nvPr>
        </p:nvSpPr>
        <p:spPr>
          <a:xfrm>
            <a:off x="6172200" y="1825625"/>
            <a:ext cx="5181600" cy="4586604"/>
          </a:xfrm>
          <a:ln/>
          <a:extLst/>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200" i="1" dirty="0"/>
              <a:t>The view that children should be free and protected from responsibilities of adult world. </a:t>
            </a:r>
          </a:p>
          <a:p>
            <a:pPr>
              <a:defRPr/>
            </a:pPr>
            <a:r>
              <a:rPr lang="en-GB" sz="2200" i="1" dirty="0"/>
              <a:t>Misconceptions about participation. It has to be balanced against protection – creating enabling conditions so that the child feels empowered to express their opinions.</a:t>
            </a:r>
          </a:p>
          <a:p>
            <a:pPr>
              <a:defRPr/>
            </a:pPr>
            <a:r>
              <a:rPr lang="en-GB" sz="2200" i="1" dirty="0"/>
              <a:t>A prescriptive curriculum or rigid school systems. </a:t>
            </a:r>
          </a:p>
          <a:p>
            <a:pPr>
              <a:defRPr/>
            </a:pPr>
            <a:r>
              <a:rPr lang="en-GB" sz="2200" i="1" dirty="0"/>
              <a:t>Inability of the practitioner to understand the child’s ‘voice’ </a:t>
            </a:r>
          </a:p>
          <a:p>
            <a:pPr marL="109537" indent="0" algn="r">
              <a:buNone/>
              <a:defRPr/>
            </a:pPr>
            <a:r>
              <a:rPr lang="en-GB" sz="2200" dirty="0" err="1"/>
              <a:t>Kanyal</a:t>
            </a:r>
            <a:r>
              <a:rPr lang="en-GB" sz="2200" dirty="0"/>
              <a:t> and Gibbs, 2014 in </a:t>
            </a:r>
            <a:r>
              <a:rPr lang="en-GB" sz="2200" dirty="0" err="1"/>
              <a:t>Kanyal</a:t>
            </a:r>
            <a:r>
              <a:rPr lang="en-GB" sz="2200" dirty="0"/>
              <a:t>, 2014</a:t>
            </a:r>
          </a:p>
          <a:p>
            <a:pPr marL="109537" indent="0">
              <a:buNone/>
              <a:defRPr/>
            </a:pPr>
            <a:endParaRPr lang="en-GB" sz="2200" dirty="0"/>
          </a:p>
          <a:p>
            <a:pPr indent="-255270"/>
            <a:endParaRPr lang="en-US" altLang="en-US" sz="2200" dirty="0">
              <a:ea typeface="ＭＳ Ｐゴシック" panose="020B0600070205080204" pitchFamily="34" charset="-128"/>
              <a:cs typeface="Arial"/>
            </a:endParaRPr>
          </a:p>
        </p:txBody>
      </p:sp>
    </p:spTree>
    <p:extLst>
      <p:ext uri="{BB962C8B-B14F-4D97-AF65-F5344CB8AC3E}">
        <p14:creationId xmlns:p14="http://schemas.microsoft.com/office/powerpoint/2010/main" val="36870134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Tasg</a:t>
            </a:r>
            <a:r>
              <a:rPr lang="en-GB" dirty="0" smtClean="0"/>
              <a:t/>
            </a:r>
            <a:br>
              <a:rPr lang="en-GB" dirty="0" smtClean="0"/>
            </a:br>
            <a:r>
              <a:rPr lang="en-GB" dirty="0" smtClean="0"/>
              <a:t>Task</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lstStyle/>
          <a:p>
            <a:r>
              <a:rPr lang="en-GB" dirty="0" err="1" smtClean="0"/>
              <a:t>Darllenwch</a:t>
            </a:r>
            <a:r>
              <a:rPr lang="en-GB" dirty="0" smtClean="0"/>
              <a:t> y </a:t>
            </a:r>
            <a:r>
              <a:rPr lang="en-GB" dirty="0" err="1" smtClean="0"/>
              <a:t>Safonau</a:t>
            </a:r>
            <a:r>
              <a:rPr lang="en-GB" dirty="0" smtClean="0"/>
              <a:t> </a:t>
            </a:r>
            <a:r>
              <a:rPr lang="en-GB" dirty="0" err="1" smtClean="0"/>
              <a:t>Cyfranogiad</a:t>
            </a:r>
            <a:r>
              <a:rPr lang="en-GB" dirty="0" smtClean="0"/>
              <a:t> </a:t>
            </a:r>
            <a:r>
              <a:rPr lang="en-GB" dirty="0" err="1" smtClean="0"/>
              <a:t>Cenedlaethol</a:t>
            </a:r>
            <a:r>
              <a:rPr lang="en-GB" dirty="0" smtClean="0"/>
              <a:t> </a:t>
            </a:r>
            <a:r>
              <a:rPr lang="en-GB" dirty="0" err="1" smtClean="0"/>
              <a:t>dros</a:t>
            </a:r>
            <a:r>
              <a:rPr lang="en-GB" dirty="0" smtClean="0"/>
              <a:t> </a:t>
            </a:r>
            <a:r>
              <a:rPr lang="en-GB" dirty="0" err="1" smtClean="0"/>
              <a:t>Blant</a:t>
            </a:r>
            <a:r>
              <a:rPr lang="en-GB" dirty="0" smtClean="0"/>
              <a:t> a </a:t>
            </a:r>
            <a:r>
              <a:rPr lang="en-GB" dirty="0" err="1" smtClean="0"/>
              <a:t>Phobl</a:t>
            </a:r>
            <a:r>
              <a:rPr lang="en-GB" dirty="0" smtClean="0"/>
              <a:t> </a:t>
            </a:r>
            <a:r>
              <a:rPr lang="en-GB" dirty="0" err="1" smtClean="0"/>
              <a:t>ifanc</a:t>
            </a:r>
            <a:r>
              <a:rPr lang="en-GB" dirty="0" smtClean="0"/>
              <a:t> </a:t>
            </a:r>
            <a:r>
              <a:rPr lang="en-GB" dirty="0" err="1" smtClean="0"/>
              <a:t>ar</a:t>
            </a:r>
            <a:r>
              <a:rPr lang="en-GB" dirty="0" smtClean="0"/>
              <a:t> Moodle</a:t>
            </a:r>
          </a:p>
          <a:p>
            <a:r>
              <a:rPr lang="en-GB" dirty="0" err="1" smtClean="0"/>
              <a:t>Ystyriwch</a:t>
            </a:r>
            <a:r>
              <a:rPr lang="en-GB" dirty="0" smtClean="0"/>
              <a:t> </a:t>
            </a:r>
            <a:r>
              <a:rPr lang="en-GB" dirty="0" err="1" smtClean="0"/>
              <a:t>sut</a:t>
            </a:r>
            <a:r>
              <a:rPr lang="en-GB" dirty="0" smtClean="0"/>
              <a:t> gall y </a:t>
            </a:r>
            <a:r>
              <a:rPr lang="en-GB" dirty="0" err="1" smtClean="0"/>
              <a:t>safonau</a:t>
            </a:r>
            <a:r>
              <a:rPr lang="en-GB" dirty="0" smtClean="0"/>
              <a:t> </a:t>
            </a:r>
            <a:r>
              <a:rPr lang="en-GB" dirty="0" err="1" smtClean="0"/>
              <a:t>yma</a:t>
            </a:r>
            <a:r>
              <a:rPr lang="en-GB" dirty="0" smtClean="0"/>
              <a:t> </a:t>
            </a:r>
            <a:r>
              <a:rPr lang="en-GB" dirty="0" err="1" smtClean="0"/>
              <a:t>gefnogi</a:t>
            </a:r>
            <a:r>
              <a:rPr lang="en-GB" dirty="0" smtClean="0"/>
              <a:t> </a:t>
            </a:r>
            <a:r>
              <a:rPr lang="en-GB" dirty="0" err="1" smtClean="0"/>
              <a:t>ysgolion</a:t>
            </a:r>
            <a:r>
              <a:rPr lang="en-GB" dirty="0" smtClean="0"/>
              <a:t> </a:t>
            </a:r>
            <a:r>
              <a:rPr lang="en-GB" dirty="0" err="1" smtClean="0"/>
              <a:t>i</a:t>
            </a:r>
            <a:r>
              <a:rPr lang="en-GB" dirty="0" smtClean="0"/>
              <a:t> </a:t>
            </a:r>
            <a:r>
              <a:rPr lang="en-GB" dirty="0" err="1" smtClean="0"/>
              <a:t>oresgyn</a:t>
            </a:r>
            <a:r>
              <a:rPr lang="en-GB" dirty="0" smtClean="0"/>
              <a:t> </a:t>
            </a:r>
            <a:r>
              <a:rPr lang="en-GB" dirty="0" err="1" smtClean="0"/>
              <a:t>rhai</a:t>
            </a:r>
            <a:r>
              <a:rPr lang="en-GB" dirty="0" smtClean="0"/>
              <a:t> </a:t>
            </a:r>
            <a:r>
              <a:rPr lang="en-GB" dirty="0" err="1" smtClean="0"/>
              <a:t>o’r</a:t>
            </a:r>
            <a:r>
              <a:rPr lang="en-GB" dirty="0" smtClean="0"/>
              <a:t> </a:t>
            </a:r>
            <a:r>
              <a:rPr lang="en-GB" dirty="0" err="1" smtClean="0"/>
              <a:t>heriau</a:t>
            </a:r>
            <a:r>
              <a:rPr lang="en-GB" dirty="0" smtClean="0"/>
              <a:t> </a:t>
            </a:r>
            <a:r>
              <a:rPr lang="en-GB" dirty="0" err="1" smtClean="0"/>
              <a:t>blaenorol</a:t>
            </a:r>
            <a:r>
              <a:rPr lang="en-GB" dirty="0" smtClean="0"/>
              <a:t>. </a:t>
            </a:r>
          </a:p>
          <a:p>
            <a:endParaRPr lang="en-GB" dirty="0" smtClean="0"/>
          </a:p>
          <a:p>
            <a:endParaRPr lang="en-GB" dirty="0"/>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lstStyle/>
          <a:p>
            <a:r>
              <a:rPr lang="en-GB" i="1" dirty="0" smtClean="0"/>
              <a:t>Read the National Participation Standards on Moodle</a:t>
            </a:r>
            <a:endParaRPr lang="en-GB" i="1" dirty="0"/>
          </a:p>
          <a:p>
            <a:r>
              <a:rPr lang="en-GB" i="1" dirty="0" smtClean="0"/>
              <a:t>Consider how these standards could support schools to overcome some of the possible barriers identified.</a:t>
            </a:r>
            <a:endParaRPr lang="en-GB" i="1" dirty="0"/>
          </a:p>
        </p:txBody>
      </p:sp>
    </p:spTree>
    <p:extLst>
      <p:ext uri="{BB962C8B-B14F-4D97-AF65-F5344CB8AC3E}">
        <p14:creationId xmlns:p14="http://schemas.microsoft.com/office/powerpoint/2010/main" val="7119170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t>Cyfranogiad</a:t>
            </a:r>
            <a:r>
              <a:rPr lang="en-GB" dirty="0" smtClean="0"/>
              <a:t> </a:t>
            </a:r>
            <a:r>
              <a:rPr lang="en-GB" dirty="0" err="1" smtClean="0"/>
              <a:t>Cymdeithasol</a:t>
            </a:r>
            <a:r>
              <a:rPr lang="en-GB" dirty="0" smtClean="0"/>
              <a:t> v </a:t>
            </a:r>
            <a:r>
              <a:rPr lang="en-GB" dirty="0" err="1" smtClean="0"/>
              <a:t>Gwleidyddol</a:t>
            </a:r>
            <a:r>
              <a:rPr lang="en-GB" dirty="0" smtClean="0"/>
              <a:t/>
            </a:r>
            <a:br>
              <a:rPr lang="en-GB" dirty="0" smtClean="0"/>
            </a:br>
            <a:r>
              <a:rPr lang="en-GB" dirty="0" smtClean="0"/>
              <a:t>Social v Political Participation</a:t>
            </a:r>
            <a:endParaRPr lang="en-GB" dirty="0"/>
          </a:p>
        </p:txBody>
      </p:sp>
      <p:sp>
        <p:nvSpPr>
          <p:cNvPr id="3" name="Content Placeholder 2"/>
          <p:cNvSpPr>
            <a:spLocks noGrp="1"/>
          </p:cNvSpPr>
          <p:nvPr>
            <p:ph sz="half" idx="1"/>
          </p:nvPr>
        </p:nvSpPr>
        <p:spPr>
          <a:xfrm>
            <a:off x="838200" y="1825625"/>
            <a:ext cx="5181600" cy="4575176"/>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a:t>Beth </a:t>
            </a:r>
            <a:r>
              <a:rPr lang="en-GB" dirty="0" err="1"/>
              <a:t>yw</a:t>
            </a:r>
            <a:r>
              <a:rPr lang="en-GB" dirty="0"/>
              <a:t> </a:t>
            </a:r>
            <a:r>
              <a:rPr lang="en-GB" dirty="0" err="1"/>
              <a:t>pwrpas</a:t>
            </a:r>
            <a:r>
              <a:rPr lang="en-GB" dirty="0"/>
              <a:t> </a:t>
            </a:r>
            <a:r>
              <a:rPr lang="en-GB" dirty="0" err="1"/>
              <a:t>cyfranogiad</a:t>
            </a:r>
            <a:r>
              <a:rPr lang="en-GB" dirty="0"/>
              <a:t>?</a:t>
            </a:r>
          </a:p>
          <a:p>
            <a:r>
              <a:rPr lang="en-GB" dirty="0" err="1"/>
              <a:t>Cymdeithasol</a:t>
            </a:r>
            <a:endParaRPr lang="en-GB" dirty="0"/>
          </a:p>
          <a:p>
            <a:pPr lvl="1"/>
            <a:r>
              <a:rPr lang="en-GB" dirty="0" err="1"/>
              <a:t>Cysylltiadau</a:t>
            </a:r>
            <a:r>
              <a:rPr lang="en-GB" dirty="0"/>
              <a:t> </a:t>
            </a:r>
            <a:r>
              <a:rPr lang="en-GB" dirty="0" err="1"/>
              <a:t>cymdeithasol</a:t>
            </a:r>
            <a:endParaRPr lang="en-GB" dirty="0"/>
          </a:p>
          <a:p>
            <a:pPr lvl="1"/>
            <a:r>
              <a:rPr lang="en-GB" dirty="0" err="1"/>
              <a:t>Cynhwysiant</a:t>
            </a:r>
            <a:endParaRPr lang="en-GB" dirty="0"/>
          </a:p>
          <a:p>
            <a:pPr lvl="1"/>
            <a:r>
              <a:rPr lang="en-GB" dirty="0" err="1"/>
              <a:t>Perthynas</a:t>
            </a:r>
            <a:r>
              <a:rPr lang="en-GB" dirty="0"/>
              <a:t> </a:t>
            </a:r>
            <a:r>
              <a:rPr lang="en-GB" dirty="0" err="1"/>
              <a:t>rhwng</a:t>
            </a:r>
            <a:r>
              <a:rPr lang="en-GB" dirty="0"/>
              <a:t> plant a </a:t>
            </a:r>
            <a:r>
              <a:rPr lang="en-GB" dirty="0" err="1"/>
              <a:t>phobl</a:t>
            </a:r>
            <a:r>
              <a:rPr lang="en-GB" dirty="0"/>
              <a:t> </a:t>
            </a:r>
            <a:r>
              <a:rPr lang="en-GB" dirty="0" err="1"/>
              <a:t>ifanc</a:t>
            </a:r>
            <a:endParaRPr lang="en-GB" dirty="0"/>
          </a:p>
          <a:p>
            <a:r>
              <a:rPr lang="en-GB" dirty="0" err="1"/>
              <a:t>Gwleidyddol</a:t>
            </a:r>
            <a:endParaRPr lang="en-GB" dirty="0"/>
          </a:p>
          <a:p>
            <a:pPr lvl="1"/>
            <a:r>
              <a:rPr lang="en-GB" dirty="0" err="1"/>
              <a:t>Newid</a:t>
            </a:r>
            <a:endParaRPr lang="en-GB" dirty="0"/>
          </a:p>
          <a:p>
            <a:pPr lvl="1"/>
            <a:r>
              <a:rPr lang="en-GB" dirty="0" err="1"/>
              <a:t>Pŵer</a:t>
            </a:r>
            <a:endParaRPr lang="en-GB" dirty="0"/>
          </a:p>
          <a:p>
            <a:pPr lvl="1"/>
            <a:r>
              <a:rPr lang="en-GB" dirty="0"/>
              <a:t>Her</a:t>
            </a:r>
          </a:p>
          <a:p>
            <a:r>
              <a:rPr lang="en-GB" dirty="0"/>
              <a:t>A </a:t>
            </a:r>
            <a:r>
              <a:rPr lang="en-GB" dirty="0" err="1"/>
              <a:t>yw'r</a:t>
            </a:r>
            <a:r>
              <a:rPr lang="en-GB" dirty="0"/>
              <a:t> </a:t>
            </a:r>
            <a:r>
              <a:rPr lang="en-GB" b="1" dirty="0"/>
              <a:t>broses</a:t>
            </a:r>
            <a:r>
              <a:rPr lang="en-GB" dirty="0"/>
              <a:t> </a:t>
            </a:r>
            <a:r>
              <a:rPr lang="en-GB" dirty="0" err="1"/>
              <a:t>neu'r</a:t>
            </a:r>
            <a:r>
              <a:rPr lang="en-GB" dirty="0"/>
              <a:t> </a:t>
            </a:r>
            <a:r>
              <a:rPr lang="en-GB" b="1" dirty="0" err="1"/>
              <a:t>canlyniad</a:t>
            </a:r>
            <a:r>
              <a:rPr lang="en-GB" dirty="0"/>
              <a:t> </a:t>
            </a:r>
            <a:r>
              <a:rPr lang="en-GB" dirty="0" err="1"/>
              <a:t>yn</a:t>
            </a:r>
            <a:r>
              <a:rPr lang="en-GB" dirty="0"/>
              <a:t> </a:t>
            </a:r>
            <a:r>
              <a:rPr lang="en-GB" dirty="0" err="1"/>
              <a:t>bwysicach</a:t>
            </a:r>
            <a:r>
              <a:rPr lang="en-GB" dirty="0"/>
              <a:t>?</a:t>
            </a:r>
          </a:p>
          <a:p>
            <a:pPr lvl="1"/>
            <a:r>
              <a:rPr lang="en-GB" dirty="0" err="1"/>
              <a:t>Cymryd</a:t>
            </a:r>
            <a:r>
              <a:rPr lang="en-GB" dirty="0"/>
              <a:t> </a:t>
            </a:r>
            <a:r>
              <a:rPr lang="en-GB" dirty="0" err="1"/>
              <a:t>rhan</a:t>
            </a:r>
            <a:r>
              <a:rPr lang="en-GB" dirty="0"/>
              <a:t> </a:t>
            </a:r>
            <a:r>
              <a:rPr lang="en-GB" dirty="0" err="1"/>
              <a:t>wrth</a:t>
            </a:r>
            <a:r>
              <a:rPr lang="en-GB" dirty="0"/>
              <a:t> </a:t>
            </a:r>
            <a:r>
              <a:rPr lang="en-GB" dirty="0" err="1"/>
              <a:t>wneud</a:t>
            </a:r>
            <a:r>
              <a:rPr lang="en-GB" dirty="0"/>
              <a:t> </a:t>
            </a:r>
            <a:r>
              <a:rPr lang="en-GB" dirty="0" err="1"/>
              <a:t>penderfyniadau</a:t>
            </a:r>
            <a:r>
              <a:rPr lang="en-GB" dirty="0"/>
              <a:t> v </a:t>
            </a:r>
            <a:r>
              <a:rPr lang="en-GB" dirty="0" err="1"/>
              <a:t>gwneud</a:t>
            </a:r>
            <a:r>
              <a:rPr lang="en-GB" dirty="0"/>
              <a:t> </a:t>
            </a:r>
            <a:r>
              <a:rPr lang="en-GB" dirty="0" err="1"/>
              <a:t>penderfyniadau</a:t>
            </a:r>
            <a:r>
              <a:rPr lang="en-GB" dirty="0"/>
              <a:t> go </a:t>
            </a:r>
            <a:r>
              <a:rPr lang="en-GB" dirty="0" err="1"/>
              <a:t>iawn</a:t>
            </a:r>
            <a:r>
              <a:rPr lang="en-GB" dirty="0"/>
              <a:t>.</a:t>
            </a:r>
          </a:p>
        </p:txBody>
      </p:sp>
      <p:sp>
        <p:nvSpPr>
          <p:cNvPr id="4" name="Content Placeholder 3"/>
          <p:cNvSpPr>
            <a:spLocks noGrp="1"/>
          </p:cNvSpPr>
          <p:nvPr>
            <p:ph sz="half" idx="2"/>
          </p:nvPr>
        </p:nvSpPr>
        <p:spPr>
          <a:xfrm>
            <a:off x="6172200" y="1825625"/>
            <a:ext cx="5181600" cy="4575176"/>
          </a:xfrm>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sz="2000" i="1" dirty="0" smtClean="0"/>
              <a:t>What’s the </a:t>
            </a:r>
            <a:r>
              <a:rPr lang="en-GB" sz="2000" b="1" i="1" dirty="0" smtClean="0"/>
              <a:t>purpose</a:t>
            </a:r>
            <a:r>
              <a:rPr lang="en-GB" sz="2000" i="1" dirty="0" smtClean="0"/>
              <a:t> of participation? </a:t>
            </a:r>
            <a:endParaRPr lang="en-GB" sz="2000" i="1" dirty="0"/>
          </a:p>
          <a:p>
            <a:r>
              <a:rPr lang="en-GB" sz="2000" i="1" dirty="0" smtClean="0"/>
              <a:t>Social </a:t>
            </a:r>
          </a:p>
          <a:p>
            <a:pPr lvl="1"/>
            <a:r>
              <a:rPr lang="en-GB" sz="1800" i="1" dirty="0" smtClean="0"/>
              <a:t>Social connections</a:t>
            </a:r>
          </a:p>
          <a:p>
            <a:pPr lvl="1"/>
            <a:r>
              <a:rPr lang="en-GB" sz="1800" i="1" dirty="0" smtClean="0"/>
              <a:t>Inclusion</a:t>
            </a:r>
          </a:p>
          <a:p>
            <a:pPr lvl="1"/>
            <a:r>
              <a:rPr lang="en-GB" sz="1800" i="1" dirty="0" smtClean="0"/>
              <a:t>Adult-child relations</a:t>
            </a:r>
            <a:endParaRPr lang="en-GB" sz="1800" i="1" dirty="0"/>
          </a:p>
          <a:p>
            <a:r>
              <a:rPr lang="en-GB" sz="2000" i="1" dirty="0" smtClean="0"/>
              <a:t>Political </a:t>
            </a:r>
          </a:p>
          <a:p>
            <a:pPr lvl="1"/>
            <a:r>
              <a:rPr lang="en-GB" sz="1800" i="1" dirty="0" smtClean="0"/>
              <a:t>Change</a:t>
            </a:r>
          </a:p>
          <a:p>
            <a:pPr lvl="1"/>
            <a:r>
              <a:rPr lang="en-GB" sz="1800" i="1" dirty="0" smtClean="0"/>
              <a:t>Power</a:t>
            </a:r>
          </a:p>
          <a:p>
            <a:pPr lvl="1"/>
            <a:r>
              <a:rPr lang="en-GB" sz="1800" i="1" dirty="0" smtClean="0"/>
              <a:t>Challenge </a:t>
            </a:r>
          </a:p>
          <a:p>
            <a:endParaRPr lang="en-GB" sz="2400" i="1" dirty="0" smtClean="0"/>
          </a:p>
          <a:p>
            <a:r>
              <a:rPr lang="en-GB" sz="2400" i="1" dirty="0" smtClean="0"/>
              <a:t>Is the </a:t>
            </a:r>
            <a:r>
              <a:rPr lang="en-GB" sz="2400" b="1" i="1" dirty="0" smtClean="0"/>
              <a:t>process</a:t>
            </a:r>
            <a:r>
              <a:rPr lang="en-GB" sz="2400" i="1" dirty="0" smtClean="0"/>
              <a:t> or the </a:t>
            </a:r>
            <a:r>
              <a:rPr lang="en-GB" sz="2400" b="1" i="1" dirty="0" smtClean="0"/>
              <a:t>outcome</a:t>
            </a:r>
            <a:r>
              <a:rPr lang="en-GB" sz="2400" i="1" dirty="0" smtClean="0"/>
              <a:t> more important?</a:t>
            </a:r>
          </a:p>
          <a:p>
            <a:pPr lvl="1"/>
            <a:r>
              <a:rPr lang="en-GB" sz="2000" i="1" dirty="0" smtClean="0"/>
              <a:t>Taking part in decision making v making actual decisions. </a:t>
            </a:r>
            <a:endParaRPr lang="en-GB" sz="2000" i="1" dirty="0"/>
          </a:p>
          <a:p>
            <a:pPr lvl="1"/>
            <a:endParaRPr lang="en-GB" sz="2000" i="1" dirty="0" smtClean="0"/>
          </a:p>
          <a:p>
            <a:r>
              <a:rPr lang="en-GB" sz="2400" i="1" dirty="0" smtClean="0">
                <a:hlinkClick r:id="rId2"/>
              </a:rPr>
              <a:t>Wales Youth Parliament</a:t>
            </a:r>
            <a:endParaRPr lang="en-GB" sz="2400" i="1" dirty="0" smtClean="0"/>
          </a:p>
          <a:p>
            <a:endParaRPr lang="en-GB" sz="2400" dirty="0"/>
          </a:p>
        </p:txBody>
      </p:sp>
    </p:spTree>
    <p:extLst>
      <p:ext uri="{BB962C8B-B14F-4D97-AF65-F5344CB8AC3E}">
        <p14:creationId xmlns:p14="http://schemas.microsoft.com/office/powerpoint/2010/main" val="308344146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WISERD (2017) Review </a:t>
            </a:r>
            <a:endParaRPr lang="en-GB" dirty="0"/>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77500" lnSpcReduction="20000"/>
          </a:bodyPr>
          <a:lstStyle/>
          <a:p>
            <a:r>
              <a:rPr lang="en-GB" dirty="0" err="1"/>
              <a:t>Nid</a:t>
            </a:r>
            <a:r>
              <a:rPr lang="en-GB" dirty="0"/>
              <a:t> </a:t>
            </a:r>
            <a:r>
              <a:rPr lang="en-GB" dirty="0" err="1"/>
              <a:t>yw</a:t>
            </a:r>
            <a:r>
              <a:rPr lang="en-GB" dirty="0"/>
              <a:t> Plant </a:t>
            </a:r>
            <a:r>
              <a:rPr lang="en-GB" dirty="0" err="1"/>
              <a:t>yng</a:t>
            </a:r>
            <a:r>
              <a:rPr lang="en-GB" dirty="0"/>
              <a:t> </a:t>
            </a:r>
            <a:r>
              <a:rPr lang="en-GB" dirty="0" err="1"/>
              <a:t>Nghymru</a:t>
            </a:r>
            <a:r>
              <a:rPr lang="en-GB" dirty="0"/>
              <a:t> </a:t>
            </a:r>
            <a:r>
              <a:rPr lang="en-GB" dirty="0" err="1"/>
              <a:t>yn</a:t>
            </a:r>
            <a:r>
              <a:rPr lang="en-GB" dirty="0"/>
              <a:t> </a:t>
            </a:r>
            <a:r>
              <a:rPr lang="en-GB" dirty="0" err="1"/>
              <a:t>credu</a:t>
            </a:r>
            <a:r>
              <a:rPr lang="en-GB" dirty="0"/>
              <a:t> bod </a:t>
            </a:r>
            <a:r>
              <a:rPr lang="en-GB" dirty="0" err="1"/>
              <a:t>eu</a:t>
            </a:r>
            <a:r>
              <a:rPr lang="en-GB" dirty="0"/>
              <a:t> barn </a:t>
            </a:r>
            <a:r>
              <a:rPr lang="en-GB" dirty="0" err="1"/>
              <a:t>yn</a:t>
            </a:r>
            <a:r>
              <a:rPr lang="en-GB" dirty="0"/>
              <a:t> </a:t>
            </a:r>
            <a:r>
              <a:rPr lang="en-GB" dirty="0" err="1"/>
              <a:t>cael</a:t>
            </a:r>
            <a:r>
              <a:rPr lang="en-GB" dirty="0"/>
              <a:t> </a:t>
            </a:r>
            <a:r>
              <a:rPr lang="en-GB" dirty="0" err="1"/>
              <a:t>ei</a:t>
            </a:r>
            <a:r>
              <a:rPr lang="en-GB" dirty="0"/>
              <a:t> </a:t>
            </a:r>
            <a:r>
              <a:rPr lang="en-GB" dirty="0" err="1"/>
              <a:t>wrando</a:t>
            </a:r>
            <a:r>
              <a:rPr lang="en-GB" dirty="0"/>
              <a:t> </a:t>
            </a:r>
            <a:r>
              <a:rPr lang="en-GB" dirty="0" err="1"/>
              <a:t>neu</a:t>
            </a:r>
            <a:r>
              <a:rPr lang="en-GB" dirty="0"/>
              <a:t> </a:t>
            </a:r>
            <a:r>
              <a:rPr lang="en-GB" dirty="0" err="1"/>
              <a:t>yn</a:t>
            </a:r>
            <a:r>
              <a:rPr lang="en-GB" dirty="0"/>
              <a:t> </a:t>
            </a:r>
            <a:r>
              <a:rPr lang="en-GB" dirty="0" err="1"/>
              <a:t>gwneud</a:t>
            </a:r>
            <a:r>
              <a:rPr lang="en-GB" dirty="0"/>
              <a:t> </a:t>
            </a:r>
            <a:r>
              <a:rPr lang="en-GB" dirty="0" err="1"/>
              <a:t>gwahaniaeth</a:t>
            </a:r>
            <a:r>
              <a:rPr lang="en-GB" dirty="0"/>
              <a:t> </a:t>
            </a:r>
            <a:r>
              <a:rPr lang="en-GB" dirty="0" err="1"/>
              <a:t>i</a:t>
            </a:r>
            <a:r>
              <a:rPr lang="en-GB" dirty="0"/>
              <a:t> </a:t>
            </a:r>
            <a:r>
              <a:rPr lang="en-GB" dirty="0" err="1"/>
              <a:t>bolisi</a:t>
            </a:r>
            <a:r>
              <a:rPr lang="en-GB" dirty="0"/>
              <a:t> </a:t>
            </a:r>
            <a:r>
              <a:rPr lang="en-GB" dirty="0" err="1"/>
              <a:t>yng</a:t>
            </a:r>
            <a:r>
              <a:rPr lang="en-GB" dirty="0"/>
              <a:t> </a:t>
            </a:r>
            <a:r>
              <a:rPr lang="en-GB" dirty="0" err="1"/>
              <a:t>Nghymru</a:t>
            </a:r>
            <a:r>
              <a:rPr lang="en-GB" dirty="0"/>
              <a:t> </a:t>
            </a:r>
            <a:r>
              <a:rPr lang="en-GB" dirty="0" err="1"/>
              <a:t>ar</a:t>
            </a:r>
            <a:r>
              <a:rPr lang="en-GB" dirty="0"/>
              <a:t> </a:t>
            </a:r>
            <a:r>
              <a:rPr lang="en-GB" dirty="0" err="1"/>
              <a:t>lefel</a:t>
            </a:r>
            <a:r>
              <a:rPr lang="en-GB" dirty="0"/>
              <a:t> </a:t>
            </a:r>
            <a:r>
              <a:rPr lang="en-GB" dirty="0" err="1"/>
              <a:t>genedlaethol</a:t>
            </a:r>
            <a:r>
              <a:rPr lang="en-GB" dirty="0"/>
              <a:t>, </a:t>
            </a:r>
            <a:r>
              <a:rPr lang="en-GB" dirty="0" err="1"/>
              <a:t>ysgol</a:t>
            </a:r>
            <a:r>
              <a:rPr lang="en-GB" dirty="0"/>
              <a:t> </a:t>
            </a:r>
            <a:r>
              <a:rPr lang="en-GB" dirty="0" err="1"/>
              <a:t>neu</a:t>
            </a:r>
            <a:r>
              <a:rPr lang="en-GB" dirty="0"/>
              <a:t> </a:t>
            </a:r>
            <a:r>
              <a:rPr lang="en-GB" dirty="0" err="1"/>
              <a:t>gymunedol</a:t>
            </a:r>
            <a:r>
              <a:rPr lang="en-GB" dirty="0"/>
              <a:t>.</a:t>
            </a:r>
          </a:p>
          <a:p>
            <a:endParaRPr lang="en-GB" dirty="0"/>
          </a:p>
          <a:p>
            <a:r>
              <a:rPr lang="en-GB" dirty="0" err="1"/>
              <a:t>Mae'n</a:t>
            </a:r>
            <a:r>
              <a:rPr lang="en-GB" dirty="0"/>
              <a:t> </a:t>
            </a:r>
            <a:r>
              <a:rPr lang="en-GB" dirty="0" err="1"/>
              <a:t>ofynnol</a:t>
            </a:r>
            <a:r>
              <a:rPr lang="en-GB" dirty="0"/>
              <a:t> </a:t>
            </a:r>
            <a:r>
              <a:rPr lang="en-GB" dirty="0" err="1"/>
              <a:t>yn</a:t>
            </a:r>
            <a:r>
              <a:rPr lang="en-GB" dirty="0"/>
              <a:t> </a:t>
            </a:r>
            <a:r>
              <a:rPr lang="en-GB" dirty="0" err="1"/>
              <a:t>ôl</a:t>
            </a:r>
            <a:r>
              <a:rPr lang="en-GB" dirty="0"/>
              <a:t> y </a:t>
            </a:r>
            <a:r>
              <a:rPr lang="en-GB" dirty="0" err="1"/>
              <a:t>gyfraith</a:t>
            </a:r>
            <a:r>
              <a:rPr lang="en-GB" dirty="0"/>
              <a:t> </a:t>
            </a:r>
            <a:r>
              <a:rPr lang="en-GB" dirty="0" err="1"/>
              <a:t>i</a:t>
            </a:r>
            <a:r>
              <a:rPr lang="en-GB" dirty="0"/>
              <a:t> </a:t>
            </a:r>
            <a:r>
              <a:rPr lang="en-GB" dirty="0" err="1"/>
              <a:t>ysgolion</a:t>
            </a:r>
            <a:r>
              <a:rPr lang="en-GB" dirty="0"/>
              <a:t> </a:t>
            </a:r>
            <a:r>
              <a:rPr lang="en-GB" dirty="0" err="1"/>
              <a:t>gael</a:t>
            </a:r>
            <a:r>
              <a:rPr lang="en-GB" dirty="0"/>
              <a:t> </a:t>
            </a:r>
            <a:r>
              <a:rPr lang="en-GB" dirty="0" err="1"/>
              <a:t>cyngor</a:t>
            </a:r>
            <a:r>
              <a:rPr lang="en-GB" dirty="0"/>
              <a:t> </a:t>
            </a:r>
            <a:r>
              <a:rPr lang="en-GB" dirty="0" err="1"/>
              <a:t>ysgol</a:t>
            </a:r>
            <a:r>
              <a:rPr lang="en-GB" dirty="0"/>
              <a:t> ac </a:t>
            </a:r>
            <a:r>
              <a:rPr lang="en-GB" dirty="0" err="1"/>
              <a:t>awdurdodau</a:t>
            </a:r>
            <a:r>
              <a:rPr lang="en-GB" dirty="0"/>
              <a:t> </a:t>
            </a:r>
            <a:r>
              <a:rPr lang="en-GB" dirty="0" err="1"/>
              <a:t>lleol</a:t>
            </a:r>
            <a:r>
              <a:rPr lang="en-GB" dirty="0"/>
              <a:t> </a:t>
            </a:r>
            <a:r>
              <a:rPr lang="en-GB" dirty="0" err="1"/>
              <a:t>i</a:t>
            </a:r>
            <a:r>
              <a:rPr lang="en-GB" dirty="0"/>
              <a:t> </a:t>
            </a:r>
            <a:r>
              <a:rPr lang="en-GB" dirty="0" err="1"/>
              <a:t>gael</a:t>
            </a:r>
            <a:r>
              <a:rPr lang="en-GB" dirty="0"/>
              <a:t> </a:t>
            </a:r>
            <a:r>
              <a:rPr lang="en-GB" dirty="0" err="1"/>
              <a:t>fforwm</a:t>
            </a:r>
            <a:r>
              <a:rPr lang="en-GB" dirty="0"/>
              <a:t> </a:t>
            </a:r>
            <a:r>
              <a:rPr lang="en-GB" dirty="0" err="1"/>
              <a:t>ieuenctid</a:t>
            </a:r>
            <a:r>
              <a:rPr lang="en-GB" dirty="0"/>
              <a:t>.</a:t>
            </a:r>
          </a:p>
          <a:p>
            <a:r>
              <a:rPr lang="en-GB" dirty="0"/>
              <a:t>Mae </a:t>
            </a:r>
            <a:r>
              <a:rPr lang="en-GB" dirty="0" err="1" smtClean="0"/>
              <a:t>deddf</a:t>
            </a:r>
            <a:r>
              <a:rPr lang="en-GB" dirty="0" smtClean="0"/>
              <a:t> </a:t>
            </a:r>
            <a:r>
              <a:rPr lang="en-GB" dirty="0"/>
              <a:t>WBFG </a:t>
            </a:r>
            <a:r>
              <a:rPr lang="en-GB" dirty="0" err="1"/>
              <a:t>yn</a:t>
            </a:r>
            <a:r>
              <a:rPr lang="en-GB" dirty="0"/>
              <a:t> </a:t>
            </a:r>
            <a:r>
              <a:rPr lang="en-GB" dirty="0" err="1"/>
              <a:t>mynnu</a:t>
            </a:r>
            <a:r>
              <a:rPr lang="en-GB" dirty="0"/>
              <a:t> bod </a:t>
            </a:r>
            <a:r>
              <a:rPr lang="en-GB" dirty="0" err="1"/>
              <a:t>dinasyddion</a:t>
            </a:r>
            <a:r>
              <a:rPr lang="en-GB" dirty="0"/>
              <a:t> </a:t>
            </a:r>
            <a:r>
              <a:rPr lang="en-GB" dirty="0" err="1"/>
              <a:t>yn</a:t>
            </a:r>
            <a:r>
              <a:rPr lang="en-GB" dirty="0"/>
              <a:t> </a:t>
            </a:r>
            <a:r>
              <a:rPr lang="en-GB" dirty="0" err="1"/>
              <a:t>ymwneud</a:t>
            </a:r>
            <a:r>
              <a:rPr lang="en-GB" dirty="0"/>
              <a:t> â </a:t>
            </a:r>
            <a:r>
              <a:rPr lang="en-GB" dirty="0" err="1"/>
              <a:t>gwneud</a:t>
            </a:r>
            <a:r>
              <a:rPr lang="en-GB" dirty="0"/>
              <a:t> </a:t>
            </a:r>
            <a:r>
              <a:rPr lang="en-GB" dirty="0" err="1"/>
              <a:t>penderfyniadau</a:t>
            </a:r>
            <a:r>
              <a:rPr lang="en-GB" dirty="0"/>
              <a:t> </a:t>
            </a:r>
            <a:r>
              <a:rPr lang="en-GB" dirty="0" err="1"/>
              <a:t>lleol</a:t>
            </a:r>
            <a:r>
              <a:rPr lang="en-GB" dirty="0"/>
              <a:t>.</a:t>
            </a:r>
          </a:p>
          <a:p>
            <a:r>
              <a:rPr lang="en-GB" dirty="0" err="1"/>
              <a:t>Senedd</a:t>
            </a:r>
            <a:r>
              <a:rPr lang="en-GB" dirty="0"/>
              <a:t> </a:t>
            </a:r>
            <a:r>
              <a:rPr lang="en-GB" dirty="0" err="1"/>
              <a:t>Ieuenctid</a:t>
            </a:r>
            <a:endParaRPr lang="en-GB" dirty="0"/>
          </a:p>
          <a:p>
            <a:r>
              <a:rPr lang="en-GB" dirty="0" err="1"/>
              <a:t>Deddf</a:t>
            </a:r>
            <a:r>
              <a:rPr lang="en-GB" dirty="0"/>
              <a:t> ALN</a:t>
            </a:r>
          </a:p>
          <a:p>
            <a:r>
              <a:rPr lang="en-GB" b="1" dirty="0"/>
              <a:t>A </a:t>
            </a:r>
            <a:r>
              <a:rPr lang="en-GB" b="1" dirty="0" err="1"/>
              <a:t>yw</a:t>
            </a:r>
            <a:r>
              <a:rPr lang="en-GB" b="1" dirty="0"/>
              <a:t> </a:t>
            </a:r>
            <a:r>
              <a:rPr lang="en-GB" b="1" dirty="0" err="1"/>
              <a:t>hyn</a:t>
            </a:r>
            <a:r>
              <a:rPr lang="en-GB" b="1" dirty="0"/>
              <a:t> </a:t>
            </a:r>
            <a:r>
              <a:rPr lang="en-GB" b="1" dirty="0" err="1"/>
              <a:t>yn</a:t>
            </a:r>
            <a:r>
              <a:rPr lang="en-GB" b="1" dirty="0"/>
              <a:t> </a:t>
            </a:r>
            <a:r>
              <a:rPr lang="en-GB" b="1" dirty="0" err="1"/>
              <a:t>ddigonol</a:t>
            </a:r>
            <a:r>
              <a:rPr lang="en-GB" b="1" dirty="0"/>
              <a:t> </a:t>
            </a:r>
            <a:r>
              <a:rPr lang="en-GB" b="1" dirty="0" err="1"/>
              <a:t>yn</a:t>
            </a:r>
            <a:r>
              <a:rPr lang="en-GB" b="1" dirty="0"/>
              <a:t> </a:t>
            </a:r>
            <a:r>
              <a:rPr lang="en-GB" b="1" dirty="0" err="1"/>
              <a:t>eich</a:t>
            </a:r>
            <a:r>
              <a:rPr lang="en-GB" b="1" dirty="0"/>
              <a:t> barn chi?</a:t>
            </a:r>
          </a:p>
        </p:txBody>
      </p:sp>
      <p:sp>
        <p:nvSpPr>
          <p:cNvPr id="4" name="Conten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r>
              <a:rPr lang="en-GB" i="1" dirty="0" smtClean="0"/>
              <a:t>Children in Wales do not </a:t>
            </a:r>
            <a:r>
              <a:rPr lang="en-GB" i="1" dirty="0"/>
              <a:t>believe that their views are listened to or make a difference to policy in Wales at a national, school or community level. </a:t>
            </a:r>
            <a:endParaRPr lang="en-GB" i="1" dirty="0" smtClean="0"/>
          </a:p>
          <a:p>
            <a:pPr marL="0" indent="0">
              <a:buNone/>
            </a:pPr>
            <a:endParaRPr lang="en-GB" i="1" dirty="0"/>
          </a:p>
          <a:p>
            <a:r>
              <a:rPr lang="en-GB" i="1" dirty="0" smtClean="0"/>
              <a:t>Schools are required by law to have a school council and local authorities to have a youth forum. </a:t>
            </a:r>
          </a:p>
          <a:p>
            <a:r>
              <a:rPr lang="en-GB" i="1" dirty="0" smtClean="0"/>
              <a:t>The WBFG act requires that citizens are involved in local decision making. </a:t>
            </a:r>
          </a:p>
          <a:p>
            <a:r>
              <a:rPr lang="en-GB" i="1" dirty="0" smtClean="0"/>
              <a:t>Youth parliament</a:t>
            </a:r>
          </a:p>
          <a:p>
            <a:r>
              <a:rPr lang="en-GB" i="1" dirty="0" smtClean="0"/>
              <a:t>ALN Act </a:t>
            </a:r>
          </a:p>
          <a:p>
            <a:r>
              <a:rPr lang="en-GB" b="1" i="1" dirty="0" smtClean="0"/>
              <a:t>Is this sufficient in your opinion? </a:t>
            </a:r>
            <a:r>
              <a:rPr lang="en-GB" i="1" dirty="0" smtClean="0"/>
              <a:t> </a:t>
            </a:r>
            <a:endParaRPr lang="en-GB" i="1" dirty="0"/>
          </a:p>
        </p:txBody>
      </p:sp>
    </p:spTree>
    <p:extLst>
      <p:ext uri="{BB962C8B-B14F-4D97-AF65-F5344CB8AC3E}">
        <p14:creationId xmlns:p14="http://schemas.microsoft.com/office/powerpoint/2010/main" val="7159290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BCC74-C75D-4575-8B7C-E3B6F957EE42}"/>
              </a:ext>
            </a:extLst>
          </p:cNvPr>
          <p:cNvSpPr>
            <a:spLocks noGrp="1"/>
          </p:cNvSpPr>
          <p:nvPr>
            <p:ph type="title"/>
          </p:nvPr>
        </p:nvSpPr>
        <p:spPr/>
        <p:txBody>
          <a:bodyPr>
            <a:normAutofit/>
          </a:bodyPr>
          <a:lstStyle/>
          <a:p>
            <a:pPr algn="ctr">
              <a:defRPr/>
            </a:pPr>
            <a:r>
              <a:rPr lang="en-GB" dirty="0" err="1"/>
              <a:t>Annog</a:t>
            </a:r>
            <a:r>
              <a:rPr lang="en-GB" dirty="0"/>
              <a:t> </a:t>
            </a:r>
            <a:r>
              <a:rPr lang="en-GB" dirty="0" err="1"/>
              <a:t>Cyfranogiad</a:t>
            </a:r>
            <a:r>
              <a:rPr lang="en-US" dirty="0">
                <a:solidFill>
                  <a:schemeClr val="tx1"/>
                </a:solidFill>
                <a:latin typeface="ＭＳ Ｐゴシック"/>
              </a:rPr>
              <a:t/>
            </a:r>
            <a:br>
              <a:rPr lang="en-US" dirty="0">
                <a:solidFill>
                  <a:schemeClr val="tx1"/>
                </a:solidFill>
                <a:latin typeface="ＭＳ Ｐゴシック"/>
              </a:rPr>
            </a:br>
            <a:r>
              <a:rPr lang="en-GB" dirty="0"/>
              <a:t>Encouraging Participation</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indent="-255270"/>
            <a:r>
              <a:rPr lang="en-US" altLang="en-US" dirty="0" err="1">
                <a:ea typeface="ＭＳ Ｐゴシック" panose="020B0600070205080204" pitchFamily="34" charset="-128"/>
                <a:cs typeface="Arial"/>
              </a:rPr>
              <a:t>Rhoi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lle</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blant</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dewisiadau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chymryd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cyfrifoldeb</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asiantaeth</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dros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amser</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Cefnogi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nhw</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ddatblygu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lleisio'u</a:t>
            </a:r>
            <a:r>
              <a:rPr lang="en-US" altLang="en-US" dirty="0">
                <a:ea typeface="ＭＳ Ｐゴシック" panose="020B0600070205080204" pitchFamily="34" charset="-128"/>
                <a:cs typeface="Arial"/>
              </a:rPr>
              <a:t> barn</a:t>
            </a:r>
          </a:p>
          <a:p>
            <a:pPr indent="-255270"/>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cyfleoedd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drafod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opsiynau</a:t>
            </a:r>
            <a:r>
              <a:rPr lang="en-US" altLang="en-US" dirty="0">
                <a:ea typeface="ＭＳ Ｐゴシック" panose="020B0600070205080204" pitchFamily="34" charset="-128"/>
                <a:cs typeface="Arial"/>
              </a:rPr>
              <a:t> </a:t>
            </a:r>
          </a:p>
          <a:p>
            <a:pPr indent="-255270"/>
            <a:r>
              <a:rPr lang="en-US" altLang="en-US" dirty="0" err="1">
                <a:ea typeface="ＭＳ Ｐゴシック" panose="020B0600070205080204" pitchFamily="34" charset="-128"/>
                <a:cs typeface="Arial"/>
              </a:rPr>
              <a:t>Gwrando</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gyson</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Addasu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gwneud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sicrhau</a:t>
            </a:r>
            <a:r>
              <a:rPr lang="en-US" altLang="en-US" dirty="0">
                <a:ea typeface="ＭＳ Ｐゴシック" panose="020B0600070205080204" pitchFamily="34" charset="-128"/>
                <a:cs typeface="Arial"/>
              </a:rPr>
              <a:t> bod </a:t>
            </a:r>
            <a:r>
              <a:rPr lang="en-US" altLang="en-US" dirty="0" err="1">
                <a:ea typeface="ＭＳ Ｐゴシック" panose="020B0600070205080204" pitchFamily="34" charset="-128"/>
                <a:cs typeface="Arial"/>
              </a:rPr>
              <a:t>gweithredu</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ganlyniad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gyfraniad</a:t>
            </a:r>
            <a:r>
              <a:rPr lang="en-US" altLang="en-US" dirty="0">
                <a:ea typeface="ＭＳ Ｐゴシック" panose="020B0600070205080204" pitchFamily="34" charset="-128"/>
                <a:cs typeface="Arial"/>
              </a:rPr>
              <a:t> y plant.</a:t>
            </a:r>
          </a:p>
          <a:p>
            <a:pPr marL="109855" indent="0">
              <a:buNone/>
            </a:pPr>
            <a:r>
              <a:rPr lang="en-GB" sz="1600" dirty="0">
                <a:ea typeface="ＭＳ Ｐゴシック" panose="020B0600070205080204" pitchFamily="34" charset="-128"/>
                <a:cs typeface="Arial"/>
              </a:rPr>
              <a:t>                        </a:t>
            </a:r>
            <a:r>
              <a:rPr lang="en-GB" sz="1600" dirty="0" err="1">
                <a:ea typeface="ＭＳ Ｐゴシック" panose="020B0600070205080204" pitchFamily="34" charset="-128"/>
                <a:cs typeface="Arial"/>
              </a:rPr>
              <a:t>Kanyal</a:t>
            </a:r>
            <a:r>
              <a:rPr lang="en-GB" sz="1600" dirty="0">
                <a:ea typeface="ＭＳ Ｐゴシック" panose="020B0600070205080204" pitchFamily="34" charset="-128"/>
                <a:cs typeface="Arial"/>
              </a:rPr>
              <a:t> and Gibbs, 2014 in </a:t>
            </a:r>
            <a:r>
              <a:rPr lang="en-GB" sz="1600" dirty="0" err="1">
                <a:ea typeface="ＭＳ Ｐゴシック" panose="020B0600070205080204" pitchFamily="34" charset="-128"/>
                <a:cs typeface="Arial"/>
              </a:rPr>
              <a:t>Kanyal</a:t>
            </a:r>
            <a:r>
              <a:rPr lang="en-GB" sz="1600" dirty="0">
                <a:ea typeface="ＭＳ Ｐゴシック" panose="020B0600070205080204" pitchFamily="34" charset="-128"/>
                <a:cs typeface="Arial"/>
              </a:rPr>
              <a:t>, 2014</a:t>
            </a:r>
            <a:endParaRPr lang="en-US" altLang="en-US" sz="1600" dirty="0">
              <a:ea typeface="ＭＳ Ｐゴシック" panose="020B0600070205080204" pitchFamily="34" charset="-128"/>
              <a:cs typeface="Arial"/>
            </a:endParaRPr>
          </a:p>
          <a:p>
            <a:endParaRPr lang="en-GB" dirty="0"/>
          </a:p>
        </p:txBody>
      </p:sp>
      <p:sp>
        <p:nvSpPr>
          <p:cNvPr id="47109" name="Content Placeholder 4">
            <a:extLst>
              <a:ext uri="{FF2B5EF4-FFF2-40B4-BE49-F238E27FC236}">
                <a16:creationId xmlns:a16="http://schemas.microsoft.com/office/drawing/2014/main" id="{EABE3EF4-E264-48AD-BB49-8A0355C02886}"/>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Autofit/>
          </a:bodyPr>
          <a:lstStyle/>
          <a:p>
            <a:pPr>
              <a:defRPr/>
            </a:pPr>
            <a:r>
              <a:rPr lang="en-GB" sz="2200" i="1" dirty="0"/>
              <a:t>Give children room and space to make choices and take the initiative</a:t>
            </a:r>
          </a:p>
          <a:p>
            <a:pPr>
              <a:defRPr/>
            </a:pPr>
            <a:r>
              <a:rPr lang="en-GB" sz="2200" i="1" dirty="0"/>
              <a:t>Develop children’s agency over time</a:t>
            </a:r>
          </a:p>
          <a:p>
            <a:pPr>
              <a:defRPr/>
            </a:pPr>
            <a:r>
              <a:rPr lang="en-GB" sz="2200" i="1" dirty="0"/>
              <a:t>Support them to develop and articulate views</a:t>
            </a:r>
          </a:p>
          <a:p>
            <a:pPr>
              <a:defRPr/>
            </a:pPr>
            <a:r>
              <a:rPr lang="en-GB" sz="2200" i="1" dirty="0"/>
              <a:t>Create opportunities to discuss options</a:t>
            </a:r>
          </a:p>
          <a:p>
            <a:pPr>
              <a:defRPr/>
            </a:pPr>
            <a:r>
              <a:rPr lang="en-GB" sz="2200" i="1" dirty="0"/>
              <a:t>Listen consistently</a:t>
            </a:r>
          </a:p>
          <a:p>
            <a:pPr>
              <a:defRPr/>
            </a:pPr>
            <a:r>
              <a:rPr lang="en-GB" sz="2200" i="1" dirty="0"/>
              <a:t>Adapt decision making systems to ensure that actions result from children’s involvement</a:t>
            </a:r>
          </a:p>
          <a:p>
            <a:pPr marL="109537" indent="0" algn="r">
              <a:buNone/>
              <a:defRPr/>
            </a:pPr>
            <a:r>
              <a:rPr lang="en-GB" sz="2200" dirty="0" err="1"/>
              <a:t>Kanyal</a:t>
            </a:r>
            <a:r>
              <a:rPr lang="en-GB" sz="2200" dirty="0"/>
              <a:t> and Gibbs, 2014 in </a:t>
            </a:r>
            <a:r>
              <a:rPr lang="en-GB" sz="2200" dirty="0" err="1"/>
              <a:t>Kanyal</a:t>
            </a:r>
            <a:r>
              <a:rPr lang="en-GB" sz="2200" dirty="0"/>
              <a:t>, 2014</a:t>
            </a:r>
          </a:p>
          <a:p>
            <a:pPr algn="r">
              <a:defRPr/>
            </a:pPr>
            <a:endParaRPr lang="en-GB" sz="2200" dirty="0"/>
          </a:p>
          <a:p>
            <a:pPr indent="-255270"/>
            <a:endParaRPr lang="en-US" altLang="en-US" sz="2200" dirty="0">
              <a:ea typeface="ＭＳ Ｐゴシック" panose="020B0600070205080204" pitchFamily="34" charset="-128"/>
              <a:cs typeface="Arial"/>
            </a:endParaRPr>
          </a:p>
        </p:txBody>
      </p:sp>
    </p:spTree>
    <p:extLst>
      <p:ext uri="{BB962C8B-B14F-4D97-AF65-F5344CB8AC3E}">
        <p14:creationId xmlns:p14="http://schemas.microsoft.com/office/powerpoint/2010/main" val="17188435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hart ladder of particip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315" y="1268730"/>
            <a:ext cx="11503025" cy="55892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7772400" y="6149340"/>
            <a:ext cx="3737610" cy="646331"/>
          </a:xfrm>
          <a:prstGeom prst="rect">
            <a:avLst/>
          </a:prstGeom>
          <a:noFill/>
        </p:spPr>
        <p:txBody>
          <a:bodyPr wrap="square" rtlCol="0">
            <a:spAutoFit/>
          </a:bodyPr>
          <a:lstStyle/>
          <a:p>
            <a:r>
              <a:rPr lang="en-GB" dirty="0" smtClean="0"/>
              <a:t>Hart’s (1992) Ladder of Participation in </a:t>
            </a:r>
            <a:r>
              <a:rPr lang="en-GB" dirty="0" err="1" smtClean="0"/>
              <a:t>Kanyal</a:t>
            </a:r>
            <a:r>
              <a:rPr lang="en-GB" dirty="0" smtClean="0"/>
              <a:t>, 2014)</a:t>
            </a:r>
            <a:endParaRPr lang="en-GB" dirty="0"/>
          </a:p>
        </p:txBody>
      </p:sp>
      <p:sp>
        <p:nvSpPr>
          <p:cNvPr id="4" name="Title 3"/>
          <p:cNvSpPr>
            <a:spLocks noGrp="1"/>
          </p:cNvSpPr>
          <p:nvPr>
            <p:ph type="title"/>
          </p:nvPr>
        </p:nvSpPr>
        <p:spPr/>
        <p:txBody>
          <a:bodyPr/>
          <a:lstStyle/>
          <a:p>
            <a:pPr algn="ctr"/>
            <a:r>
              <a:rPr lang="en-GB" i="1" dirty="0" err="1" smtClean="0"/>
              <a:t>Ysgol</a:t>
            </a:r>
            <a:r>
              <a:rPr lang="en-GB" i="1" dirty="0" smtClean="0"/>
              <a:t> </a:t>
            </a:r>
            <a:r>
              <a:rPr lang="en-GB" i="1" dirty="0" err="1" smtClean="0"/>
              <a:t>Cyfranogaeth</a:t>
            </a:r>
            <a:r>
              <a:rPr lang="en-GB" i="1" dirty="0" smtClean="0"/>
              <a:t> Hart</a:t>
            </a:r>
            <a:r>
              <a:rPr lang="en-GB" dirty="0" smtClean="0"/>
              <a:t/>
            </a:r>
            <a:br>
              <a:rPr lang="en-GB" dirty="0" smtClean="0"/>
            </a:br>
            <a:r>
              <a:rPr lang="en-GB" dirty="0" smtClean="0"/>
              <a:t>Hart’s Ladder of Participation</a:t>
            </a:r>
            <a:endParaRPr lang="en-GB" dirty="0"/>
          </a:p>
        </p:txBody>
      </p:sp>
    </p:spTree>
    <p:extLst>
      <p:ext uri="{BB962C8B-B14F-4D97-AF65-F5344CB8AC3E}">
        <p14:creationId xmlns:p14="http://schemas.microsoft.com/office/powerpoint/2010/main" val="47514782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06605C-FA57-4A7B-B1A9-C53E25D50DC5}"/>
              </a:ext>
            </a:extLst>
          </p:cNvPr>
          <p:cNvSpPr>
            <a:spLocks noGrp="1"/>
          </p:cNvSpPr>
          <p:nvPr>
            <p:ph type="title"/>
          </p:nvPr>
        </p:nvSpPr>
        <p:spPr/>
        <p:txBody>
          <a:bodyPr>
            <a:normAutofit/>
          </a:bodyPr>
          <a:lstStyle/>
          <a:p>
            <a:pPr algn="ctr">
              <a:defRPr/>
            </a:pPr>
            <a:r>
              <a:rPr lang="en-GB" dirty="0" err="1"/>
              <a:t>Esiampl</a:t>
            </a:r>
            <a:r>
              <a:rPr lang="en-GB" dirty="0"/>
              <a:t/>
            </a:r>
            <a:br>
              <a:rPr lang="en-GB" dirty="0"/>
            </a:br>
            <a:r>
              <a:rPr lang="en-GB" dirty="0"/>
              <a:t>Example</a:t>
            </a:r>
          </a:p>
        </p:txBody>
      </p:sp>
      <p:sp>
        <p:nvSpPr>
          <p:cNvPr id="2" name="Content Placeholder 1"/>
          <p:cNvSpPr>
            <a:spLocks noGrp="1"/>
          </p:cNvSpPr>
          <p:nvPr>
            <p:ph sz="half" idx="1"/>
          </p:nvPr>
        </p:nvSpPr>
        <p:spPr>
          <a:xfrm>
            <a:off x="838200" y="4183379"/>
            <a:ext cx="5181600" cy="1993583"/>
          </a:xfrm>
        </p:spPr>
        <p:txBody>
          <a:bodyPr>
            <a:normAutofit fontScale="92500"/>
          </a:bodyPr>
          <a:lstStyle/>
          <a:p>
            <a:pPr indent="-255270"/>
            <a:r>
              <a:rPr lang="en-GB" altLang="en-US" dirty="0" err="1">
                <a:cs typeface="Arial"/>
              </a:rPr>
              <a:t>Darllennwch</a:t>
            </a:r>
            <a:r>
              <a:rPr lang="en-GB" altLang="en-US" dirty="0">
                <a:cs typeface="Arial"/>
              </a:rPr>
              <a:t> </a:t>
            </a:r>
            <a:r>
              <a:rPr lang="en-GB" altLang="en-US" dirty="0" err="1">
                <a:cs typeface="Arial"/>
              </a:rPr>
              <a:t>yr</a:t>
            </a:r>
            <a:r>
              <a:rPr lang="en-GB" altLang="en-US" dirty="0">
                <a:cs typeface="Arial"/>
              </a:rPr>
              <a:t> </a:t>
            </a:r>
            <a:r>
              <a:rPr lang="en-GB" altLang="en-US" dirty="0" err="1">
                <a:cs typeface="Arial"/>
                <a:hlinkClick r:id="rId2"/>
              </a:rPr>
              <a:t>astudiaeth</a:t>
            </a:r>
            <a:r>
              <a:rPr lang="en-GB" altLang="en-US" dirty="0">
                <a:cs typeface="Arial"/>
                <a:hlinkClick r:id="rId2"/>
              </a:rPr>
              <a:t> </a:t>
            </a:r>
            <a:r>
              <a:rPr lang="en-GB" altLang="en-US" dirty="0" err="1">
                <a:cs typeface="Arial"/>
                <a:hlinkClick r:id="rId2"/>
              </a:rPr>
              <a:t>achos</a:t>
            </a:r>
            <a:r>
              <a:rPr lang="en-GB" altLang="en-US" dirty="0">
                <a:cs typeface="Arial"/>
              </a:rPr>
              <a:t>.</a:t>
            </a:r>
            <a:endParaRPr lang="en-US" dirty="0">
              <a:cs typeface="Arial"/>
            </a:endParaRPr>
          </a:p>
          <a:p>
            <a:pPr indent="-255270"/>
            <a:r>
              <a:rPr lang="en-GB" dirty="0" err="1">
                <a:cs typeface="Arial"/>
              </a:rPr>
              <a:t>Adlewyrchwch</a:t>
            </a:r>
            <a:r>
              <a:rPr lang="en-GB" dirty="0">
                <a:cs typeface="Arial"/>
              </a:rPr>
              <a:t> </a:t>
            </a:r>
            <a:r>
              <a:rPr lang="en-GB" dirty="0" err="1" smtClean="0">
                <a:cs typeface="Arial"/>
              </a:rPr>
              <a:t>ar</a:t>
            </a:r>
            <a:r>
              <a:rPr lang="en-GB" dirty="0" smtClean="0">
                <a:cs typeface="Arial"/>
              </a:rPr>
              <a:t>:</a:t>
            </a:r>
          </a:p>
          <a:p>
            <a:pPr lvl="1" indent="-255270"/>
            <a:r>
              <a:rPr lang="en-GB" dirty="0" smtClean="0">
                <a:cs typeface="Arial"/>
              </a:rPr>
              <a:t>Y </a:t>
            </a:r>
            <a:r>
              <a:rPr lang="en-GB" dirty="0" err="1" smtClean="0">
                <a:cs typeface="Arial"/>
              </a:rPr>
              <a:t>dulliau</a:t>
            </a:r>
            <a:r>
              <a:rPr lang="en-GB" dirty="0" smtClean="0">
                <a:cs typeface="Arial"/>
              </a:rPr>
              <a:t> a </a:t>
            </a:r>
            <a:r>
              <a:rPr lang="en-GB" dirty="0" err="1" smtClean="0">
                <a:cs typeface="Arial"/>
              </a:rPr>
              <a:t>defnyddiwyd</a:t>
            </a:r>
            <a:endParaRPr lang="en-GB" dirty="0" smtClean="0">
              <a:cs typeface="Arial"/>
            </a:endParaRPr>
          </a:p>
          <a:p>
            <a:pPr lvl="1" indent="-255270"/>
            <a:r>
              <a:rPr lang="en-GB" dirty="0" err="1" smtClean="0">
                <a:cs typeface="Arial"/>
              </a:rPr>
              <a:t>Sut</a:t>
            </a:r>
            <a:r>
              <a:rPr lang="en-GB" dirty="0" smtClean="0">
                <a:cs typeface="Arial"/>
              </a:rPr>
              <a:t> </a:t>
            </a:r>
            <a:r>
              <a:rPr lang="en-GB" dirty="0" err="1">
                <a:cs typeface="Arial"/>
              </a:rPr>
              <a:t>mae'r</a:t>
            </a:r>
            <a:r>
              <a:rPr lang="en-GB" dirty="0">
                <a:cs typeface="Arial"/>
              </a:rPr>
              <a:t> </a:t>
            </a:r>
            <a:r>
              <a:rPr lang="en-GB" dirty="0" err="1" smtClean="0">
                <a:cs typeface="Arial"/>
              </a:rPr>
              <a:t>dulliau</a:t>
            </a:r>
            <a:r>
              <a:rPr lang="en-GB" dirty="0" smtClean="0">
                <a:cs typeface="Arial"/>
              </a:rPr>
              <a:t> </a:t>
            </a:r>
            <a:r>
              <a:rPr lang="en-GB" dirty="0" err="1">
                <a:cs typeface="Arial"/>
              </a:rPr>
              <a:t>yma</a:t>
            </a:r>
            <a:r>
              <a:rPr lang="en-GB" dirty="0">
                <a:cs typeface="Arial"/>
              </a:rPr>
              <a:t> </a:t>
            </a:r>
            <a:r>
              <a:rPr lang="en-GB" dirty="0" err="1">
                <a:cs typeface="Arial"/>
              </a:rPr>
              <a:t>yn</a:t>
            </a:r>
            <a:r>
              <a:rPr lang="en-GB" dirty="0">
                <a:cs typeface="Arial"/>
              </a:rPr>
              <a:t> </a:t>
            </a:r>
            <a:r>
              <a:rPr lang="en-GB" dirty="0" err="1">
                <a:cs typeface="Arial"/>
              </a:rPr>
              <a:t>cwrdd</a:t>
            </a:r>
            <a:r>
              <a:rPr lang="en-GB" dirty="0">
                <a:cs typeface="Arial"/>
              </a:rPr>
              <a:t> </a:t>
            </a:r>
            <a:r>
              <a:rPr lang="en-GB" dirty="0" err="1" smtClean="0">
                <a:cs typeface="Arial"/>
              </a:rPr>
              <a:t>â’r</a:t>
            </a:r>
            <a:r>
              <a:rPr lang="en-GB" dirty="0" smtClean="0">
                <a:cs typeface="Arial"/>
              </a:rPr>
              <a:t> </a:t>
            </a:r>
            <a:r>
              <a:rPr lang="en-GB" dirty="0" err="1" smtClean="0">
                <a:cs typeface="Arial"/>
              </a:rPr>
              <a:t>nodau</a:t>
            </a:r>
            <a:r>
              <a:rPr lang="en-GB" dirty="0" smtClean="0">
                <a:cs typeface="Arial"/>
              </a:rPr>
              <a:t> </a:t>
            </a:r>
            <a:r>
              <a:rPr lang="en-GB" dirty="0" err="1" smtClean="0">
                <a:cs typeface="Arial"/>
              </a:rPr>
              <a:t>craidd</a:t>
            </a:r>
            <a:r>
              <a:rPr lang="en-GB" dirty="0">
                <a:cs typeface="Arial"/>
              </a:rPr>
              <a:t> </a:t>
            </a:r>
            <a:r>
              <a:rPr lang="en-GB" dirty="0" smtClean="0">
                <a:cs typeface="Arial"/>
              </a:rPr>
              <a:t>a CCHUP.</a:t>
            </a:r>
            <a:endParaRPr lang="en-GB" dirty="0">
              <a:cs typeface="Arial"/>
            </a:endParaRPr>
          </a:p>
          <a:p>
            <a:endParaRPr lang="en-GB" dirty="0"/>
          </a:p>
        </p:txBody>
      </p:sp>
      <p:sp>
        <p:nvSpPr>
          <p:cNvPr id="48133" name="Content Placeholder 5">
            <a:extLst>
              <a:ext uri="{FF2B5EF4-FFF2-40B4-BE49-F238E27FC236}">
                <a16:creationId xmlns:a16="http://schemas.microsoft.com/office/drawing/2014/main" id="{F3C83FFD-E931-485A-9640-D31B91511150}"/>
              </a:ext>
            </a:extLst>
          </p:cNvPr>
          <p:cNvSpPr>
            <a:spLocks noGrp="1"/>
          </p:cNvSpPr>
          <p:nvPr>
            <p:ph sz="half" idx="2"/>
          </p:nvPr>
        </p:nvSpPr>
        <p:spPr>
          <a:xfrm>
            <a:off x="6172200" y="4183379"/>
            <a:ext cx="5181600" cy="1993584"/>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fontScale="92500"/>
          </a:bodyPr>
          <a:lstStyle/>
          <a:p>
            <a:pPr>
              <a:spcBef>
                <a:spcPct val="0"/>
              </a:spcBef>
            </a:pPr>
            <a:r>
              <a:rPr lang="en-GB" altLang="en-US" dirty="0">
                <a:ea typeface="ＭＳ Ｐゴシック" panose="020B0600070205080204" pitchFamily="34" charset="-128"/>
              </a:rPr>
              <a:t>Read the </a:t>
            </a:r>
            <a:r>
              <a:rPr lang="en-GB" altLang="en-US" dirty="0">
                <a:ea typeface="ＭＳ Ｐゴシック" panose="020B0600070205080204" pitchFamily="34" charset="-128"/>
                <a:hlinkClick r:id="rId3"/>
              </a:rPr>
              <a:t>case study</a:t>
            </a:r>
            <a:r>
              <a:rPr lang="en-GB" altLang="en-US" dirty="0" smtClean="0">
                <a:ea typeface="ＭＳ Ｐゴシック" panose="020B0600070205080204" pitchFamily="34" charset="-128"/>
              </a:rPr>
              <a:t>.</a:t>
            </a:r>
          </a:p>
          <a:p>
            <a:pPr>
              <a:spcBef>
                <a:spcPct val="0"/>
              </a:spcBef>
            </a:pPr>
            <a:r>
              <a:rPr lang="en-GB" altLang="en-US" dirty="0" smtClean="0">
                <a:ea typeface="ＭＳ Ｐゴシック" panose="020B0600070205080204" pitchFamily="34" charset="-128"/>
              </a:rPr>
              <a:t>Reflect on:</a:t>
            </a:r>
          </a:p>
          <a:p>
            <a:pPr lvl="1">
              <a:spcBef>
                <a:spcPct val="0"/>
              </a:spcBef>
            </a:pPr>
            <a:r>
              <a:rPr lang="en-GB" altLang="en-US" dirty="0" smtClean="0">
                <a:ea typeface="ＭＳ Ｐゴシック" panose="020B0600070205080204" pitchFamily="34" charset="-128"/>
              </a:rPr>
              <a:t>The approaches to participation used</a:t>
            </a:r>
          </a:p>
          <a:p>
            <a:pPr lvl="1">
              <a:spcBef>
                <a:spcPct val="0"/>
              </a:spcBef>
            </a:pPr>
            <a:r>
              <a:rPr lang="en-GB" altLang="en-US" dirty="0" smtClean="0">
                <a:ea typeface="ＭＳ Ｐゴシック" panose="020B0600070205080204" pitchFamily="34" charset="-128"/>
              </a:rPr>
              <a:t>How </a:t>
            </a:r>
            <a:r>
              <a:rPr lang="en-GB" altLang="en-US" dirty="0">
                <a:ea typeface="ＭＳ Ｐゴシック" panose="020B0600070205080204" pitchFamily="34" charset="-128"/>
              </a:rPr>
              <a:t>this approach </a:t>
            </a:r>
            <a:r>
              <a:rPr lang="en-GB" altLang="en-US" dirty="0" smtClean="0">
                <a:ea typeface="ＭＳ Ｐゴシック" panose="020B0600070205080204" pitchFamily="34" charset="-128"/>
              </a:rPr>
              <a:t>addresses the UNCRC and the 7 Core Aims </a:t>
            </a:r>
            <a:endParaRPr lang="en-GB" altLang="en-US" dirty="0">
              <a:ea typeface="ＭＳ Ｐゴシック" panose="020B0600070205080204" pitchFamily="34" charset="-128"/>
            </a:endParaRPr>
          </a:p>
          <a:p>
            <a:pPr indent="-255270"/>
            <a:endParaRPr lang="en-GB" sz="2400" dirty="0">
              <a:cs typeface="Arial"/>
            </a:endParaRPr>
          </a:p>
        </p:txBody>
      </p:sp>
      <p:pic>
        <p:nvPicPr>
          <p:cNvPr id="48135" name="Picture 9">
            <a:extLst>
              <a:ext uri="{FF2B5EF4-FFF2-40B4-BE49-F238E27FC236}">
                <a16:creationId xmlns:a16="http://schemas.microsoft.com/office/drawing/2014/main" id="{2771E595-1D6C-4620-BAF5-58859F2F8CA8}"/>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673601" y="1593851"/>
            <a:ext cx="2695575"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858294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A6EA3-4EC4-4732-977B-F9EDF974FFBC}"/>
              </a:ext>
            </a:extLst>
          </p:cNvPr>
          <p:cNvSpPr>
            <a:spLocks noGrp="1"/>
          </p:cNvSpPr>
          <p:nvPr>
            <p:ph type="title"/>
          </p:nvPr>
        </p:nvSpPr>
        <p:spPr/>
        <p:txBody>
          <a:bodyPr>
            <a:normAutofit/>
          </a:bodyPr>
          <a:lstStyle/>
          <a:p>
            <a:pPr algn="ctr">
              <a:defRPr/>
            </a:pPr>
            <a:r>
              <a:rPr lang="en-GB" dirty="0" err="1"/>
              <a:t>Cyfranogiad</a:t>
            </a:r>
            <a:r>
              <a:rPr lang="en-GB" dirty="0"/>
              <a:t> </a:t>
            </a:r>
            <a:r>
              <a:rPr lang="en-GB" dirty="0" err="1"/>
              <a:t>Ysgol</a:t>
            </a:r>
            <a:r>
              <a:rPr lang="en-GB" dirty="0"/>
              <a:t> </a:t>
            </a:r>
            <a:r>
              <a:rPr lang="en-GB" dirty="0" err="1"/>
              <a:t>Gynradd</a:t>
            </a:r>
            <a:r>
              <a:rPr lang="en-US" dirty="0">
                <a:solidFill>
                  <a:schemeClr val="tx1"/>
                </a:solidFill>
                <a:latin typeface="ＭＳ Ｐゴシック"/>
              </a:rPr>
              <a:t/>
            </a:r>
            <a:br>
              <a:rPr lang="en-US" dirty="0">
                <a:solidFill>
                  <a:schemeClr val="tx1"/>
                </a:solidFill>
                <a:latin typeface="ＭＳ Ｐゴシック"/>
              </a:rPr>
            </a:br>
            <a:r>
              <a:rPr lang="en-GB" dirty="0"/>
              <a:t>Primary School Participation </a:t>
            </a:r>
          </a:p>
        </p:txBody>
      </p:sp>
      <p:sp>
        <p:nvSpPr>
          <p:cNvPr id="3" name="Content Placeholder 2"/>
          <p:cNvSpPr>
            <a:spLocks noGrp="1"/>
          </p:cNvSpPr>
          <p:nvPr>
            <p:ph sz="half" idx="1"/>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pPr indent="-255270"/>
            <a:r>
              <a:rPr lang="en-US" altLang="en-US" dirty="0" err="1">
                <a:ea typeface="ＭＳ Ｐゴシック" panose="020B0600070205080204" pitchFamily="34" charset="-128"/>
                <a:cs typeface="Arial"/>
              </a:rPr>
              <a:t>Cydnabod</a:t>
            </a:r>
            <a:r>
              <a:rPr lang="en-US" altLang="en-US" dirty="0">
                <a:ea typeface="ＭＳ Ｐゴシック" panose="020B0600070205080204" pitchFamily="34" charset="-128"/>
                <a:cs typeface="Arial"/>
              </a:rPr>
              <a:t> bod </a:t>
            </a:r>
            <a:r>
              <a:rPr lang="en-US" altLang="en-US" dirty="0" err="1">
                <a:ea typeface="ＭＳ Ｐゴシック" panose="020B0600070205080204" pitchFamily="34" charset="-128"/>
                <a:cs typeface="Arial"/>
              </a:rPr>
              <a:t>gwahanol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lefelau</a:t>
            </a:r>
            <a:r>
              <a:rPr lang="en-US" altLang="en-US" dirty="0">
                <a:ea typeface="ＭＳ Ｐゴシック" panose="020B0600070205080204" pitchFamily="34" charset="-128"/>
                <a:cs typeface="Arial"/>
              </a:rPr>
              <a:t> o </a:t>
            </a:r>
            <a:r>
              <a:rPr lang="en-US" altLang="en-US" dirty="0" err="1">
                <a:ea typeface="ＭＳ Ｐゴシック" panose="020B0600070205080204" pitchFamily="34" charset="-128"/>
                <a:cs typeface="Arial"/>
              </a:rPr>
              <a:t>gyfranogiad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Cynnwys</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ymrwymiad</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clir</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Datblygu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targedau</a:t>
            </a:r>
            <a:r>
              <a:rPr lang="en-US" altLang="en-US" dirty="0">
                <a:ea typeface="ＭＳ Ｐゴシック" panose="020B0600070205080204" pitchFamily="34" charset="-128"/>
                <a:cs typeface="Arial"/>
              </a:rPr>
              <a:t> a </a:t>
            </a:r>
            <a:r>
              <a:rPr lang="en-US" altLang="en-US" dirty="0" err="1">
                <a:ea typeface="ＭＳ Ｐゴシック" panose="020B0600070205080204" pitchFamily="34" charset="-128"/>
                <a:cs typeface="Arial"/>
              </a:rPr>
              <a:t>rhaglenni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gweithredu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gynyddu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cyfranogiad</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Cynnwys</a:t>
            </a:r>
            <a:r>
              <a:rPr lang="en-US" altLang="en-US" dirty="0">
                <a:ea typeface="ＭＳ Ｐゴシック" panose="020B0600070205080204" pitchFamily="34" charset="-128"/>
                <a:cs typeface="Arial"/>
              </a:rPr>
              <a:t> plant </a:t>
            </a:r>
            <a:r>
              <a:rPr lang="en-US" altLang="en-US" dirty="0" err="1">
                <a:ea typeface="ＭＳ Ｐゴシック" panose="020B0600070205080204" pitchFamily="34" charset="-128"/>
                <a:cs typeface="Arial"/>
              </a:rPr>
              <a:t>yn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uniongyrchol</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mewn</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penderfyniadau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ysgol</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Creu</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dewis</a:t>
            </a:r>
            <a:r>
              <a:rPr lang="en-US" altLang="en-US" dirty="0">
                <a:ea typeface="ＭＳ Ｐゴシック" panose="020B0600070205080204" pitchFamily="34" charset="-128"/>
                <a:cs typeface="Arial"/>
              </a:rPr>
              <a:t> am </a:t>
            </a:r>
            <a:r>
              <a:rPr lang="en-US" altLang="en-US" dirty="0" err="1">
                <a:ea typeface="ＭＳ Ｐゴシック" panose="020B0600070205080204" pitchFamily="34" charset="-128"/>
                <a:cs typeface="Arial"/>
              </a:rPr>
              <a:t>ddysgu</a:t>
            </a:r>
            <a:endParaRPr lang="en-US" altLang="en-US" dirty="0">
              <a:ea typeface="ＭＳ Ｐゴシック" panose="020B0600070205080204" pitchFamily="34" charset="-128"/>
              <a:cs typeface="Arial"/>
            </a:endParaRPr>
          </a:p>
          <a:p>
            <a:pPr indent="-255270"/>
            <a:r>
              <a:rPr lang="en-US" altLang="en-US" dirty="0" err="1">
                <a:ea typeface="ＭＳ Ｐゴシック" panose="020B0600070205080204" pitchFamily="34" charset="-128"/>
                <a:cs typeface="Arial"/>
              </a:rPr>
              <a:t>Gallugoi</a:t>
            </a:r>
            <a:r>
              <a:rPr lang="en-US" altLang="en-US" dirty="0">
                <a:ea typeface="ＭＳ Ｐゴシック" panose="020B0600070205080204" pitchFamily="34" charset="-128"/>
                <a:cs typeface="Arial"/>
              </a:rPr>
              <a:t> </a:t>
            </a:r>
            <a:r>
              <a:rPr lang="en-US" altLang="en-US" dirty="0" err="1">
                <a:ea typeface="ＭＳ Ｐゴシック" panose="020B0600070205080204" pitchFamily="34" charset="-128"/>
                <a:cs typeface="Arial"/>
              </a:rPr>
              <a:t>llais</a:t>
            </a:r>
            <a:r>
              <a:rPr lang="en-US" altLang="en-US" dirty="0">
                <a:ea typeface="ＭＳ Ｐゴシック" panose="020B0600070205080204" pitchFamily="34" charset="-128"/>
                <a:cs typeface="Arial"/>
              </a:rPr>
              <a:t> y </a:t>
            </a:r>
            <a:r>
              <a:rPr lang="en-US" altLang="en-US" dirty="0" err="1">
                <a:ea typeface="ＭＳ Ｐゴシック" panose="020B0600070205080204" pitchFamily="34" charset="-128"/>
                <a:cs typeface="Arial"/>
              </a:rPr>
              <a:t>plentyn</a:t>
            </a:r>
            <a:endParaRPr lang="en-US" altLang="en-US" dirty="0">
              <a:ea typeface="ＭＳ Ｐゴシック" panose="020B0600070205080204" pitchFamily="34" charset="-128"/>
              <a:cs typeface="Arial"/>
            </a:endParaRPr>
          </a:p>
          <a:p>
            <a:pPr marL="109855" indent="0">
              <a:buNone/>
            </a:pPr>
            <a:r>
              <a:rPr lang="en-US" altLang="en-US" sz="1800" dirty="0">
                <a:ea typeface="ＭＳ Ｐゴシック" panose="020B0600070205080204" pitchFamily="34" charset="-128"/>
                <a:cs typeface="Arial"/>
              </a:rPr>
              <a:t>               </a:t>
            </a:r>
            <a:r>
              <a:rPr lang="en-US" altLang="en-US" sz="1500" dirty="0">
                <a:ea typeface="ＭＳ Ｐゴシック" panose="020B0600070205080204" pitchFamily="34" charset="-128"/>
                <a:cs typeface="Arial"/>
              </a:rPr>
              <a:t> </a:t>
            </a:r>
            <a:r>
              <a:rPr lang="en-US" altLang="en-US" sz="1500" dirty="0" err="1">
                <a:ea typeface="ＭＳ Ｐゴシック" panose="020B0600070205080204" pitchFamily="34" charset="-128"/>
                <a:cs typeface="Arial"/>
              </a:rPr>
              <a:t>Comisiynydd</a:t>
            </a:r>
            <a:r>
              <a:rPr lang="en-US" altLang="en-US" sz="1500" dirty="0">
                <a:ea typeface="ＭＳ Ｐゴシック" panose="020B0600070205080204" pitchFamily="34" charset="-128"/>
                <a:cs typeface="Arial"/>
              </a:rPr>
              <a:t> Plant </a:t>
            </a:r>
            <a:r>
              <a:rPr lang="en-US" altLang="en-US" sz="1500" dirty="0" err="1">
                <a:ea typeface="ＭＳ Ｐゴシック" panose="020B0600070205080204" pitchFamily="34" charset="-128"/>
                <a:cs typeface="Arial"/>
              </a:rPr>
              <a:t>Cymru</a:t>
            </a:r>
            <a:r>
              <a:rPr lang="en-US" altLang="en-US" sz="1500" dirty="0">
                <a:ea typeface="ＭＳ Ｐゴシック" panose="020B0600070205080204" pitchFamily="34" charset="-128"/>
                <a:cs typeface="Arial"/>
              </a:rPr>
              <a:t>, 2017</a:t>
            </a:r>
            <a:endParaRPr lang="en-US" dirty="0"/>
          </a:p>
          <a:p>
            <a:endParaRPr lang="en-GB" dirty="0"/>
          </a:p>
        </p:txBody>
      </p:sp>
      <p:sp>
        <p:nvSpPr>
          <p:cNvPr id="36867" name="Content Placeholder 4">
            <a:extLst>
              <a:ext uri="{FF2B5EF4-FFF2-40B4-BE49-F238E27FC236}">
                <a16:creationId xmlns:a16="http://schemas.microsoft.com/office/drawing/2014/main" id="{46E0D1E1-0B4F-4FB3-8FEE-A8472D848C11}"/>
              </a:ext>
            </a:extLst>
          </p:cNvPr>
          <p:cNvSpPr>
            <a:spLocks noGrp="1"/>
          </p:cNvSpPr>
          <p:nvPr>
            <p:ph sz="half" idx="2"/>
          </p:nvPr>
        </p:nvSpPr>
        <p:spPr>
          <a:ln/>
          <a:extLst/>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pPr>
              <a:defRPr/>
            </a:pPr>
            <a:r>
              <a:rPr lang="en-GB" i="1" dirty="0"/>
              <a:t>Recognise that there are different levels of participation</a:t>
            </a:r>
          </a:p>
          <a:p>
            <a:pPr>
              <a:defRPr/>
            </a:pPr>
            <a:r>
              <a:rPr lang="en-GB" i="1" dirty="0"/>
              <a:t>Include a clear commitment to participation</a:t>
            </a:r>
          </a:p>
          <a:p>
            <a:pPr>
              <a:defRPr/>
            </a:pPr>
            <a:r>
              <a:rPr lang="en-GB" i="1" dirty="0"/>
              <a:t>Develop targets and programmes of action to increase participation, </a:t>
            </a:r>
          </a:p>
          <a:p>
            <a:pPr>
              <a:defRPr/>
            </a:pPr>
            <a:r>
              <a:rPr lang="en-GB" i="1" dirty="0"/>
              <a:t>Involve children directly in school decisions </a:t>
            </a:r>
          </a:p>
          <a:p>
            <a:pPr>
              <a:defRPr/>
            </a:pPr>
            <a:r>
              <a:rPr lang="en-GB" i="1" dirty="0"/>
              <a:t>Create choice about learning.</a:t>
            </a:r>
          </a:p>
          <a:p>
            <a:pPr>
              <a:defRPr/>
            </a:pPr>
            <a:r>
              <a:rPr lang="en-GB" i="1" dirty="0"/>
              <a:t>Enable pupil voice</a:t>
            </a:r>
          </a:p>
          <a:p>
            <a:pPr marL="109537" indent="0" algn="r">
              <a:buNone/>
              <a:defRPr/>
            </a:pPr>
            <a:r>
              <a:rPr lang="en-GB" sz="1200" dirty="0"/>
              <a:t>Children’s Commissioner Wales, 2017 </a:t>
            </a:r>
          </a:p>
          <a:p>
            <a:pPr indent="-255270"/>
            <a:endParaRPr lang="en-US" dirty="0"/>
          </a:p>
        </p:txBody>
      </p:sp>
    </p:spTree>
    <p:extLst>
      <p:ext uri="{BB962C8B-B14F-4D97-AF65-F5344CB8AC3E}">
        <p14:creationId xmlns:p14="http://schemas.microsoft.com/office/powerpoint/2010/main" val="37673509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 </a:t>
            </a:r>
            <a:endParaRPr lang="en-GB" dirty="0"/>
          </a:p>
        </p:txBody>
      </p:sp>
      <p:sp>
        <p:nvSpPr>
          <p:cNvPr id="5" name="Content Placeholder 4"/>
          <p:cNvSpPr>
            <a:spLocks noGrp="1"/>
          </p:cNvSpPr>
          <p:nvPr>
            <p:ph idx="1"/>
          </p:nvPr>
        </p:nvSpPr>
        <p:spPr/>
        <p:txBody>
          <a:bodyPr>
            <a:normAutofit fontScale="77500" lnSpcReduction="20000"/>
          </a:bodyPr>
          <a:lstStyle/>
          <a:p>
            <a:r>
              <a:rPr lang="en-GB" dirty="0"/>
              <a:t>Alderson, P. (2008) </a:t>
            </a:r>
            <a:r>
              <a:rPr lang="en-GB" i="1" dirty="0"/>
              <a:t>Young Children’s Rights, </a:t>
            </a:r>
            <a:r>
              <a:rPr lang="en-GB" dirty="0"/>
              <a:t>(2</a:t>
            </a:r>
            <a:r>
              <a:rPr lang="en-GB" baseline="30000" dirty="0"/>
              <a:t>nd</a:t>
            </a:r>
            <a:r>
              <a:rPr lang="en-GB" dirty="0"/>
              <a:t> ed.), London: Jessica Kingsley Publications. </a:t>
            </a:r>
            <a:endParaRPr lang="en-GB" dirty="0" smtClean="0"/>
          </a:p>
          <a:p>
            <a:r>
              <a:rPr lang="en-GB" dirty="0" smtClean="0"/>
              <a:t>Children’s Commissioner (2017) </a:t>
            </a:r>
            <a:r>
              <a:rPr lang="en-GB" i="1" dirty="0" smtClean="0"/>
              <a:t>Executive Summary, </a:t>
            </a:r>
            <a:r>
              <a:rPr lang="en-GB" dirty="0"/>
              <a:t>Available at: </a:t>
            </a:r>
            <a:r>
              <a:rPr lang="en-GB" dirty="0">
                <a:hlinkClick r:id="rId2"/>
              </a:rPr>
              <a:t>https://</a:t>
            </a:r>
            <a:r>
              <a:rPr lang="en-GB" dirty="0" smtClean="0">
                <a:hlinkClick r:id="rId2"/>
              </a:rPr>
              <a:t>www.childcomwales.org.uk/wp-content/uploads/2018/10/ExecutiveSummary_ENG.pdf</a:t>
            </a:r>
            <a:r>
              <a:rPr lang="en-GB" dirty="0" smtClean="0"/>
              <a:t> (Accessed 07/02/19). </a:t>
            </a:r>
            <a:endParaRPr lang="en-GB" dirty="0"/>
          </a:p>
          <a:p>
            <a:pPr lvl="0"/>
            <a:r>
              <a:rPr lang="en-GB" dirty="0"/>
              <a:t>Jones, P. &amp; Walker, G. (</a:t>
            </a:r>
            <a:r>
              <a:rPr lang="en-GB" dirty="0" err="1"/>
              <a:t>eds</a:t>
            </a:r>
            <a:r>
              <a:rPr lang="en-GB" dirty="0"/>
              <a:t>) (2011) </a:t>
            </a:r>
            <a:r>
              <a:rPr lang="en-GB" i="1" dirty="0"/>
              <a:t>Children’s Rights in Practice, </a:t>
            </a:r>
            <a:r>
              <a:rPr lang="en-GB" dirty="0"/>
              <a:t>SAGE: London. </a:t>
            </a:r>
          </a:p>
          <a:p>
            <a:pPr lvl="0"/>
            <a:r>
              <a:rPr lang="en-GB" dirty="0"/>
              <a:t>Jones, P. &amp; Welch, S. (2010) </a:t>
            </a:r>
            <a:r>
              <a:rPr lang="en-GB" i="1" dirty="0"/>
              <a:t>Rethinking Children’s Rights, </a:t>
            </a:r>
            <a:r>
              <a:rPr lang="en-GB" dirty="0"/>
              <a:t>London: </a:t>
            </a:r>
            <a:r>
              <a:rPr lang="en-GB" dirty="0" err="1"/>
              <a:t>Boomsbury</a:t>
            </a:r>
            <a:r>
              <a:rPr lang="en-GB" dirty="0"/>
              <a:t>. </a:t>
            </a:r>
            <a:r>
              <a:rPr lang="en-GB" dirty="0" err="1"/>
              <a:t>Kanyal</a:t>
            </a:r>
            <a:r>
              <a:rPr lang="en-GB" dirty="0"/>
              <a:t>, M. (ed.) (2014) </a:t>
            </a:r>
            <a:r>
              <a:rPr lang="en-GB" i="1" dirty="0"/>
              <a:t>Children’s Rights 0-8, </a:t>
            </a:r>
            <a:r>
              <a:rPr lang="en-GB" dirty="0"/>
              <a:t>London: Routledge. </a:t>
            </a:r>
          </a:p>
          <a:p>
            <a:r>
              <a:rPr lang="en-GB" dirty="0" err="1" smtClean="0"/>
              <a:t>Kanyal</a:t>
            </a:r>
            <a:r>
              <a:rPr lang="en-GB" dirty="0" smtClean="0"/>
              <a:t>, M. (2014) </a:t>
            </a:r>
            <a:r>
              <a:rPr lang="en-GB" i="1" dirty="0" smtClean="0"/>
              <a:t>Children’s Rights 0-8: Promoting participation in education and care, </a:t>
            </a:r>
            <a:r>
              <a:rPr lang="en-GB" dirty="0" smtClean="0"/>
              <a:t>London: Routledge. </a:t>
            </a:r>
          </a:p>
          <a:p>
            <a:r>
              <a:rPr lang="en-GB" dirty="0" smtClean="0"/>
              <a:t>Thomas, N. (2007) ‘Towards a theory of children’s participation’ </a:t>
            </a:r>
            <a:r>
              <a:rPr lang="en-GB" i="1" dirty="0" smtClean="0"/>
              <a:t>International Journal of Children’s Rights</a:t>
            </a:r>
            <a:r>
              <a:rPr lang="en-GB" dirty="0" smtClean="0"/>
              <a:t>, 15(2), pp.199-218. </a:t>
            </a:r>
          </a:p>
          <a:p>
            <a:r>
              <a:rPr lang="en-GB" dirty="0"/>
              <a:t>Watson, D. (ed.) (2012) </a:t>
            </a:r>
            <a:r>
              <a:rPr lang="en-GB" i="1" dirty="0"/>
              <a:t>Children’s Social and Emotional Wellbeing in Schools, </a:t>
            </a:r>
            <a:r>
              <a:rPr lang="en-GB" dirty="0"/>
              <a:t>Bristol: Policy Press. </a:t>
            </a:r>
          </a:p>
          <a:p>
            <a:endParaRPr lang="en-GB" dirty="0"/>
          </a:p>
        </p:txBody>
      </p:sp>
    </p:spTree>
    <p:extLst>
      <p:ext uri="{BB962C8B-B14F-4D97-AF65-F5344CB8AC3E}">
        <p14:creationId xmlns:p14="http://schemas.microsoft.com/office/powerpoint/2010/main" val="423987574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147</TotalTime>
  <Words>1995</Words>
  <Application>Microsoft Office PowerPoint</Application>
  <PresentationFormat>Widescreen</PresentationFormat>
  <Paragraphs>279</Paragraphs>
  <Slides>28</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ＭＳ Ｐゴシック</vt:lpstr>
      <vt:lpstr>ＭＳ Ｐゴシック</vt:lpstr>
      <vt:lpstr>Arial</vt:lpstr>
      <vt:lpstr>Calibri</vt:lpstr>
      <vt:lpstr>Calibri Light</vt:lpstr>
      <vt:lpstr>Office Theme</vt:lpstr>
      <vt:lpstr>ECES4005/C</vt:lpstr>
      <vt:lpstr>Learning Outcomes Deilliannau Dysgu </vt:lpstr>
      <vt:lpstr>Learning Outcomes Deilliannau Dysgu </vt:lpstr>
      <vt:lpstr>Learning Outcomes Deilliannau Dysgu </vt:lpstr>
      <vt:lpstr>Learning Outcomes Deilliannau Dysgu </vt:lpstr>
      <vt:lpstr>Addysg Hawliau Rights Education </vt:lpstr>
      <vt:lpstr>Education and Rights </vt:lpstr>
      <vt:lpstr>Ysgolion Sy’n Parchu Hawliau Rights Respecting Schools</vt:lpstr>
      <vt:lpstr>Cael Llais a Dewis Having a Voice and Having a Choice </vt:lpstr>
      <vt:lpstr>Beth yw Cyfranogiad? What is Participation?</vt:lpstr>
      <vt:lpstr>Hawliau Plant a Chyfranogiad Children’s Rights and Participation </vt:lpstr>
      <vt:lpstr>Mae angen i blant ddysgu sut mae gwneud hyn Children need to learn how to do this</vt:lpstr>
      <vt:lpstr>Dros ac yn erbyn Cyfranogiad For and Against Participation </vt:lpstr>
      <vt:lpstr>O Blaid Cyfranogiad In Support of Participation</vt:lpstr>
      <vt:lpstr>Buddion Cyfranogiad Benefits of Participation </vt:lpstr>
      <vt:lpstr>PowerPoint Presentation</vt:lpstr>
      <vt:lpstr>PowerPoint Presentation</vt:lpstr>
      <vt:lpstr>Beirniadaeth yn erbyn Cyfranogiad Criticisms of Participation </vt:lpstr>
      <vt:lpstr>PowerPoint Presentation</vt:lpstr>
      <vt:lpstr>Rhwystrau Posibl Possible Barriers </vt:lpstr>
      <vt:lpstr>Tasg Task</vt:lpstr>
      <vt:lpstr>Cyfranogiad Cymdeithasol v Gwleidyddol Social v Political Participation</vt:lpstr>
      <vt:lpstr>WISERD (2017) Review </vt:lpstr>
      <vt:lpstr>Annog Cyfranogiad Encouraging Participation</vt:lpstr>
      <vt:lpstr>Ysgol Cyfranogaeth Hart Hart’s Ladder of Participation</vt:lpstr>
      <vt:lpstr>Esiampl Example</vt:lpstr>
      <vt:lpstr>Cyfranogiad Ysgol Gynradd Primary School Participation </vt:lpstr>
      <vt:lpstr>Bibliography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SJEU4006/C</dc:title>
  <dc:creator>Sarah Stewart</dc:creator>
  <cp:lastModifiedBy>Lynwen Roberts</cp:lastModifiedBy>
  <cp:revision>19</cp:revision>
  <dcterms:created xsi:type="dcterms:W3CDTF">2019-03-05T14:33:17Z</dcterms:created>
  <dcterms:modified xsi:type="dcterms:W3CDTF">2019-09-11T12:44:07Z</dcterms:modified>
</cp:coreProperties>
</file>