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164" y="21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2B454-F2CB-22BB-6870-F34C96B1A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581D65-15DF-C341-D4E0-1B82AA1AC6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ACA46-A808-D7DA-90E2-38EAAEF11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6FE5B-3CA1-D6A6-A8BA-5463718DF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BD0C2-D0CE-42BA-BD55-54E804FA8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9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8F857-99B2-3F80-DE83-C62AED3E4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2ED9F-F901-2337-BD64-C532F3A52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AE0803-81D4-4EED-D95C-6246496DD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32732-C332-0A35-16B9-797B03CE0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BC061-506F-789B-3F00-B4E98290C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71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11DA-DAC7-667A-DD76-5383AABF2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34E85-9663-48A5-5820-FAC885E9A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A6191-37D5-0EFB-93A3-F4231BC6C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E2590-ABF8-363A-BBCA-5631FB90EF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A4373-8DC3-6594-5D1B-21DC1F384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88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44568-A718-C35E-8E38-DCF10C633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E7C04-A617-A79F-12EB-0216DB75E7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2CF93-6E45-383A-97BF-FB505FB39B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72756-473D-2FE3-02A7-0D26F0C7E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C3F42-8F43-CB72-8A94-6937BCE11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39642-EE16-8B64-F0DE-4E2EDA12A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027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CFED6-8D2B-2642-ED5D-7ACF37018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642901-9FE5-4131-7DC7-A76A327A8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5388A-B098-FC53-B989-BB2DE7010A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021CD4-EBD9-5363-280E-DEA1455951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F6B6BF-F855-3498-9B32-F0D25E217A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9F3C42-E2E8-088A-7B35-7D47E3371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EAB1D4-1E18-F35A-CE53-2A7D76ED5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54913A-D865-21E0-0387-06855322A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675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4F1D9-B46B-0B48-666E-E341F6875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988B58-0230-9086-87D8-5793B9CAA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750756-301E-99C1-675A-64B71B65A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D0FA91-F666-BA13-2A12-BDBADDD73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6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C7178E-7EA5-2CD3-A09C-A00B1FBD5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606D6B-6FD3-299D-5A34-0F6275EF8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7E52D-BC0E-F960-FDBF-E22FCD373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18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FAA7F-AA90-E37A-34C3-E8AD05D86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61D22-5938-DBC6-F2CA-47E10D85F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F1CA0F-2759-3248-2529-C5291B9DE4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8C6C5-DB26-8AC3-E710-C3D35964E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CA1483-F31D-7317-33CD-DE45B5309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90533-D880-0077-C32F-6C69D074E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495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C78F6-D44E-87AF-E9E0-F456AEE0E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D562D8-3DA7-C9CD-1590-ECA4144485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BA4ADC-2F6C-73ED-8BFD-F22091AC1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BC811A-CAC9-F69A-7BBE-4A3FD7EE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4638CD-B5D1-21C1-9C2B-97AF782F3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D0C472-E000-884E-8C55-FB22CF110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68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236B-66DB-BB0B-1AA6-7A5197D05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69989C-A4A4-5892-50FB-458CD2FACB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A0CA5-CC63-3C3D-F5D7-07F326FA5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B093E-4257-B80A-0A58-356CF01E1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DF72E-2E69-27B8-5255-6C23A50A9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570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BA1F61-E0E6-6669-DFD1-9C24620490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D81F36-E14E-1698-2A6A-CC91CB51C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664ED-C57D-1BD4-C52B-361CA010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67D0E-7279-EBDE-C5DC-FA324E987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FD960-007A-491A-D59E-8421F9D38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07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5A51BF-97DD-BD53-5A1D-D295962E9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0DCF2-3152-28A9-4701-199211578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40B5C-1B32-4456-A805-FC2A6192EA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9CA493-CE17-4CC3-82CE-92ECD37D55A0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CA549-A473-147A-89E9-F651021E8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92B4F-8CE5-0A43-2AF2-20CFABC38F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97E2D1-BC06-48FA-A042-C3FFCD0EAF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694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ogue.com/article/the-scarlet-hotel-spa" TargetMode="External"/><Relationship Id="rId3" Type="http://schemas.openxmlformats.org/officeDocument/2006/relationships/hyperlink" Target="https://www.scarlethotel.co.uk/journal/wellness-retreat-cornwall" TargetMode="External"/><Relationship Id="rId7" Type="http://schemas.openxmlformats.org/officeDocument/2006/relationships/hyperlink" Target="https://www.driftjournal.co.uk/post/sustainable-splendour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theecologist.org/2011/mar/30/eco-luxe-cornwall-scarlet-hotel" TargetMode="External"/><Relationship Id="rId11" Type="http://schemas.openxmlformats.org/officeDocument/2006/relationships/hyperlink" Target="https://www.scarlethotel.co.uk/eco" TargetMode="External"/><Relationship Id="rId5" Type="http://schemas.openxmlformats.org/officeDocument/2006/relationships/hyperlink" Target="https://www.countryandtownhouse.com/travel/sustainable-hotel-awards-winners-2026/" TargetMode="External"/><Relationship Id="rId10" Type="http://schemas.openxmlformats.org/officeDocument/2006/relationships/hyperlink" Target="https://www.abouttimemagazine.co.uk/travel/stay-here-the-scarlet-hotel-cornwall/" TargetMode="External"/><Relationship Id="rId4" Type="http://schemas.openxmlformats.org/officeDocument/2006/relationships/hyperlink" Target="https://support.dynalite.com/public-download/2919/31d87481b088d75c8da17a6944acfb75" TargetMode="External"/><Relationship Id="rId9" Type="http://schemas.openxmlformats.org/officeDocument/2006/relationships/hyperlink" Target="https://www.natwest.com/business/insights/sustainability/climate/how-the-scarlet-hotel-has-blazed-a-trail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id="{0DCE58AC-256A-D0E0-FD89-042CADE0DC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272" b="1245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BEF806-B290-2B18-6DB9-8394FCBCD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Sustainability Project</a:t>
            </a:r>
            <a:br>
              <a:rPr lang="en-GB" b="1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Part 2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872623-A6EC-765F-58EF-B781CBF3E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4030" y="4595890"/>
            <a:ext cx="10058400" cy="227949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 Hospitality and Hotel Management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Hospitality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BMIH4011/D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Flavian Branescu</a:t>
            </a:r>
          </a:p>
        </p:txBody>
      </p:sp>
    </p:spTree>
    <p:extLst>
      <p:ext uri="{BB962C8B-B14F-4D97-AF65-F5344CB8AC3E}">
        <p14:creationId xmlns:p14="http://schemas.microsoft.com/office/powerpoint/2010/main" val="3645637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Cornish Cliff Castles - Kilden Mor">
            <a:extLst>
              <a:ext uri="{FF2B5EF4-FFF2-40B4-BE49-F238E27FC236}">
                <a16:creationId xmlns:a16="http://schemas.microsoft.com/office/drawing/2014/main" id="{7D1518BB-0340-02E1-8CB8-F44589FF864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Rectangle 10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12EA3BF-F4F0-D4B6-4E1C-3B16F2E55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Hotel Overview</a:t>
            </a:r>
            <a:br>
              <a:rPr lang="en-US" sz="4000" b="1"/>
            </a:br>
            <a:endParaRPr lang="en-US" sz="400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6E23C1E-5430-580A-13BF-EAD11D376CB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The hotel is designed for people who want to enjoy nature while staying in a comfortable and high-quality environment.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Located in Cornwall, UK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Eco-luxury hotel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Target: eco-tourists, couples, families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114300"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(Cleland, 2026)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628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2860D-2A8E-03E5-506D-9F0FD8D2A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Concept Idea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2E53BD7-99E6-38C4-44E0-4CA5DFABA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768" b="12600"/>
          <a:stretch>
            <a:fillRect/>
          </a:stretch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77854E0-0F60-8838-0A34-46D7D991D8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096000" y="4583953"/>
            <a:ext cx="5638800" cy="171799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85000" lnSpcReduction="20000"/>
          </a:bodyPr>
          <a:lstStyle/>
          <a:p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This concept focuses on reducing environmental impact without reducing guest comfort or service quality.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Luxury + sustainability balance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Nature-integrated design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environmental footprint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"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(LEVEN, 2020)</a:t>
            </a: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268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!!Rectangle">
            <a:extLst>
              <a:ext uri="{FF2B5EF4-FFF2-40B4-BE49-F238E27FC236}">
                <a16:creationId xmlns:a16="http://schemas.microsoft.com/office/drawing/2014/main" id="{D5997EA8-5EFC-40CD-A85F-C3C3BC5F9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5" name="Picture 3" descr="World Environment Day: How Sustainable Commercial Cleaning Supports a  Healthier Planet">
            <a:extLst>
              <a:ext uri="{FF2B5EF4-FFF2-40B4-BE49-F238E27FC236}">
                <a16:creationId xmlns:a16="http://schemas.microsoft.com/office/drawing/2014/main" id="{3EB4C4D4-DC5B-86B7-1D76-04DCF6CBAD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2" name="Rectangle 3081">
            <a:extLst>
              <a:ext uri="{FF2B5EF4-FFF2-40B4-BE49-F238E27FC236}">
                <a16:creationId xmlns:a16="http://schemas.microsoft.com/office/drawing/2014/main" id="{1CF6A1EC-BD15-42D9-A339-A3970CF7C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C88DB-E28F-B192-7F20-2D317F73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498848"/>
            <a:ext cx="3611880" cy="15361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Sustainability Vision</a:t>
            </a:r>
          </a:p>
        </p:txBody>
      </p:sp>
      <p:sp>
        <p:nvSpPr>
          <p:cNvPr id="3084" name="Rectangle 3083">
            <a:extLst>
              <a:ext uri="{FF2B5EF4-FFF2-40B4-BE49-F238E27FC236}">
                <a16:creationId xmlns:a16="http://schemas.microsoft.com/office/drawing/2014/main" id="{A720C27D-5C39-492B-BD68-C220C0F83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86" name="Rectangle 3085">
            <a:extLst>
              <a:ext uri="{FF2B5EF4-FFF2-40B4-BE49-F238E27FC236}">
                <a16:creationId xmlns:a16="http://schemas.microsoft.com/office/drawing/2014/main" id="{A4F3394A-A959-460A-ACF9-5FA682C76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185F1AD-FA7E-8106-01CC-F2AE2C39F1E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5286682" y="4305402"/>
            <a:ext cx="6372643" cy="20893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The hotel is guided by a long-term vision that connects tourism with environmental and social responsibility.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Protect environment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 local communities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Responsible tourism</a:t>
            </a:r>
          </a:p>
          <a:p>
            <a:pPr marL="57150" algn="r"/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(scarlethotel.co.uk, 2026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US" sz="1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030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9" name="Picture 3" descr="The Role Of Renewable Energy In Sustainable Development">
            <a:extLst>
              <a:ext uri="{FF2B5EF4-FFF2-40B4-BE49-F238E27FC236}">
                <a16:creationId xmlns:a16="http://schemas.microsoft.com/office/drawing/2014/main" id="{62CAFA88-E4B8-189A-96BF-8DE1CEC3E8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 r="14821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6" name="Rectangle 410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B1CEA-F16A-3849-5E16-93FC4D731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Energy</a:t>
            </a:r>
            <a:br>
              <a:rPr lang="en-US" sz="4000" b="1"/>
            </a:br>
            <a:endParaRPr lang="en-US" sz="400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0E0EA58-9CEB-E4B8-CF51-7340D5E8A90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3161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Energy use is carefully managed to reduce waste and support cleaner production methods.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Solar panels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LED lighting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 energy systems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"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(The Ecologist, 2017)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16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1" name="Rectangle 617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9DC6E-FE39-F25E-3D8E-3A6931F07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Water &amp; Waste</a:t>
            </a:r>
          </a:p>
        </p:txBody>
      </p:sp>
      <p:sp>
        <p:nvSpPr>
          <p:cNvPr id="6172" name="Oval 617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Water and waste sustainability overview - Training | Microsoft Learn">
            <a:extLst>
              <a:ext uri="{FF2B5EF4-FFF2-40B4-BE49-F238E27FC236}">
                <a16:creationId xmlns:a16="http://schemas.microsoft.com/office/drawing/2014/main" id="{7C71D17F-C8FF-7FB8-BE7C-BCBA7B1E03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88" r="2521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74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49095-C673-00A7-A2DB-F63286E464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79853" y="2973636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Resource management is a key priority to reduce pressure on natural systems.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Low water systems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Rainwater reuse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Recycling &amp; plastic reduction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(Natwest.com, 2020)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75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617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944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9" name="Rectangle 718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D2A3D-27CD-FF15-A6D6-C31A24F3C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Food &amp; Community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1CD810-779A-8532-09B8-8E81503D72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The hotel strengthens local economic development by integrating regional suppliers into its operations.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food sourcing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Seasonal menu design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employment support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(Perlin, 2025)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191" name="Rectangle 719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2" name="Rectangle 719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88" name="Rectangle 718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90" name="Rectangle 718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0" name="Picture 2" descr="🌱Farm-to-Table: Nurturing Local Food Systems for Sustainability !!">
            <a:extLst>
              <a:ext uri="{FF2B5EF4-FFF2-40B4-BE49-F238E27FC236}">
                <a16:creationId xmlns:a16="http://schemas.microsoft.com/office/drawing/2014/main" id="{EDD4CC55-7700-1FEE-EFEA-5E453AC964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0112" y="1829239"/>
            <a:ext cx="5152259" cy="386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015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8BF03-531B-F7D0-472F-00E7EE352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Guest Experience</a:t>
            </a:r>
          </a:p>
        </p:txBody>
      </p:sp>
      <p:sp>
        <p:nvSpPr>
          <p:cNvPr id="820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31F098-5506-E715-3716-EC8021624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The guest journey is designed to combine comfort with awareness of sustainability practices.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Luxury accommodation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Nature-based activities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Educational eco workshops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7150" algn="r"/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(Bunt,2025)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194" name="Picture 2" descr="10 Rewarding Ecotourism Activities To Do Around The World">
            <a:extLst>
              <a:ext uri="{FF2B5EF4-FFF2-40B4-BE49-F238E27FC236}">
                <a16:creationId xmlns:a16="http://schemas.microsoft.com/office/drawing/2014/main" id="{6D8215CB-CB22-F61F-9B0D-4C24932C97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1" r="16902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561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6" name="Rectangle 92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World Tourism Day 2025 Focuses on Sustainable Transformation">
            <a:extLst>
              <a:ext uri="{FF2B5EF4-FFF2-40B4-BE49-F238E27FC236}">
                <a16:creationId xmlns:a16="http://schemas.microsoft.com/office/drawing/2014/main" id="{3EB96FAE-F43A-0B72-5EE1-3C96D1416DC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5" name="Rectangle 92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D2435-ECC3-FB39-92F9-29E5166B5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Why it matters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A8E04-1E60-1937-349D-9470B35080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Sustainable hotel models are becoming essential in reducing the negative impact of global tourism.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Tourism impact reduction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hospitality model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Industry innovation</a:t>
            </a:r>
          </a:p>
          <a:p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(Murdoch-Smith, 2024)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D2DC08D-8BAB-D0A2-69E9-E3C6BC1D12AD}"/>
              </a:ext>
            </a:extLst>
          </p:cNvPr>
          <p:cNvSpPr txBox="1">
            <a:spLocks/>
          </p:cNvSpPr>
          <p:nvPr/>
        </p:nvSpPr>
        <p:spPr>
          <a:xfrm>
            <a:off x="5180012" y="992187"/>
            <a:ext cx="6172200" cy="4873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702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ECOTOURISM AND SUSTAINABLE TOURISM: TRENDS - Mozaik Journal">
            <a:extLst>
              <a:ext uri="{FF2B5EF4-FFF2-40B4-BE49-F238E27FC236}">
                <a16:creationId xmlns:a16="http://schemas.microsoft.com/office/drawing/2014/main" id="{06CB53F1-1E4A-9661-129C-6BC3669917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7" r="1412"/>
          <a:stretch>
            <a:fillRect/>
          </a:stretch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5131" name="Freeform: Shape 5130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33" name="Freeform: Shape 5132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8B281-AE29-AD4B-F8A4-6C2D16BBC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Conclusion</a:t>
            </a: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54CCC5-8B7C-02C8-70C0-EFB1C9FAAE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This concept demonstrates that hospitality can be both profitable and environmentally responsible at the same time.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 + luxury integration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Positive environmental impact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Future-ready hotel design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185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BC016-79CD-D77D-A31A-91BF0A832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-323849"/>
            <a:ext cx="5291663" cy="16287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Reference</a:t>
            </a:r>
          </a:p>
        </p:txBody>
      </p:sp>
      <p:pic>
        <p:nvPicPr>
          <p:cNvPr id="1026" name="Picture 2" descr="Vector illustration of book reference concept or library with stack of books  and light bulb | Premium Vector">
            <a:extLst>
              <a:ext uri="{FF2B5EF4-FFF2-40B4-BE49-F238E27FC236}">
                <a16:creationId xmlns:a16="http://schemas.microsoft.com/office/drawing/2014/main" id="{0D70F7E3-E877-D233-C25A-37FFDAEC0C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4" r="20491"/>
          <a:stretch>
            <a:fillRect/>
          </a:stretch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7D362D-D5AE-73BC-CA70-04E79500BC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1447800"/>
            <a:ext cx="6096000" cy="540861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Bunt, L. (2025).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Scarlet Hotel Helps You Truly Unwind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https://www.scarlethotel.co.uk/journal/wellness-retreat-cornwall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 study – The Scarlet 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https://support.dynalite.com/public-download/2919/31d87481b088d75c8da17a6944acfb75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Cleland, L. (2026).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C&amp;TH x Polestar Sustainable Hotel Of The Year Award 2026: Meet The Winners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Country and Town House.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https://www.countryandtownhouse.com/travel/sustainable-hotel-awards-winners-2026/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Ecologist. (2017).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 luxe in Cornwall: the Scarlet Hotel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https://theecologist.org/2011/mar/30/eco-luxe-cornwall-scarlet-hotel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LEVEN (2020).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</a:t>
            </a:r>
            <a:r>
              <a:rPr lang="en-US" sz="14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splendour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DRIFT Journal.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https://www.driftjournal.co.uk/post/sustainable-splendour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Murdoch-Smith, L. (2024).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Scarlet Hotel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Vogue.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https://www.vogue.com/article/the-scarlet-hotel-spa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Natwest.com. (2020).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is good: how the Scarlet hotel has blazed a trail | NatWest Business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https://www.natwest.com/business/insights/sustainability/climate/how-the-scarlet-hotel-has-blazed-a-trail.html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Perlin, G. (2025).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Stay Here: Scarlet Hotel, Cornwall - About Time Magazine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About Time Magazine.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https://www.abouttimemagazine.co.uk/travel/stay-here-the-scarlet-hotel-cornwall/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Scarlethotel.co.uk. (2026). </a:t>
            </a:r>
            <a:r>
              <a:rPr lang="en-US" sz="1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 Eco Sanctuary On Cornish Clifftops - Scarlet Hotel &amp; Spa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/>
              </a:rPr>
              <a:t>https://www.scarlethotel.co.uk/eco</a:t>
            </a:r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84711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618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Sustainability Project Part 2</vt:lpstr>
      <vt:lpstr>Hotel Overview </vt:lpstr>
      <vt:lpstr>Concept Idea</vt:lpstr>
      <vt:lpstr>Sustainability Vision</vt:lpstr>
      <vt:lpstr>Energy </vt:lpstr>
      <vt:lpstr>Water &amp; Waste</vt:lpstr>
      <vt:lpstr>Food &amp; Community</vt:lpstr>
      <vt:lpstr>Guest Experience</vt:lpstr>
      <vt:lpstr>Why it matters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Flavian Branescu (2434712)</dc:creator>
  <cp:lastModifiedBy>Flavian Branescu (2434712)</cp:lastModifiedBy>
  <cp:revision>3</cp:revision>
  <dcterms:created xsi:type="dcterms:W3CDTF">2026-04-29T18:14:50Z</dcterms:created>
  <dcterms:modified xsi:type="dcterms:W3CDTF">2026-05-01T20:30:11Z</dcterms:modified>
</cp:coreProperties>
</file>