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5"/>
  </p:notesMasterIdLst>
  <p:sldIdLst>
    <p:sldId id="256" r:id="rId2"/>
    <p:sldId id="257" r:id="rId3"/>
    <p:sldId id="258" r:id="rId4"/>
    <p:sldId id="261" r:id="rId5"/>
    <p:sldId id="259" r:id="rId6"/>
    <p:sldId id="262" r:id="rId7"/>
    <p:sldId id="260"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17E7E-4AF8-4018-9870-E525541B5B3E}" type="datetimeFigureOut">
              <a:rPr lang="en-GB" smtClean="0"/>
              <a:t>12/03/2020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7DEDA3-1A42-4FAE-85C9-9EFE6008C71C}" type="slidenum">
              <a:rPr lang="en-GB" smtClean="0"/>
              <a:t>‹#›</a:t>
            </a:fld>
            <a:endParaRPr lang="en-GB" dirty="0"/>
          </a:p>
        </p:txBody>
      </p:sp>
    </p:spTree>
    <p:extLst>
      <p:ext uri="{BB962C8B-B14F-4D97-AF65-F5344CB8AC3E}">
        <p14:creationId xmlns:p14="http://schemas.microsoft.com/office/powerpoint/2010/main" val="24200242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5EDC4B3A-2076-4BEB-A01A-3D42936CA18F}" type="datetimeFigureOut">
              <a:rPr lang="en-GB" smtClean="0"/>
              <a:t>12/03/2020</a:t>
            </a:fld>
            <a:endParaRPr lang="en-GB" dirty="0"/>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endParaRPr lang="en-GB" dirty="0"/>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408C0A86-E9B2-4601-9204-1B25CF668C4E}" type="slidenum">
              <a:rPr lang="en-GB" smtClean="0"/>
              <a:t>‹#›</a:t>
            </a:fld>
            <a:endParaRPr lang="en-GB" dirty="0"/>
          </a:p>
        </p:txBody>
      </p:sp>
    </p:spTree>
    <p:extLst>
      <p:ext uri="{BB962C8B-B14F-4D97-AF65-F5344CB8AC3E}">
        <p14:creationId xmlns:p14="http://schemas.microsoft.com/office/powerpoint/2010/main" val="2702808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5" name="Footer Placeholder 4"/>
          <p:cNvSpPr>
            <a:spLocks noGrp="1"/>
          </p:cNvSpPr>
          <p:nvPr>
            <p:ph type="ftr" sz="quarter" idx="11"/>
          </p:nvPr>
        </p:nvSpPr>
        <p:spPr/>
        <p:txBody>
          <a:bodyPr/>
          <a:lstStyle>
            <a:lvl1pPr>
              <a:defRPr sz="1000" b="1"/>
            </a:lvl1pPr>
          </a:lstStyle>
          <a:p>
            <a:endParaRPr lang="en-GB" dirty="0"/>
          </a:p>
        </p:txBody>
      </p:sp>
      <p:sp>
        <p:nvSpPr>
          <p:cNvPr id="6" name="Slide Number Placeholder 5"/>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1010207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5" name="Footer Placeholder 4"/>
          <p:cNvSpPr>
            <a:spLocks noGrp="1"/>
          </p:cNvSpPr>
          <p:nvPr>
            <p:ph type="ftr" sz="quarter" idx="11"/>
          </p:nvPr>
        </p:nvSpPr>
        <p:spPr/>
        <p:txBody>
          <a:bodyPr/>
          <a:lstStyle>
            <a:lvl1pPr>
              <a:defRPr sz="1000" b="1"/>
            </a:lvl1pPr>
          </a:lstStyle>
          <a:p>
            <a:endParaRPr lang="en-GB"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4190492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1700181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2947216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3121979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3234215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3930766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31003883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3784416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2825921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30698759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15875966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15263671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39740656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42386515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DC4B3A-2076-4BEB-A01A-3D42936CA18F}" type="datetimeFigureOut">
              <a:rPr lang="en-GB" smtClean="0"/>
              <a:t>12/03/2020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08C0A86-E9B2-4601-9204-1B25CF668C4E}" type="slidenum">
              <a:rPr lang="en-GB" smtClean="0"/>
              <a:t>‹#›</a:t>
            </a:fld>
            <a:endParaRPr lang="en-GB" dirty="0"/>
          </a:p>
        </p:txBody>
      </p:sp>
    </p:spTree>
    <p:extLst>
      <p:ext uri="{BB962C8B-B14F-4D97-AF65-F5344CB8AC3E}">
        <p14:creationId xmlns:p14="http://schemas.microsoft.com/office/powerpoint/2010/main" val="2113276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5EDC4B3A-2076-4BEB-A01A-3D42936CA18F}" type="datetimeFigureOut">
              <a:rPr lang="en-GB" smtClean="0"/>
              <a:t>12/03/2020</a:t>
            </a:fld>
            <a:endParaRPr lang="en-GB" dirty="0"/>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endParaRPr lang="en-GB" dirty="0"/>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08C0A86-E9B2-4601-9204-1B25CF668C4E}" type="slidenum">
              <a:rPr lang="en-GB" smtClean="0"/>
              <a:t>‹#›</a:t>
            </a:fld>
            <a:endParaRPr lang="en-GB" dirty="0"/>
          </a:p>
        </p:txBody>
      </p:sp>
    </p:spTree>
    <p:extLst>
      <p:ext uri="{BB962C8B-B14F-4D97-AF65-F5344CB8AC3E}">
        <p14:creationId xmlns:p14="http://schemas.microsoft.com/office/powerpoint/2010/main" val="294420807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2B36B-ED64-46F5-9A16-25F342598F1D}"/>
              </a:ext>
            </a:extLst>
          </p:cNvPr>
          <p:cNvSpPr>
            <a:spLocks noGrp="1"/>
          </p:cNvSpPr>
          <p:nvPr>
            <p:ph type="ctrTitle"/>
          </p:nvPr>
        </p:nvSpPr>
        <p:spPr>
          <a:xfrm>
            <a:off x="702365" y="857956"/>
            <a:ext cx="10933043" cy="3432435"/>
          </a:xfrm>
        </p:spPr>
        <p:txBody>
          <a:bodyPr/>
          <a:lstStyle/>
          <a:p>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r>
              <a:rPr lang="en-GB" sz="4400" dirty="0"/>
              <a:t>Dissertation-</a:t>
            </a:r>
            <a:br>
              <a:rPr lang="en-GB" sz="3600" dirty="0"/>
            </a:br>
            <a:r>
              <a:rPr lang="en-GB" sz="3600" dirty="0"/>
              <a:t>Intermarriage and same- sex marriage within Judaism: Historical and Contemporary views within Orthodox and Reform movements.</a:t>
            </a:r>
            <a:endParaRPr lang="en-GB" sz="4800" dirty="0"/>
          </a:p>
        </p:txBody>
      </p:sp>
      <p:sp>
        <p:nvSpPr>
          <p:cNvPr id="3" name="Subtitle 2">
            <a:extLst>
              <a:ext uri="{FF2B5EF4-FFF2-40B4-BE49-F238E27FC236}">
                <a16:creationId xmlns:a16="http://schemas.microsoft.com/office/drawing/2014/main" id="{923EBFB2-FE6F-499E-A46E-27B7AA4547DD}"/>
              </a:ext>
            </a:extLst>
          </p:cNvPr>
          <p:cNvSpPr>
            <a:spLocks noGrp="1"/>
          </p:cNvSpPr>
          <p:nvPr>
            <p:ph type="subTitle" idx="1"/>
          </p:nvPr>
        </p:nvSpPr>
        <p:spPr>
          <a:xfrm>
            <a:off x="702366" y="5466493"/>
            <a:ext cx="3034747" cy="861420"/>
          </a:xfrm>
        </p:spPr>
        <p:txBody>
          <a:bodyPr/>
          <a:lstStyle/>
          <a:p>
            <a:r>
              <a:rPr lang="en-GB" dirty="0">
                <a:latin typeface="Times New Roman" panose="02020603050405020304" pitchFamily="18" charset="0"/>
                <a:cs typeface="Times New Roman" panose="02020603050405020304" pitchFamily="18" charset="0"/>
              </a:rPr>
              <a:t>By Vicky illingworth</a:t>
            </a:r>
          </a:p>
          <a:p>
            <a:r>
              <a:rPr lang="en-GB" dirty="0">
                <a:latin typeface="Times New Roman" panose="02020603050405020304" pitchFamily="18" charset="0"/>
                <a:cs typeface="Times New Roman" panose="02020603050405020304" pitchFamily="18" charset="0"/>
              </a:rPr>
              <a:t>1707543</a:t>
            </a:r>
          </a:p>
        </p:txBody>
      </p:sp>
    </p:spTree>
    <p:extLst>
      <p:ext uri="{BB962C8B-B14F-4D97-AF65-F5344CB8AC3E}">
        <p14:creationId xmlns:p14="http://schemas.microsoft.com/office/powerpoint/2010/main" val="40278080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97258-851A-40FF-A211-EFA46E06BD00}"/>
              </a:ext>
            </a:extLst>
          </p:cNvPr>
          <p:cNvSpPr>
            <a:spLocks noGrp="1"/>
          </p:cNvSpPr>
          <p:nvPr>
            <p:ph type="title"/>
          </p:nvPr>
        </p:nvSpPr>
        <p:spPr/>
        <p:txBody>
          <a:bodyPr/>
          <a:lstStyle/>
          <a:p>
            <a:r>
              <a:rPr lang="en-GB" dirty="0"/>
              <a:t>Contents </a:t>
            </a:r>
          </a:p>
        </p:txBody>
      </p:sp>
      <p:sp>
        <p:nvSpPr>
          <p:cNvPr id="6" name="TextBox 5">
            <a:extLst>
              <a:ext uri="{FF2B5EF4-FFF2-40B4-BE49-F238E27FC236}">
                <a16:creationId xmlns:a16="http://schemas.microsoft.com/office/drawing/2014/main" id="{C967C16E-2BA7-4341-8FA5-3AE4754A530D}"/>
              </a:ext>
            </a:extLst>
          </p:cNvPr>
          <p:cNvSpPr txBox="1"/>
          <p:nvPr/>
        </p:nvSpPr>
        <p:spPr>
          <a:xfrm>
            <a:off x="7247467" y="1275644"/>
            <a:ext cx="4109155" cy="3970318"/>
          </a:xfrm>
          <a:prstGeom prst="rect">
            <a:avLst/>
          </a:prstGeom>
          <a:noFill/>
        </p:spPr>
        <p:txBody>
          <a:bodyPr wrap="square" rtlCol="0">
            <a:spAutoFit/>
          </a:bodyPr>
          <a:lstStyle/>
          <a:p>
            <a:pPr marL="285750" indent="-285750">
              <a:buFont typeface="Wingdings" panose="05000000000000000000" pitchFamily="2" charset="2"/>
              <a:buChar char="Ø"/>
            </a:pPr>
            <a:r>
              <a:rPr lang="en-GB" dirty="0"/>
              <a:t>Marriage- The Importance of Marriage Within Judaism.</a:t>
            </a:r>
          </a:p>
          <a:p>
            <a:endParaRPr lang="en-GB" dirty="0"/>
          </a:p>
          <a:p>
            <a:pPr marL="285750" indent="-285750">
              <a:buFont typeface="Wingdings" panose="05000000000000000000" pitchFamily="2" charset="2"/>
              <a:buChar char="Ø"/>
            </a:pPr>
            <a:r>
              <a:rPr lang="en-GB" dirty="0"/>
              <a:t>Intermarriage- Historical and Contemporary Views.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Conversion- Orthodox and Reform views.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Same-Sex Marriage- Historical and Contemporary view.</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r>
              <a:rPr lang="en-GB" dirty="0"/>
              <a:t> </a:t>
            </a:r>
          </a:p>
        </p:txBody>
      </p:sp>
    </p:spTree>
    <p:extLst>
      <p:ext uri="{BB962C8B-B14F-4D97-AF65-F5344CB8AC3E}">
        <p14:creationId xmlns:p14="http://schemas.microsoft.com/office/powerpoint/2010/main" val="3831359317"/>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16564-FFA9-4488-98AF-66F47B9F959E}"/>
              </a:ext>
            </a:extLst>
          </p:cNvPr>
          <p:cNvSpPr>
            <a:spLocks noGrp="1"/>
          </p:cNvSpPr>
          <p:nvPr>
            <p:ph type="title"/>
          </p:nvPr>
        </p:nvSpPr>
        <p:spPr/>
        <p:txBody>
          <a:bodyPr/>
          <a:lstStyle/>
          <a:p>
            <a:r>
              <a:rPr lang="en-GB" dirty="0"/>
              <a:t>Marriage</a:t>
            </a:r>
          </a:p>
        </p:txBody>
      </p:sp>
      <p:sp>
        <p:nvSpPr>
          <p:cNvPr id="5" name="TextBox 4">
            <a:extLst>
              <a:ext uri="{FF2B5EF4-FFF2-40B4-BE49-F238E27FC236}">
                <a16:creationId xmlns:a16="http://schemas.microsoft.com/office/drawing/2014/main" id="{216DAB99-A643-4DB7-8739-F3D34CC4C815}"/>
              </a:ext>
            </a:extLst>
          </p:cNvPr>
          <p:cNvSpPr txBox="1"/>
          <p:nvPr/>
        </p:nvSpPr>
        <p:spPr>
          <a:xfrm>
            <a:off x="7337778" y="1896533"/>
            <a:ext cx="3826933" cy="3416320"/>
          </a:xfrm>
          <a:prstGeom prst="rect">
            <a:avLst/>
          </a:prstGeom>
          <a:noFill/>
        </p:spPr>
        <p:txBody>
          <a:bodyPr wrap="square" rtlCol="0">
            <a:spAutoFit/>
          </a:bodyPr>
          <a:lstStyle/>
          <a:p>
            <a:pPr marL="285750" indent="-285750">
              <a:buFont typeface="Wingdings" panose="05000000000000000000" pitchFamily="2" charset="2"/>
              <a:buChar char="Ø"/>
            </a:pPr>
            <a:r>
              <a:rPr lang="en-GB" dirty="0"/>
              <a:t>Marriage is sacred.</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it fulfils God’s divine plan “ Be Fruitful and Multiply and fill the earth.” (Genesis 1:28)</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Important for the achievement of full human status.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 “It is not good that the man should be alone.” (Gen 2:18)</a:t>
            </a:r>
          </a:p>
        </p:txBody>
      </p:sp>
    </p:spTree>
    <p:extLst>
      <p:ext uri="{BB962C8B-B14F-4D97-AF65-F5344CB8AC3E}">
        <p14:creationId xmlns:p14="http://schemas.microsoft.com/office/powerpoint/2010/main" val="1867947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AA6EF-4E91-4601-9443-922F69C7982D}"/>
              </a:ext>
            </a:extLst>
          </p:cNvPr>
          <p:cNvSpPr>
            <a:spLocks noGrp="1"/>
          </p:cNvSpPr>
          <p:nvPr>
            <p:ph type="title"/>
          </p:nvPr>
        </p:nvSpPr>
        <p:spPr/>
        <p:txBody>
          <a:bodyPr/>
          <a:lstStyle/>
          <a:p>
            <a:r>
              <a:rPr lang="en-GB" dirty="0"/>
              <a:t>Judith. R. Baskin</a:t>
            </a:r>
          </a:p>
        </p:txBody>
      </p:sp>
      <p:sp>
        <p:nvSpPr>
          <p:cNvPr id="4" name="TextBox 3">
            <a:extLst>
              <a:ext uri="{FF2B5EF4-FFF2-40B4-BE49-F238E27FC236}">
                <a16:creationId xmlns:a16="http://schemas.microsoft.com/office/drawing/2014/main" id="{EBB2B6F6-FD7E-40FC-BFB0-2FEBB49A585D}"/>
              </a:ext>
            </a:extLst>
          </p:cNvPr>
          <p:cNvSpPr txBox="1"/>
          <p:nvPr/>
        </p:nvSpPr>
        <p:spPr>
          <a:xfrm>
            <a:off x="6693647" y="1978954"/>
            <a:ext cx="4877466" cy="3108543"/>
          </a:xfrm>
          <a:prstGeom prst="rect">
            <a:avLst/>
          </a:prstGeom>
          <a:noFill/>
        </p:spPr>
        <p:txBody>
          <a:bodyPr wrap="square" rtlCol="0">
            <a:spAutoFit/>
          </a:bodyPr>
          <a:lstStyle/>
          <a:p>
            <a:r>
              <a:rPr lang="en-GB" sz="2800" dirty="0"/>
              <a:t>States that:” Only when  Male and Female are re-joined through marriage are they both fully human and only in their union is there the potential for the procreation of new life.”</a:t>
            </a:r>
          </a:p>
        </p:txBody>
      </p:sp>
      <p:sp>
        <p:nvSpPr>
          <p:cNvPr id="10" name="TextBox 9">
            <a:extLst>
              <a:ext uri="{FF2B5EF4-FFF2-40B4-BE49-F238E27FC236}">
                <a16:creationId xmlns:a16="http://schemas.microsoft.com/office/drawing/2014/main" id="{68A386E6-2A3B-40DC-B1DB-D021237E1774}"/>
              </a:ext>
            </a:extLst>
          </p:cNvPr>
          <p:cNvSpPr txBox="1"/>
          <p:nvPr/>
        </p:nvSpPr>
        <p:spPr>
          <a:xfrm>
            <a:off x="6553200" y="6389270"/>
            <a:ext cx="4676721" cy="430887"/>
          </a:xfrm>
          <a:prstGeom prst="rect">
            <a:avLst/>
          </a:prstGeom>
          <a:noFill/>
        </p:spPr>
        <p:txBody>
          <a:bodyPr wrap="square" rtlCol="0">
            <a:spAutoFit/>
          </a:bodyPr>
          <a:lstStyle/>
          <a:p>
            <a:r>
              <a:rPr lang="en-US" sz="1100" dirty="0"/>
              <a:t>Judith R Baskin, 'Bolsters To Their Husbands: Women As Wives In Rabbinic Literature', </a:t>
            </a:r>
            <a:r>
              <a:rPr lang="en-US" sz="1100" i="1" dirty="0"/>
              <a:t>European Judaism</a:t>
            </a:r>
            <a:r>
              <a:rPr lang="en-US" sz="1100" dirty="0"/>
              <a:t>, 37.2, (2004), 88-102. </a:t>
            </a:r>
            <a:endParaRPr lang="en-GB" sz="1100" dirty="0"/>
          </a:p>
        </p:txBody>
      </p:sp>
    </p:spTree>
    <p:extLst>
      <p:ext uri="{BB962C8B-B14F-4D97-AF65-F5344CB8AC3E}">
        <p14:creationId xmlns:p14="http://schemas.microsoft.com/office/powerpoint/2010/main" val="74485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1C1C9-E655-4537-B961-C93A5B26B62E}"/>
              </a:ext>
            </a:extLst>
          </p:cNvPr>
          <p:cNvSpPr>
            <a:spLocks noGrp="1"/>
          </p:cNvSpPr>
          <p:nvPr>
            <p:ph type="title"/>
          </p:nvPr>
        </p:nvSpPr>
        <p:spPr/>
        <p:txBody>
          <a:bodyPr/>
          <a:lstStyle/>
          <a:p>
            <a:r>
              <a:rPr lang="en-GB" dirty="0"/>
              <a:t>Intermarriage- Historical view</a:t>
            </a:r>
          </a:p>
        </p:txBody>
      </p:sp>
      <p:sp>
        <p:nvSpPr>
          <p:cNvPr id="5" name="TextBox 4">
            <a:extLst>
              <a:ext uri="{FF2B5EF4-FFF2-40B4-BE49-F238E27FC236}">
                <a16:creationId xmlns:a16="http://schemas.microsoft.com/office/drawing/2014/main" id="{F82CB0EB-114F-42C9-9CE8-6A3B10EC20A0}"/>
              </a:ext>
            </a:extLst>
          </p:cNvPr>
          <p:cNvSpPr txBox="1"/>
          <p:nvPr/>
        </p:nvSpPr>
        <p:spPr>
          <a:xfrm>
            <a:off x="6908800" y="1283035"/>
            <a:ext cx="4343400" cy="5632311"/>
          </a:xfrm>
          <a:prstGeom prst="rect">
            <a:avLst/>
          </a:prstGeom>
          <a:noFill/>
        </p:spPr>
        <p:txBody>
          <a:bodyPr wrap="square" rtlCol="0">
            <a:spAutoFit/>
          </a:bodyPr>
          <a:lstStyle/>
          <a:p>
            <a:pPr marL="285750" indent="-285750">
              <a:buFont typeface="Wingdings" panose="05000000000000000000" pitchFamily="2" charset="2"/>
              <a:buChar char="Ø"/>
            </a:pPr>
            <a:r>
              <a:rPr lang="en-GB" dirty="0"/>
              <a:t>“ Do not intermarry with them.” (Deut 7:3-4)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“their daughters who prostitute themselves to their gods will make your sons also prostitute themselves to their gods.” (Exod 34:16)</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In the book of Ezra chapter 9-10 a new exclusive construction of Jewish identity emerges in what is considered to be intermarriage.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In the book of Ruth a Moabite women marries a rich Judahite man. Ruth turns her back on her people and worships the God of Israel. </a:t>
            </a: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215351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01A82-62AF-408B-B8F3-23514E3EB79F}"/>
              </a:ext>
            </a:extLst>
          </p:cNvPr>
          <p:cNvSpPr>
            <a:spLocks noGrp="1"/>
          </p:cNvSpPr>
          <p:nvPr>
            <p:ph type="title"/>
          </p:nvPr>
        </p:nvSpPr>
        <p:spPr/>
        <p:txBody>
          <a:bodyPr/>
          <a:lstStyle/>
          <a:p>
            <a:r>
              <a:rPr lang="en-GB" dirty="0"/>
              <a:t>Gerda de Villiers</a:t>
            </a:r>
          </a:p>
        </p:txBody>
      </p:sp>
      <p:sp>
        <p:nvSpPr>
          <p:cNvPr id="4" name="TextBox 3">
            <a:extLst>
              <a:ext uri="{FF2B5EF4-FFF2-40B4-BE49-F238E27FC236}">
                <a16:creationId xmlns:a16="http://schemas.microsoft.com/office/drawing/2014/main" id="{455D73CA-EF65-4346-A1FB-19C92A70CB3C}"/>
              </a:ext>
            </a:extLst>
          </p:cNvPr>
          <p:cNvSpPr txBox="1"/>
          <p:nvPr/>
        </p:nvSpPr>
        <p:spPr>
          <a:xfrm>
            <a:off x="6600880" y="1621589"/>
            <a:ext cx="5498354" cy="4401205"/>
          </a:xfrm>
          <a:prstGeom prst="rect">
            <a:avLst/>
          </a:prstGeom>
          <a:noFill/>
        </p:spPr>
        <p:txBody>
          <a:bodyPr wrap="square" rtlCol="0">
            <a:spAutoFit/>
          </a:bodyPr>
          <a:lstStyle/>
          <a:p>
            <a:r>
              <a:rPr lang="en-GB" sz="2800" dirty="0"/>
              <a:t>States that “The obvious aim of the story is to encourage the Israelites of the post exilic community to accept foreigners in their midst, foreigners who like Ruth, turned her back on her people and her Gods and are now faithful worshippers of the God of Israel.”</a:t>
            </a:r>
          </a:p>
        </p:txBody>
      </p:sp>
      <p:sp>
        <p:nvSpPr>
          <p:cNvPr id="5" name="TextBox 4">
            <a:extLst>
              <a:ext uri="{FF2B5EF4-FFF2-40B4-BE49-F238E27FC236}">
                <a16:creationId xmlns:a16="http://schemas.microsoft.com/office/drawing/2014/main" id="{8968F27C-C472-444C-A8FC-898AD43902A4}"/>
              </a:ext>
            </a:extLst>
          </p:cNvPr>
          <p:cNvSpPr txBox="1"/>
          <p:nvPr/>
        </p:nvSpPr>
        <p:spPr>
          <a:xfrm>
            <a:off x="6600880" y="6268278"/>
            <a:ext cx="5246563" cy="430887"/>
          </a:xfrm>
          <a:prstGeom prst="rect">
            <a:avLst/>
          </a:prstGeom>
          <a:noFill/>
        </p:spPr>
        <p:txBody>
          <a:bodyPr wrap="square" rtlCol="0">
            <a:spAutoFit/>
          </a:bodyPr>
          <a:lstStyle/>
          <a:p>
            <a:r>
              <a:rPr lang="en-US" sz="1100" dirty="0"/>
              <a:t>Gerda de Villiers; Jurie le Roux, 'The Book of Ruth in the time of the Judges and Ruth, the Moabitess', </a:t>
            </a:r>
            <a:r>
              <a:rPr lang="en-US" sz="1100" i="1" dirty="0"/>
              <a:t>Verbum et Ecclesia</a:t>
            </a:r>
            <a:r>
              <a:rPr lang="en-US" sz="1100" dirty="0"/>
              <a:t>, 37.1, (2016), 1-12.</a:t>
            </a:r>
            <a:endParaRPr lang="en-GB" sz="1100" dirty="0"/>
          </a:p>
        </p:txBody>
      </p:sp>
    </p:spTree>
    <p:extLst>
      <p:ext uri="{BB962C8B-B14F-4D97-AF65-F5344CB8AC3E}">
        <p14:creationId xmlns:p14="http://schemas.microsoft.com/office/powerpoint/2010/main" val="1493907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71769-EEBA-4722-936B-44AC60116F3F}"/>
              </a:ext>
            </a:extLst>
          </p:cNvPr>
          <p:cNvSpPr>
            <a:spLocks noGrp="1"/>
          </p:cNvSpPr>
          <p:nvPr>
            <p:ph type="title"/>
          </p:nvPr>
        </p:nvSpPr>
        <p:spPr/>
        <p:txBody>
          <a:bodyPr/>
          <a:lstStyle/>
          <a:p>
            <a:r>
              <a:rPr lang="en-GB" dirty="0"/>
              <a:t>Contemporary view on Intermarriage. </a:t>
            </a:r>
          </a:p>
        </p:txBody>
      </p:sp>
      <p:sp>
        <p:nvSpPr>
          <p:cNvPr id="4" name="TextBox 3">
            <a:extLst>
              <a:ext uri="{FF2B5EF4-FFF2-40B4-BE49-F238E27FC236}">
                <a16:creationId xmlns:a16="http://schemas.microsoft.com/office/drawing/2014/main" id="{C1AB96A6-E83B-4007-9CA2-0DA5E6BA39E7}"/>
              </a:ext>
            </a:extLst>
          </p:cNvPr>
          <p:cNvSpPr txBox="1"/>
          <p:nvPr/>
        </p:nvSpPr>
        <p:spPr>
          <a:xfrm>
            <a:off x="6559107" y="1614654"/>
            <a:ext cx="5632893" cy="4154984"/>
          </a:xfrm>
          <a:prstGeom prst="rect">
            <a:avLst/>
          </a:prstGeom>
          <a:noFill/>
        </p:spPr>
        <p:txBody>
          <a:bodyPr wrap="square" rtlCol="0">
            <a:spAutoFit/>
          </a:bodyPr>
          <a:lstStyle/>
          <a:p>
            <a:r>
              <a:rPr lang="en-GB" sz="2400" dirty="0"/>
              <a:t>The Orthodox Movement believes that Jewish intermarriage is a major contributor to instability and disfunction to the very foundations of the Jewish people. </a:t>
            </a:r>
          </a:p>
          <a:p>
            <a:endParaRPr lang="en-GB" sz="2400" dirty="0"/>
          </a:p>
          <a:p>
            <a:endParaRPr lang="en-GB" sz="2400" dirty="0"/>
          </a:p>
          <a:p>
            <a:r>
              <a:rPr lang="en-GB" sz="2400" dirty="0"/>
              <a:t>The Reform Movement believe that even though intermarriage is bad, cutting off a Jew from their happiness is worse.</a:t>
            </a:r>
          </a:p>
        </p:txBody>
      </p:sp>
      <p:sp>
        <p:nvSpPr>
          <p:cNvPr id="5" name="TextBox 4">
            <a:extLst>
              <a:ext uri="{FF2B5EF4-FFF2-40B4-BE49-F238E27FC236}">
                <a16:creationId xmlns:a16="http://schemas.microsoft.com/office/drawing/2014/main" id="{390A2274-A56D-4E84-B6C2-623E6F2F05A4}"/>
              </a:ext>
            </a:extLst>
          </p:cNvPr>
          <p:cNvSpPr txBox="1"/>
          <p:nvPr/>
        </p:nvSpPr>
        <p:spPr>
          <a:xfrm>
            <a:off x="6426585" y="6372761"/>
            <a:ext cx="5301589" cy="430887"/>
          </a:xfrm>
          <a:prstGeom prst="rect">
            <a:avLst/>
          </a:prstGeom>
          <a:noFill/>
        </p:spPr>
        <p:txBody>
          <a:bodyPr wrap="square" rtlCol="0">
            <a:spAutoFit/>
          </a:bodyPr>
          <a:lstStyle/>
          <a:p>
            <a:r>
              <a:rPr lang="en-US" sz="1100" dirty="0"/>
              <a:t>Aviva Gordon, 'Jewish Intermarriage in American Society: Literature Review', </a:t>
            </a:r>
            <a:r>
              <a:rPr lang="en-US" sz="1100" i="1" dirty="0"/>
              <a:t>Women in Judaism: A Multidisciplinary Journal</a:t>
            </a:r>
            <a:r>
              <a:rPr lang="en-US" sz="1100" dirty="0"/>
              <a:t>, 11.2, (2014), 1-14. </a:t>
            </a:r>
          </a:p>
        </p:txBody>
      </p:sp>
    </p:spTree>
    <p:extLst>
      <p:ext uri="{BB962C8B-B14F-4D97-AF65-F5344CB8AC3E}">
        <p14:creationId xmlns:p14="http://schemas.microsoft.com/office/powerpoint/2010/main" val="1321982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74F75-542D-480E-B131-5B93BC11C8EF}"/>
              </a:ext>
            </a:extLst>
          </p:cNvPr>
          <p:cNvSpPr>
            <a:spLocks noGrp="1"/>
          </p:cNvSpPr>
          <p:nvPr>
            <p:ph type="title"/>
          </p:nvPr>
        </p:nvSpPr>
        <p:spPr/>
        <p:txBody>
          <a:bodyPr/>
          <a:lstStyle/>
          <a:p>
            <a:r>
              <a:rPr lang="en-GB" dirty="0"/>
              <a:t>Conversion- Historical view</a:t>
            </a:r>
          </a:p>
        </p:txBody>
      </p:sp>
      <p:sp>
        <p:nvSpPr>
          <p:cNvPr id="4" name="TextBox 3">
            <a:extLst>
              <a:ext uri="{FF2B5EF4-FFF2-40B4-BE49-F238E27FC236}">
                <a16:creationId xmlns:a16="http://schemas.microsoft.com/office/drawing/2014/main" id="{5C903E16-4666-4EE2-ABF6-9404541F3DD3}"/>
              </a:ext>
            </a:extLst>
          </p:cNvPr>
          <p:cNvSpPr txBox="1"/>
          <p:nvPr/>
        </p:nvSpPr>
        <p:spPr>
          <a:xfrm>
            <a:off x="7315200" y="1378226"/>
            <a:ext cx="4343400" cy="4524315"/>
          </a:xfrm>
          <a:prstGeom prst="rect">
            <a:avLst/>
          </a:prstGeom>
          <a:noFill/>
        </p:spPr>
        <p:txBody>
          <a:bodyPr wrap="square" rtlCol="0">
            <a:spAutoFit/>
          </a:bodyPr>
          <a:lstStyle/>
          <a:p>
            <a:pPr marL="285750" indent="-285750">
              <a:buFont typeface="Arial" panose="020B0604020202020204" pitchFamily="34" charset="0"/>
              <a:buChar char="•"/>
            </a:pPr>
            <a:r>
              <a:rPr lang="en-GB" dirty="0"/>
              <a:t>The first human was not Jewish.</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God revealed a universal moral instruction that was meant for all people. Jews were the messengers.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Converts must obey all 613 commandments. Have pure intentions, and not be forced to convert.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Converts must undergo the ritual of conversion, Circumcision for men and immersion in a ritual bath for both men and women.</a:t>
            </a:r>
          </a:p>
        </p:txBody>
      </p:sp>
      <p:sp>
        <p:nvSpPr>
          <p:cNvPr id="5" name="TextBox 4">
            <a:extLst>
              <a:ext uri="{FF2B5EF4-FFF2-40B4-BE49-F238E27FC236}">
                <a16:creationId xmlns:a16="http://schemas.microsoft.com/office/drawing/2014/main" id="{F8E7BB3B-D373-4E87-A1E9-E9301C10AF68}"/>
              </a:ext>
            </a:extLst>
          </p:cNvPr>
          <p:cNvSpPr txBox="1"/>
          <p:nvPr/>
        </p:nvSpPr>
        <p:spPr>
          <a:xfrm>
            <a:off x="6639339" y="6195582"/>
            <a:ext cx="5181600" cy="430887"/>
          </a:xfrm>
          <a:prstGeom prst="rect">
            <a:avLst/>
          </a:prstGeom>
          <a:noFill/>
        </p:spPr>
        <p:txBody>
          <a:bodyPr wrap="square" rtlCol="0">
            <a:spAutoFit/>
          </a:bodyPr>
          <a:lstStyle/>
          <a:p>
            <a:r>
              <a:rPr lang="en-US" sz="1100" dirty="0"/>
              <a:t>Lawrence J. Epstein, 'Why the Jewish people should welcome converts', </a:t>
            </a:r>
            <a:r>
              <a:rPr lang="en-US" sz="1100" i="1" dirty="0"/>
              <a:t>Judaism</a:t>
            </a:r>
            <a:r>
              <a:rPr lang="en-US" sz="1100" dirty="0"/>
              <a:t>, 43.3, (1994), . </a:t>
            </a:r>
            <a:endParaRPr lang="en-GB" sz="1100" dirty="0"/>
          </a:p>
        </p:txBody>
      </p:sp>
    </p:spTree>
    <p:extLst>
      <p:ext uri="{BB962C8B-B14F-4D97-AF65-F5344CB8AC3E}">
        <p14:creationId xmlns:p14="http://schemas.microsoft.com/office/powerpoint/2010/main" val="2069210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B2CDB-7688-43A7-84F6-5E60369B5A50}"/>
              </a:ext>
            </a:extLst>
          </p:cNvPr>
          <p:cNvSpPr>
            <a:spLocks noGrp="1"/>
          </p:cNvSpPr>
          <p:nvPr>
            <p:ph type="title"/>
          </p:nvPr>
        </p:nvSpPr>
        <p:spPr/>
        <p:txBody>
          <a:bodyPr/>
          <a:lstStyle/>
          <a:p>
            <a:r>
              <a:rPr lang="en-GB" dirty="0"/>
              <a:t>Conversion- Contemporary view.</a:t>
            </a:r>
          </a:p>
        </p:txBody>
      </p:sp>
      <p:sp>
        <p:nvSpPr>
          <p:cNvPr id="6" name="TextBox 5">
            <a:extLst>
              <a:ext uri="{FF2B5EF4-FFF2-40B4-BE49-F238E27FC236}">
                <a16:creationId xmlns:a16="http://schemas.microsoft.com/office/drawing/2014/main" id="{48DD8D80-570E-4330-A97C-103D4CC70770}"/>
              </a:ext>
            </a:extLst>
          </p:cNvPr>
          <p:cNvSpPr txBox="1"/>
          <p:nvPr/>
        </p:nvSpPr>
        <p:spPr>
          <a:xfrm>
            <a:off x="6467060" y="1113182"/>
            <a:ext cx="5605669" cy="4893647"/>
          </a:xfrm>
          <a:prstGeom prst="rect">
            <a:avLst/>
          </a:prstGeom>
          <a:noFill/>
        </p:spPr>
        <p:txBody>
          <a:bodyPr wrap="square" rtlCol="0">
            <a:spAutoFit/>
          </a:bodyPr>
          <a:lstStyle/>
          <a:p>
            <a:r>
              <a:rPr lang="en-GB" sz="2400" dirty="0"/>
              <a:t>The Orthodox view is that non Jewish women have a greater pressure to convert than non Jewish men as only children born to a Jewish mother are considered Jewish and only Jewish people are allowed to marry in Israel.</a:t>
            </a:r>
          </a:p>
          <a:p>
            <a:endParaRPr lang="en-GB" sz="2400" dirty="0"/>
          </a:p>
          <a:p>
            <a:r>
              <a:rPr lang="en-GB" sz="2400" dirty="0"/>
              <a:t>The Reform Movement take a liberal approach to conversion.  Non Jews are accepted as full members of their synagogues without a formal conversion. </a:t>
            </a:r>
          </a:p>
        </p:txBody>
      </p:sp>
      <p:sp>
        <p:nvSpPr>
          <p:cNvPr id="7" name="TextBox 6">
            <a:extLst>
              <a:ext uri="{FF2B5EF4-FFF2-40B4-BE49-F238E27FC236}">
                <a16:creationId xmlns:a16="http://schemas.microsoft.com/office/drawing/2014/main" id="{AB10727B-3E49-455D-96E1-3D7082711731}"/>
              </a:ext>
            </a:extLst>
          </p:cNvPr>
          <p:cNvSpPr txBox="1"/>
          <p:nvPr/>
        </p:nvSpPr>
        <p:spPr>
          <a:xfrm>
            <a:off x="6639339" y="6215270"/>
            <a:ext cx="5433390" cy="490330"/>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3F06F731-16E4-4AB9-95F3-54428532FCE1}"/>
              </a:ext>
            </a:extLst>
          </p:cNvPr>
          <p:cNvSpPr txBox="1"/>
          <p:nvPr/>
        </p:nvSpPr>
        <p:spPr>
          <a:xfrm>
            <a:off x="6467060" y="6252809"/>
            <a:ext cx="5433390" cy="430887"/>
          </a:xfrm>
          <a:prstGeom prst="rect">
            <a:avLst/>
          </a:prstGeom>
          <a:noFill/>
        </p:spPr>
        <p:txBody>
          <a:bodyPr wrap="square" rtlCol="0">
            <a:spAutoFit/>
          </a:bodyPr>
          <a:lstStyle/>
          <a:p>
            <a:r>
              <a:rPr lang="en-US" sz="1100" dirty="0"/>
              <a:t>Daphna Hacker, 'Inter-Religious Marriages in Israel: Gendered Implications for Conversion, Children, and Citizenship', </a:t>
            </a:r>
            <a:r>
              <a:rPr lang="en-US" sz="1100" i="1" dirty="0"/>
              <a:t>Israel Studies</a:t>
            </a:r>
            <a:r>
              <a:rPr lang="en-US" sz="1100" dirty="0"/>
              <a:t>, 14.2, (2009), 178-197. </a:t>
            </a:r>
            <a:endParaRPr lang="en-GB" sz="1100" dirty="0"/>
          </a:p>
        </p:txBody>
      </p:sp>
    </p:spTree>
    <p:extLst>
      <p:ext uri="{BB962C8B-B14F-4D97-AF65-F5344CB8AC3E}">
        <p14:creationId xmlns:p14="http://schemas.microsoft.com/office/powerpoint/2010/main" val="853941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D6848-2391-4752-AAAF-BEFD212DB836}"/>
              </a:ext>
            </a:extLst>
          </p:cNvPr>
          <p:cNvSpPr>
            <a:spLocks noGrp="1"/>
          </p:cNvSpPr>
          <p:nvPr>
            <p:ph type="title"/>
          </p:nvPr>
        </p:nvSpPr>
        <p:spPr/>
        <p:txBody>
          <a:bodyPr/>
          <a:lstStyle/>
          <a:p>
            <a:r>
              <a:rPr lang="en-GB" dirty="0"/>
              <a:t>Same-Sex marriage- Historical view.</a:t>
            </a:r>
          </a:p>
        </p:txBody>
      </p:sp>
      <p:sp>
        <p:nvSpPr>
          <p:cNvPr id="3" name="TextBox 2">
            <a:extLst>
              <a:ext uri="{FF2B5EF4-FFF2-40B4-BE49-F238E27FC236}">
                <a16:creationId xmlns:a16="http://schemas.microsoft.com/office/drawing/2014/main" id="{FB83C237-4F79-45B4-AC59-6444D93F28DC}"/>
              </a:ext>
            </a:extLst>
          </p:cNvPr>
          <p:cNvSpPr txBox="1"/>
          <p:nvPr/>
        </p:nvSpPr>
        <p:spPr>
          <a:xfrm>
            <a:off x="6693646" y="1205345"/>
            <a:ext cx="5195454" cy="4401205"/>
          </a:xfrm>
          <a:prstGeom prst="rect">
            <a:avLst/>
          </a:prstGeom>
          <a:noFill/>
        </p:spPr>
        <p:txBody>
          <a:bodyPr wrap="square" rtlCol="0">
            <a:spAutoFit/>
          </a:bodyPr>
          <a:lstStyle/>
          <a:p>
            <a:r>
              <a:rPr lang="en-GB" sz="2800" dirty="0"/>
              <a:t>Homosexuality- male to male intercourse is seen as an abomination. (Lev 18:22)</a:t>
            </a:r>
          </a:p>
          <a:p>
            <a:endParaRPr lang="en-GB" sz="2800" dirty="0"/>
          </a:p>
          <a:p>
            <a:r>
              <a:rPr lang="en-GB" sz="2800" dirty="0"/>
              <a:t>Female homosexuality is not explicitly mentioned in the bible but the Rabbi’s interpreted the verse (Lev 18:3) to mean a ban on all lesbian activity.</a:t>
            </a:r>
          </a:p>
        </p:txBody>
      </p:sp>
    </p:spTree>
    <p:extLst>
      <p:ext uri="{BB962C8B-B14F-4D97-AF65-F5344CB8AC3E}">
        <p14:creationId xmlns:p14="http://schemas.microsoft.com/office/powerpoint/2010/main" val="30421551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91D1E-15A9-4078-998A-468A78A22F32}"/>
              </a:ext>
            </a:extLst>
          </p:cNvPr>
          <p:cNvSpPr>
            <a:spLocks noGrp="1"/>
          </p:cNvSpPr>
          <p:nvPr>
            <p:ph type="title"/>
          </p:nvPr>
        </p:nvSpPr>
        <p:spPr/>
        <p:txBody>
          <a:bodyPr/>
          <a:lstStyle/>
          <a:p>
            <a:r>
              <a:rPr lang="en-GB" dirty="0"/>
              <a:t>Same-Sex marriage Contemporary view.</a:t>
            </a:r>
          </a:p>
        </p:txBody>
      </p:sp>
      <p:sp>
        <p:nvSpPr>
          <p:cNvPr id="3" name="TextBox 2">
            <a:extLst>
              <a:ext uri="{FF2B5EF4-FFF2-40B4-BE49-F238E27FC236}">
                <a16:creationId xmlns:a16="http://schemas.microsoft.com/office/drawing/2014/main" id="{BC7D6F37-228E-4F9B-BBE4-51AA6C4EE855}"/>
              </a:ext>
            </a:extLst>
          </p:cNvPr>
          <p:cNvSpPr txBox="1"/>
          <p:nvPr/>
        </p:nvSpPr>
        <p:spPr>
          <a:xfrm>
            <a:off x="6514047" y="1283035"/>
            <a:ext cx="4849090" cy="5078313"/>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t>In December 1999 the Union of Orthodox Jewish Congregation of America publicly rejected civil and Jewish same sex marriage.</a:t>
            </a:r>
          </a:p>
          <a:p>
            <a:pPr marL="285750" indent="-285750">
              <a:buFont typeface="Wingdings" panose="05000000000000000000" pitchFamily="2" charset="2"/>
              <a:buChar char="Ø"/>
            </a:pPr>
            <a:endParaRPr lang="en-GB" sz="2400" dirty="0"/>
          </a:p>
          <a:p>
            <a:pPr marL="285750" indent="-285750">
              <a:buFont typeface="Wingdings" panose="05000000000000000000" pitchFamily="2" charset="2"/>
              <a:buChar char="Ø"/>
            </a:pPr>
            <a:r>
              <a:rPr lang="en-GB" sz="2400" dirty="0"/>
              <a:t>In March 2000 the Central Conference of American Rabbi’s voted that they would support any Rabbi’s who chose to preform same sex ceremonies.</a:t>
            </a:r>
          </a:p>
          <a:p>
            <a:endParaRPr lang="en-GB" dirty="0"/>
          </a:p>
          <a:p>
            <a:endParaRPr lang="en-GB" dirty="0"/>
          </a:p>
        </p:txBody>
      </p:sp>
      <p:sp>
        <p:nvSpPr>
          <p:cNvPr id="6" name="TextBox 5">
            <a:extLst>
              <a:ext uri="{FF2B5EF4-FFF2-40B4-BE49-F238E27FC236}">
                <a16:creationId xmlns:a16="http://schemas.microsoft.com/office/drawing/2014/main" id="{2A9A8DD9-3F78-46DA-9657-F3924479C26E}"/>
              </a:ext>
            </a:extLst>
          </p:cNvPr>
          <p:cNvSpPr txBox="1"/>
          <p:nvPr/>
        </p:nvSpPr>
        <p:spPr>
          <a:xfrm>
            <a:off x="6514047" y="6149009"/>
            <a:ext cx="5426162" cy="600164"/>
          </a:xfrm>
          <a:prstGeom prst="rect">
            <a:avLst/>
          </a:prstGeom>
          <a:noFill/>
        </p:spPr>
        <p:txBody>
          <a:bodyPr wrap="square" rtlCol="0">
            <a:spAutoFit/>
          </a:bodyPr>
          <a:lstStyle/>
          <a:p>
            <a:r>
              <a:rPr lang="en-US" sz="1100" dirty="0"/>
              <a:t>Rabbi Amber Powers, </a:t>
            </a:r>
            <a:r>
              <a:rPr lang="en-US" sz="1100" i="1" dirty="0"/>
              <a:t>Same-Sex Marriage</a:t>
            </a:r>
            <a:r>
              <a:rPr lang="en-US" sz="1100" dirty="0"/>
              <a:t> (2020) &lt;https://www.myjewishlearning.com/article/same-sex-marriage/&gt; [accessed 10 March 2020].</a:t>
            </a:r>
          </a:p>
        </p:txBody>
      </p:sp>
    </p:spTree>
    <p:extLst>
      <p:ext uri="{BB962C8B-B14F-4D97-AF65-F5344CB8AC3E}">
        <p14:creationId xmlns:p14="http://schemas.microsoft.com/office/powerpoint/2010/main" val="2225301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4DAE9-1216-449B-874E-2C92CC8CBDF3}"/>
              </a:ext>
            </a:extLst>
          </p:cNvPr>
          <p:cNvSpPr>
            <a:spLocks noGrp="1"/>
          </p:cNvSpPr>
          <p:nvPr>
            <p:ph type="title"/>
          </p:nvPr>
        </p:nvSpPr>
        <p:spPr/>
        <p:txBody>
          <a:bodyPr/>
          <a:lstStyle/>
          <a:p>
            <a:r>
              <a:rPr lang="en-GB" dirty="0"/>
              <a:t>Bibliography</a:t>
            </a:r>
          </a:p>
        </p:txBody>
      </p:sp>
      <p:sp>
        <p:nvSpPr>
          <p:cNvPr id="5" name="Rectangle 4">
            <a:extLst>
              <a:ext uri="{FF2B5EF4-FFF2-40B4-BE49-F238E27FC236}">
                <a16:creationId xmlns:a16="http://schemas.microsoft.com/office/drawing/2014/main" id="{59B28340-5534-4465-A273-953830A72328}"/>
              </a:ext>
            </a:extLst>
          </p:cNvPr>
          <p:cNvSpPr/>
          <p:nvPr/>
        </p:nvSpPr>
        <p:spPr>
          <a:xfrm>
            <a:off x="6321287" y="3862551"/>
            <a:ext cx="6096000" cy="276999"/>
          </a:xfrm>
          <a:prstGeom prst="rect">
            <a:avLst/>
          </a:prstGeom>
        </p:spPr>
        <p:txBody>
          <a:bodyPr>
            <a:spAutoFit/>
          </a:bodyPr>
          <a:lstStyle/>
          <a:p>
            <a:r>
              <a:rPr lang="en-US" sz="1200" dirty="0">
                <a:solidFill>
                  <a:srgbClr val="000000"/>
                </a:solidFill>
                <a:latin typeface="Arial" panose="020B0604020202020204" pitchFamily="34" charset="0"/>
              </a:rPr>
              <a:t>, </a:t>
            </a:r>
            <a:r>
              <a:rPr lang="en-US" sz="1200" i="1" dirty="0">
                <a:solidFill>
                  <a:srgbClr val="000000"/>
                </a:solidFill>
                <a:latin typeface="Arial" panose="020B0604020202020204" pitchFamily="34" charset="0"/>
              </a:rPr>
              <a:t>Holy Bible: New Revised Standard Version</a:t>
            </a:r>
            <a:r>
              <a:rPr lang="en-US" sz="1200" dirty="0">
                <a:solidFill>
                  <a:srgbClr val="000000"/>
                </a:solidFill>
                <a:latin typeface="Arial" panose="020B0604020202020204" pitchFamily="34" charset="0"/>
              </a:rPr>
              <a:t> (London: HarperCollins Publishers, 2007).</a:t>
            </a:r>
            <a:endParaRPr lang="en-US" sz="1200" b="0" i="0" u="none" strike="noStrike" dirty="0">
              <a:solidFill>
                <a:srgbClr val="000000"/>
              </a:solidFill>
              <a:effectLst/>
              <a:latin typeface="Arial" panose="020B0604020202020204" pitchFamily="34" charset="0"/>
            </a:endParaRPr>
          </a:p>
        </p:txBody>
      </p:sp>
      <p:sp>
        <p:nvSpPr>
          <p:cNvPr id="6" name="Rectangle 5">
            <a:extLst>
              <a:ext uri="{FF2B5EF4-FFF2-40B4-BE49-F238E27FC236}">
                <a16:creationId xmlns:a16="http://schemas.microsoft.com/office/drawing/2014/main" id="{EF73E752-D7DF-40BC-98A2-759FDA1A07DC}"/>
              </a:ext>
            </a:extLst>
          </p:cNvPr>
          <p:cNvSpPr/>
          <p:nvPr/>
        </p:nvSpPr>
        <p:spPr>
          <a:xfrm>
            <a:off x="6407427" y="1203829"/>
            <a:ext cx="5923721" cy="461665"/>
          </a:xfrm>
          <a:prstGeom prst="rect">
            <a:avLst/>
          </a:prstGeom>
        </p:spPr>
        <p:txBody>
          <a:bodyPr wrap="square">
            <a:spAutoFit/>
          </a:bodyPr>
          <a:lstStyle/>
          <a:p>
            <a:r>
              <a:rPr lang="en-US" sz="1200" dirty="0">
                <a:solidFill>
                  <a:srgbClr val="000000"/>
                </a:solidFill>
                <a:latin typeface="Arial" panose="020B0604020202020204" pitchFamily="34" charset="0"/>
              </a:rPr>
              <a:t> Baskin Judith R, 'Bolsters To Their Husbands: Women As Wives In Rabbinic Literature', </a:t>
            </a:r>
            <a:r>
              <a:rPr lang="en-US" sz="1200" i="1" dirty="0">
                <a:solidFill>
                  <a:srgbClr val="000000"/>
                </a:solidFill>
                <a:latin typeface="Arial" panose="020B0604020202020204" pitchFamily="34" charset="0"/>
              </a:rPr>
              <a:t>European Judaism</a:t>
            </a:r>
            <a:r>
              <a:rPr lang="en-US" sz="1200" dirty="0">
                <a:solidFill>
                  <a:srgbClr val="000000"/>
                </a:solidFill>
                <a:latin typeface="Arial" panose="020B0604020202020204" pitchFamily="34" charset="0"/>
              </a:rPr>
              <a:t>, 37.2, (2004)</a:t>
            </a:r>
            <a:endParaRPr lang="en-US" sz="1100" b="0" i="0" u="none" strike="noStrike" dirty="0">
              <a:solidFill>
                <a:srgbClr val="000000"/>
              </a:solidFill>
              <a:effectLst/>
              <a:latin typeface="Arial" panose="020B0604020202020204" pitchFamily="34" charset="0"/>
            </a:endParaRPr>
          </a:p>
        </p:txBody>
      </p:sp>
      <p:sp>
        <p:nvSpPr>
          <p:cNvPr id="7" name="Rectangle 6">
            <a:extLst>
              <a:ext uri="{FF2B5EF4-FFF2-40B4-BE49-F238E27FC236}">
                <a16:creationId xmlns:a16="http://schemas.microsoft.com/office/drawing/2014/main" id="{3947A872-B9D2-4188-878E-BF82F97F6371}"/>
              </a:ext>
            </a:extLst>
          </p:cNvPr>
          <p:cNvSpPr/>
          <p:nvPr/>
        </p:nvSpPr>
        <p:spPr>
          <a:xfrm>
            <a:off x="6513444" y="1753117"/>
            <a:ext cx="5956852" cy="461665"/>
          </a:xfrm>
          <a:prstGeom prst="rect">
            <a:avLst/>
          </a:prstGeom>
        </p:spPr>
        <p:txBody>
          <a:bodyPr wrap="square">
            <a:spAutoFit/>
          </a:bodyPr>
          <a:lstStyle/>
          <a:p>
            <a:r>
              <a:rPr lang="en-US" sz="1100" dirty="0">
                <a:solidFill>
                  <a:srgbClr val="000000"/>
                </a:solidFill>
                <a:latin typeface="Arial" panose="020B0604020202020204" pitchFamily="34" charset="0"/>
              </a:rPr>
              <a:t> </a:t>
            </a:r>
            <a:r>
              <a:rPr lang="en-US" sz="1200" dirty="0">
                <a:solidFill>
                  <a:srgbClr val="000000"/>
                </a:solidFill>
                <a:latin typeface="Arial" panose="020B0604020202020204" pitchFamily="34" charset="0"/>
              </a:rPr>
              <a:t>de Villiers Gerda;  le Roux </a:t>
            </a:r>
            <a:r>
              <a:rPr lang="en-US" sz="1200" dirty="0" err="1">
                <a:solidFill>
                  <a:srgbClr val="000000"/>
                </a:solidFill>
                <a:latin typeface="Arial" panose="020B0604020202020204" pitchFamily="34" charset="0"/>
              </a:rPr>
              <a:t>Jurie</a:t>
            </a:r>
            <a:r>
              <a:rPr lang="en-US" sz="1200" dirty="0">
                <a:solidFill>
                  <a:srgbClr val="000000"/>
                </a:solidFill>
                <a:latin typeface="Arial" panose="020B0604020202020204" pitchFamily="34" charset="0"/>
              </a:rPr>
              <a:t>, 'The Book of Ruth in the time of the Judges and Ruth, the Moabitess', </a:t>
            </a:r>
            <a:r>
              <a:rPr lang="en-US" sz="1200" i="1" dirty="0">
                <a:solidFill>
                  <a:srgbClr val="000000"/>
                </a:solidFill>
                <a:latin typeface="Arial" panose="020B0604020202020204" pitchFamily="34" charset="0"/>
              </a:rPr>
              <a:t>Verbum et Ecclesia</a:t>
            </a:r>
            <a:r>
              <a:rPr lang="en-US" sz="1200" dirty="0">
                <a:solidFill>
                  <a:srgbClr val="000000"/>
                </a:solidFill>
                <a:latin typeface="Arial" panose="020B0604020202020204" pitchFamily="34" charset="0"/>
              </a:rPr>
              <a:t>, 37.1, (2016)</a:t>
            </a:r>
            <a:endParaRPr lang="en-GB" sz="1100" dirty="0"/>
          </a:p>
        </p:txBody>
      </p:sp>
      <p:sp>
        <p:nvSpPr>
          <p:cNvPr id="8" name="Rectangle 7">
            <a:extLst>
              <a:ext uri="{FF2B5EF4-FFF2-40B4-BE49-F238E27FC236}">
                <a16:creationId xmlns:a16="http://schemas.microsoft.com/office/drawing/2014/main" id="{AB38808F-287A-4F09-99D2-BE1FE0511BC5}"/>
              </a:ext>
            </a:extLst>
          </p:cNvPr>
          <p:cNvSpPr/>
          <p:nvPr/>
        </p:nvSpPr>
        <p:spPr>
          <a:xfrm>
            <a:off x="6513444" y="2777935"/>
            <a:ext cx="5817704" cy="461665"/>
          </a:xfrm>
          <a:prstGeom prst="rect">
            <a:avLst/>
          </a:prstGeom>
        </p:spPr>
        <p:txBody>
          <a:bodyPr wrap="square">
            <a:spAutoFit/>
          </a:bodyPr>
          <a:lstStyle/>
          <a:p>
            <a:r>
              <a:rPr lang="en-US" sz="1200" dirty="0">
                <a:solidFill>
                  <a:srgbClr val="000000"/>
                </a:solidFill>
                <a:latin typeface="Arial" panose="020B0604020202020204" pitchFamily="34" charset="0"/>
              </a:rPr>
              <a:t> Gordon Aviva, 'Jewish Intermarriage in American Society: Literature Review', </a:t>
            </a:r>
            <a:r>
              <a:rPr lang="en-US" sz="1200" i="1" dirty="0">
                <a:solidFill>
                  <a:srgbClr val="000000"/>
                </a:solidFill>
                <a:latin typeface="Arial" panose="020B0604020202020204" pitchFamily="34" charset="0"/>
              </a:rPr>
              <a:t>Women in Judaism: A Multidisciplinary Journal</a:t>
            </a:r>
            <a:r>
              <a:rPr lang="en-US" sz="1200" dirty="0">
                <a:solidFill>
                  <a:srgbClr val="000000"/>
                </a:solidFill>
                <a:latin typeface="Arial" panose="020B0604020202020204" pitchFamily="34" charset="0"/>
              </a:rPr>
              <a:t>, 11.2, (2014)</a:t>
            </a:r>
            <a:endParaRPr lang="en-US" sz="1200" b="0" i="0" u="none" strike="noStrike" dirty="0">
              <a:solidFill>
                <a:srgbClr val="000000"/>
              </a:solidFill>
              <a:effectLst/>
              <a:latin typeface="Arial" panose="020B0604020202020204" pitchFamily="34" charset="0"/>
            </a:endParaRPr>
          </a:p>
        </p:txBody>
      </p:sp>
      <p:sp>
        <p:nvSpPr>
          <p:cNvPr id="9" name="Rectangle 8">
            <a:extLst>
              <a:ext uri="{FF2B5EF4-FFF2-40B4-BE49-F238E27FC236}">
                <a16:creationId xmlns:a16="http://schemas.microsoft.com/office/drawing/2014/main" id="{63616B37-6D4E-4639-864D-C6841339CA00}"/>
              </a:ext>
            </a:extLst>
          </p:cNvPr>
          <p:cNvSpPr/>
          <p:nvPr/>
        </p:nvSpPr>
        <p:spPr>
          <a:xfrm>
            <a:off x="6546575" y="2271467"/>
            <a:ext cx="5817704" cy="461665"/>
          </a:xfrm>
          <a:prstGeom prst="rect">
            <a:avLst/>
          </a:prstGeom>
        </p:spPr>
        <p:txBody>
          <a:bodyPr wrap="square">
            <a:spAutoFit/>
          </a:bodyPr>
          <a:lstStyle/>
          <a:p>
            <a:r>
              <a:rPr lang="en-US" sz="1200" dirty="0">
                <a:solidFill>
                  <a:srgbClr val="000000"/>
                </a:solidFill>
                <a:latin typeface="Arial" panose="020B0604020202020204" pitchFamily="34" charset="0"/>
              </a:rPr>
              <a:t>Epstein Lawrence J, 'Why the Jewish people should welcome converts', </a:t>
            </a:r>
            <a:r>
              <a:rPr lang="en-US" sz="1200" i="1" dirty="0">
                <a:solidFill>
                  <a:srgbClr val="000000"/>
                </a:solidFill>
                <a:latin typeface="Arial" panose="020B0604020202020204" pitchFamily="34" charset="0"/>
              </a:rPr>
              <a:t>Judaism</a:t>
            </a:r>
            <a:r>
              <a:rPr lang="en-US" sz="1200" dirty="0">
                <a:solidFill>
                  <a:srgbClr val="000000"/>
                </a:solidFill>
                <a:latin typeface="Arial" panose="020B0604020202020204" pitchFamily="34" charset="0"/>
              </a:rPr>
              <a:t>, 43.3, (1994), . </a:t>
            </a:r>
            <a:endParaRPr lang="en-GB" sz="1200" dirty="0"/>
          </a:p>
        </p:txBody>
      </p:sp>
      <p:sp>
        <p:nvSpPr>
          <p:cNvPr id="10" name="Rectangle 9">
            <a:extLst>
              <a:ext uri="{FF2B5EF4-FFF2-40B4-BE49-F238E27FC236}">
                <a16:creationId xmlns:a16="http://schemas.microsoft.com/office/drawing/2014/main" id="{9E6B0AE9-2045-45C9-B25B-D838E7B5C705}"/>
              </a:ext>
            </a:extLst>
          </p:cNvPr>
          <p:cNvSpPr/>
          <p:nvPr/>
        </p:nvSpPr>
        <p:spPr>
          <a:xfrm>
            <a:off x="6374296" y="5767978"/>
            <a:ext cx="6096000" cy="461665"/>
          </a:xfrm>
          <a:prstGeom prst="rect">
            <a:avLst/>
          </a:prstGeom>
        </p:spPr>
        <p:txBody>
          <a:bodyPr>
            <a:spAutoFit/>
          </a:bodyPr>
          <a:lstStyle/>
          <a:p>
            <a:r>
              <a:rPr lang="en-US" sz="1200" dirty="0">
                <a:solidFill>
                  <a:srgbClr val="000000"/>
                </a:solidFill>
                <a:latin typeface="Arial" panose="020B0604020202020204" pitchFamily="34" charset="0"/>
              </a:rPr>
              <a:t>Tank-Storper Sebastion, 'Jewish Trouble, Mixed Marriages, Conversions and Boundaries of Jewish Identity', </a:t>
            </a:r>
            <a:r>
              <a:rPr lang="en-US" sz="1200" i="1" dirty="0">
                <a:solidFill>
                  <a:srgbClr val="000000"/>
                </a:solidFill>
                <a:latin typeface="Arial" panose="020B0604020202020204" pitchFamily="34" charset="0"/>
              </a:rPr>
              <a:t>Ethnologie Francaise</a:t>
            </a:r>
            <a:r>
              <a:rPr lang="en-US" sz="1200" dirty="0">
                <a:solidFill>
                  <a:srgbClr val="000000"/>
                </a:solidFill>
                <a:latin typeface="Arial" panose="020B0604020202020204" pitchFamily="34" charset="0"/>
              </a:rPr>
              <a:t>, 43, (2013/4)</a:t>
            </a:r>
            <a:endParaRPr lang="en-US" sz="1200" b="0" i="0" u="none" strike="noStrike" dirty="0">
              <a:solidFill>
                <a:srgbClr val="000000"/>
              </a:solidFill>
              <a:effectLst/>
              <a:latin typeface="Arial" panose="020B0604020202020204" pitchFamily="34" charset="0"/>
            </a:endParaRPr>
          </a:p>
        </p:txBody>
      </p:sp>
      <p:sp>
        <p:nvSpPr>
          <p:cNvPr id="11" name="Rectangle 10">
            <a:extLst>
              <a:ext uri="{FF2B5EF4-FFF2-40B4-BE49-F238E27FC236}">
                <a16:creationId xmlns:a16="http://schemas.microsoft.com/office/drawing/2014/main" id="{BEF72B85-038B-4550-9E8F-61CF455F4C1E}"/>
              </a:ext>
            </a:extLst>
          </p:cNvPr>
          <p:cNvSpPr/>
          <p:nvPr/>
        </p:nvSpPr>
        <p:spPr>
          <a:xfrm>
            <a:off x="6443870" y="3313263"/>
            <a:ext cx="6096000" cy="461665"/>
          </a:xfrm>
          <a:prstGeom prst="rect">
            <a:avLst/>
          </a:prstGeom>
        </p:spPr>
        <p:txBody>
          <a:bodyPr>
            <a:spAutoFit/>
          </a:bodyPr>
          <a:lstStyle/>
          <a:p>
            <a:r>
              <a:rPr lang="en-US" sz="1200" dirty="0">
                <a:solidFill>
                  <a:srgbClr val="000000"/>
                </a:solidFill>
                <a:latin typeface="Arial" panose="020B0604020202020204" pitchFamily="34" charset="0"/>
              </a:rPr>
              <a:t>Hacker Daphna, 'Inter-Religious Marriages in Israel: Gendered Implications for Conversion, Children, and Citizenship', </a:t>
            </a:r>
            <a:r>
              <a:rPr lang="en-US" sz="1200" i="1" dirty="0">
                <a:solidFill>
                  <a:srgbClr val="000000"/>
                </a:solidFill>
                <a:latin typeface="Arial" panose="020B0604020202020204" pitchFamily="34" charset="0"/>
              </a:rPr>
              <a:t>Israel Studies</a:t>
            </a:r>
            <a:r>
              <a:rPr lang="en-US" sz="1200" dirty="0">
                <a:solidFill>
                  <a:srgbClr val="000000"/>
                </a:solidFill>
                <a:latin typeface="Arial" panose="020B0604020202020204" pitchFamily="34" charset="0"/>
              </a:rPr>
              <a:t>, 14.2, (2009)</a:t>
            </a:r>
            <a:endParaRPr lang="en-GB" sz="1200" dirty="0"/>
          </a:p>
        </p:txBody>
      </p:sp>
      <p:sp>
        <p:nvSpPr>
          <p:cNvPr id="12" name="Rectangle 11">
            <a:extLst>
              <a:ext uri="{FF2B5EF4-FFF2-40B4-BE49-F238E27FC236}">
                <a16:creationId xmlns:a16="http://schemas.microsoft.com/office/drawing/2014/main" id="{625691FF-868D-4207-A0C3-D7D064D41FD7}"/>
              </a:ext>
            </a:extLst>
          </p:cNvPr>
          <p:cNvSpPr/>
          <p:nvPr/>
        </p:nvSpPr>
        <p:spPr>
          <a:xfrm>
            <a:off x="6374296" y="5042851"/>
            <a:ext cx="5817704" cy="646331"/>
          </a:xfrm>
          <a:prstGeom prst="rect">
            <a:avLst/>
          </a:prstGeom>
        </p:spPr>
        <p:txBody>
          <a:bodyPr wrap="square">
            <a:spAutoFit/>
          </a:bodyPr>
          <a:lstStyle/>
          <a:p>
            <a:r>
              <a:rPr lang="en-US" sz="1200" dirty="0">
                <a:solidFill>
                  <a:srgbClr val="000000"/>
                </a:solidFill>
                <a:latin typeface="Arial" panose="020B0604020202020204" pitchFamily="34" charset="0"/>
              </a:rPr>
              <a:t>Romanoff Lena, </a:t>
            </a:r>
            <a:r>
              <a:rPr lang="en-US" sz="1200" i="1" dirty="0">
                <a:solidFill>
                  <a:srgbClr val="000000"/>
                </a:solidFill>
                <a:latin typeface="Arial" panose="020B0604020202020204" pitchFamily="34" charset="0"/>
              </a:rPr>
              <a:t>Denominational Differences on Conversion</a:t>
            </a:r>
            <a:r>
              <a:rPr lang="en-US" sz="1200" dirty="0">
                <a:solidFill>
                  <a:srgbClr val="000000"/>
                </a:solidFill>
                <a:latin typeface="Arial" panose="020B0604020202020204" pitchFamily="34" charset="0"/>
              </a:rPr>
              <a:t> (2020) &lt;https://www.myjewishlearning.com/article/cross-denominational-differences-regarding-conversion/&gt; [accessed 10 March 2020].</a:t>
            </a:r>
            <a:endParaRPr lang="en-US" sz="1200" b="0" i="0" u="none" strike="noStrike" dirty="0">
              <a:solidFill>
                <a:srgbClr val="000000"/>
              </a:solidFill>
              <a:effectLst/>
              <a:latin typeface="Arial" panose="020B0604020202020204" pitchFamily="34" charset="0"/>
            </a:endParaRPr>
          </a:p>
        </p:txBody>
      </p:sp>
      <p:sp>
        <p:nvSpPr>
          <p:cNvPr id="13" name="Rectangle 12">
            <a:extLst>
              <a:ext uri="{FF2B5EF4-FFF2-40B4-BE49-F238E27FC236}">
                <a16:creationId xmlns:a16="http://schemas.microsoft.com/office/drawing/2014/main" id="{D6400487-0625-4F9F-85EE-488CEB2FAE36}"/>
              </a:ext>
            </a:extLst>
          </p:cNvPr>
          <p:cNvSpPr/>
          <p:nvPr/>
        </p:nvSpPr>
        <p:spPr>
          <a:xfrm>
            <a:off x="6407427" y="4317724"/>
            <a:ext cx="6096000" cy="646331"/>
          </a:xfrm>
          <a:prstGeom prst="rect">
            <a:avLst/>
          </a:prstGeom>
        </p:spPr>
        <p:txBody>
          <a:bodyPr>
            <a:spAutoFit/>
          </a:bodyPr>
          <a:lstStyle/>
          <a:p>
            <a:r>
              <a:rPr lang="en-US" sz="1200" dirty="0">
                <a:solidFill>
                  <a:srgbClr val="000000"/>
                </a:solidFill>
                <a:latin typeface="Arial" panose="020B0604020202020204" pitchFamily="34" charset="0"/>
              </a:rPr>
              <a:t>Powers Rabbi amber, </a:t>
            </a:r>
            <a:r>
              <a:rPr lang="en-US" sz="1200" i="1" dirty="0">
                <a:solidFill>
                  <a:srgbClr val="000000"/>
                </a:solidFill>
                <a:latin typeface="Arial" panose="020B0604020202020204" pitchFamily="34" charset="0"/>
              </a:rPr>
              <a:t>Same-Sex Marriage</a:t>
            </a:r>
            <a:r>
              <a:rPr lang="en-US" sz="1200" dirty="0">
                <a:solidFill>
                  <a:srgbClr val="000000"/>
                </a:solidFill>
                <a:latin typeface="Arial" panose="020B0604020202020204" pitchFamily="34" charset="0"/>
              </a:rPr>
              <a:t> (2020) &lt;https://www.myjewishlearning.com/article/same-sex-marriage/&gt; [accessed 10 March 2020].</a:t>
            </a:r>
            <a:endParaRPr lang="en-GB" sz="1200" dirty="0"/>
          </a:p>
        </p:txBody>
      </p:sp>
    </p:spTree>
    <p:extLst>
      <p:ext uri="{BB962C8B-B14F-4D97-AF65-F5344CB8AC3E}">
        <p14:creationId xmlns:p14="http://schemas.microsoft.com/office/powerpoint/2010/main" val="3575305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8426B-3523-4FA6-9A0C-0B688553BACF}"/>
              </a:ext>
            </a:extLst>
          </p:cNvPr>
          <p:cNvSpPr>
            <a:spLocks noGrp="1"/>
          </p:cNvSpPr>
          <p:nvPr>
            <p:ph type="title"/>
          </p:nvPr>
        </p:nvSpPr>
        <p:spPr/>
        <p:txBody>
          <a:bodyPr/>
          <a:lstStyle/>
          <a:p>
            <a:r>
              <a:rPr lang="en-GB" dirty="0"/>
              <a:t>Thank you for listening, does any one have any questions. ?</a:t>
            </a:r>
          </a:p>
        </p:txBody>
      </p:sp>
    </p:spTree>
    <p:extLst>
      <p:ext uri="{BB962C8B-B14F-4D97-AF65-F5344CB8AC3E}">
        <p14:creationId xmlns:p14="http://schemas.microsoft.com/office/powerpoint/2010/main" val="36900743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657</TotalTime>
  <Words>1048</Words>
  <Application>Microsoft Office PowerPoint</Application>
  <PresentationFormat>Widescreen</PresentationFormat>
  <Paragraphs>76</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Times New Roman</vt:lpstr>
      <vt:lpstr>Wingdings</vt:lpstr>
      <vt:lpstr>Wingdings 3</vt:lpstr>
      <vt:lpstr>Ion Boardroom</vt:lpstr>
      <vt:lpstr>                                                                        Dissertation- Intermarriage and same- sex marriage within Judaism: Historical and Contemporary views within Orthodox and Reform movements.</vt:lpstr>
      <vt:lpstr>Contents </vt:lpstr>
      <vt:lpstr>Marriage</vt:lpstr>
      <vt:lpstr>Judith. R. Baskin</vt:lpstr>
      <vt:lpstr>Intermarriage- Historical view</vt:lpstr>
      <vt:lpstr>Gerda de Villiers</vt:lpstr>
      <vt:lpstr>Contemporary view on Intermarriage. </vt:lpstr>
      <vt:lpstr>Conversion- Historical view</vt:lpstr>
      <vt:lpstr>Conversion- Contemporary view.</vt:lpstr>
      <vt:lpstr>Same-Sex marriage- Historical view.</vt:lpstr>
      <vt:lpstr>Same-Sex marriage Contemporary view.</vt:lpstr>
      <vt:lpstr>Bibliography</vt:lpstr>
      <vt:lpstr>Thank you for listening, does any one have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Intermarriage and same- sex marriage within Judaism: Historical and contemporary views within orthodox</dc:title>
  <dc:creator>vicky illingworth</dc:creator>
  <cp:lastModifiedBy>vicky illingworth</cp:lastModifiedBy>
  <cp:revision>23</cp:revision>
  <dcterms:created xsi:type="dcterms:W3CDTF">2020-03-09T19:51:51Z</dcterms:created>
  <dcterms:modified xsi:type="dcterms:W3CDTF">2020-03-12T07:21:26Z</dcterms:modified>
</cp:coreProperties>
</file>