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1A8P27z-cO_8vzodpMn3QHaE3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7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20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21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22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61"/>
  </p:notesMasterIdLst>
  <p:sldIdLst>
    <p:sldId id="382" r:id="rId4"/>
    <p:sldId id="771" r:id="rId5"/>
    <p:sldId id="1190" r:id="rId6"/>
    <p:sldId id="1191" r:id="rId7"/>
    <p:sldId id="1192" r:id="rId8"/>
    <p:sldId id="1193" r:id="rId9"/>
    <p:sldId id="1150" r:id="rId10"/>
    <p:sldId id="1078" r:id="rId11"/>
    <p:sldId id="1033" r:id="rId12"/>
    <p:sldId id="809" r:id="rId13"/>
    <p:sldId id="810" r:id="rId14"/>
    <p:sldId id="738" r:id="rId15"/>
    <p:sldId id="1168" r:id="rId16"/>
    <p:sldId id="1169" r:id="rId17"/>
    <p:sldId id="1031" r:id="rId18"/>
    <p:sldId id="1032" r:id="rId19"/>
    <p:sldId id="745" r:id="rId20"/>
    <p:sldId id="822" r:id="rId21"/>
    <p:sldId id="821" r:id="rId22"/>
    <p:sldId id="825" r:id="rId23"/>
    <p:sldId id="1176" r:id="rId24"/>
    <p:sldId id="965" r:id="rId25"/>
    <p:sldId id="1195" r:id="rId26"/>
    <p:sldId id="1194" r:id="rId27"/>
    <p:sldId id="1196" r:id="rId28"/>
    <p:sldId id="1197" r:id="rId29"/>
    <p:sldId id="976" r:id="rId30"/>
    <p:sldId id="1198" r:id="rId31"/>
    <p:sldId id="1199" r:id="rId32"/>
    <p:sldId id="1200" r:id="rId33"/>
    <p:sldId id="977" r:id="rId34"/>
    <p:sldId id="1170" r:id="rId35"/>
    <p:sldId id="1201" r:id="rId36"/>
    <p:sldId id="1202" r:id="rId37"/>
    <p:sldId id="1203" r:id="rId38"/>
    <p:sldId id="1154" r:id="rId39"/>
    <p:sldId id="1204" r:id="rId40"/>
    <p:sldId id="1205" r:id="rId41"/>
    <p:sldId id="1206" r:id="rId42"/>
    <p:sldId id="978" r:id="rId43"/>
    <p:sldId id="1171" r:id="rId44"/>
    <p:sldId id="1207" r:id="rId45"/>
    <p:sldId id="1208" r:id="rId46"/>
    <p:sldId id="1209" r:id="rId47"/>
    <p:sldId id="1210" r:id="rId48"/>
    <p:sldId id="1211" r:id="rId49"/>
    <p:sldId id="1212" r:id="rId50"/>
    <p:sldId id="1213" r:id="rId51"/>
    <p:sldId id="1054" r:id="rId52"/>
    <p:sldId id="1055" r:id="rId53"/>
    <p:sldId id="1056" r:id="rId54"/>
    <p:sldId id="1057" r:id="rId55"/>
    <p:sldId id="1062" r:id="rId56"/>
    <p:sldId id="1065" r:id="rId57"/>
    <p:sldId id="1066" r:id="rId58"/>
    <p:sldId id="1067" r:id="rId59"/>
    <p:sldId id="1068" r:id="rId60"/>
  </p:sldIdLst>
  <p:sldSz cx="9144000" cy="6858000" type="screen4x3"/>
  <p:notesSz cx="6858000" cy="9144000"/>
  <p:embeddedFontLst>
    <p:embeddedFont>
      <p:font typeface="GB Pinyinok-D" panose="020B0604020202020204" charset="-122"/>
      <p:regular r:id="rId62"/>
    </p:embeddedFont>
    <p:embeddedFont>
      <p:font typeface="Calibri" panose="020F0502020204030204" pitchFamily="34" charset="0"/>
      <p:regular r:id="rId63"/>
      <p:bold r:id="rId64"/>
      <p:italic r:id="rId65"/>
      <p:boldItalic r:id="rId66"/>
    </p:embeddedFont>
    <p:embeddedFont>
      <p:font typeface="Calibri Light" panose="020F0302020204030204" pitchFamily="34" charset="0"/>
      <p:regular r:id="rId67"/>
      <p:italic r:id="rId68"/>
    </p:embeddedFont>
    <p:embeddedFont>
      <p:font typeface="Microsoft YaHei" panose="020B0503020204020204" pitchFamily="34" charset="-122"/>
      <p:regular r:id="rId69"/>
      <p:bold r:id="rId70"/>
    </p:embeddedFont>
    <p:embeddedFont>
      <p:font typeface="SimSun" panose="02010600030101010101" pitchFamily="2" charset="-122"/>
      <p:regular r:id="rId71"/>
    </p:embeddedFont>
    <p:embeddedFont>
      <p:font typeface="STKaiti" panose="02010600040101010101" pitchFamily="2" charset="-122"/>
      <p:regular r:id="rId72"/>
    </p:embeddedFont>
    <p:embeddedFont>
      <p:font typeface="Wingdings 2" panose="05020102010507070707" pitchFamily="18" charset="2"/>
      <p:regular r:id="rId73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font" Target="fonts/font2.fntdata"/><Relationship Id="rId68" Type="http://schemas.openxmlformats.org/officeDocument/2006/relationships/font" Target="fonts/font7.fntdata"/><Relationship Id="rId76" Type="http://schemas.openxmlformats.org/officeDocument/2006/relationships/theme" Target="theme/theme1.xml"/><Relationship Id="rId7" Type="http://schemas.openxmlformats.org/officeDocument/2006/relationships/slide" Target="slides/slide4.xml"/><Relationship Id="rId71" Type="http://schemas.openxmlformats.org/officeDocument/2006/relationships/font" Target="fonts/font10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font" Target="fonts/font5.fntdata"/><Relationship Id="rId7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font" Target="fonts/font4.fntdata"/><Relationship Id="rId73" Type="http://schemas.openxmlformats.org/officeDocument/2006/relationships/font" Target="fonts/font12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font" Target="fonts/font3.fntdata"/><Relationship Id="rId69" Type="http://schemas.openxmlformats.org/officeDocument/2006/relationships/font" Target="fonts/font8.fntdata"/><Relationship Id="rId77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11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font" Target="fonts/font6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font" Target="fonts/font1.fntdata"/><Relationship Id="rId70" Type="http://schemas.openxmlformats.org/officeDocument/2006/relationships/font" Target="fonts/font9.fntdata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4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2990530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9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2489257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1192849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5102354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9263" y="1592263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23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7960808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2832530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73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7675" y="159067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0351798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29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880997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837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7675" y="159067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可以提前设计一下语境做一下问答，之后再让学生读。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6214399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93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6041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41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1516680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56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79593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1A8P27z-cO_8vzodpMn3QHaE3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gif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12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你穿得太少了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15905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chàng</a:t>
            </a:r>
            <a:r>
              <a:rPr lang="en-US" altLang="zh-CN" sz="2800" dirty="0"/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gē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唱歌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7425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男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nǚ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女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87876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háizi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孩子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3917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yòubian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右边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比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10887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piányi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便宜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shuō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说话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09018" y="4325300"/>
            <a:ext cx="120417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qùnián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4318817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去年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8912FED5-A562-4023-B60E-67B8ADB1E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6368" y="4338010"/>
            <a:ext cx="127791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kěnéng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79E02C31-ACC4-4C04-B7E0-320E506DDD01}"/>
              </a:ext>
            </a:extLst>
          </p:cNvPr>
          <p:cNvGrpSpPr>
            <a:grpSpLocks/>
          </p:cNvGrpSpPr>
          <p:nvPr/>
        </p:nvGrpSpPr>
        <p:grpSpPr bwMode="auto">
          <a:xfrm>
            <a:off x="778193" y="4341185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C7775FF0-9E92-4B19-B537-CC4B0F0FE8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7D58F83A-5DBA-45D0-A315-F5C624D4F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可能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1F63E77F-2A99-4FAB-B22C-0D1D9F74F8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5594" y="5469482"/>
            <a:ext cx="8451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xìng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32B1F170-FDA9-4A80-8C33-A64121A1A9FB}"/>
              </a:ext>
            </a:extLst>
          </p:cNvPr>
          <p:cNvGrpSpPr>
            <a:grpSpLocks/>
          </p:cNvGrpSpPr>
          <p:nvPr/>
        </p:nvGrpSpPr>
        <p:grpSpPr bwMode="auto">
          <a:xfrm>
            <a:off x="717419" y="5472657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0A6E6C12-5A0F-4C6D-983A-4B4DEDBEBE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9E8FBEAC-A30A-471F-8350-EF8DA2F21E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姓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3340640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唱歌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chàng</a:t>
            </a:r>
            <a:r>
              <a:rPr lang="en-US" altLang="zh-CN" sz="2800" dirty="0"/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gē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女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nǚ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男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孩子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háizi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便宜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piányi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比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5973506" y="5501256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姓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xìng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右边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yòubian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EBFAA7F3-ADAC-4992-AD74-EEA31294B555}"/>
              </a:ext>
            </a:extLst>
          </p:cNvPr>
          <p:cNvSpPr txBox="1"/>
          <p:nvPr/>
        </p:nvSpPr>
        <p:spPr>
          <a:xfrm>
            <a:off x="3219614" y="5974277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可能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kěnéng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24D3F80-E0BD-4F0F-A79D-3B33A57C77E4}"/>
              </a:ext>
            </a:extLst>
          </p:cNvPr>
          <p:cNvSpPr txBox="1"/>
          <p:nvPr/>
        </p:nvSpPr>
        <p:spPr>
          <a:xfrm>
            <a:off x="444254" y="526324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去年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qùnián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F963AFC-8234-4F10-A2DD-45D3B3951181}"/>
              </a:ext>
            </a:extLst>
          </p:cNvPr>
          <p:cNvSpPr txBox="1"/>
          <p:nvPr/>
        </p:nvSpPr>
        <p:spPr>
          <a:xfrm>
            <a:off x="3524946" y="50016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说话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shuō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9650791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2" grpId="0"/>
      <p:bldP spid="15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sing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670559" y="18015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child, kid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man, male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304799" y="5741304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last year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woman, female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than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right side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96961" y="4467320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speak/say/talk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cheap, inexpensive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62A2E18-C178-4176-8988-A633AB425762}"/>
              </a:ext>
            </a:extLst>
          </p:cNvPr>
          <p:cNvSpPr txBox="1"/>
          <p:nvPr/>
        </p:nvSpPr>
        <p:spPr>
          <a:xfrm>
            <a:off x="6275247" y="5168901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maybe, perhaps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F321CD1-7FD0-4F50-A15F-0C1A97ECC83B}"/>
              </a:ext>
            </a:extLst>
          </p:cNvPr>
          <p:cNvSpPr txBox="1"/>
          <p:nvPr/>
        </p:nvSpPr>
        <p:spPr>
          <a:xfrm>
            <a:off x="4718409" y="5788107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family name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68365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5" grpId="0"/>
      <p:bldP spid="1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5D7766B2-EBD6-4C2A-8A35-30F16D723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7452"/>
            <a:ext cx="9144000" cy="432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88727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distinguish these characters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哥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  <a:r>
              <a:rPr lang="zh-CN" altLang="en-US" sz="3600" dirty="0">
                <a:solidFill>
                  <a:srgbClr val="0070C0"/>
                </a:solidFill>
              </a:rPr>
              <a:t> 歌</a:t>
            </a:r>
            <a:r>
              <a:rPr lang="en-US" altLang="zh-CN" sz="3600" dirty="0">
                <a:solidFill>
                  <a:srgbClr val="0070C0"/>
                </a:solidFill>
              </a:rPr>
              <a:t>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这 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  <a:r>
              <a:rPr lang="zh-CN" altLang="en-US" sz="3600" dirty="0">
                <a:solidFill>
                  <a:srgbClr val="0070C0"/>
                </a:solidFill>
              </a:rPr>
              <a:t> 边</a:t>
            </a:r>
            <a:r>
              <a:rPr lang="en-US" altLang="zh-CN" sz="3600" dirty="0">
                <a:solidFill>
                  <a:srgbClr val="0070C0"/>
                </a:solidFill>
              </a:rPr>
              <a:t>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左</a:t>
            </a:r>
            <a:r>
              <a:rPr lang="en-US" altLang="zh-CN" sz="3600" dirty="0">
                <a:solidFill>
                  <a:srgbClr val="0070C0"/>
                </a:solidFill>
              </a:rPr>
              <a:t>______</a:t>
            </a:r>
            <a:r>
              <a:rPr lang="zh-CN" altLang="en-US" sz="3600" dirty="0">
                <a:solidFill>
                  <a:srgbClr val="0070C0"/>
                </a:solidFill>
              </a:rPr>
              <a:t>右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年</a:t>
            </a:r>
            <a:r>
              <a:rPr lang="en-US" altLang="zh-CN" sz="3600" dirty="0">
                <a:solidFill>
                  <a:srgbClr val="0070C0"/>
                </a:solidFill>
              </a:rPr>
              <a:t>______</a:t>
            </a:r>
            <a:r>
              <a:rPr lang="zh-CN" altLang="en-US" sz="3600" dirty="0">
                <a:solidFill>
                  <a:srgbClr val="0070C0"/>
                </a:solidFill>
              </a:rPr>
              <a:t>牛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</a:p>
        </p:txBody>
      </p:sp>
    </p:spTree>
    <p:extLst>
      <p:ext uri="{BB962C8B-B14F-4D97-AF65-F5344CB8AC3E}">
        <p14:creationId xmlns:p14="http://schemas.microsoft.com/office/powerpoint/2010/main" val="1297370481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D180E1A-05C4-4D83-9044-8CDEC23A88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214" y="975228"/>
            <a:ext cx="7479665" cy="490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5677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得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7344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qīzi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妻子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xuě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雪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7457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零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5645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度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chuān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穿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254757"/>
            <a:ext cx="5741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jìn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242875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进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dìdi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弟弟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8912FED5-A562-4023-B60E-67B8ADB1E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6368" y="4338010"/>
            <a:ext cx="5741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jìn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79E02C31-ACC4-4C04-B7E0-320E506DDD01}"/>
              </a:ext>
            </a:extLst>
          </p:cNvPr>
          <p:cNvGrpSpPr>
            <a:grpSpLocks/>
          </p:cNvGrpSpPr>
          <p:nvPr/>
        </p:nvGrpSpPr>
        <p:grpSpPr bwMode="auto">
          <a:xfrm>
            <a:off x="778193" y="4341185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C7775FF0-9E92-4B19-B537-CC4B0F0FE8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7D58F83A-5DBA-45D0-A315-F5C624D4F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近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得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7" y="194272"/>
            <a:ext cx="6450801" cy="255216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6" y="386698"/>
            <a:ext cx="668449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起床    早起    起得早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我早上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7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点起床，弟弟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8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点起床，我比他起得早。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我晚上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点睡觉，弟弟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11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点睡觉，他比我睡得晚。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AED07EC1-06B9-451D-BAB7-D4996760F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5" y="310535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DBB5E931-0D7E-4AE9-A2AC-0E3219359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2" y="310535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妻子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04F21C3A-5DDA-4127-B2FD-82796B30FA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2660" y="3010600"/>
            <a:ext cx="6684493" cy="279076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1A16A50D-BF79-4EA9-8FF8-F7D9181DE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1940" y="3412375"/>
            <a:ext cx="631206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丈夫  妻子   儿子   女儿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桌子  椅子   杯子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爸爸    妈妈     爷爷      奶奶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13" grpId="0" bldLvl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7" y="35353"/>
            <a:ext cx="7127242" cy="375432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雪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大雪    小雪     下雪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下大雪   下了一天雪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明天有大雪，你要多穿点儿衣服。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昨天下了一天雪，今天不下了。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下雪了，今天真冷。</a:t>
            </a:r>
            <a:endParaRPr lang="en-US" altLang="zh-CN" sz="2400" b="1" dirty="0"/>
          </a:p>
          <a:p>
            <a:endParaRPr lang="zh-CN" altLang="en-US" sz="2400" b="1" dirty="0"/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520B7DA3-E19C-4790-8901-13A336C41B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655" y="4126641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A75531AC-F557-4D55-8495-CEE92808A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2" y="4126641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零度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A5064CAC-148A-42C2-BB1C-269B893C6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9140" y="4031888"/>
            <a:ext cx="6684493" cy="279076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51075860-0A2D-48E8-ACC8-9A3019EBC1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2993" y="4118415"/>
            <a:ext cx="631206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零度    零上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度    零下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5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度     零下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40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度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昨天很冷，外面只有零度。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Lampeter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今天零上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度，不太冷。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今天有零下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度吧？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13" grpId="0" bldLvl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6885942" cy="307360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穿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6221734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穿衣服    穿上衣服    穿好衣服     穿得少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孩子太小，还不会穿衣服。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已经八点多了，快点儿穿好衣服起床。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外面很冷，你穿得太少了。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3515093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进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5" y="3568273"/>
            <a:ext cx="6197595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进房间   进门         进教室       进学校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我看见大卫进了图书馆。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你穿得太少了，我们进房间吧。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：你好，我找大卫。</a:t>
            </a:r>
            <a:r>
              <a:rPr lang="en-US" altLang="zh-CN" sz="2400" b="1" dirty="0"/>
              <a:t>B</a:t>
            </a:r>
            <a:r>
              <a:rPr lang="zh-CN" altLang="en-US" sz="2400" b="1" dirty="0"/>
              <a:t>：请进，我去叫他。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8907787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6729734" cy="179344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弟弟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哥哥   姐姐   弟弟     妹妹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爸爸    妈妈     爷爷    奶奶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3515093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近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433633"/>
            <a:ext cx="5957564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很近  非常近   太近了   近一点儿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我家离学校很近，我每天走路去学校。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考试的时候，你们不能坐得太近。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你走近一点儿，我好好看看你。</a:t>
            </a:r>
            <a:endParaRPr lang="en-US" altLang="zh-CN" sz="2400" b="1" dirty="0"/>
          </a:p>
          <a:p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43877409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得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雪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xuě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236764" y="188109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妻子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qīzi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零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进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jìn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穿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chuān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度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24D3F80-E0BD-4F0F-A79D-3B33A57C77E4}"/>
              </a:ext>
            </a:extLst>
          </p:cNvPr>
          <p:cNvSpPr txBox="1"/>
          <p:nvPr/>
        </p:nvSpPr>
        <p:spPr>
          <a:xfrm>
            <a:off x="444254" y="526324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近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jìn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F963AFC-8234-4F10-A2DD-45D3B3951181}"/>
              </a:ext>
            </a:extLst>
          </p:cNvPr>
          <p:cNvSpPr txBox="1"/>
          <p:nvPr/>
        </p:nvSpPr>
        <p:spPr>
          <a:xfrm>
            <a:off x="5701480" y="552485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弟弟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dìdi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2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introduce a complement of result or degree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407121" y="23837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degree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wife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snow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wear/put 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zero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96961" y="4467320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younger brother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640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enter to/come in/go in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F321CD1-7FD0-4F50-A15F-0C1A97ECC83B}"/>
              </a:ext>
            </a:extLst>
          </p:cNvPr>
          <p:cNvSpPr txBox="1"/>
          <p:nvPr/>
        </p:nvSpPr>
        <p:spPr>
          <a:xfrm>
            <a:off x="4718409" y="5788107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near, close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3" grpId="0"/>
      <p:bldP spid="15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54BE2C88-5ECB-4679-95A6-10AA8F63A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7790"/>
            <a:ext cx="9144000" cy="6622420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18677" y="5277548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118677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024437" y="597463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696517" y="5209059"/>
            <a:ext cx="1447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4686458" y="520905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3354CD06-04A9-4D88-8441-D2AC595A7246}"/>
              </a:ext>
            </a:extLst>
          </p:cNvPr>
          <p:cNvSpPr txBox="1"/>
          <p:nvPr/>
        </p:nvSpPr>
        <p:spPr>
          <a:xfrm>
            <a:off x="6335077" y="100639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38E8CFC-381C-41D6-B3FE-6949FB0B3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20493"/>
            <a:ext cx="9144000" cy="3417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AB90742D-DD1A-4025-B7E0-98518452D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610"/>
            <a:ext cx="9144000" cy="658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F841D526-BD2E-4172-8DB7-879FAB71B3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09185"/>
            <a:ext cx="9144000" cy="5239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4F9B9CB4-691D-4C9B-8885-301AC3A2B6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33696"/>
            <a:ext cx="9144000" cy="4390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06586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1A1C483-D627-48F6-9BD3-AEF28E87BF8B}" type="slidenum">
              <a:rPr lang="zh-CN" altLang="en-US"/>
              <a:pPr/>
              <a:t>22</a:t>
            </a:fld>
            <a:endParaRPr lang="en-US" altLang="zh-CN" sz="1800"/>
          </a:p>
        </p:txBody>
      </p:sp>
      <p:sp>
        <p:nvSpPr>
          <p:cNvPr id="21506" name="圆角矩形 7"/>
          <p:cNvSpPr>
            <a:spLocks noChangeArrowheads="1"/>
          </p:cNvSpPr>
          <p:nvPr/>
        </p:nvSpPr>
        <p:spPr bwMode="auto">
          <a:xfrm>
            <a:off x="913448" y="995363"/>
            <a:ext cx="7758112" cy="111760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35844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6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1392873" y="123507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4186873" y="995363"/>
            <a:ext cx="21859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Predicate</a:t>
            </a:r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1257935" y="2727325"/>
            <a:ext cx="76993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我               睡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得</a:t>
            </a:r>
            <a:r>
              <a:rPr lang="zh-CN" altLang="en-US" sz="2800" b="1" dirty="0"/>
              <a:t>                很早。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</a:t>
            </a:r>
          </a:p>
          <a:p>
            <a:endParaRPr lang="zh-CN" altLang="en-US" dirty="0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1257935" y="3667125"/>
            <a:ext cx="7413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她               唱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得</a:t>
            </a:r>
            <a:r>
              <a:rPr lang="zh-CN" altLang="en-US" sz="2800" b="1" dirty="0"/>
              <a:t>                不好。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1278573" y="2117725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他        说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得</a:t>
            </a:r>
            <a:r>
              <a:rPr lang="zh-CN" altLang="en-US" sz="2800" b="1" dirty="0">
                <a:latin typeface="宋体" pitchFamily="2" charset="-122"/>
              </a:rPr>
              <a:t>         很好。 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5018088" cy="155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她睡</a:t>
            </a:r>
            <a:r>
              <a:rPr lang="zh-CN" altLang="en-US" sz="2400" b="1">
                <a:solidFill>
                  <a:srgbClr val="FF0000"/>
                </a:solidFill>
              </a:rPr>
              <a:t>得</a:t>
            </a:r>
            <a:r>
              <a:rPr lang="zh-CN" altLang="en-US" sz="2400" b="1"/>
              <a:t>不好。</a:t>
            </a:r>
          </a:p>
          <a:p>
            <a:r>
              <a:rPr lang="zh-CN" altLang="en-US" sz="2400" b="1"/>
              <a:t>我睡</a:t>
            </a:r>
            <a:r>
              <a:rPr lang="zh-CN" altLang="en-US" sz="2400" b="1">
                <a:solidFill>
                  <a:srgbClr val="FF0000"/>
                </a:solidFill>
              </a:rPr>
              <a:t>得</a:t>
            </a:r>
            <a:r>
              <a:rPr lang="zh-CN" altLang="en-US" sz="2400" b="1"/>
              <a:t>不早。</a:t>
            </a:r>
          </a:p>
          <a:p>
            <a:r>
              <a:rPr lang="zh-CN" altLang="en-US" sz="2400" b="1"/>
              <a:t>她唱</a:t>
            </a:r>
            <a:r>
              <a:rPr lang="zh-CN" altLang="en-US" sz="2400" b="1">
                <a:solidFill>
                  <a:srgbClr val="FF0000"/>
                </a:solidFill>
              </a:rPr>
              <a:t>得</a:t>
            </a:r>
            <a:r>
              <a:rPr lang="zh-CN" altLang="en-US" sz="2400" b="1"/>
              <a:t>很好。</a:t>
            </a:r>
          </a:p>
          <a:p>
            <a:endParaRPr lang="zh-CN" altLang="en-US" sz="2400" b="1"/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2518410" y="1511300"/>
            <a:ext cx="6153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   V              </a:t>
            </a:r>
            <a:r>
              <a:rPr lang="zh-CN" altLang="en-US" sz="2800" b="1">
                <a:solidFill>
                  <a:srgbClr val="FF0000"/>
                </a:solidFill>
              </a:rPr>
              <a:t>得</a:t>
            </a:r>
            <a:r>
              <a:rPr lang="zh-CN" altLang="en-US" sz="2800" b="1"/>
              <a:t>           （不）+Adj.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ldLvl="0" animBg="1" autoUpdateAnimBg="0"/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6" grpId="0" bldLvl="0" autoUpdateAnimBg="0"/>
      <p:bldP spid="21517" grpId="0" bldLvl="0" autoUpdateAnimBg="0"/>
      <p:bldP spid="21518" grpId="0" bldLvl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0E9622B0-7E36-412A-8588-3B1CCA4C2617}"/>
              </a:ext>
            </a:extLst>
          </p:cNvPr>
          <p:cNvSpPr txBox="1"/>
          <p:nvPr/>
        </p:nvSpPr>
        <p:spPr>
          <a:xfrm>
            <a:off x="999490" y="1351280"/>
            <a:ext cx="714502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solidFill>
                  <a:srgbClr val="FF0000"/>
                </a:solidFill>
              </a:rPr>
              <a:t>我</a:t>
            </a:r>
            <a:r>
              <a:rPr lang="en-US" altLang="zh-CN" sz="3200" dirty="0">
                <a:solidFill>
                  <a:srgbClr val="FF0000"/>
                </a:solidFill>
              </a:rPr>
              <a:t>/</a:t>
            </a:r>
            <a:r>
              <a:rPr lang="zh-CN" altLang="en-US" sz="3200" dirty="0">
                <a:solidFill>
                  <a:srgbClr val="FF0000"/>
                </a:solidFill>
              </a:rPr>
              <a:t>他</a:t>
            </a:r>
            <a:r>
              <a:rPr lang="en-US" altLang="zh-CN" sz="3200" dirty="0">
                <a:solidFill>
                  <a:srgbClr val="FF0000"/>
                </a:solidFill>
              </a:rPr>
              <a:t>+V+</a:t>
            </a:r>
            <a:r>
              <a:rPr lang="zh-CN" altLang="en-US" sz="3200" dirty="0">
                <a:solidFill>
                  <a:srgbClr val="FF0000"/>
                </a:solidFill>
              </a:rPr>
              <a:t>得</a:t>
            </a:r>
            <a:r>
              <a:rPr lang="en-US" altLang="zh-CN" sz="3200" dirty="0">
                <a:solidFill>
                  <a:srgbClr val="FF0000"/>
                </a:solidFill>
              </a:rPr>
              <a:t>+adj</a:t>
            </a:r>
          </a:p>
          <a:p>
            <a:endParaRPr lang="en-US" altLang="zh-CN" dirty="0"/>
          </a:p>
          <a:p>
            <a:endParaRPr lang="en-US" altLang="zh-CN" dirty="0"/>
          </a:p>
          <a:p>
            <a:r>
              <a:rPr lang="en-US" altLang="zh-CN" sz="2800" dirty="0">
                <a:solidFill>
                  <a:srgbClr val="00B050"/>
                </a:solidFill>
              </a:rPr>
              <a:t>1. </a:t>
            </a:r>
            <a:r>
              <a:rPr lang="zh-CN" altLang="en-US" sz="2800" dirty="0">
                <a:solidFill>
                  <a:srgbClr val="00B050"/>
                </a:solidFill>
              </a:rPr>
              <a:t>我早上</a:t>
            </a:r>
            <a:r>
              <a:rPr lang="en-US" altLang="zh-CN" sz="2800" dirty="0">
                <a:solidFill>
                  <a:srgbClr val="00B050"/>
                </a:solidFill>
              </a:rPr>
              <a:t>7</a:t>
            </a:r>
            <a:r>
              <a:rPr lang="zh-CN" altLang="en-US" sz="2800" dirty="0">
                <a:solidFill>
                  <a:srgbClr val="00B050"/>
                </a:solidFill>
              </a:rPr>
              <a:t>点起床，姐姐早上</a:t>
            </a:r>
            <a:r>
              <a:rPr lang="en-US" altLang="zh-CN" sz="2800" dirty="0">
                <a:solidFill>
                  <a:srgbClr val="00B050"/>
                </a:solidFill>
              </a:rPr>
              <a:t>9</a:t>
            </a:r>
            <a:r>
              <a:rPr lang="zh-CN" altLang="en-US" sz="2800" dirty="0">
                <a:solidFill>
                  <a:srgbClr val="00B050"/>
                </a:solidFill>
              </a:rPr>
              <a:t>点起床。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2. </a:t>
            </a:r>
            <a:r>
              <a:rPr lang="zh-CN" altLang="en-US" sz="2800" dirty="0">
                <a:solidFill>
                  <a:srgbClr val="00B050"/>
                </a:solidFill>
              </a:rPr>
              <a:t>我晚上</a:t>
            </a:r>
            <a:r>
              <a:rPr lang="en-US" altLang="zh-CN" sz="2800" dirty="0">
                <a:solidFill>
                  <a:srgbClr val="00B050"/>
                </a:solidFill>
              </a:rPr>
              <a:t>10</a:t>
            </a:r>
            <a:r>
              <a:rPr lang="zh-CN" altLang="en-US" sz="2800" dirty="0">
                <a:solidFill>
                  <a:srgbClr val="00B050"/>
                </a:solidFill>
              </a:rPr>
              <a:t>点睡觉，弟弟晚上</a:t>
            </a:r>
            <a:r>
              <a:rPr lang="en-US" altLang="zh-CN" sz="2800" dirty="0">
                <a:solidFill>
                  <a:srgbClr val="00B050"/>
                </a:solidFill>
              </a:rPr>
              <a:t>12</a:t>
            </a:r>
            <a:r>
              <a:rPr lang="zh-CN" altLang="en-US" sz="2800" dirty="0">
                <a:solidFill>
                  <a:srgbClr val="00B050"/>
                </a:solidFill>
              </a:rPr>
              <a:t>点睡觉。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3. </a:t>
            </a:r>
            <a:r>
              <a:rPr lang="zh-CN" altLang="en-US" sz="2800" dirty="0">
                <a:solidFill>
                  <a:srgbClr val="00B050"/>
                </a:solidFill>
              </a:rPr>
              <a:t>我住在</a:t>
            </a:r>
            <a:r>
              <a:rPr lang="en-US" altLang="zh-CN" sz="2800" dirty="0" err="1">
                <a:solidFill>
                  <a:srgbClr val="00B050"/>
                </a:solidFill>
              </a:rPr>
              <a:t>carmarthen</a:t>
            </a:r>
            <a:r>
              <a:rPr lang="zh-CN" altLang="en-US" sz="2800" dirty="0">
                <a:solidFill>
                  <a:srgbClr val="00B050"/>
                </a:solidFill>
              </a:rPr>
              <a:t>，他住在</a:t>
            </a:r>
            <a:r>
              <a:rPr lang="en-US" altLang="zh-CN" sz="2800" dirty="0">
                <a:solidFill>
                  <a:srgbClr val="00B050"/>
                </a:solidFill>
              </a:rPr>
              <a:t>Lampeter</a:t>
            </a:r>
            <a:r>
              <a:rPr lang="zh-CN" altLang="en-US" sz="2800" dirty="0">
                <a:solidFill>
                  <a:srgbClr val="00B050"/>
                </a:solidFill>
              </a:rPr>
              <a:t>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4. </a:t>
            </a:r>
            <a:r>
              <a:rPr lang="zh-CN" altLang="en-US" sz="2800" dirty="0">
                <a:solidFill>
                  <a:srgbClr val="00B050"/>
                </a:solidFill>
              </a:rPr>
              <a:t>我喝两杯咖啡，他喝一杯咖啡。</a:t>
            </a:r>
          </a:p>
        </p:txBody>
      </p:sp>
    </p:spTree>
    <p:extLst>
      <p:ext uri="{BB962C8B-B14F-4D97-AF65-F5344CB8AC3E}">
        <p14:creationId xmlns:p14="http://schemas.microsoft.com/office/powerpoint/2010/main" val="1381787515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843BC03-1149-4AB3-AE56-0A926B580D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59" y="0"/>
            <a:ext cx="2944376" cy="3486141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5C87F53-678E-43FC-828C-8C35E08D9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037" y="2857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9DE99A56-43E1-464D-8013-2AB0EEDA79C6}"/>
              </a:ext>
            </a:extLst>
          </p:cNvPr>
          <p:cNvSpPr txBox="1"/>
          <p:nvPr/>
        </p:nvSpPr>
        <p:spPr>
          <a:xfrm>
            <a:off x="1219200" y="3637280"/>
            <a:ext cx="1551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A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01073303-B747-4D6E-A51C-A58C2FF9C3D0}"/>
              </a:ext>
            </a:extLst>
          </p:cNvPr>
          <p:cNvSpPr txBox="1"/>
          <p:nvPr/>
        </p:nvSpPr>
        <p:spPr>
          <a:xfrm>
            <a:off x="6471920" y="3810000"/>
            <a:ext cx="1551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B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1EAB2AAB-67FE-492F-BE30-7CFB22E477B0}"/>
              </a:ext>
            </a:extLst>
          </p:cNvPr>
          <p:cNvSpPr txBox="1"/>
          <p:nvPr/>
        </p:nvSpPr>
        <p:spPr>
          <a:xfrm>
            <a:off x="1341120" y="5171440"/>
            <a:ext cx="7513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/>
              <a:t>say sentences with </a:t>
            </a:r>
            <a:r>
              <a:rPr lang="zh-CN" altLang="en-US" sz="2800" dirty="0"/>
              <a:t>得</a:t>
            </a:r>
            <a:r>
              <a:rPr lang="en-US" altLang="zh-CN" sz="2800" dirty="0"/>
              <a:t>(positive and negative)</a:t>
            </a:r>
            <a:endParaRPr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840477824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FF05554-DC5A-40DF-A559-4C1424BB5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19426"/>
            <a:ext cx="9144000" cy="4019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438064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A894679-DC1E-46DE-8932-0A2590281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86843"/>
            <a:ext cx="9144000" cy="4284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48528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FE8DFAB-4D3C-49BC-A3B2-B579E0CA15C5}" type="slidenum">
              <a:rPr lang="zh-CN" altLang="en-US"/>
              <a:pPr/>
              <a:t>27</a:t>
            </a:fld>
            <a:endParaRPr lang="en-US" altLang="zh-CN" sz="1800"/>
          </a:p>
        </p:txBody>
      </p:sp>
      <p:sp>
        <p:nvSpPr>
          <p:cNvPr id="23554" name="圆角矩形 7"/>
          <p:cNvSpPr>
            <a:spLocks noChangeArrowheads="1"/>
          </p:cNvSpPr>
          <p:nvPr/>
        </p:nvSpPr>
        <p:spPr bwMode="auto">
          <a:xfrm>
            <a:off x="598488" y="995363"/>
            <a:ext cx="8043862" cy="111760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3686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70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1077913" y="123507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3871913" y="995363"/>
            <a:ext cx="21859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Predicate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942975" y="2727325"/>
            <a:ext cx="76993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我     （写）汉字     写       </a:t>
            </a:r>
            <a:r>
              <a:rPr lang="zh-CN" altLang="en-US" sz="2800" b="1" dirty="0">
                <a:solidFill>
                  <a:srgbClr val="FF0000"/>
                </a:solidFill>
              </a:rPr>
              <a:t>得</a:t>
            </a:r>
            <a:r>
              <a:rPr lang="zh-CN" altLang="en-US" sz="2800" b="1" dirty="0"/>
              <a:t>            不好。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</a:t>
            </a:r>
          </a:p>
          <a:p>
            <a:endParaRPr lang="zh-CN" altLang="en-US" dirty="0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942975" y="3667125"/>
            <a:ext cx="7413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她     （唱）歌        唱        </a:t>
            </a:r>
            <a:r>
              <a:rPr lang="zh-CN" altLang="en-US" sz="2800" b="1" dirty="0">
                <a:solidFill>
                  <a:srgbClr val="FF0000"/>
                </a:solidFill>
              </a:rPr>
              <a:t>得</a:t>
            </a:r>
            <a:r>
              <a:rPr lang="zh-CN" altLang="en-US" sz="2800" b="1" dirty="0"/>
              <a:t>          不太好。</a:t>
            </a:r>
            <a:endParaRPr lang="zh-CN" altLang="en-US" dirty="0"/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963613" y="2117725"/>
            <a:ext cx="76787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他   （说）汉语  说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得</a:t>
            </a:r>
            <a:r>
              <a:rPr lang="zh-CN" altLang="en-US" sz="2800" b="1" dirty="0">
                <a:latin typeface="宋体" pitchFamily="2" charset="-122"/>
              </a:rPr>
              <a:t>       很好。 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973455" y="4595813"/>
            <a:ext cx="388302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我姐姐说汉语说</a:t>
            </a:r>
            <a:r>
              <a:rPr lang="zh-CN" altLang="en-US" sz="2400" b="1" dirty="0">
                <a:solidFill>
                  <a:srgbClr val="FF0000"/>
                </a:solidFill>
              </a:rPr>
              <a:t>得</a:t>
            </a:r>
            <a:r>
              <a:rPr lang="zh-CN" altLang="en-US" sz="2400" b="1" dirty="0"/>
              <a:t>不好。</a:t>
            </a:r>
          </a:p>
          <a:p>
            <a:r>
              <a:rPr lang="zh-CN" altLang="en-US" sz="2400" b="1" dirty="0"/>
              <a:t>我写汉字写</a:t>
            </a:r>
            <a:r>
              <a:rPr lang="zh-CN" altLang="en-US" sz="2400" b="1" dirty="0">
                <a:solidFill>
                  <a:srgbClr val="FF0000"/>
                </a:solidFill>
              </a:rPr>
              <a:t>得</a:t>
            </a:r>
            <a:r>
              <a:rPr lang="zh-CN" altLang="en-US" sz="2400" b="1" dirty="0"/>
              <a:t>很好。</a:t>
            </a:r>
          </a:p>
          <a:p>
            <a:r>
              <a:rPr lang="zh-CN" altLang="en-US" sz="2400" b="1" dirty="0"/>
              <a:t>她唱歌唱</a:t>
            </a:r>
            <a:r>
              <a:rPr lang="zh-CN" altLang="en-US" sz="2400" b="1" dirty="0">
                <a:solidFill>
                  <a:srgbClr val="FF0000"/>
                </a:solidFill>
              </a:rPr>
              <a:t>得</a:t>
            </a:r>
            <a:r>
              <a:rPr lang="zh-CN" altLang="en-US" sz="2400" b="1" dirty="0"/>
              <a:t>不错。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2203450" y="1511300"/>
            <a:ext cx="6153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（V）O       V        </a:t>
            </a:r>
            <a:r>
              <a:rPr lang="zh-CN" altLang="en-US" sz="2800" b="1" dirty="0">
                <a:solidFill>
                  <a:srgbClr val="FF0000"/>
                </a:solidFill>
              </a:rPr>
              <a:t>得 </a:t>
            </a:r>
            <a:r>
              <a:rPr lang="zh-CN" altLang="en-US" sz="2800" b="1" dirty="0"/>
              <a:t>     （不）+Adj.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ldLvl="0" animBg="1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4" grpId="0" bldLvl="0" autoUpdateAnimBg="0"/>
      <p:bldP spid="23565" grpId="0" bldLvl="0" autoUpdateAnimBg="0"/>
      <p:bldP spid="23566" grpId="0" bldLvl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0E9622B0-7E36-412A-8588-3B1CCA4C2617}"/>
              </a:ext>
            </a:extLst>
          </p:cNvPr>
          <p:cNvSpPr txBox="1"/>
          <p:nvPr/>
        </p:nvSpPr>
        <p:spPr>
          <a:xfrm>
            <a:off x="999490" y="1351280"/>
            <a:ext cx="714502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solidFill>
                  <a:srgbClr val="FF0000"/>
                </a:solidFill>
              </a:rPr>
              <a:t>我</a:t>
            </a:r>
            <a:r>
              <a:rPr lang="en-US" altLang="zh-CN" sz="3200" dirty="0">
                <a:solidFill>
                  <a:srgbClr val="FF0000"/>
                </a:solidFill>
              </a:rPr>
              <a:t>/</a:t>
            </a:r>
            <a:r>
              <a:rPr lang="zh-CN" altLang="en-US" sz="3200" dirty="0">
                <a:solidFill>
                  <a:srgbClr val="FF0000"/>
                </a:solidFill>
              </a:rPr>
              <a:t>他</a:t>
            </a:r>
            <a:r>
              <a:rPr lang="en-US" altLang="zh-CN" sz="3200" dirty="0">
                <a:solidFill>
                  <a:srgbClr val="FF0000"/>
                </a:solidFill>
              </a:rPr>
              <a:t>+V+O+V+</a:t>
            </a:r>
            <a:r>
              <a:rPr lang="zh-CN" altLang="en-US" sz="3200" dirty="0">
                <a:solidFill>
                  <a:srgbClr val="FF0000"/>
                </a:solidFill>
              </a:rPr>
              <a:t>得</a:t>
            </a:r>
            <a:r>
              <a:rPr lang="en-US" altLang="zh-CN" sz="3200" dirty="0">
                <a:solidFill>
                  <a:srgbClr val="FF0000"/>
                </a:solidFill>
              </a:rPr>
              <a:t>+adj</a:t>
            </a:r>
          </a:p>
          <a:p>
            <a:endParaRPr lang="en-US" altLang="zh-CN" dirty="0"/>
          </a:p>
          <a:p>
            <a:endParaRPr lang="en-US" altLang="zh-CN" dirty="0"/>
          </a:p>
          <a:p>
            <a:r>
              <a:rPr lang="en-US" altLang="zh-CN" sz="2800" dirty="0">
                <a:solidFill>
                  <a:srgbClr val="00B050"/>
                </a:solidFill>
              </a:rPr>
              <a:t>1. </a:t>
            </a:r>
            <a:r>
              <a:rPr lang="zh-CN" altLang="en-US" sz="2800" dirty="0">
                <a:solidFill>
                  <a:srgbClr val="00B050"/>
                </a:solidFill>
              </a:rPr>
              <a:t>我唱歌很好，他唱歌不好。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2. </a:t>
            </a:r>
            <a:r>
              <a:rPr lang="zh-CN" altLang="en-US" sz="2800" dirty="0">
                <a:solidFill>
                  <a:srgbClr val="00B050"/>
                </a:solidFill>
              </a:rPr>
              <a:t>我晚上</a:t>
            </a:r>
            <a:r>
              <a:rPr lang="en-US" altLang="zh-CN" sz="2800" dirty="0">
                <a:solidFill>
                  <a:srgbClr val="00B050"/>
                </a:solidFill>
              </a:rPr>
              <a:t>10</a:t>
            </a:r>
            <a:r>
              <a:rPr lang="zh-CN" altLang="en-US" sz="2800" dirty="0">
                <a:solidFill>
                  <a:srgbClr val="00B050"/>
                </a:solidFill>
              </a:rPr>
              <a:t>点睡觉，弟弟晚上</a:t>
            </a:r>
            <a:r>
              <a:rPr lang="en-US" altLang="zh-CN" sz="2800" dirty="0">
                <a:solidFill>
                  <a:srgbClr val="00B050"/>
                </a:solidFill>
              </a:rPr>
              <a:t>12</a:t>
            </a:r>
            <a:r>
              <a:rPr lang="zh-CN" altLang="en-US" sz="2800" dirty="0">
                <a:solidFill>
                  <a:srgbClr val="00B050"/>
                </a:solidFill>
              </a:rPr>
              <a:t>点睡觉。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3. </a:t>
            </a:r>
            <a:r>
              <a:rPr lang="zh-CN" altLang="en-US" sz="2800" dirty="0">
                <a:solidFill>
                  <a:srgbClr val="00B050"/>
                </a:solidFill>
              </a:rPr>
              <a:t>我跑步快，他跑步慢。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4. </a:t>
            </a:r>
            <a:r>
              <a:rPr lang="zh-CN" altLang="en-US" sz="2800" dirty="0">
                <a:solidFill>
                  <a:srgbClr val="00B050"/>
                </a:solidFill>
              </a:rPr>
              <a:t>我喝两杯咖啡，他喝一杯咖啡。</a:t>
            </a:r>
          </a:p>
        </p:txBody>
      </p:sp>
    </p:spTree>
    <p:extLst>
      <p:ext uri="{BB962C8B-B14F-4D97-AF65-F5344CB8AC3E}">
        <p14:creationId xmlns:p14="http://schemas.microsoft.com/office/powerpoint/2010/main" val="3165442458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843BC03-1149-4AB3-AE56-0A926B580D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59" y="0"/>
            <a:ext cx="2944376" cy="3486141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55C87F53-678E-43FC-828C-8C35E08D9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037" y="2857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9DE99A56-43E1-464D-8013-2AB0EEDA79C6}"/>
              </a:ext>
            </a:extLst>
          </p:cNvPr>
          <p:cNvSpPr txBox="1"/>
          <p:nvPr/>
        </p:nvSpPr>
        <p:spPr>
          <a:xfrm>
            <a:off x="1219200" y="3637280"/>
            <a:ext cx="1551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A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01073303-B747-4D6E-A51C-A58C2FF9C3D0}"/>
              </a:ext>
            </a:extLst>
          </p:cNvPr>
          <p:cNvSpPr txBox="1"/>
          <p:nvPr/>
        </p:nvSpPr>
        <p:spPr>
          <a:xfrm>
            <a:off x="6471920" y="3810000"/>
            <a:ext cx="1551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B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1EAB2AAB-67FE-492F-BE30-7CFB22E477B0}"/>
              </a:ext>
            </a:extLst>
          </p:cNvPr>
          <p:cNvSpPr txBox="1"/>
          <p:nvPr/>
        </p:nvSpPr>
        <p:spPr>
          <a:xfrm>
            <a:off x="1341120" y="5171440"/>
            <a:ext cx="7513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/>
              <a:t>say sentences with </a:t>
            </a:r>
            <a:r>
              <a:rPr lang="zh-CN" altLang="en-US" sz="2800" dirty="0"/>
              <a:t>得</a:t>
            </a:r>
            <a:r>
              <a:rPr lang="en-US" altLang="zh-CN" sz="2800" dirty="0"/>
              <a:t>(positive and negative)</a:t>
            </a:r>
            <a:endParaRPr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537891932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5B4AB71-2081-41D6-88D8-82B7604112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25793"/>
            <a:ext cx="9144000" cy="4406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19348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7B2084A-9893-444B-BC01-5A54D1F68D15}" type="slidenum">
              <a:rPr lang="zh-CN" altLang="en-US"/>
              <a:pPr/>
              <a:t>31</a:t>
            </a:fld>
            <a:endParaRPr lang="en-US" altLang="zh-CN" sz="1800" dirty="0"/>
          </a:p>
        </p:txBody>
      </p:sp>
      <p:sp>
        <p:nvSpPr>
          <p:cNvPr id="25602" name="圆角矩形 7"/>
          <p:cNvSpPr>
            <a:spLocks noChangeArrowheads="1"/>
          </p:cNvSpPr>
          <p:nvPr/>
        </p:nvSpPr>
        <p:spPr bwMode="auto">
          <a:xfrm>
            <a:off x="608648" y="995363"/>
            <a:ext cx="8043862" cy="111760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cxnSp>
        <p:nvCxnSpPr>
          <p:cNvPr id="3789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1088073" y="123507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/>
              <a:t>S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3882073" y="995363"/>
            <a:ext cx="21859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Predicate</a:t>
            </a:r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953135" y="2727325"/>
            <a:ext cx="76993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我               睡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  得 </a:t>
            </a:r>
            <a:r>
              <a:rPr lang="zh-CN" altLang="en-US" sz="2800" b="1" dirty="0"/>
              <a:t>           </a:t>
            </a:r>
            <a:r>
              <a:rPr lang="zh-CN" altLang="en-US" sz="2800" b="1" dirty="0">
                <a:solidFill>
                  <a:srgbClr val="FF0000"/>
                </a:solidFill>
              </a:rPr>
              <a:t>   早不早 </a:t>
            </a:r>
            <a:r>
              <a:rPr lang="en-US" altLang="zh-CN" sz="2800" b="1" dirty="0">
                <a:latin typeface="宋体" pitchFamily="2" charset="-122"/>
              </a:rPr>
              <a:t>?</a:t>
            </a:r>
            <a:r>
              <a:rPr lang="zh-CN" altLang="en-US" sz="2800" b="1" dirty="0"/>
              <a:t>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</a:t>
            </a:r>
          </a:p>
          <a:p>
            <a:endParaRPr lang="zh-CN" altLang="en-US" dirty="0"/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953135" y="3667125"/>
            <a:ext cx="7413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她               唱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得</a:t>
            </a:r>
            <a:r>
              <a:rPr lang="zh-CN" altLang="en-US" sz="2800" b="1" dirty="0"/>
              <a:t>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好不好 </a:t>
            </a:r>
            <a:r>
              <a:rPr lang="en-US" altLang="zh-CN" sz="2800" b="1" dirty="0">
                <a:latin typeface="宋体" pitchFamily="2" charset="-122"/>
              </a:rPr>
              <a:t>?</a:t>
            </a:r>
            <a:endParaRPr lang="zh-CN" altLang="en-US" dirty="0"/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973773" y="2117725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他        说 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得</a:t>
            </a:r>
            <a:r>
              <a:rPr lang="zh-CN" altLang="en-US" sz="2800" b="1" dirty="0">
                <a:latin typeface="宋体" pitchFamily="2" charset="-122"/>
              </a:rPr>
              <a:t> 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好不好 </a:t>
            </a:r>
            <a:r>
              <a:rPr lang="en-US" altLang="zh-CN" sz="2800" b="1" dirty="0">
                <a:latin typeface="宋体" pitchFamily="2" charset="-122"/>
              </a:rPr>
              <a:t>?</a:t>
            </a:r>
            <a:r>
              <a:rPr lang="zh-CN" altLang="en-US" sz="2800" b="1" dirty="0">
                <a:latin typeface="宋体" pitchFamily="2" charset="-122"/>
              </a:rPr>
              <a:t> </a:t>
            </a:r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973773" y="4595813"/>
            <a:ext cx="50180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姐姐</a:t>
            </a:r>
            <a:r>
              <a:rPr lang="zh-CN" altLang="en-US" sz="2400" b="1" dirty="0">
                <a:solidFill>
                  <a:srgbClr val="FF0000"/>
                </a:solidFill>
              </a:rPr>
              <a:t>住得远不远</a:t>
            </a:r>
            <a:r>
              <a:rPr lang="zh-CN" altLang="en-US" sz="2400" b="1" dirty="0"/>
              <a:t>？</a:t>
            </a:r>
          </a:p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起得早不早</a:t>
            </a:r>
            <a:r>
              <a:rPr lang="zh-CN" altLang="en-US" sz="2400" b="1" dirty="0"/>
              <a:t>？</a:t>
            </a:r>
          </a:p>
          <a:p>
            <a:r>
              <a:rPr lang="zh-CN" altLang="en-US" sz="2400" b="1" dirty="0"/>
              <a:t>她</a:t>
            </a:r>
            <a:r>
              <a:rPr lang="zh-CN" altLang="en-US" sz="2400" b="1" dirty="0">
                <a:solidFill>
                  <a:srgbClr val="FF0000"/>
                </a:solidFill>
              </a:rPr>
              <a:t>跳得好不好</a:t>
            </a:r>
            <a:r>
              <a:rPr lang="zh-CN" altLang="en-US" sz="2400" b="1" dirty="0"/>
              <a:t>？</a:t>
            </a: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2213610" y="1511300"/>
            <a:ext cx="6153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  V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得</a:t>
            </a:r>
            <a:r>
              <a:rPr lang="zh-CN" altLang="en-US" sz="2800" b="1" dirty="0"/>
              <a:t>           </a:t>
            </a:r>
            <a:r>
              <a:rPr lang="zh-CN" altLang="en-US" sz="2800" b="1" dirty="0">
                <a:solidFill>
                  <a:srgbClr val="FF0000"/>
                </a:solidFill>
              </a:rPr>
              <a:t>Adj.+不+Adj</a:t>
            </a:r>
            <a:r>
              <a:rPr lang="zh-CN" altLang="en-US" sz="2800" b="1" dirty="0"/>
              <a:t>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bldLvl="0" animBg="1" autoUpdateAnimBg="0"/>
      <p:bldP spid="25608" grpId="0" bldLvl="0" autoUpdateAnimBg="0"/>
      <p:bldP spid="25609" grpId="0" bldLvl="0" autoUpdateAnimBg="0"/>
      <p:bldP spid="25610" grpId="0" bldLvl="0" autoUpdateAnimBg="0"/>
      <p:bldP spid="25611" grpId="0" bldLvl="0" autoUpdateAnimBg="0"/>
      <p:bldP spid="25612" grpId="0" bldLvl="0" autoUpdateAnimBg="0"/>
      <p:bldP spid="25613" grpId="0" bldLvl="0" autoUpdateAnimBg="0"/>
      <p:bldP spid="25614" grpId="0" bldLvl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 and answer from positive and negative views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他汉语说得好不好？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你住得远不远？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en-US" altLang="zh-CN" sz="3200" dirty="0"/>
              <a:t> </a:t>
            </a:r>
            <a:r>
              <a:rPr lang="zh-CN" altLang="en-US" sz="3200" dirty="0"/>
              <a:t>大卫跑得快不快？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王方唱歌好听不好听？</a:t>
            </a:r>
          </a:p>
        </p:txBody>
      </p:sp>
    </p:spTree>
    <p:extLst>
      <p:ext uri="{BB962C8B-B14F-4D97-AF65-F5344CB8AC3E}">
        <p14:creationId xmlns:p14="http://schemas.microsoft.com/office/powerpoint/2010/main" val="411866509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9C5F7DF-6939-48AF-B68B-C610AEE95A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1380"/>
            <a:ext cx="9144000" cy="573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242180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女的每天早上起得早不早？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男的每天早上几点起床？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女的每天睡得早不早？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女的每天睡几个小时？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692583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你每天早上</a:t>
            </a:r>
            <a:r>
              <a:rPr lang="en-US" altLang="zh-CN" sz="2800" dirty="0"/>
              <a:t>…….</a:t>
            </a:r>
            <a:r>
              <a:rPr lang="zh-CN" altLang="en-US" sz="2800" dirty="0"/>
              <a:t> 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：六点多。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：你比我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：我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，我每天</a:t>
            </a:r>
            <a:r>
              <a:rPr lang="en-US" altLang="zh-CN" sz="2800" dirty="0"/>
              <a:t>……</a:t>
            </a:r>
            <a:r>
              <a:rPr lang="zh-CN" altLang="en-US" sz="2800" dirty="0"/>
              <a:t>，</a:t>
            </a:r>
            <a:r>
              <a:rPr lang="en-US" altLang="zh-CN" sz="2800" dirty="0"/>
              <a:t>……</a:t>
            </a:r>
            <a:r>
              <a:rPr lang="zh-CN" altLang="en-US" sz="2800" dirty="0"/>
              <a:t>身体好。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296311829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 from the view of the lady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我每天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，我的朋友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，我每天晚上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，我觉得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4095301155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CF6A25D4-EC37-4DB1-A30D-2B135D9525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6633"/>
            <a:ext cx="9144000" cy="610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140151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EA36774-624F-4C30-83A3-1CB654906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5262"/>
            <a:ext cx="9144000" cy="602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131343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7D21282-5A2A-4EA1-9646-56841031F1AE}" type="slidenum">
              <a:rPr lang="zh-CN" altLang="en-US"/>
              <a:pPr/>
              <a:t>39</a:t>
            </a:fld>
            <a:endParaRPr lang="en-US" altLang="zh-CN" sz="1800"/>
          </a:p>
        </p:txBody>
      </p:sp>
      <p:sp>
        <p:nvSpPr>
          <p:cNvPr id="38915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8916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8917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8918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7654" name="圆角矩形 7"/>
          <p:cNvSpPr>
            <a:spLocks noChangeArrowheads="1"/>
          </p:cNvSpPr>
          <p:nvPr/>
        </p:nvSpPr>
        <p:spPr bwMode="auto">
          <a:xfrm>
            <a:off x="344488" y="911225"/>
            <a:ext cx="8043862" cy="603250"/>
          </a:xfrm>
          <a:prstGeom prst="roundRect">
            <a:avLst>
              <a:gd name="adj" fmla="val 16667"/>
            </a:avLst>
          </a:prstGeom>
          <a:solidFill>
            <a:srgbClr val="FF00FF">
              <a:alpha val="50195"/>
            </a:srgbClr>
          </a:soli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A</a:t>
            </a:r>
          </a:p>
        </p:txBody>
      </p:sp>
      <p:sp>
        <p:nvSpPr>
          <p:cNvPr id="27656" name="Text Box 8"/>
          <p:cNvSpPr txBox="1">
            <a:spLocks noChangeArrowheads="1"/>
          </p:cNvSpPr>
          <p:nvPr/>
        </p:nvSpPr>
        <p:spPr bwMode="auto">
          <a:xfrm>
            <a:off x="2017713" y="995363"/>
            <a:ext cx="21859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比</a:t>
            </a:r>
          </a:p>
        </p:txBody>
      </p:sp>
      <p:sp>
        <p:nvSpPr>
          <p:cNvPr id="27657" name="Text Box 9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大卫       </a:t>
            </a:r>
            <a:r>
              <a:rPr lang="zh-CN" altLang="en-US" sz="2800" b="1">
                <a:solidFill>
                  <a:srgbClr val="FF0000"/>
                </a:solidFill>
              </a:rPr>
              <a:t>比</a:t>
            </a:r>
            <a:r>
              <a:rPr lang="zh-CN" altLang="en-US" sz="2800" b="1"/>
              <a:t>            我        </a:t>
            </a:r>
            <a:r>
              <a:rPr lang="zh-CN" altLang="en-US" sz="2800" b="1">
                <a:solidFill>
                  <a:srgbClr val="FF0000"/>
                </a:solidFill>
              </a:rPr>
              <a:t>说得好</a:t>
            </a:r>
            <a:r>
              <a:rPr lang="zh-CN" altLang="en-US" sz="2800" b="1"/>
              <a:t>。</a:t>
            </a:r>
          </a:p>
          <a:p>
            <a:pPr>
              <a:lnSpc>
                <a:spcPct val="150000"/>
              </a:lnSpc>
            </a:pPr>
            <a:endParaRPr lang="zh-CN" altLang="en-US" sz="2800" b="1"/>
          </a:p>
          <a:p>
            <a:endParaRPr lang="zh-CN" altLang="en-US"/>
          </a:p>
        </p:txBody>
      </p:sp>
      <p:sp>
        <p:nvSpPr>
          <p:cNvPr id="27658" name="Text Box 10"/>
          <p:cNvSpPr txBox="1">
            <a:spLocks noChangeArrowheads="1"/>
          </p:cNvSpPr>
          <p:nvPr/>
        </p:nvSpPr>
        <p:spPr bwMode="auto">
          <a:xfrm>
            <a:off x="687388" y="366712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我           </a:t>
            </a:r>
            <a:r>
              <a:rPr lang="zh-CN" altLang="en-US" sz="2800" b="1">
                <a:solidFill>
                  <a:srgbClr val="FF0000"/>
                </a:solidFill>
              </a:rPr>
              <a:t>比</a:t>
            </a:r>
            <a:r>
              <a:rPr lang="zh-CN" altLang="en-US" sz="2800" b="1"/>
              <a:t>           妹妹     </a:t>
            </a:r>
            <a:r>
              <a:rPr lang="zh-CN" altLang="en-US" sz="2800" b="1">
                <a:solidFill>
                  <a:srgbClr val="FF0000"/>
                </a:solidFill>
              </a:rPr>
              <a:t>跑得快</a:t>
            </a:r>
            <a:r>
              <a:rPr lang="zh-CN" altLang="en-US" sz="2800" b="1"/>
              <a:t>。              </a:t>
            </a:r>
          </a:p>
        </p:txBody>
      </p:sp>
      <p:sp>
        <p:nvSpPr>
          <p:cNvPr id="27659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7153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 他   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比</a:t>
            </a:r>
            <a:r>
              <a:rPr lang="zh-CN" altLang="en-US" sz="2800" b="1">
                <a:latin typeface="宋体" pitchFamily="2" charset="-122"/>
              </a:rPr>
              <a:t>      我   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高得多</a:t>
            </a:r>
            <a:r>
              <a:rPr lang="zh-CN" altLang="en-US" sz="2800" b="1">
                <a:latin typeface="宋体" pitchFamily="2" charset="-122"/>
              </a:rPr>
              <a:t>。    </a:t>
            </a:r>
          </a:p>
        </p:txBody>
      </p:sp>
      <p:sp>
        <p:nvSpPr>
          <p:cNvPr id="27660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他</a:t>
            </a:r>
            <a:r>
              <a:rPr lang="zh-CN" altLang="en-US" sz="2400" b="1">
                <a:solidFill>
                  <a:srgbClr val="FF0000"/>
                </a:solidFill>
              </a:rPr>
              <a:t>比</a:t>
            </a:r>
            <a:r>
              <a:rPr lang="zh-CN" altLang="en-US" sz="2400" b="1"/>
              <a:t>我写得好。</a:t>
            </a:r>
          </a:p>
          <a:p>
            <a:r>
              <a:rPr lang="zh-CN" altLang="en-US" sz="2400" b="1"/>
              <a:t>我妻子</a:t>
            </a:r>
            <a:r>
              <a:rPr lang="zh-CN" altLang="en-US" sz="2400" b="1">
                <a:solidFill>
                  <a:srgbClr val="FF0000"/>
                </a:solidFill>
              </a:rPr>
              <a:t>比</a:t>
            </a:r>
            <a:r>
              <a:rPr lang="zh-CN" altLang="en-US" sz="2400" b="1"/>
              <a:t>我做得好。</a:t>
            </a:r>
          </a:p>
          <a:p>
            <a:r>
              <a:rPr lang="zh-CN" altLang="en-US" sz="2400" b="1"/>
              <a:t>姐姐</a:t>
            </a:r>
            <a:r>
              <a:rPr lang="zh-CN" altLang="en-US" sz="2400" b="1">
                <a:solidFill>
                  <a:srgbClr val="FF0000"/>
                </a:solidFill>
              </a:rPr>
              <a:t>比</a:t>
            </a:r>
            <a:r>
              <a:rPr lang="zh-CN" altLang="en-US" sz="2400" b="1"/>
              <a:t>我学得好。</a:t>
            </a:r>
          </a:p>
        </p:txBody>
      </p:sp>
      <p:sp>
        <p:nvSpPr>
          <p:cNvPr id="27661" name="Text Box 13"/>
          <p:cNvSpPr txBox="1">
            <a:spLocks noChangeArrowheads="1"/>
          </p:cNvSpPr>
          <p:nvPr/>
        </p:nvSpPr>
        <p:spPr bwMode="auto">
          <a:xfrm>
            <a:off x="3525838" y="996950"/>
            <a:ext cx="48641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B        </a:t>
            </a:r>
            <a:r>
              <a:rPr lang="zh-CN" altLang="en-US" sz="2800" b="1">
                <a:solidFill>
                  <a:srgbClr val="FF0000"/>
                </a:solidFill>
              </a:rPr>
              <a:t>V+得+Adj.</a:t>
            </a:r>
            <a:endParaRPr lang="zh-CN" altLang="en-US" sz="28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7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276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276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276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bldLvl="0" animBg="1" autoUpdateAnimBg="0"/>
      <p:bldP spid="27655" grpId="0" bldLvl="0" autoUpdateAnimBg="0"/>
      <p:bldP spid="27656" grpId="0" bldLvl="0" autoUpdateAnimBg="0"/>
      <p:bldP spid="27657" grpId="0" bldLvl="0" autoUpdateAnimBg="0"/>
      <p:bldP spid="27658" grpId="0" bldLvl="0" autoUpdateAnimBg="0"/>
      <p:bldP spid="27659" grpId="0" bldLvl="0" autoUpdateAnimBg="0"/>
      <p:bldP spid="27661" grpId="0" bldLvl="0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7099A4E-B91F-4693-A7D4-1D66F0916C2C}" type="slidenum">
              <a:rPr lang="zh-CN" altLang="en-US"/>
              <a:pPr/>
              <a:t>40</a:t>
            </a:fld>
            <a:endParaRPr lang="en-US" altLang="zh-CN" sz="1800"/>
          </a:p>
        </p:txBody>
      </p:sp>
      <p:sp>
        <p:nvSpPr>
          <p:cNvPr id="39939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9940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9941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99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9702" name="圆角矩形 7"/>
          <p:cNvSpPr>
            <a:spLocks noChangeArrowheads="1"/>
          </p:cNvSpPr>
          <p:nvPr/>
        </p:nvSpPr>
        <p:spPr bwMode="auto">
          <a:xfrm>
            <a:off x="344488" y="911225"/>
            <a:ext cx="8043862" cy="603250"/>
          </a:xfrm>
          <a:prstGeom prst="roundRect">
            <a:avLst>
              <a:gd name="adj" fmla="val 16667"/>
            </a:avLst>
          </a:prstGeom>
          <a:solidFill>
            <a:srgbClr val="FF00FF">
              <a:alpha val="50195"/>
            </a:srgbClr>
          </a:soli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A</a:t>
            </a:r>
            <a:endParaRPr lang="zh-CN" altLang="en-US"/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2017713" y="995363"/>
            <a:ext cx="21859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V+得      比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大卫       </a:t>
            </a:r>
            <a:r>
              <a:rPr lang="zh-CN" altLang="en-US" sz="2800" b="1">
                <a:solidFill>
                  <a:srgbClr val="FF0000"/>
                </a:solidFill>
              </a:rPr>
              <a:t>说得 </a:t>
            </a:r>
            <a:r>
              <a:rPr lang="zh-CN" altLang="en-US" sz="2800" b="1"/>
              <a:t>       </a:t>
            </a:r>
            <a:r>
              <a:rPr lang="zh-CN" altLang="en-US" sz="2800" b="1">
                <a:solidFill>
                  <a:srgbClr val="FF0000"/>
                </a:solidFill>
              </a:rPr>
              <a:t>比 </a:t>
            </a:r>
            <a:r>
              <a:rPr lang="zh-CN" altLang="en-US" sz="2800" b="1"/>
              <a:t>        我        </a:t>
            </a:r>
            <a:r>
              <a:rPr lang="zh-CN" altLang="en-US" sz="2800" b="1">
                <a:solidFill>
                  <a:srgbClr val="FF0000"/>
                </a:solidFill>
              </a:rPr>
              <a:t>好</a:t>
            </a:r>
            <a:r>
              <a:rPr lang="zh-CN" altLang="en-US" sz="2800" b="1"/>
              <a:t>。</a:t>
            </a:r>
          </a:p>
          <a:p>
            <a:pPr>
              <a:lnSpc>
                <a:spcPct val="150000"/>
              </a:lnSpc>
            </a:pPr>
            <a:endParaRPr lang="zh-CN" altLang="en-US" sz="2800" b="1"/>
          </a:p>
          <a:p>
            <a:endParaRPr lang="zh-CN" altLang="en-US"/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687388" y="366712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我           </a:t>
            </a:r>
            <a:r>
              <a:rPr lang="zh-CN" altLang="en-US" sz="2800" b="1">
                <a:solidFill>
                  <a:srgbClr val="FF0000"/>
                </a:solidFill>
              </a:rPr>
              <a:t>跑得</a:t>
            </a:r>
            <a:r>
              <a:rPr lang="zh-CN" altLang="en-US" sz="2800" b="1"/>
              <a:t>        </a:t>
            </a:r>
            <a:r>
              <a:rPr lang="zh-CN" altLang="en-US" sz="2800" b="1">
                <a:solidFill>
                  <a:srgbClr val="FF0000"/>
                </a:solidFill>
              </a:rPr>
              <a:t>比</a:t>
            </a:r>
            <a:r>
              <a:rPr lang="zh-CN" altLang="en-US" sz="2800" b="1"/>
              <a:t>        妹妹     </a:t>
            </a:r>
            <a:r>
              <a:rPr lang="zh-CN" altLang="en-US" sz="2800" b="1">
                <a:solidFill>
                  <a:srgbClr val="FF0000"/>
                </a:solidFill>
              </a:rPr>
              <a:t>快</a:t>
            </a:r>
            <a:r>
              <a:rPr lang="zh-CN" altLang="en-US" sz="2800" b="1"/>
              <a:t>。              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685800" y="1746250"/>
            <a:ext cx="7153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 他   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跳得    比</a:t>
            </a:r>
            <a:r>
              <a:rPr lang="zh-CN" altLang="en-US" sz="2800" b="1">
                <a:latin typeface="宋体" pitchFamily="2" charset="-122"/>
              </a:rPr>
              <a:t>     我   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高</a:t>
            </a:r>
            <a:r>
              <a:rPr lang="zh-CN" altLang="en-US" sz="2800" b="1">
                <a:latin typeface="宋体" pitchFamily="2" charset="-122"/>
              </a:rPr>
              <a:t>。    </a:t>
            </a: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他</a:t>
            </a:r>
            <a:r>
              <a:rPr lang="zh-CN" altLang="en-US" sz="2400" b="1">
                <a:solidFill>
                  <a:srgbClr val="FF0000"/>
                </a:solidFill>
              </a:rPr>
              <a:t>学得比我好。</a:t>
            </a:r>
          </a:p>
          <a:p>
            <a:r>
              <a:rPr lang="zh-CN" altLang="en-US" sz="2400" b="1"/>
              <a:t>姐姐</a:t>
            </a:r>
            <a:r>
              <a:rPr lang="zh-CN" altLang="en-US" sz="2400" b="1">
                <a:solidFill>
                  <a:srgbClr val="FF0000"/>
                </a:solidFill>
              </a:rPr>
              <a:t>跑得比我快。</a:t>
            </a:r>
          </a:p>
          <a:p>
            <a:r>
              <a:rPr lang="zh-CN" altLang="en-US" sz="2400" b="1"/>
              <a:t>我</a:t>
            </a:r>
            <a:r>
              <a:rPr lang="zh-CN" altLang="en-US" sz="2400" b="1">
                <a:solidFill>
                  <a:srgbClr val="FF0000"/>
                </a:solidFill>
              </a:rPr>
              <a:t>妻子做得比我好</a:t>
            </a:r>
            <a:r>
              <a:rPr lang="zh-CN" altLang="en-US" sz="2400" b="1"/>
              <a:t>。</a:t>
            </a: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4473575" y="996950"/>
            <a:ext cx="33655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B          </a:t>
            </a:r>
            <a:r>
              <a:rPr lang="zh-CN" altLang="en-US" sz="2800" b="1">
                <a:solidFill>
                  <a:srgbClr val="FF0000"/>
                </a:solidFill>
              </a:rPr>
              <a:t>Adj.</a:t>
            </a:r>
            <a:endParaRPr lang="zh-CN" altLang="en-US" sz="28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29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297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297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2" grpId="0" bldLvl="0" animBg="1" autoUpdateAnimBg="0"/>
      <p:bldP spid="29703" grpId="0" bldLvl="0" autoUpdateAnimBg="0"/>
      <p:bldP spid="29704" grpId="0" bldLvl="0" autoUpdateAnimBg="0"/>
      <p:bldP spid="29705" grpId="0" bldLvl="0" autoUpdateAnimBg="0"/>
      <p:bldP spid="29706" grpId="0" bldLvl="0" autoUpdateAnimBg="0"/>
      <p:bldP spid="29707" grpId="0" bldLvl="0" autoUpdateAnimBg="0"/>
      <p:bldP spid="29709" grpId="0" bldLvl="0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810260" y="2001520"/>
            <a:ext cx="75234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/>
              <a:t>Answer questions quickly</a:t>
            </a:r>
          </a:p>
          <a:p>
            <a:pPr algn="ctr"/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我比他说得好。谁说的好？</a:t>
            </a:r>
            <a:r>
              <a:rPr lang="en-US" altLang="zh-CN" sz="2800" dirty="0"/>
              <a:t>_________</a:t>
            </a:r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他住得比我远。谁家远？</a:t>
            </a:r>
            <a:r>
              <a:rPr lang="en-US" altLang="zh-CN" sz="2800" dirty="0"/>
              <a:t>__________</a:t>
            </a:r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 </a:t>
            </a:r>
            <a:r>
              <a:rPr lang="zh-CN" altLang="en-US" sz="2800" dirty="0"/>
              <a:t>大卫比我写得快。谁写得快。</a:t>
            </a:r>
            <a:r>
              <a:rPr lang="en-US" altLang="zh-CN" sz="2800" dirty="0"/>
              <a:t>_________</a:t>
            </a:r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王方没有我起得早。谁起得早？</a:t>
            </a:r>
            <a:r>
              <a:rPr lang="en-US" altLang="zh-CN" sz="2800" dirty="0"/>
              <a:t>________</a:t>
            </a:r>
            <a:endParaRPr lang="zh-CN" altLang="en-US" sz="2800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18E7820F-DC3F-40E1-A63A-4EA7EF64D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860" y="246697"/>
            <a:ext cx="5562600" cy="54292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21650717-2DA3-4C6B-B155-D873338C08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2860" y="988853"/>
            <a:ext cx="6181725" cy="50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400420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6DF0720-A8CE-4F8F-82DC-FE8F0461DB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63" y="1675678"/>
            <a:ext cx="9144000" cy="4014643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05D6A6D9-B4DD-4DC5-835C-DEDA6FC5B871}"/>
              </a:ext>
            </a:extLst>
          </p:cNvPr>
          <p:cNvSpPr txBox="1"/>
          <p:nvPr/>
        </p:nvSpPr>
        <p:spPr>
          <a:xfrm>
            <a:off x="1595120" y="426720"/>
            <a:ext cx="5168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/>
              <a:t>2 sentences each one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851008655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5FB2ECFF-360A-49A1-8B50-C634444081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7800"/>
            <a:ext cx="91440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853589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今天天气怎么样？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今天几度？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女的为什么让男的进房间？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554483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A:…….</a:t>
            </a:r>
            <a:r>
              <a:rPr lang="zh-CN" altLang="en-US" sz="2800" dirty="0"/>
              <a:t> ，今天真冷？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：有</a:t>
            </a:r>
            <a:r>
              <a:rPr lang="en-US" altLang="zh-CN" sz="2800" dirty="0"/>
              <a:t>……</a:t>
            </a:r>
            <a:r>
              <a:rPr lang="zh-CN" altLang="en-US" sz="2800" dirty="0"/>
              <a:t>吧。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：是啊，你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了，我们</a:t>
            </a:r>
            <a:r>
              <a:rPr lang="en-US" altLang="zh-CN" sz="2800" dirty="0"/>
              <a:t>……</a:t>
            </a:r>
            <a:r>
              <a:rPr lang="zh-CN" altLang="en-US" sz="2800" dirty="0"/>
              <a:t>吧。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：好吧。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632558850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9514261-0C3A-422C-BA6F-E3A4421682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692"/>
            <a:ext cx="9144000" cy="6738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552709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8094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en-US" altLang="zh-CN" sz="4000" dirty="0">
                <a:solidFill>
                  <a:srgbClr val="00B050"/>
                </a:solidFill>
              </a:rPr>
              <a:t>B</a:t>
            </a:r>
            <a:r>
              <a:rPr lang="zh-CN" altLang="en-US" sz="4000" dirty="0">
                <a:solidFill>
                  <a:srgbClr val="00B050"/>
                </a:solidFill>
              </a:rPr>
              <a:t>在做什么呢？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B</a:t>
            </a:r>
            <a:r>
              <a:rPr lang="zh-CN" altLang="en-US" sz="4000" dirty="0">
                <a:solidFill>
                  <a:srgbClr val="00B050"/>
                </a:solidFill>
              </a:rPr>
              <a:t>的弟弟为什么要找房子？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家离公司远，好不好？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B</a:t>
            </a:r>
            <a:r>
              <a:rPr lang="zh-CN" altLang="en-US" sz="4000" dirty="0">
                <a:solidFill>
                  <a:srgbClr val="00B050"/>
                </a:solidFill>
              </a:rPr>
              <a:t>的弟弟希望找一个什么样的房子？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748283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</a:t>
            </a:r>
            <a:r>
              <a:rPr lang="zh-CN" altLang="en-US" sz="2800" dirty="0"/>
              <a:t>你在</a:t>
            </a:r>
            <a:r>
              <a:rPr lang="en-US" altLang="zh-CN" sz="2800" dirty="0"/>
              <a:t>…….</a:t>
            </a:r>
            <a:r>
              <a:rPr lang="zh-CN" altLang="en-US" sz="2800" dirty="0"/>
              <a:t> 呢？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：我弟弟</a:t>
            </a:r>
            <a:r>
              <a:rPr lang="en-US" altLang="zh-CN" sz="2800" dirty="0"/>
              <a:t>……</a:t>
            </a:r>
            <a:r>
              <a:rPr lang="zh-CN" altLang="en-US" sz="2800" dirty="0"/>
              <a:t>，现在他家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：住得远</a:t>
            </a:r>
            <a:r>
              <a:rPr lang="en-US" altLang="zh-CN" sz="2800" dirty="0"/>
              <a:t>……</a:t>
            </a:r>
            <a:r>
              <a:rPr lang="zh-CN" altLang="en-US" sz="2800" dirty="0"/>
              <a:t>！</a:t>
            </a:r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：是啊，他也希望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271777255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49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C7C04B3-A72C-4031-88DE-3D5492EE49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30523"/>
            <a:ext cx="9144000" cy="4196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D4C93CAA-AE81-43FF-8CD2-D3555A915A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37124"/>
            <a:ext cx="9144000" cy="5983751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50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4253231" y="1778623"/>
            <a:ext cx="127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很好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5262563" y="2999193"/>
            <a:ext cx="1803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很快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4960620" y="3761509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多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4896168" y="5625421"/>
            <a:ext cx="1783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好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51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A04A1474-BF8D-4701-92D6-F781B6483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0963" y="238360"/>
            <a:ext cx="9144000" cy="2662719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7B502FD0-9653-475F-8653-C6630716CB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80963" y="2778125"/>
            <a:ext cx="8639175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52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7BAE243-BEB9-4C36-BE48-37F38C27B4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22122"/>
            <a:ext cx="9144000" cy="4413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2A59BCE1-AD22-425E-B1DC-57A0E3E40E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770" y="1993106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5D08A84-2532-413D-AB3E-8D5AB33677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5730" y="20002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074BC89D-7558-43C3-92F4-D2D276772C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17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EC74B65-BC66-403D-A39F-6BAF021AA1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733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5DFE0F02-EAAB-49F7-ABFB-9F45F586CC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770" y="210185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B676DF78-1ECC-4507-B425-50D731E24F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850" y="21018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C0A1B4D-910F-4E4A-B3C3-BAE83E40C4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130" y="2254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022CE431-6A4F-44E8-B53F-27FE91A3B1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0372" y="234569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5EB64B3-A85B-498A-B256-52D4FC2244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96174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2025</TotalTime>
  <Pages>0</Pages>
  <Words>1285</Words>
  <Characters>0</Characters>
  <Application>Microsoft Office PowerPoint</Application>
  <DocSecurity>0</DocSecurity>
  <PresentationFormat>全屏显示(4:3)</PresentationFormat>
  <Lines>0</Lines>
  <Paragraphs>355</Paragraphs>
  <Slides>57</Slides>
  <Notes>23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57</vt:i4>
      </vt:variant>
    </vt:vector>
  </HeadingPairs>
  <TitlesOfParts>
    <vt:vector size="69" baseType="lpstr">
      <vt:lpstr>Arial</vt:lpstr>
      <vt:lpstr>GB Pinyinok-D</vt:lpstr>
      <vt:lpstr>Times New Roman</vt:lpstr>
      <vt:lpstr>Wingdings 2</vt:lpstr>
      <vt:lpstr>Microsoft YaHei</vt:lpstr>
      <vt:lpstr>Calibri Light</vt:lpstr>
      <vt:lpstr>STKaiti</vt:lpstr>
      <vt:lpstr>Calibri</vt:lpstr>
      <vt:lpstr>SimSun</vt:lpstr>
      <vt:lpstr>默认设计模板</vt:lpstr>
      <vt:lpstr>1_A000120150209A07PWBG</vt:lpstr>
      <vt:lpstr>自定义设计方案</vt:lpstr>
      <vt:lpstr>第 12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271</cp:revision>
  <dcterms:created xsi:type="dcterms:W3CDTF">2013-01-25T01:44:00Z</dcterms:created>
  <dcterms:modified xsi:type="dcterms:W3CDTF">2021-01-07T19:27:43Z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