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Canva Sans" panose="020B0604020202020204" charset="0"/>
      <p:regular r:id="rId17"/>
    </p:embeddedFont>
    <p:embeddedFont>
      <p:font typeface="Canva Sans Bold" panose="020B0604020202020204" charset="0"/>
      <p:regular r:id="rId18"/>
    </p:embeddedFont>
    <p:embeddedFont>
      <p:font typeface="Open Sauce" panose="020B0604020202020204" charset="0"/>
      <p:regular r:id="rId19"/>
    </p:embeddedFont>
    <p:embeddedFont>
      <p:font typeface="Open Sauce Bold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E00AD"/>
    <a:srgbClr val="0C01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50" d="100"/>
          <a:sy n="50" d="100"/>
        </p:scale>
        <p:origin x="946" y="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B86D2C-A3A4-45A7-B122-A4CF50B7B2AA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5B7910-BD55-419C-A45E-9B3D173C00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88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5B7910-BD55-419C-A45E-9B3D173C00D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0910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5B7910-BD55-419C-A45E-9B3D173C00D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6334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5B7910-BD55-419C-A45E-9B3D173C00D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396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Relationship Id="rId9" Type="http://schemas.openxmlformats.org/officeDocument/2006/relationships/image" Target="../media/image2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jpeg"/><Relationship Id="rId7" Type="http://schemas.openxmlformats.org/officeDocument/2006/relationships/image" Target="../media/image38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svg"/><Relationship Id="rId11" Type="http://schemas.openxmlformats.org/officeDocument/2006/relationships/image" Target="../media/image2.pn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jpeg"/><Relationship Id="rId9" Type="http://schemas.openxmlformats.org/officeDocument/2006/relationships/image" Target="../media/image4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53.svg"/><Relationship Id="rId3" Type="http://schemas.openxmlformats.org/officeDocument/2006/relationships/image" Target="../media/image43.svg"/><Relationship Id="rId7" Type="http://schemas.openxmlformats.org/officeDocument/2006/relationships/image" Target="../media/image47.svg"/><Relationship Id="rId12" Type="http://schemas.openxmlformats.org/officeDocument/2006/relationships/image" Target="../media/image52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openxmlformats.org/officeDocument/2006/relationships/image" Target="../media/image51.svg"/><Relationship Id="rId5" Type="http://schemas.openxmlformats.org/officeDocument/2006/relationships/image" Target="../media/image45.svg"/><Relationship Id="rId15" Type="http://schemas.openxmlformats.org/officeDocument/2006/relationships/image" Target="../media/image55.sv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svg"/><Relationship Id="rId14" Type="http://schemas.openxmlformats.org/officeDocument/2006/relationships/image" Target="../media/image5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59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286000" y="0"/>
            <a:ext cx="13716000" cy="10287000"/>
          </a:xfrm>
          <a:custGeom>
            <a:avLst/>
            <a:gdLst/>
            <a:ahLst/>
            <a:cxnLst/>
            <a:rect l="l" t="t" r="r" b="b"/>
            <a:pathLst>
              <a:path w="13716000" h="10287000">
                <a:moveTo>
                  <a:pt x="0" y="0"/>
                </a:moveTo>
                <a:lnTo>
                  <a:pt x="13716000" y="0"/>
                </a:lnTo>
                <a:lnTo>
                  <a:pt x="13716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18288000" cy="10287000"/>
            <a:chOff x="0" y="0"/>
            <a:chExt cx="3612444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612445" cy="2709333"/>
            </a:xfrm>
            <a:custGeom>
              <a:avLst/>
              <a:gdLst/>
              <a:ahLst/>
              <a:cxnLst/>
              <a:rect l="l" t="t" r="r" b="b"/>
              <a:pathLst>
                <a:path w="3612445" h="2709333">
                  <a:moveTo>
                    <a:pt x="0" y="0"/>
                  </a:moveTo>
                  <a:lnTo>
                    <a:pt x="3612445" y="0"/>
                  </a:lnTo>
                  <a:lnTo>
                    <a:pt x="361244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E00AD">
                <a:alpha val="53725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3612444" cy="27283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09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>
            <a:off x="13971737" y="1044217"/>
            <a:ext cx="1258738" cy="0"/>
          </a:xfrm>
          <a:prstGeom prst="line">
            <a:avLst/>
          </a:prstGeom>
          <a:ln w="28575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3314700" y="3635223"/>
            <a:ext cx="11658600" cy="2441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326"/>
              </a:lnSpc>
            </a:pPr>
            <a:r>
              <a:rPr lang="en-US" sz="10137" b="1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NEIGHBOUR </a:t>
            </a:r>
            <a:r>
              <a:rPr lang="en-US" sz="10137" b="1" dirty="0">
                <a:solidFill>
                  <a:srgbClr val="FF3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ALERT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14700" y="7929562"/>
            <a:ext cx="6861268" cy="1328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15"/>
              </a:lnSpc>
            </a:pPr>
            <a:r>
              <a:rPr lang="en-US" sz="3796" spc="75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Presenter: Nadejda Toma</a:t>
            </a:r>
          </a:p>
          <a:p>
            <a:pPr algn="l">
              <a:lnSpc>
                <a:spcPts val="5315"/>
              </a:lnSpc>
            </a:pPr>
            <a:r>
              <a:rPr lang="en-US" sz="3796" spc="75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ID: 2232920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70524" y="6377152"/>
            <a:ext cx="8546951" cy="758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4"/>
              </a:lnSpc>
            </a:pPr>
            <a:r>
              <a:rPr lang="en-US" sz="2217" b="1" spc="44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 COMMUNITY-BASED WEB APP FOR REAL-TIME LOCAL EMERGENCY REPORTING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8517345-B148-D2C3-9B19-B09B606C8D07}"/>
              </a:ext>
            </a:extLst>
          </p:cNvPr>
          <p:cNvGrpSpPr/>
          <p:nvPr/>
        </p:nvGrpSpPr>
        <p:grpSpPr>
          <a:xfrm>
            <a:off x="2852492" y="521424"/>
            <a:ext cx="3602360" cy="533508"/>
            <a:chOff x="2852492" y="521424"/>
            <a:chExt cx="3602360" cy="533508"/>
          </a:xfrm>
        </p:grpSpPr>
        <p:sp>
          <p:nvSpPr>
            <p:cNvPr id="7" name="Freeform 7"/>
            <p:cNvSpPr/>
            <p:nvPr/>
          </p:nvSpPr>
          <p:spPr>
            <a:xfrm>
              <a:off x="2852492" y="521424"/>
              <a:ext cx="1185574" cy="533508"/>
            </a:xfrm>
            <a:custGeom>
              <a:avLst/>
              <a:gdLst/>
              <a:ahLst/>
              <a:cxnLst/>
              <a:rect l="l" t="t" r="r" b="b"/>
              <a:pathLst>
                <a:path w="1185574" h="533508">
                  <a:moveTo>
                    <a:pt x="0" y="0"/>
                  </a:moveTo>
                  <a:lnTo>
                    <a:pt x="1185574" y="0"/>
                  </a:lnTo>
                  <a:lnTo>
                    <a:pt x="1185574" y="533509"/>
                  </a:lnTo>
                  <a:lnTo>
                    <a:pt x="0" y="5335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4259723" y="689312"/>
              <a:ext cx="2195129" cy="3349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34"/>
                </a:lnSpc>
                <a:spcBef>
                  <a:spcPct val="0"/>
                </a:spcBef>
              </a:pPr>
              <a:r>
                <a:rPr lang="en-US" sz="2024" b="1" spc="40" dirty="0" err="1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Neighbour</a:t>
              </a:r>
              <a:r>
                <a:rPr lang="en-US" sz="2024" b="1" spc="40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</a:t>
              </a:r>
              <a:r>
                <a:rPr lang="en-US" sz="2024" b="1" spc="40" dirty="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Alert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Group 46">
            <a:extLst>
              <a:ext uri="{FF2B5EF4-FFF2-40B4-BE49-F238E27FC236}">
                <a16:creationId xmlns:a16="http://schemas.microsoft.com/office/drawing/2014/main" id="{F659AFC7-8884-0875-7857-0D59146F96A5}"/>
              </a:ext>
            </a:extLst>
          </p:cNvPr>
          <p:cNvGrpSpPr/>
          <p:nvPr/>
        </p:nvGrpSpPr>
        <p:grpSpPr>
          <a:xfrm>
            <a:off x="10058400" y="1182661"/>
            <a:ext cx="4944192" cy="8055547"/>
            <a:chOff x="10067208" y="1182661"/>
            <a:chExt cx="4944192" cy="8055547"/>
          </a:xfrm>
        </p:grpSpPr>
        <p:sp>
          <p:nvSpPr>
            <p:cNvPr id="7" name="AutoShape 7"/>
            <p:cNvSpPr/>
            <p:nvPr/>
          </p:nvSpPr>
          <p:spPr>
            <a:xfrm>
              <a:off x="10067208" y="1594671"/>
              <a:ext cx="4352463" cy="0"/>
            </a:xfrm>
            <a:prstGeom prst="line">
              <a:avLst/>
            </a:prstGeom>
            <a:ln w="3810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AutoShape 8"/>
            <p:cNvSpPr/>
            <p:nvPr/>
          </p:nvSpPr>
          <p:spPr>
            <a:xfrm>
              <a:off x="10067208" y="2431452"/>
              <a:ext cx="4352463" cy="0"/>
            </a:xfrm>
            <a:prstGeom prst="line">
              <a:avLst/>
            </a:prstGeom>
            <a:ln w="3810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AutoShape 9"/>
            <p:cNvSpPr/>
            <p:nvPr/>
          </p:nvSpPr>
          <p:spPr>
            <a:xfrm>
              <a:off x="10067208" y="3268233"/>
              <a:ext cx="4352463" cy="0"/>
            </a:xfrm>
            <a:prstGeom prst="line">
              <a:avLst/>
            </a:prstGeom>
            <a:ln w="3810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10067208" y="4105014"/>
              <a:ext cx="4352463" cy="0"/>
            </a:xfrm>
            <a:prstGeom prst="line">
              <a:avLst/>
            </a:prstGeom>
            <a:ln w="3810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10067208" y="5778576"/>
              <a:ext cx="4352463" cy="0"/>
            </a:xfrm>
            <a:prstGeom prst="line">
              <a:avLst/>
            </a:prstGeom>
            <a:ln w="3810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0067208" y="4941795"/>
              <a:ext cx="4352463" cy="0"/>
            </a:xfrm>
            <a:prstGeom prst="line">
              <a:avLst/>
            </a:prstGeom>
            <a:ln w="3810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0067208" y="6724673"/>
              <a:ext cx="4352463" cy="0"/>
            </a:xfrm>
            <a:prstGeom prst="line">
              <a:avLst/>
            </a:prstGeom>
            <a:ln w="3810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0067208" y="1182661"/>
              <a:ext cx="2254503" cy="32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Introduction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4245153" y="1182661"/>
              <a:ext cx="766247" cy="32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03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0067208" y="2019442"/>
              <a:ext cx="3724992" cy="33483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Problem Statement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4245153" y="2019442"/>
              <a:ext cx="766247" cy="32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04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0067208" y="2856223"/>
              <a:ext cx="766247" cy="32297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Aim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4245153" y="2856223"/>
              <a:ext cx="766247" cy="32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05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0067208" y="3693004"/>
              <a:ext cx="2007497" cy="32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Objectives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4245153" y="3693004"/>
              <a:ext cx="766247" cy="32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456"/>
                </a:lnSpc>
              </a:pPr>
              <a:r>
                <a:rPr lang="en-US" sz="267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06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0067208" y="5366566"/>
              <a:ext cx="2853964" cy="32297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Project</a:t>
              </a:r>
              <a:r>
                <a:rPr lang="en-US" sz="267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</a:t>
              </a: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Design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4245153" y="5366566"/>
              <a:ext cx="766247" cy="32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08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067208" y="4560183"/>
              <a:ext cx="2412261" cy="32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Methodology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4245153" y="4529785"/>
              <a:ext cx="766247" cy="32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07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067208" y="6312663"/>
              <a:ext cx="4352463" cy="32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Resources</a:t>
              </a:r>
              <a:r>
                <a:rPr lang="en-US" sz="267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</a:t>
              </a: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and</a:t>
              </a:r>
              <a:r>
                <a:rPr lang="en-US" sz="267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</a:t>
              </a: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Planning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4245153" y="6312663"/>
              <a:ext cx="766247" cy="32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456"/>
                </a:lnSpc>
              </a:pPr>
              <a:r>
                <a:rPr lang="en-US" sz="2800" b="1" spc="26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09</a:t>
              </a:r>
            </a:p>
          </p:txBody>
        </p:sp>
        <p:sp>
          <p:nvSpPr>
            <p:cNvPr id="28" name="AutoShape 28"/>
            <p:cNvSpPr/>
            <p:nvPr/>
          </p:nvSpPr>
          <p:spPr>
            <a:xfrm>
              <a:off x="10067208" y="7564646"/>
              <a:ext cx="4352463" cy="0"/>
            </a:xfrm>
            <a:prstGeom prst="line">
              <a:avLst/>
            </a:prstGeom>
            <a:ln w="3810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10067208" y="8401427"/>
              <a:ext cx="4352463" cy="0"/>
            </a:xfrm>
            <a:prstGeom prst="line">
              <a:avLst/>
            </a:prstGeom>
            <a:ln w="3810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10067208" y="9238208"/>
              <a:ext cx="4352463" cy="0"/>
            </a:xfrm>
            <a:prstGeom prst="line">
              <a:avLst/>
            </a:prstGeom>
            <a:ln w="38100" cap="rnd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067208" y="7152636"/>
              <a:ext cx="3039192" cy="32297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Project</a:t>
              </a:r>
              <a:r>
                <a:rPr lang="en-US" sz="267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</a:t>
              </a: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Timeline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4245153" y="7152636"/>
              <a:ext cx="766247" cy="32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10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067208" y="7989417"/>
              <a:ext cx="2196297" cy="32297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Conclusion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4245153" y="7989417"/>
              <a:ext cx="766247" cy="32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12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067208" y="8826198"/>
              <a:ext cx="2196297" cy="32297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References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4245153" y="8826198"/>
              <a:ext cx="766247" cy="3239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456"/>
                </a:lnSpc>
              </a:pPr>
              <a:r>
                <a:rPr lang="en-US" sz="2800" b="1" spc="26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13</a:t>
              </a:r>
              <a:endParaRPr lang="en-US" sz="2670" b="1" spc="26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19CB3EEE-8482-ED3C-9D0B-DD1D06EB0DC2}"/>
              </a:ext>
            </a:extLst>
          </p:cNvPr>
          <p:cNvGrpSpPr/>
          <p:nvPr/>
        </p:nvGrpSpPr>
        <p:grpSpPr>
          <a:xfrm>
            <a:off x="2281082" y="16541"/>
            <a:ext cx="15099486" cy="10287000"/>
            <a:chOff x="2285999" y="0"/>
            <a:chExt cx="15099486" cy="10287000"/>
          </a:xfrm>
        </p:grpSpPr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940AF5AD-7B32-5AF6-EE59-4AE096C893EC}"/>
                </a:ext>
              </a:extLst>
            </p:cNvPr>
            <p:cNvGrpSpPr/>
            <p:nvPr/>
          </p:nvGrpSpPr>
          <p:grpSpPr>
            <a:xfrm>
              <a:off x="2285999" y="0"/>
              <a:ext cx="15099486" cy="10287000"/>
              <a:chOff x="2285999" y="0"/>
              <a:chExt cx="15099486" cy="10287000"/>
            </a:xfrm>
          </p:grpSpPr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8C87D51D-CDE1-6602-F2F2-9799C5A000DF}"/>
                  </a:ext>
                </a:extLst>
              </p:cNvPr>
              <p:cNvGrpSpPr/>
              <p:nvPr/>
            </p:nvGrpSpPr>
            <p:grpSpPr>
              <a:xfrm>
                <a:off x="2285999" y="0"/>
                <a:ext cx="6495334" cy="10287000"/>
                <a:chOff x="2285999" y="0"/>
                <a:chExt cx="6495334" cy="10287000"/>
              </a:xfrm>
            </p:grpSpPr>
            <p:sp>
              <p:nvSpPr>
                <p:cNvPr id="2" name="Freeform 2"/>
                <p:cNvSpPr/>
                <p:nvPr/>
              </p:nvSpPr>
              <p:spPr>
                <a:xfrm>
                  <a:off x="2286000" y="1790625"/>
                  <a:ext cx="6495333" cy="8496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495333" h="8496375">
                      <a:moveTo>
                        <a:pt x="0" y="0"/>
                      </a:moveTo>
                      <a:lnTo>
                        <a:pt x="6495333" y="0"/>
                      </a:lnTo>
                      <a:lnTo>
                        <a:pt x="6495333" y="8496375"/>
                      </a:lnTo>
                      <a:lnTo>
                        <a:pt x="0" y="849637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/>
                  <a:stretch>
                    <a:fillRect t="-7663" r="-7555" b="-15519"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" name="Freeform 3"/>
                <p:cNvSpPr/>
                <p:nvPr/>
              </p:nvSpPr>
              <p:spPr>
                <a:xfrm>
                  <a:off x="2285999" y="0"/>
                  <a:ext cx="6495333" cy="73029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537960" h="7302980">
                      <a:moveTo>
                        <a:pt x="0" y="0"/>
                      </a:moveTo>
                      <a:lnTo>
                        <a:pt x="6537960" y="0"/>
                      </a:lnTo>
                      <a:lnTo>
                        <a:pt x="6537960" y="7302980"/>
                      </a:lnTo>
                      <a:lnTo>
                        <a:pt x="0" y="730298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3"/>
                  <a:stretch>
                    <a:fillRect l="-24467" r="-24467"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" name="Freeform 5"/>
                <p:cNvSpPr/>
                <p:nvPr/>
              </p:nvSpPr>
              <p:spPr>
                <a:xfrm>
                  <a:off x="2286000" y="0"/>
                  <a:ext cx="6495333" cy="10287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1270" h="2551853">
                      <a:moveTo>
                        <a:pt x="0" y="0"/>
                      </a:moveTo>
                      <a:lnTo>
                        <a:pt x="1611270" y="0"/>
                      </a:lnTo>
                      <a:lnTo>
                        <a:pt x="1611270" y="2551853"/>
                      </a:lnTo>
                      <a:lnTo>
                        <a:pt x="0" y="2551853"/>
                      </a:lnTo>
                      <a:close/>
                    </a:path>
                  </a:pathLst>
                </a:custGeom>
                <a:solidFill>
                  <a:srgbClr val="0E00AD">
                    <a:alpha val="65882"/>
                  </a:srgbClr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42" name="TextBox 42"/>
              <p:cNvSpPr txBox="1"/>
              <p:nvPr/>
            </p:nvSpPr>
            <p:spPr>
              <a:xfrm>
                <a:off x="15690306" y="8877300"/>
                <a:ext cx="1695179" cy="48872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845"/>
                  </a:lnSpc>
                </a:pPr>
                <a:r>
                  <a:rPr lang="en-US" sz="4179" b="1" spc="41" dirty="0">
                    <a:solidFill>
                      <a:srgbClr val="0C018E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02/14</a:t>
                </a:r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90C99F10-B1B2-0988-C534-146C18A1268C}"/>
                </a:ext>
              </a:extLst>
            </p:cNvPr>
            <p:cNvGrpSpPr/>
            <p:nvPr/>
          </p:nvGrpSpPr>
          <p:grpSpPr>
            <a:xfrm>
              <a:off x="3146926" y="1994451"/>
              <a:ext cx="4228800" cy="761048"/>
              <a:chOff x="3146928" y="2122571"/>
              <a:chExt cx="4228800" cy="761048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6411668" y="2207385"/>
                <a:ext cx="964060" cy="519387"/>
              </a:xfrm>
              <a:custGeom>
                <a:avLst/>
                <a:gdLst/>
                <a:ahLst/>
                <a:cxnLst/>
                <a:rect l="l" t="t" r="r" b="b"/>
                <a:pathLst>
                  <a:path w="964060" h="519387">
                    <a:moveTo>
                      <a:pt x="0" y="0"/>
                    </a:moveTo>
                    <a:lnTo>
                      <a:pt x="964060" y="0"/>
                    </a:lnTo>
                    <a:lnTo>
                      <a:pt x="964060" y="519387"/>
                    </a:lnTo>
                    <a:lnTo>
                      <a:pt x="0" y="51938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3146928" y="2122571"/>
                <a:ext cx="3251345" cy="76104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5520"/>
                  </a:lnSpc>
                </a:pPr>
                <a:r>
                  <a:rPr lang="en-US" sz="6000" b="1" spc="60" dirty="0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Content </a:t>
                </a:r>
              </a:p>
            </p:txBody>
          </p:sp>
        </p:grp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E240D562-4105-A1DB-CA3D-37507CAC1B47}"/>
              </a:ext>
            </a:extLst>
          </p:cNvPr>
          <p:cNvGrpSpPr/>
          <p:nvPr/>
        </p:nvGrpSpPr>
        <p:grpSpPr>
          <a:xfrm>
            <a:off x="2285998" y="3472330"/>
            <a:ext cx="6495333" cy="3086100"/>
            <a:chOff x="2286000" y="3600450"/>
            <a:chExt cx="6495333" cy="3086100"/>
          </a:xfrm>
        </p:grpSpPr>
        <p:grpSp>
          <p:nvGrpSpPr>
            <p:cNvPr id="38" name="Group 38"/>
            <p:cNvGrpSpPr/>
            <p:nvPr/>
          </p:nvGrpSpPr>
          <p:grpSpPr>
            <a:xfrm>
              <a:off x="2286000" y="3600450"/>
              <a:ext cx="6495333" cy="3086100"/>
              <a:chOff x="0" y="0"/>
              <a:chExt cx="1710705" cy="812800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1710705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1710705" h="812800">
                    <a:moveTo>
                      <a:pt x="0" y="0"/>
                    </a:moveTo>
                    <a:lnTo>
                      <a:pt x="1710705" y="0"/>
                    </a:lnTo>
                    <a:lnTo>
                      <a:pt x="1710705" y="812800"/>
                    </a:lnTo>
                    <a:lnTo>
                      <a:pt x="0" y="812800"/>
                    </a:lnTo>
                    <a:close/>
                  </a:path>
                </a:pathLst>
              </a:custGeom>
              <a:solidFill>
                <a:srgbClr val="0C018E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76200"/>
                <a:ext cx="1710705" cy="7366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35"/>
                  </a:lnSpc>
                </a:pPr>
                <a:endParaRPr/>
              </a:p>
            </p:txBody>
          </p:sp>
        </p:grpSp>
        <p:sp>
          <p:nvSpPr>
            <p:cNvPr id="43" name="TextBox 43"/>
            <p:cNvSpPr txBox="1"/>
            <p:nvPr/>
          </p:nvSpPr>
          <p:spPr>
            <a:xfrm>
              <a:off x="3146928" y="4247162"/>
              <a:ext cx="5587629" cy="47501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564"/>
                </a:lnSpc>
              </a:pPr>
              <a:r>
                <a:rPr lang="en-US" sz="3874" b="1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NEIGHBOUR </a:t>
              </a:r>
              <a:r>
                <a:rPr lang="en-US" sz="3874" b="1" dirty="0">
                  <a:solidFill>
                    <a:srgbClr val="FF3000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ALERT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3146928" y="5021793"/>
              <a:ext cx="4569587" cy="10259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49"/>
                </a:lnSpc>
              </a:pPr>
              <a:r>
                <a:rPr lang="en-US" sz="1964" b="1" spc="39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 COMMUNITY-BASED WEB APP FOR REAL-TIME LOCAL EMERGENCY REPORTING</a:t>
              </a:r>
            </a:p>
          </p:txBody>
        </p:sp>
      </p:grpSp>
      <p:sp>
        <p:nvSpPr>
          <p:cNvPr id="6" name="Freeform 6"/>
          <p:cNvSpPr/>
          <p:nvPr/>
        </p:nvSpPr>
        <p:spPr>
          <a:xfrm>
            <a:off x="4262728" y="8098790"/>
            <a:ext cx="2532040" cy="1139418"/>
          </a:xfrm>
          <a:custGeom>
            <a:avLst/>
            <a:gdLst/>
            <a:ahLst/>
            <a:cxnLst/>
            <a:rect l="l" t="t" r="r" b="b"/>
            <a:pathLst>
              <a:path w="2532040" h="1139418">
                <a:moveTo>
                  <a:pt x="0" y="0"/>
                </a:moveTo>
                <a:lnTo>
                  <a:pt x="2532040" y="0"/>
                </a:lnTo>
                <a:lnTo>
                  <a:pt x="2532040" y="1139418"/>
                </a:lnTo>
                <a:lnTo>
                  <a:pt x="0" y="113941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F4D7485F-C84A-59F1-A788-44AECA5A1141}"/>
              </a:ext>
            </a:extLst>
          </p:cNvPr>
          <p:cNvGrpSpPr/>
          <p:nvPr/>
        </p:nvGrpSpPr>
        <p:grpSpPr>
          <a:xfrm>
            <a:off x="2674645" y="1257300"/>
            <a:ext cx="4601138" cy="8868687"/>
            <a:chOff x="2674645" y="1257300"/>
            <a:chExt cx="4601138" cy="8868687"/>
          </a:xfrm>
        </p:grpSpPr>
        <p:sp>
          <p:nvSpPr>
            <p:cNvPr id="7" name="Freeform 7"/>
            <p:cNvSpPr/>
            <p:nvPr/>
          </p:nvSpPr>
          <p:spPr>
            <a:xfrm>
              <a:off x="2674645" y="1892942"/>
              <a:ext cx="4601138" cy="6689450"/>
            </a:xfrm>
            <a:custGeom>
              <a:avLst/>
              <a:gdLst/>
              <a:ahLst/>
              <a:cxnLst/>
              <a:rect l="l" t="t" r="r" b="b"/>
              <a:pathLst>
                <a:path w="4601138" h="6689450">
                  <a:moveTo>
                    <a:pt x="0" y="0"/>
                  </a:moveTo>
                  <a:lnTo>
                    <a:pt x="4601138" y="0"/>
                  </a:lnTo>
                  <a:lnTo>
                    <a:pt x="4601138" y="6689450"/>
                  </a:lnTo>
                  <a:lnTo>
                    <a:pt x="0" y="66894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56797" r="-37051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14DCAE7E-0210-C303-2B3C-0B8B757961AD}"/>
                </a:ext>
              </a:extLst>
            </p:cNvPr>
            <p:cNvGrpSpPr/>
            <p:nvPr/>
          </p:nvGrpSpPr>
          <p:grpSpPr>
            <a:xfrm>
              <a:off x="2674645" y="1257300"/>
              <a:ext cx="4601138" cy="8868687"/>
              <a:chOff x="2674645" y="1277224"/>
              <a:chExt cx="4601138" cy="9009776"/>
            </a:xfrm>
          </p:grpSpPr>
          <p:grpSp>
            <p:nvGrpSpPr>
              <p:cNvPr id="2" name="Group 2"/>
              <p:cNvGrpSpPr/>
              <p:nvPr/>
            </p:nvGrpSpPr>
            <p:grpSpPr>
              <a:xfrm>
                <a:off x="2714062" y="7200900"/>
                <a:ext cx="4561721" cy="3086100"/>
                <a:chOff x="0" y="0"/>
                <a:chExt cx="1211822" cy="812800"/>
              </a:xfrm>
            </p:grpSpPr>
            <p:sp>
              <p:nvSpPr>
                <p:cNvPr id="3" name="Freeform 3"/>
                <p:cNvSpPr/>
                <p:nvPr/>
              </p:nvSpPr>
              <p:spPr>
                <a:xfrm>
                  <a:off x="0" y="0"/>
                  <a:ext cx="1211822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11822" h="812800">
                      <a:moveTo>
                        <a:pt x="0" y="0"/>
                      </a:moveTo>
                      <a:lnTo>
                        <a:pt x="1211822" y="0"/>
                      </a:lnTo>
                      <a:lnTo>
                        <a:pt x="1211822" y="812800"/>
                      </a:lnTo>
                      <a:lnTo>
                        <a:pt x="0" y="812800"/>
                      </a:lnTo>
                      <a:close/>
                    </a:path>
                  </a:pathLst>
                </a:custGeom>
                <a:solidFill>
                  <a:srgbClr val="0E00AD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" name="TextBox 4"/>
                <p:cNvSpPr txBox="1"/>
                <p:nvPr/>
              </p:nvSpPr>
              <p:spPr>
                <a:xfrm>
                  <a:off x="0" y="76200"/>
                  <a:ext cx="1211822" cy="73660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335"/>
                    </a:lnSpc>
                  </a:pPr>
                  <a:endParaRPr/>
                </a:p>
              </p:txBody>
            </p: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0419E12A-81DE-D569-7E97-B89E9EAD961D}"/>
                  </a:ext>
                </a:extLst>
              </p:cNvPr>
              <p:cNvGrpSpPr/>
              <p:nvPr/>
            </p:nvGrpSpPr>
            <p:grpSpPr>
              <a:xfrm>
                <a:off x="2674645" y="1277224"/>
                <a:ext cx="4601138" cy="8613055"/>
                <a:chOff x="2674645" y="1277224"/>
                <a:chExt cx="4601138" cy="8613055"/>
              </a:xfrm>
            </p:grpSpPr>
            <p:sp>
              <p:nvSpPr>
                <p:cNvPr id="11" name="Freeform 11"/>
                <p:cNvSpPr/>
                <p:nvPr/>
              </p:nvSpPr>
              <p:spPr>
                <a:xfrm>
                  <a:off x="2674645" y="6581696"/>
                  <a:ext cx="4601138" cy="33085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01138" h="3308583">
                      <a:moveTo>
                        <a:pt x="0" y="0"/>
                      </a:moveTo>
                      <a:lnTo>
                        <a:pt x="4601138" y="0"/>
                      </a:lnTo>
                      <a:lnTo>
                        <a:pt x="4601138" y="3308583"/>
                      </a:lnTo>
                      <a:lnTo>
                        <a:pt x="0" y="330858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3"/>
                  <a:stretch>
                    <a:fillRect t="-5119" r="-6093" b="-42420"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" name="Freeform 12"/>
                <p:cNvSpPr/>
                <p:nvPr/>
              </p:nvSpPr>
              <p:spPr>
                <a:xfrm>
                  <a:off x="2674645" y="4707898"/>
                  <a:ext cx="4601138" cy="30289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01138" h="3028932">
                      <a:moveTo>
                        <a:pt x="0" y="0"/>
                      </a:moveTo>
                      <a:lnTo>
                        <a:pt x="4601138" y="0"/>
                      </a:lnTo>
                      <a:lnTo>
                        <a:pt x="4601138" y="3028932"/>
                      </a:lnTo>
                      <a:lnTo>
                        <a:pt x="0" y="302893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4"/>
                  <a:stretch>
                    <a:fillRect l="-83886" t="-88145" r="-69498" b="-68299"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3" name="Freeform 13"/>
                <p:cNvSpPr/>
                <p:nvPr/>
              </p:nvSpPr>
              <p:spPr>
                <a:xfrm>
                  <a:off x="2674645" y="1277224"/>
                  <a:ext cx="4601138" cy="4487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01138" h="4487350">
                      <a:moveTo>
                        <a:pt x="0" y="0"/>
                      </a:moveTo>
                      <a:lnTo>
                        <a:pt x="4601138" y="0"/>
                      </a:lnTo>
                      <a:lnTo>
                        <a:pt x="4601138" y="4487350"/>
                      </a:lnTo>
                      <a:lnTo>
                        <a:pt x="0" y="448735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5"/>
                  <a:stretch>
                    <a:fillRect l="-4418" r="-19637"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015D201-11DF-B40A-A644-D7074DE2F9EE}"/>
              </a:ext>
            </a:extLst>
          </p:cNvPr>
          <p:cNvGrpSpPr/>
          <p:nvPr/>
        </p:nvGrpSpPr>
        <p:grpSpPr>
          <a:xfrm>
            <a:off x="0" y="1029652"/>
            <a:ext cx="18288000" cy="9257348"/>
            <a:chOff x="0" y="1029652"/>
            <a:chExt cx="18288000" cy="9257348"/>
          </a:xfrm>
        </p:grpSpPr>
        <p:sp>
          <p:nvSpPr>
            <p:cNvPr id="15" name="TextBox 15"/>
            <p:cNvSpPr txBox="1"/>
            <p:nvPr/>
          </p:nvSpPr>
          <p:spPr>
            <a:xfrm>
              <a:off x="2680335" y="1029652"/>
              <a:ext cx="4787265" cy="70589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5520"/>
                </a:lnSpc>
              </a:pPr>
              <a:r>
                <a:rPr lang="en-US" sz="6000" b="1" spc="60" dirty="0">
                  <a:solidFill>
                    <a:srgbClr val="000000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Introduction</a:t>
              </a:r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3E3F657C-E5E2-0A09-A270-CC23E7C07249}"/>
                </a:ext>
              </a:extLst>
            </p:cNvPr>
            <p:cNvGrpSpPr/>
            <p:nvPr/>
          </p:nvGrpSpPr>
          <p:grpSpPr>
            <a:xfrm>
              <a:off x="0" y="8858431"/>
              <a:ext cx="18288000" cy="1428569"/>
              <a:chOff x="0" y="8858431"/>
              <a:chExt cx="18288000" cy="1428569"/>
            </a:xfrm>
          </p:grpSpPr>
          <p:grpSp>
            <p:nvGrpSpPr>
              <p:cNvPr id="5" name="Group 5"/>
              <p:cNvGrpSpPr/>
              <p:nvPr/>
            </p:nvGrpSpPr>
            <p:grpSpPr>
              <a:xfrm>
                <a:off x="0" y="8858431"/>
                <a:ext cx="18288000" cy="1428569"/>
                <a:chOff x="0" y="0"/>
                <a:chExt cx="3702524" cy="385631"/>
              </a:xfrm>
            </p:grpSpPr>
            <p:sp>
              <p:nvSpPr>
                <p:cNvPr id="6" name="Freeform 6"/>
                <p:cNvSpPr/>
                <p:nvPr/>
              </p:nvSpPr>
              <p:spPr>
                <a:xfrm>
                  <a:off x="0" y="0"/>
                  <a:ext cx="3702524" cy="3856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02524" h="385631">
                      <a:moveTo>
                        <a:pt x="0" y="0"/>
                      </a:moveTo>
                      <a:lnTo>
                        <a:pt x="3702524" y="0"/>
                      </a:lnTo>
                      <a:lnTo>
                        <a:pt x="3702524" y="385631"/>
                      </a:lnTo>
                      <a:lnTo>
                        <a:pt x="0" y="385631"/>
                      </a:lnTo>
                      <a:close/>
                    </a:path>
                  </a:pathLst>
                </a:custGeom>
                <a:solidFill>
                  <a:srgbClr val="0E00AD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7" name="TextBox 17"/>
              <p:cNvSpPr txBox="1"/>
              <p:nvPr/>
            </p:nvSpPr>
            <p:spPr>
              <a:xfrm>
                <a:off x="15586296" y="9212198"/>
                <a:ext cx="1612068" cy="52082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864"/>
                  </a:lnSpc>
                </a:pPr>
                <a:r>
                  <a:rPr lang="en-US" sz="4200" b="1" spc="42" dirty="0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03/14</a:t>
                </a:r>
              </a:p>
            </p:txBody>
          </p:sp>
        </p:grp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EE5351A-66D6-312D-DA3A-913D5530FCBD}"/>
              </a:ext>
            </a:extLst>
          </p:cNvPr>
          <p:cNvGrpSpPr/>
          <p:nvPr/>
        </p:nvGrpSpPr>
        <p:grpSpPr>
          <a:xfrm>
            <a:off x="7884657" y="833168"/>
            <a:ext cx="8223035" cy="7579629"/>
            <a:chOff x="7884657" y="833168"/>
            <a:chExt cx="8223035" cy="7579629"/>
          </a:xfrm>
        </p:grpSpPr>
        <p:sp>
          <p:nvSpPr>
            <p:cNvPr id="10" name="TextBox 10"/>
            <p:cNvSpPr txBox="1"/>
            <p:nvPr/>
          </p:nvSpPr>
          <p:spPr>
            <a:xfrm>
              <a:off x="7884658" y="4391068"/>
              <a:ext cx="8223034" cy="124970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3351"/>
                </a:lnSpc>
              </a:pPr>
              <a:r>
                <a:rPr lang="en-US" sz="3351" b="1" spc="33" dirty="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Local risks (fire, gas leak, suspicious activity) </a:t>
              </a:r>
              <a:r>
                <a:rPr lang="en-US" sz="3351" b="1" spc="33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often happen suddenly.</a:t>
              </a:r>
            </a:p>
            <a:p>
              <a:pPr algn="l">
                <a:lnSpc>
                  <a:spcPts val="2929"/>
                </a:lnSpc>
              </a:pPr>
              <a:endParaRPr lang="en-US" sz="3351" b="1" spc="33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918948" y="5821725"/>
              <a:ext cx="7473452" cy="8584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1"/>
                </a:lnSpc>
              </a:pPr>
              <a:r>
                <a:rPr lang="en-US" sz="3351" b="1" spc="33" dirty="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No quick or simple way</a:t>
              </a:r>
              <a:r>
                <a:rPr lang="en-US" sz="3351" b="1" spc="33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to warn </a:t>
              </a:r>
              <a:r>
                <a:rPr lang="en-US" sz="3351" b="1" spc="33" dirty="0" err="1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neighbours</a:t>
              </a:r>
              <a:r>
                <a:rPr lang="en-US" sz="3351" b="1" spc="33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[1].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918948" y="7139139"/>
              <a:ext cx="6963717" cy="12736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1"/>
                </a:lnSpc>
              </a:pPr>
              <a:r>
                <a:rPr lang="en-US" sz="3351" b="1" spc="33" dirty="0">
                  <a:solidFill>
                    <a:srgbClr val="F8140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Current official systems are too formal</a:t>
              </a:r>
              <a:r>
                <a:rPr lang="en-US" sz="3351" b="1" spc="33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and not designed for everyday local alerts.</a:t>
              </a:r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5877E5BD-E59C-7885-A998-252215892868}"/>
                </a:ext>
              </a:extLst>
            </p:cNvPr>
            <p:cNvGrpSpPr/>
            <p:nvPr/>
          </p:nvGrpSpPr>
          <p:grpSpPr>
            <a:xfrm>
              <a:off x="7884657" y="833168"/>
              <a:ext cx="8223035" cy="2824421"/>
              <a:chOff x="7884657" y="833168"/>
              <a:chExt cx="8223035" cy="2824421"/>
            </a:xfrm>
          </p:grpSpPr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8121D99C-EC7B-2E24-1376-12872552EE87}"/>
                  </a:ext>
                </a:extLst>
              </p:cNvPr>
              <p:cNvGrpSpPr/>
              <p:nvPr/>
            </p:nvGrpSpPr>
            <p:grpSpPr>
              <a:xfrm>
                <a:off x="7918948" y="833168"/>
                <a:ext cx="8188744" cy="2824421"/>
                <a:chOff x="7918948" y="833168"/>
                <a:chExt cx="8188744" cy="2824421"/>
              </a:xfrm>
            </p:grpSpPr>
            <p:sp>
              <p:nvSpPr>
                <p:cNvPr id="8" name="Freeform 8"/>
                <p:cNvSpPr/>
                <p:nvPr/>
              </p:nvSpPr>
              <p:spPr>
                <a:xfrm>
                  <a:off x="13716000" y="833168"/>
                  <a:ext cx="2391692" cy="27101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91692" h="2710132">
                      <a:moveTo>
                        <a:pt x="0" y="0"/>
                      </a:moveTo>
                      <a:lnTo>
                        <a:pt x="2391692" y="0"/>
                      </a:lnTo>
                      <a:lnTo>
                        <a:pt x="2391692" y="2710132"/>
                      </a:lnTo>
                      <a:lnTo>
                        <a:pt x="0" y="271013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6">
                    <a:extLst>
                      <a:ext uri="{96DAC541-7B7A-43D3-8B79-37D633B846F1}">
                        <asvg:svgBlip xmlns:asvg="http://schemas.microsoft.com/office/drawing/2016/SVG/main" r:embed="rId7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9" name="TextBox 9"/>
                <p:cNvSpPr txBox="1"/>
                <p:nvPr/>
              </p:nvSpPr>
              <p:spPr>
                <a:xfrm>
                  <a:off x="7918948" y="2900790"/>
                  <a:ext cx="6258807" cy="756799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5657"/>
                    </a:lnSpc>
                  </a:pPr>
                  <a:r>
                    <a:rPr lang="en-US" sz="5657" b="1" spc="56" dirty="0">
                      <a:solidFill>
                        <a:srgbClr val="0E00AD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Why this project</a:t>
                  </a:r>
                </a:p>
              </p:txBody>
            </p:sp>
          </p:grpSp>
          <p:sp>
            <p:nvSpPr>
              <p:cNvPr id="18" name="AutoShape 18"/>
              <p:cNvSpPr/>
              <p:nvPr/>
            </p:nvSpPr>
            <p:spPr>
              <a:xfrm flipV="1">
                <a:off x="7884657" y="1892941"/>
                <a:ext cx="5188177" cy="26789"/>
              </a:xfrm>
              <a:prstGeom prst="line">
                <a:avLst/>
              </a:prstGeom>
              <a:ln w="57150" cap="flat">
                <a:solidFill>
                  <a:srgbClr val="0E00AD"/>
                </a:solidFill>
                <a:prstDash val="solid"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9C1C9E65-EC62-08DD-3799-8BCACF1D9F11}"/>
              </a:ext>
            </a:extLst>
          </p:cNvPr>
          <p:cNvGrpSpPr/>
          <p:nvPr/>
        </p:nvGrpSpPr>
        <p:grpSpPr>
          <a:xfrm>
            <a:off x="5307323" y="1028700"/>
            <a:ext cx="4807437" cy="8242995"/>
            <a:chOff x="5307323" y="1028700"/>
            <a:chExt cx="4807437" cy="8242995"/>
          </a:xfrm>
        </p:grpSpPr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E76ABEA2-D65B-D195-388A-4F35E194BEEA}"/>
                </a:ext>
              </a:extLst>
            </p:cNvPr>
            <p:cNvGrpSpPr/>
            <p:nvPr/>
          </p:nvGrpSpPr>
          <p:grpSpPr>
            <a:xfrm>
              <a:off x="5307323" y="1028700"/>
              <a:ext cx="4795480" cy="2107240"/>
              <a:chOff x="5307323" y="1028700"/>
              <a:chExt cx="4795480" cy="2107240"/>
            </a:xfrm>
          </p:grpSpPr>
          <p:grpSp>
            <p:nvGrpSpPr>
              <p:cNvPr id="3" name="Group 3"/>
              <p:cNvGrpSpPr/>
              <p:nvPr/>
            </p:nvGrpSpPr>
            <p:grpSpPr>
              <a:xfrm>
                <a:off x="5307323" y="1028700"/>
                <a:ext cx="4795480" cy="2107240"/>
                <a:chOff x="0" y="0"/>
                <a:chExt cx="3876539" cy="1703437"/>
              </a:xfrm>
            </p:grpSpPr>
            <p:sp>
              <p:nvSpPr>
                <p:cNvPr id="4" name="Freeform 4"/>
                <p:cNvSpPr/>
                <p:nvPr/>
              </p:nvSpPr>
              <p:spPr>
                <a:xfrm>
                  <a:off x="0" y="0"/>
                  <a:ext cx="3876539" cy="170343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76539" h="1703437">
                      <a:moveTo>
                        <a:pt x="0" y="0"/>
                      </a:moveTo>
                      <a:lnTo>
                        <a:pt x="3876539" y="0"/>
                      </a:lnTo>
                      <a:lnTo>
                        <a:pt x="3876539" y="1703437"/>
                      </a:lnTo>
                      <a:lnTo>
                        <a:pt x="0" y="1703437"/>
                      </a:lnTo>
                      <a:close/>
                    </a:path>
                  </a:pathLst>
                </a:custGeom>
                <a:solidFill>
                  <a:srgbClr val="0E00AD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3" name="TextBox 23"/>
              <p:cNvSpPr txBox="1"/>
              <p:nvPr/>
            </p:nvSpPr>
            <p:spPr>
              <a:xfrm>
                <a:off x="5605127" y="1385499"/>
                <a:ext cx="4265376" cy="146930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943"/>
                  </a:lnSpc>
                </a:pPr>
                <a:r>
                  <a:rPr lang="en-US" sz="2914" b="1" dirty="0" err="1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Neighbours</a:t>
                </a:r>
                <a:r>
                  <a:rPr lang="en-US" sz="2914" b="1" dirty="0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 live close but rarely communicate in emergencies.</a:t>
                </a:r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91E57A90-2431-3DC7-24DF-013F8595CEB3}"/>
                </a:ext>
              </a:extLst>
            </p:cNvPr>
            <p:cNvGrpSpPr/>
            <p:nvPr/>
          </p:nvGrpSpPr>
          <p:grpSpPr>
            <a:xfrm>
              <a:off x="5319280" y="3475846"/>
              <a:ext cx="4795480" cy="1854828"/>
              <a:chOff x="5319280" y="3475846"/>
              <a:chExt cx="4795480" cy="1854828"/>
            </a:xfrm>
          </p:grpSpPr>
          <p:grpSp>
            <p:nvGrpSpPr>
              <p:cNvPr id="5" name="Group 5"/>
              <p:cNvGrpSpPr/>
              <p:nvPr/>
            </p:nvGrpSpPr>
            <p:grpSpPr>
              <a:xfrm>
                <a:off x="5319280" y="3475846"/>
                <a:ext cx="4795480" cy="1854828"/>
                <a:chOff x="0" y="0"/>
                <a:chExt cx="3876539" cy="1499394"/>
              </a:xfrm>
            </p:grpSpPr>
            <p:sp>
              <p:nvSpPr>
                <p:cNvPr id="6" name="Freeform 6"/>
                <p:cNvSpPr/>
                <p:nvPr/>
              </p:nvSpPr>
              <p:spPr>
                <a:xfrm>
                  <a:off x="0" y="0"/>
                  <a:ext cx="3876539" cy="14993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76539" h="1499394">
                      <a:moveTo>
                        <a:pt x="0" y="0"/>
                      </a:moveTo>
                      <a:lnTo>
                        <a:pt x="3876539" y="0"/>
                      </a:lnTo>
                      <a:lnTo>
                        <a:pt x="3876539" y="1499394"/>
                      </a:lnTo>
                      <a:lnTo>
                        <a:pt x="0" y="1499394"/>
                      </a:lnTo>
                      <a:close/>
                    </a:path>
                  </a:pathLst>
                </a:custGeom>
                <a:solidFill>
                  <a:srgbClr val="0E00AD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4" name="TextBox 24"/>
              <p:cNvSpPr txBox="1"/>
              <p:nvPr/>
            </p:nvSpPr>
            <p:spPr>
              <a:xfrm>
                <a:off x="5605127" y="3873244"/>
                <a:ext cx="4043141" cy="1107656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943"/>
                  </a:lnSpc>
                </a:pPr>
                <a:r>
                  <a:rPr lang="en-US" sz="2914" b="1" dirty="0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Existing apps don’t support instant, local notifications [2].</a:t>
                </a:r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17AE862C-627E-6EF2-8437-7AFDA3000797}"/>
                </a:ext>
              </a:extLst>
            </p:cNvPr>
            <p:cNvGrpSpPr/>
            <p:nvPr/>
          </p:nvGrpSpPr>
          <p:grpSpPr>
            <a:xfrm>
              <a:off x="5319280" y="5652143"/>
              <a:ext cx="4795480" cy="1479772"/>
              <a:chOff x="5319280" y="5652143"/>
              <a:chExt cx="4795480" cy="1479772"/>
            </a:xfrm>
          </p:grpSpPr>
          <p:grpSp>
            <p:nvGrpSpPr>
              <p:cNvPr id="7" name="Group 7"/>
              <p:cNvGrpSpPr/>
              <p:nvPr/>
            </p:nvGrpSpPr>
            <p:grpSpPr>
              <a:xfrm>
                <a:off x="5319280" y="5652143"/>
                <a:ext cx="4795480" cy="1479772"/>
                <a:chOff x="0" y="0"/>
                <a:chExt cx="3876539" cy="1196209"/>
              </a:xfrm>
            </p:grpSpPr>
            <p:sp>
              <p:nvSpPr>
                <p:cNvPr id="8" name="Freeform 8"/>
                <p:cNvSpPr/>
                <p:nvPr/>
              </p:nvSpPr>
              <p:spPr>
                <a:xfrm>
                  <a:off x="0" y="0"/>
                  <a:ext cx="3876539" cy="11962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76539" h="1196209">
                      <a:moveTo>
                        <a:pt x="0" y="0"/>
                      </a:moveTo>
                      <a:lnTo>
                        <a:pt x="3876539" y="0"/>
                      </a:lnTo>
                      <a:lnTo>
                        <a:pt x="3876539" y="1196209"/>
                      </a:lnTo>
                      <a:lnTo>
                        <a:pt x="0" y="1196209"/>
                      </a:lnTo>
                      <a:close/>
                    </a:path>
                  </a:pathLst>
                </a:custGeom>
                <a:solidFill>
                  <a:srgbClr val="0E00AD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5" name="TextBox 25"/>
              <p:cNvSpPr txBox="1"/>
              <p:nvPr/>
            </p:nvSpPr>
            <p:spPr>
              <a:xfrm>
                <a:off x="5605127" y="5830277"/>
                <a:ext cx="4325148" cy="1107656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943"/>
                  </a:lnSpc>
                </a:pPr>
                <a:r>
                  <a:rPr lang="en-US" sz="2914" b="1" dirty="0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Delays cause confusion and slower response</a:t>
                </a:r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48E85024-C3C3-8C63-7775-640F59CC1104}"/>
                </a:ext>
              </a:extLst>
            </p:cNvPr>
            <p:cNvGrpSpPr/>
            <p:nvPr/>
          </p:nvGrpSpPr>
          <p:grpSpPr>
            <a:xfrm>
              <a:off x="5319280" y="7466779"/>
              <a:ext cx="4795480" cy="1804916"/>
              <a:chOff x="5319280" y="7466779"/>
              <a:chExt cx="4795480" cy="1804916"/>
            </a:xfrm>
          </p:grpSpPr>
          <p:grpSp>
            <p:nvGrpSpPr>
              <p:cNvPr id="9" name="Group 9"/>
              <p:cNvGrpSpPr/>
              <p:nvPr/>
            </p:nvGrpSpPr>
            <p:grpSpPr>
              <a:xfrm>
                <a:off x="5319280" y="7466779"/>
                <a:ext cx="4795480" cy="1804916"/>
                <a:chOff x="0" y="0"/>
                <a:chExt cx="3876539" cy="1459046"/>
              </a:xfrm>
            </p:grpSpPr>
            <p:sp>
              <p:nvSpPr>
                <p:cNvPr id="10" name="Freeform 10"/>
                <p:cNvSpPr/>
                <p:nvPr/>
              </p:nvSpPr>
              <p:spPr>
                <a:xfrm>
                  <a:off x="0" y="0"/>
                  <a:ext cx="3876539" cy="145904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76539" h="1459046">
                      <a:moveTo>
                        <a:pt x="0" y="0"/>
                      </a:moveTo>
                      <a:lnTo>
                        <a:pt x="3876539" y="0"/>
                      </a:lnTo>
                      <a:lnTo>
                        <a:pt x="3876539" y="1459046"/>
                      </a:lnTo>
                      <a:lnTo>
                        <a:pt x="0" y="1459046"/>
                      </a:ln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7" name="TextBox 27"/>
              <p:cNvSpPr txBox="1"/>
              <p:nvPr/>
            </p:nvSpPr>
            <p:spPr>
              <a:xfrm>
                <a:off x="5605127" y="7808144"/>
                <a:ext cx="4437904" cy="123499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227"/>
                  </a:lnSpc>
                </a:pPr>
                <a:r>
                  <a:rPr lang="en-US" sz="3195" b="1" dirty="0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Official alert systems are not designed for daily local use</a:t>
                </a:r>
              </a:p>
            </p:txBody>
          </p:sp>
        </p:grp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BE29614-5D23-2C44-BE41-0FB49C1C8222}"/>
              </a:ext>
            </a:extLst>
          </p:cNvPr>
          <p:cNvGrpSpPr/>
          <p:nvPr/>
        </p:nvGrpSpPr>
        <p:grpSpPr>
          <a:xfrm>
            <a:off x="11507792" y="2019300"/>
            <a:ext cx="4113208" cy="6857591"/>
            <a:chOff x="11507792" y="2019300"/>
            <a:chExt cx="4113208" cy="6857591"/>
          </a:xfrm>
        </p:grpSpPr>
        <p:grpSp>
          <p:nvGrpSpPr>
            <p:cNvPr id="11" name="Group 11"/>
            <p:cNvGrpSpPr/>
            <p:nvPr/>
          </p:nvGrpSpPr>
          <p:grpSpPr>
            <a:xfrm>
              <a:off x="11507792" y="4344598"/>
              <a:ext cx="4113208" cy="4532293"/>
              <a:chOff x="0" y="0"/>
              <a:chExt cx="5484278" cy="604305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5227755" cy="5195082"/>
              </a:xfrm>
              <a:custGeom>
                <a:avLst/>
                <a:gdLst/>
                <a:ahLst/>
                <a:cxnLst/>
                <a:rect l="l" t="t" r="r" b="b"/>
                <a:pathLst>
                  <a:path w="5227755" h="5195082">
                    <a:moveTo>
                      <a:pt x="0" y="0"/>
                    </a:moveTo>
                    <a:lnTo>
                      <a:pt x="5227755" y="0"/>
                    </a:lnTo>
                    <a:lnTo>
                      <a:pt x="5227755" y="5195082"/>
                    </a:lnTo>
                    <a:lnTo>
                      <a:pt x="0" y="5195082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extLs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13"/>
              <p:cNvSpPr/>
              <p:nvPr/>
            </p:nvSpPr>
            <p:spPr>
              <a:xfrm>
                <a:off x="218192" y="3644126"/>
                <a:ext cx="945005" cy="945005"/>
              </a:xfrm>
              <a:custGeom>
                <a:avLst/>
                <a:gdLst/>
                <a:ahLst/>
                <a:cxnLst/>
                <a:rect l="l" t="t" r="r" b="b"/>
                <a:pathLst>
                  <a:path w="945005" h="945005">
                    <a:moveTo>
                      <a:pt x="0" y="0"/>
                    </a:moveTo>
                    <a:lnTo>
                      <a:pt x="945005" y="0"/>
                    </a:lnTo>
                    <a:lnTo>
                      <a:pt x="945005" y="945004"/>
                    </a:lnTo>
                    <a:lnTo>
                      <a:pt x="0" y="94500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14"/>
              <p:cNvSpPr/>
              <p:nvPr/>
            </p:nvSpPr>
            <p:spPr>
              <a:xfrm>
                <a:off x="3714318" y="4090086"/>
                <a:ext cx="945005" cy="945005"/>
              </a:xfrm>
              <a:custGeom>
                <a:avLst/>
                <a:gdLst/>
                <a:ahLst/>
                <a:cxnLst/>
                <a:rect l="l" t="t" r="r" b="b"/>
                <a:pathLst>
                  <a:path w="945005" h="945005">
                    <a:moveTo>
                      <a:pt x="0" y="0"/>
                    </a:moveTo>
                    <a:lnTo>
                      <a:pt x="945005" y="0"/>
                    </a:lnTo>
                    <a:lnTo>
                      <a:pt x="945005" y="945004"/>
                    </a:lnTo>
                    <a:lnTo>
                      <a:pt x="0" y="94500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15"/>
              <p:cNvSpPr/>
              <p:nvPr/>
            </p:nvSpPr>
            <p:spPr>
              <a:xfrm>
                <a:off x="4059239" y="625368"/>
                <a:ext cx="945005" cy="945005"/>
              </a:xfrm>
              <a:custGeom>
                <a:avLst/>
                <a:gdLst/>
                <a:ahLst/>
                <a:cxnLst/>
                <a:rect l="l" t="t" r="r" b="b"/>
                <a:pathLst>
                  <a:path w="945005" h="945005">
                    <a:moveTo>
                      <a:pt x="0" y="0"/>
                    </a:moveTo>
                    <a:lnTo>
                      <a:pt x="945005" y="0"/>
                    </a:lnTo>
                    <a:lnTo>
                      <a:pt x="945005" y="945004"/>
                    </a:lnTo>
                    <a:lnTo>
                      <a:pt x="0" y="94500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16"/>
              <p:cNvSpPr/>
              <p:nvPr/>
            </p:nvSpPr>
            <p:spPr>
              <a:xfrm>
                <a:off x="690695" y="152866"/>
                <a:ext cx="945005" cy="945005"/>
              </a:xfrm>
              <a:custGeom>
                <a:avLst/>
                <a:gdLst/>
                <a:ahLst/>
                <a:cxnLst/>
                <a:rect l="l" t="t" r="r" b="b"/>
                <a:pathLst>
                  <a:path w="945005" h="945005">
                    <a:moveTo>
                      <a:pt x="0" y="0"/>
                    </a:moveTo>
                    <a:lnTo>
                      <a:pt x="945004" y="0"/>
                    </a:lnTo>
                    <a:lnTo>
                      <a:pt x="945004" y="945004"/>
                    </a:lnTo>
                    <a:lnTo>
                      <a:pt x="0" y="94500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17" name="Group 17"/>
              <p:cNvGrpSpPr/>
              <p:nvPr/>
            </p:nvGrpSpPr>
            <p:grpSpPr>
              <a:xfrm>
                <a:off x="2187344" y="3003696"/>
                <a:ext cx="3296934" cy="3039362"/>
                <a:chOff x="0" y="0"/>
                <a:chExt cx="384470" cy="354433"/>
              </a:xfrm>
            </p:grpSpPr>
            <p:sp>
              <p:nvSpPr>
                <p:cNvPr id="18" name="Freeform 18"/>
                <p:cNvSpPr/>
                <p:nvPr/>
              </p:nvSpPr>
              <p:spPr>
                <a:xfrm>
                  <a:off x="0" y="0"/>
                  <a:ext cx="384470" cy="35443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4470" h="354433">
                      <a:moveTo>
                        <a:pt x="0" y="0"/>
                      </a:moveTo>
                      <a:lnTo>
                        <a:pt x="384470" y="0"/>
                      </a:lnTo>
                      <a:lnTo>
                        <a:pt x="384470" y="354433"/>
                      </a:lnTo>
                      <a:lnTo>
                        <a:pt x="0" y="354433"/>
                      </a:lnTo>
                      <a:close/>
                    </a:path>
                  </a:pathLst>
                </a:custGeom>
                <a:solidFill>
                  <a:srgbClr val="FFFFFF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9" name="TextBox 19"/>
                <p:cNvSpPr txBox="1"/>
                <p:nvPr/>
              </p:nvSpPr>
              <p:spPr>
                <a:xfrm>
                  <a:off x="0" y="57150"/>
                  <a:ext cx="384470" cy="297283"/>
                </a:xfrm>
                <a:prstGeom prst="rect">
                  <a:avLst/>
                </a:prstGeom>
              </p:spPr>
              <p:txBody>
                <a:bodyPr lIns="49298" tIns="49298" rIns="49298" bIns="49298" rtlCol="0" anchor="ctr"/>
                <a:lstStyle/>
                <a:p>
                  <a:pPr algn="ctr">
                    <a:lnSpc>
                      <a:spcPts val="2335"/>
                    </a:lnSpc>
                  </a:pPr>
                  <a:endParaRPr/>
                </a:p>
              </p:txBody>
            </p:sp>
          </p:grpSp>
          <p:sp>
            <p:nvSpPr>
              <p:cNvPr id="20" name="Freeform 20"/>
              <p:cNvSpPr/>
              <p:nvPr/>
            </p:nvSpPr>
            <p:spPr>
              <a:xfrm rot="-5400000">
                <a:off x="2678791" y="3494094"/>
                <a:ext cx="2985129" cy="2112799"/>
              </a:xfrm>
              <a:custGeom>
                <a:avLst/>
                <a:gdLst/>
                <a:ahLst/>
                <a:cxnLst/>
                <a:rect l="l" t="t" r="r" b="b"/>
                <a:pathLst>
                  <a:path w="2985129" h="2112799">
                    <a:moveTo>
                      <a:pt x="0" y="0"/>
                    </a:moveTo>
                    <a:lnTo>
                      <a:pt x="2985129" y="0"/>
                    </a:lnTo>
                    <a:lnTo>
                      <a:pt x="2985129" y="2112799"/>
                    </a:lnTo>
                    <a:lnTo>
                      <a:pt x="0" y="211279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Freeform 21"/>
              <p:cNvSpPr/>
              <p:nvPr/>
            </p:nvSpPr>
            <p:spPr>
              <a:xfrm>
                <a:off x="4110853" y="3665992"/>
                <a:ext cx="945005" cy="945005"/>
              </a:xfrm>
              <a:custGeom>
                <a:avLst/>
                <a:gdLst/>
                <a:ahLst/>
                <a:cxnLst/>
                <a:rect l="l" t="t" r="r" b="b"/>
                <a:pathLst>
                  <a:path w="945005" h="945005">
                    <a:moveTo>
                      <a:pt x="0" y="0"/>
                    </a:moveTo>
                    <a:lnTo>
                      <a:pt x="945004" y="0"/>
                    </a:lnTo>
                    <a:lnTo>
                      <a:pt x="945004" y="945004"/>
                    </a:lnTo>
                    <a:lnTo>
                      <a:pt x="0" y="94500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8" name="TextBox 28"/>
            <p:cNvSpPr txBox="1"/>
            <p:nvPr/>
          </p:nvSpPr>
          <p:spPr>
            <a:xfrm>
              <a:off x="11521186" y="2019300"/>
              <a:ext cx="3942979" cy="18597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529"/>
                </a:lnSpc>
              </a:pPr>
              <a:r>
                <a:rPr lang="en-US" sz="3949" b="1" spc="39" dirty="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Gap</a:t>
              </a:r>
            </a:p>
            <a:p>
              <a:pPr algn="l">
                <a:lnSpc>
                  <a:spcPts val="3099"/>
                </a:lnSpc>
                <a:spcBef>
                  <a:spcPct val="0"/>
                </a:spcBef>
              </a:pPr>
              <a:r>
                <a:rPr lang="en-US" sz="2213" spc="22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No direct </a:t>
              </a:r>
              <a:r>
                <a:rPr lang="en-US" sz="2213" spc="22" dirty="0" err="1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neighbour</a:t>
              </a:r>
              <a:r>
                <a:rPr lang="en-US" sz="2213" spc="22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alerts, existing systems slow or irrelevant</a:t>
              </a: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9468C825-5F9C-0024-9912-9B0AB4B80A36}"/>
              </a:ext>
            </a:extLst>
          </p:cNvPr>
          <p:cNvGrpSpPr/>
          <p:nvPr/>
        </p:nvGrpSpPr>
        <p:grpSpPr>
          <a:xfrm>
            <a:off x="2942668" y="0"/>
            <a:ext cx="14095348" cy="10287000"/>
            <a:chOff x="2942668" y="0"/>
            <a:chExt cx="14095348" cy="10287000"/>
          </a:xfrm>
        </p:grpSpPr>
        <p:sp>
          <p:nvSpPr>
            <p:cNvPr id="26" name="TextBox 26"/>
            <p:cNvSpPr txBox="1"/>
            <p:nvPr/>
          </p:nvSpPr>
          <p:spPr>
            <a:xfrm>
              <a:off x="15468600" y="1133475"/>
              <a:ext cx="1569416" cy="52634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852"/>
                </a:lnSpc>
              </a:pPr>
              <a:r>
                <a:rPr lang="en-US" sz="4187" b="1" spc="41" dirty="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04/14</a:t>
              </a:r>
            </a:p>
          </p:txBody>
        </p: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B512B1E6-ECAD-BE7C-AD94-A2FA1E958AE5}"/>
                </a:ext>
              </a:extLst>
            </p:cNvPr>
            <p:cNvGrpSpPr/>
            <p:nvPr/>
          </p:nvGrpSpPr>
          <p:grpSpPr>
            <a:xfrm>
              <a:off x="2942668" y="0"/>
              <a:ext cx="1200000" cy="10287000"/>
              <a:chOff x="2942668" y="0"/>
              <a:chExt cx="1200000" cy="10287000"/>
            </a:xfrm>
          </p:grpSpPr>
          <p:sp>
            <p:nvSpPr>
              <p:cNvPr id="22" name="TextBox 22"/>
              <p:cNvSpPr txBox="1"/>
              <p:nvPr/>
            </p:nvSpPr>
            <p:spPr>
              <a:xfrm rot="-5400000">
                <a:off x="-534539" y="4600377"/>
                <a:ext cx="7715462" cy="76104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>
                  <a:lnSpc>
                    <a:spcPts val="5520"/>
                  </a:lnSpc>
                </a:pPr>
                <a:r>
                  <a:rPr lang="en-US" sz="6000" b="1" spc="60" dirty="0">
                    <a:solidFill>
                      <a:srgbClr val="000000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Problem Statement</a:t>
                </a:r>
              </a:p>
            </p:txBody>
          </p:sp>
          <p:sp>
            <p:nvSpPr>
              <p:cNvPr id="29" name="AutoShape 29"/>
              <p:cNvSpPr/>
              <p:nvPr/>
            </p:nvSpPr>
            <p:spPr>
              <a:xfrm flipV="1">
                <a:off x="4142668" y="0"/>
                <a:ext cx="0" cy="10287000"/>
              </a:xfrm>
              <a:prstGeom prst="line">
                <a:avLst/>
              </a:prstGeom>
              <a:ln w="57150" cap="flat">
                <a:solidFill>
                  <a:srgbClr val="0E00AD"/>
                </a:solidFill>
                <a:prstDash val="solid"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/>
          <p:cNvSpPr txBox="1"/>
          <p:nvPr/>
        </p:nvSpPr>
        <p:spPr>
          <a:xfrm>
            <a:off x="10172700" y="3476411"/>
            <a:ext cx="5613069" cy="5654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032"/>
              </a:lnSpc>
              <a:spcBef>
                <a:spcPct val="0"/>
              </a:spcBef>
            </a:pPr>
            <a:r>
              <a:rPr lang="en-US" sz="3870" b="1" spc="38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To d</a:t>
            </a:r>
            <a:r>
              <a:rPr lang="en-US" sz="3870" b="1" u="none" spc="38" dirty="0">
                <a:solidFill>
                  <a:srgbClr val="0E00A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esign a simple and accessible web app</a:t>
            </a:r>
            <a:r>
              <a:rPr lang="en-US" sz="3870" b="1" u="none" spc="38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</a:t>
            </a:r>
            <a:r>
              <a:rPr lang="en-US" sz="3870" u="none" spc="38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that lets </a:t>
            </a:r>
            <a:r>
              <a:rPr lang="en-US" sz="3870" u="none" spc="38" dirty="0" err="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neighbours</a:t>
            </a:r>
            <a:r>
              <a:rPr lang="en-US" sz="3870" u="none" spc="38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report local incidents and instantly notify others nearby — improving community safety and awareness.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B2F7C4F-8DDE-E5B6-0170-FA2090A91FD1}"/>
              </a:ext>
            </a:extLst>
          </p:cNvPr>
          <p:cNvGrpSpPr/>
          <p:nvPr/>
        </p:nvGrpSpPr>
        <p:grpSpPr>
          <a:xfrm>
            <a:off x="2971800" y="2344549"/>
            <a:ext cx="6036706" cy="7942451"/>
            <a:chOff x="2971800" y="2344549"/>
            <a:chExt cx="6036706" cy="7942451"/>
          </a:xfrm>
        </p:grpSpPr>
        <p:grpSp>
          <p:nvGrpSpPr>
            <p:cNvPr id="2" name="Group 2"/>
            <p:cNvGrpSpPr/>
            <p:nvPr/>
          </p:nvGrpSpPr>
          <p:grpSpPr>
            <a:xfrm>
              <a:off x="2971800" y="2398127"/>
              <a:ext cx="6036705" cy="7888873"/>
              <a:chOff x="0" y="0"/>
              <a:chExt cx="1497500" cy="1956960"/>
            </a:xfrm>
          </p:grpSpPr>
          <p:sp>
            <p:nvSpPr>
              <p:cNvPr id="3" name="Freeform 3"/>
              <p:cNvSpPr/>
              <p:nvPr/>
            </p:nvSpPr>
            <p:spPr>
              <a:xfrm>
                <a:off x="0" y="0"/>
                <a:ext cx="1497500" cy="1956960"/>
              </a:xfrm>
              <a:custGeom>
                <a:avLst/>
                <a:gdLst/>
                <a:ahLst/>
                <a:cxnLst/>
                <a:rect l="l" t="t" r="r" b="b"/>
                <a:pathLst>
                  <a:path w="1497500" h="1956960">
                    <a:moveTo>
                      <a:pt x="0" y="0"/>
                    </a:moveTo>
                    <a:lnTo>
                      <a:pt x="1497500" y="0"/>
                    </a:lnTo>
                    <a:lnTo>
                      <a:pt x="1497500" y="1956960"/>
                    </a:lnTo>
                    <a:lnTo>
                      <a:pt x="0" y="1956960"/>
                    </a:ln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" name="Freeform 4"/>
            <p:cNvSpPr/>
            <p:nvPr/>
          </p:nvSpPr>
          <p:spPr>
            <a:xfrm>
              <a:off x="2971800" y="2344549"/>
              <a:ext cx="6036705" cy="7942451"/>
            </a:xfrm>
            <a:custGeom>
              <a:avLst/>
              <a:gdLst/>
              <a:ahLst/>
              <a:cxnLst/>
              <a:rect l="l" t="t" r="r" b="b"/>
              <a:pathLst>
                <a:path w="6036705" h="7888873">
                  <a:moveTo>
                    <a:pt x="0" y="0"/>
                  </a:moveTo>
                  <a:lnTo>
                    <a:pt x="6036705" y="0"/>
                  </a:lnTo>
                  <a:lnTo>
                    <a:pt x="6036705" y="7888873"/>
                  </a:lnTo>
                  <a:lnTo>
                    <a:pt x="0" y="78888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44999"/>
              </a:blip>
              <a:stretch>
                <a:fillRect t="-4946" b="-9692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" name="Freeform 5"/>
            <p:cNvSpPr/>
            <p:nvPr/>
          </p:nvSpPr>
          <p:spPr>
            <a:xfrm>
              <a:off x="3276600" y="3114868"/>
              <a:ext cx="5524906" cy="3522128"/>
            </a:xfrm>
            <a:custGeom>
              <a:avLst/>
              <a:gdLst/>
              <a:ahLst/>
              <a:cxnLst/>
              <a:rect l="l" t="t" r="r" b="b"/>
              <a:pathLst>
                <a:path w="5072822" h="3233924">
                  <a:moveTo>
                    <a:pt x="0" y="0"/>
                  </a:moveTo>
                  <a:lnTo>
                    <a:pt x="5072822" y="0"/>
                  </a:lnTo>
                  <a:lnTo>
                    <a:pt x="5072822" y="3233924"/>
                  </a:lnTo>
                  <a:lnTo>
                    <a:pt x="0" y="3233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D5A1FF9-EE01-5F4B-8702-CB54544FF2E2}"/>
                </a:ext>
              </a:extLst>
            </p:cNvPr>
            <p:cNvGrpSpPr/>
            <p:nvPr/>
          </p:nvGrpSpPr>
          <p:grpSpPr>
            <a:xfrm>
              <a:off x="2971800" y="8343900"/>
              <a:ext cx="6036706" cy="1154530"/>
              <a:chOff x="2971800" y="8343900"/>
              <a:chExt cx="6036706" cy="115453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2971800" y="8343900"/>
                <a:ext cx="6036706" cy="1154530"/>
              </a:xfrm>
              <a:custGeom>
                <a:avLst/>
                <a:gdLst/>
                <a:ahLst/>
                <a:cxnLst/>
                <a:rect l="l" t="t" r="r" b="b"/>
                <a:pathLst>
                  <a:path w="5968122" h="1154530">
                    <a:moveTo>
                      <a:pt x="0" y="0"/>
                    </a:moveTo>
                    <a:lnTo>
                      <a:pt x="5968121" y="0"/>
                    </a:lnTo>
                    <a:lnTo>
                      <a:pt x="5968121" y="1154530"/>
                    </a:lnTo>
                    <a:lnTo>
                      <a:pt x="0" y="115453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/>
                <a:stretch>
                  <a:fillRect l="-9043" r="-1787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Freeform 7"/>
              <p:cNvSpPr/>
              <p:nvPr/>
            </p:nvSpPr>
            <p:spPr>
              <a:xfrm>
                <a:off x="4312860" y="8566766"/>
                <a:ext cx="1185574" cy="533508"/>
              </a:xfrm>
              <a:custGeom>
                <a:avLst/>
                <a:gdLst/>
                <a:ahLst/>
                <a:cxnLst/>
                <a:rect l="l" t="t" r="r" b="b"/>
                <a:pathLst>
                  <a:path w="1185574" h="533508">
                    <a:moveTo>
                      <a:pt x="0" y="0"/>
                    </a:moveTo>
                    <a:lnTo>
                      <a:pt x="1185574" y="0"/>
                    </a:lnTo>
                    <a:lnTo>
                      <a:pt x="1185574" y="533508"/>
                    </a:lnTo>
                    <a:lnTo>
                      <a:pt x="0" y="53350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5720091" y="8734653"/>
                <a:ext cx="2433309" cy="33492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2834"/>
                  </a:lnSpc>
                  <a:spcBef>
                    <a:spcPct val="0"/>
                  </a:spcBef>
                </a:pPr>
                <a:r>
                  <a:rPr lang="en-US" sz="2024" b="1" spc="40" dirty="0" err="1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Neighbour</a:t>
                </a:r>
                <a:r>
                  <a:rPr lang="en-US" sz="2024" b="1" spc="40" dirty="0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 </a:t>
                </a:r>
                <a:r>
                  <a:rPr lang="en-US" sz="2024" b="1" spc="40" dirty="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Alert</a:t>
                </a:r>
              </a:p>
            </p:txBody>
          </p:sp>
        </p:grp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98FC9BB-89EC-26B7-8768-576C388ED6B8}"/>
              </a:ext>
            </a:extLst>
          </p:cNvPr>
          <p:cNvGrpSpPr/>
          <p:nvPr/>
        </p:nvGrpSpPr>
        <p:grpSpPr>
          <a:xfrm>
            <a:off x="3779825" y="1237201"/>
            <a:ext cx="12005945" cy="1187714"/>
            <a:chOff x="3779825" y="1237201"/>
            <a:chExt cx="12005945" cy="1187714"/>
          </a:xfrm>
        </p:grpSpPr>
        <p:sp>
          <p:nvSpPr>
            <p:cNvPr id="10" name="TextBox 10"/>
            <p:cNvSpPr txBox="1"/>
            <p:nvPr/>
          </p:nvSpPr>
          <p:spPr>
            <a:xfrm>
              <a:off x="14165604" y="1274639"/>
              <a:ext cx="1620165" cy="52634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852"/>
                </a:lnSpc>
              </a:pPr>
              <a:r>
                <a:rPr lang="en-US" sz="4187" b="1" spc="41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05/14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3779825" y="1237201"/>
              <a:ext cx="4489239" cy="70589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5520"/>
                </a:lnSpc>
              </a:pPr>
              <a:r>
                <a:rPr lang="en-US" sz="6000" b="1" spc="60" dirty="0">
                  <a:solidFill>
                    <a:srgbClr val="000000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Project Aim</a:t>
              </a:r>
            </a:p>
          </p:txBody>
        </p:sp>
        <p:sp>
          <p:nvSpPr>
            <p:cNvPr id="12" name="AutoShape 12"/>
            <p:cNvSpPr/>
            <p:nvPr/>
          </p:nvSpPr>
          <p:spPr>
            <a:xfrm flipV="1">
              <a:off x="9854432" y="2398126"/>
              <a:ext cx="5931338" cy="26789"/>
            </a:xfrm>
            <a:prstGeom prst="line">
              <a:avLst/>
            </a:prstGeom>
            <a:ln w="57150" cap="flat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00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2E812617-367A-B8F6-8E2E-FBC57924587F}"/>
              </a:ext>
            </a:extLst>
          </p:cNvPr>
          <p:cNvGrpSpPr/>
          <p:nvPr/>
        </p:nvGrpSpPr>
        <p:grpSpPr>
          <a:xfrm>
            <a:off x="3380468" y="3799615"/>
            <a:ext cx="2230595" cy="4093911"/>
            <a:chOff x="3380468" y="3799615"/>
            <a:chExt cx="2230595" cy="4093911"/>
          </a:xfrm>
        </p:grpSpPr>
        <p:grpSp>
          <p:nvGrpSpPr>
            <p:cNvPr id="3" name="Group 3"/>
            <p:cNvGrpSpPr/>
            <p:nvPr/>
          </p:nvGrpSpPr>
          <p:grpSpPr>
            <a:xfrm>
              <a:off x="3715051" y="3799615"/>
              <a:ext cx="1561428" cy="1561428"/>
              <a:chOff x="0" y="0"/>
              <a:chExt cx="2081905" cy="2081905"/>
            </a:xfrm>
          </p:grpSpPr>
          <p:grpSp>
            <p:nvGrpSpPr>
              <p:cNvPr id="4" name="Group 4"/>
              <p:cNvGrpSpPr/>
              <p:nvPr/>
            </p:nvGrpSpPr>
            <p:grpSpPr>
              <a:xfrm>
                <a:off x="0" y="0"/>
                <a:ext cx="2081905" cy="2081905"/>
                <a:chOff x="0" y="0"/>
                <a:chExt cx="6350000" cy="6350000"/>
              </a:xfrm>
            </p:grpSpPr>
            <p:sp>
              <p:nvSpPr>
                <p:cNvPr id="5" name="Freeform 5"/>
                <p:cNvSpPr/>
                <p:nvPr/>
              </p:nvSpPr>
              <p:spPr>
                <a:xfrm>
                  <a:off x="0" y="0"/>
                  <a:ext cx="6350000" cy="635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50000" h="6350000">
                      <a:moveTo>
                        <a:pt x="3175000" y="0"/>
                      </a:moveTo>
                      <a:cubicBezTo>
                        <a:pt x="1421496" y="0"/>
                        <a:pt x="0" y="1421496"/>
                        <a:pt x="0" y="3175000"/>
                      </a:cubicBezTo>
                      <a:cubicBezTo>
                        <a:pt x="0" y="4928504"/>
                        <a:pt x="1421496" y="6350000"/>
                        <a:pt x="3175000" y="6350000"/>
                      </a:cubicBezTo>
                      <a:cubicBezTo>
                        <a:pt x="4928504" y="6350000"/>
                        <a:pt x="6350000" y="4928504"/>
                        <a:pt x="6350000" y="3175000"/>
                      </a:cubicBezTo>
                      <a:cubicBezTo>
                        <a:pt x="6350000" y="1421496"/>
                        <a:pt x="4928504" y="0"/>
                        <a:pt x="3175000" y="0"/>
                      </a:cubicBez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" name="Freeform 6"/>
              <p:cNvSpPr/>
              <p:nvPr/>
            </p:nvSpPr>
            <p:spPr>
              <a:xfrm>
                <a:off x="462053" y="494682"/>
                <a:ext cx="1157799" cy="1092541"/>
              </a:xfrm>
              <a:custGeom>
                <a:avLst/>
                <a:gdLst/>
                <a:ahLst/>
                <a:cxnLst/>
                <a:rect l="l" t="t" r="r" b="b"/>
                <a:pathLst>
                  <a:path w="1157799" h="1092541">
                    <a:moveTo>
                      <a:pt x="0" y="0"/>
                    </a:moveTo>
                    <a:lnTo>
                      <a:pt x="1157799" y="0"/>
                    </a:lnTo>
                    <a:lnTo>
                      <a:pt x="1157799" y="1092541"/>
                    </a:lnTo>
                    <a:lnTo>
                      <a:pt x="0" y="109254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2" name="TextBox 22"/>
            <p:cNvSpPr txBox="1"/>
            <p:nvPr/>
          </p:nvSpPr>
          <p:spPr>
            <a:xfrm>
              <a:off x="3380468" y="5764777"/>
              <a:ext cx="2230595" cy="21287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40"/>
                </a:lnSpc>
              </a:pPr>
              <a:r>
                <a:rPr lang="en-US" sz="2785" b="1" spc="116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Investigate existing platforms &amp; usability gaps.</a:t>
              </a:r>
            </a:p>
            <a:p>
              <a:pPr algn="ctr">
                <a:lnSpc>
                  <a:spcPts val="2468"/>
                </a:lnSpc>
              </a:pPr>
              <a:endParaRPr lang="en-US" sz="2785" b="1" spc="116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79BD6082-E2BA-BA4D-B5E2-C7EDEE32AADC}"/>
              </a:ext>
            </a:extLst>
          </p:cNvPr>
          <p:cNvGrpSpPr/>
          <p:nvPr/>
        </p:nvGrpSpPr>
        <p:grpSpPr>
          <a:xfrm>
            <a:off x="6009086" y="3436097"/>
            <a:ext cx="6208920" cy="4713783"/>
            <a:chOff x="6009086" y="3436097"/>
            <a:chExt cx="6208920" cy="4713783"/>
          </a:xfrm>
        </p:grpSpPr>
        <p:sp>
          <p:nvSpPr>
            <p:cNvPr id="2" name="AutoShape 2"/>
            <p:cNvSpPr/>
            <p:nvPr/>
          </p:nvSpPr>
          <p:spPr>
            <a:xfrm flipV="1">
              <a:off x="6009086" y="3436097"/>
              <a:ext cx="0" cy="4713783"/>
            </a:xfrm>
            <a:prstGeom prst="line">
              <a:avLst/>
            </a:prstGeom>
            <a:ln w="28575" cap="rnd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 flipV="1">
              <a:off x="9113546" y="3436097"/>
              <a:ext cx="0" cy="4713783"/>
            </a:xfrm>
            <a:prstGeom prst="line">
              <a:avLst/>
            </a:prstGeom>
            <a:ln w="28575" cap="rnd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AutoShape 8"/>
            <p:cNvSpPr/>
            <p:nvPr/>
          </p:nvSpPr>
          <p:spPr>
            <a:xfrm flipV="1">
              <a:off x="12218006" y="3436097"/>
              <a:ext cx="0" cy="4713783"/>
            </a:xfrm>
            <a:prstGeom prst="line">
              <a:avLst/>
            </a:prstGeom>
            <a:ln w="28575" cap="rnd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2DBFD3C0-EF31-1172-10EF-D92CB7006647}"/>
              </a:ext>
            </a:extLst>
          </p:cNvPr>
          <p:cNvGrpSpPr/>
          <p:nvPr/>
        </p:nvGrpSpPr>
        <p:grpSpPr>
          <a:xfrm>
            <a:off x="3057525" y="1097360"/>
            <a:ext cx="14189168" cy="1274255"/>
            <a:chOff x="3057525" y="1097360"/>
            <a:chExt cx="14189168" cy="1274255"/>
          </a:xfrm>
        </p:grpSpPr>
        <p:sp>
          <p:nvSpPr>
            <p:cNvPr id="21" name="TextBox 21"/>
            <p:cNvSpPr txBox="1"/>
            <p:nvPr/>
          </p:nvSpPr>
          <p:spPr>
            <a:xfrm>
              <a:off x="3057525" y="1610567"/>
              <a:ext cx="12172950" cy="7610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520"/>
                </a:lnSpc>
              </a:pPr>
              <a:r>
                <a:rPr lang="en-US" sz="6000" b="1" spc="60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Objectives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5230475" y="1097360"/>
              <a:ext cx="2016218" cy="5208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864"/>
                </a:lnSpc>
              </a:pPr>
              <a:r>
                <a:rPr lang="en-US" sz="4200" b="1" spc="42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06/14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809B7DDD-24A5-3B8C-EB73-9346BE8B99D2}"/>
              </a:ext>
            </a:extLst>
          </p:cNvPr>
          <p:cNvGrpSpPr/>
          <p:nvPr/>
        </p:nvGrpSpPr>
        <p:grpSpPr>
          <a:xfrm>
            <a:off x="6491056" y="3799615"/>
            <a:ext cx="2140519" cy="3734967"/>
            <a:chOff x="6491056" y="3799615"/>
            <a:chExt cx="2140519" cy="3734967"/>
          </a:xfrm>
        </p:grpSpPr>
        <p:grpSp>
          <p:nvGrpSpPr>
            <p:cNvPr id="9" name="Group 9"/>
            <p:cNvGrpSpPr/>
            <p:nvPr/>
          </p:nvGrpSpPr>
          <p:grpSpPr>
            <a:xfrm>
              <a:off x="6828887" y="3799615"/>
              <a:ext cx="1561428" cy="1561428"/>
              <a:chOff x="0" y="0"/>
              <a:chExt cx="2081905" cy="2081905"/>
            </a:xfrm>
          </p:grpSpPr>
          <p:grpSp>
            <p:nvGrpSpPr>
              <p:cNvPr id="10" name="Group 10"/>
              <p:cNvGrpSpPr/>
              <p:nvPr/>
            </p:nvGrpSpPr>
            <p:grpSpPr>
              <a:xfrm>
                <a:off x="0" y="0"/>
                <a:ext cx="2081905" cy="2081905"/>
                <a:chOff x="0" y="0"/>
                <a:chExt cx="6350000" cy="6350000"/>
              </a:xfrm>
            </p:grpSpPr>
            <p:sp>
              <p:nvSpPr>
                <p:cNvPr id="11" name="Freeform 11"/>
                <p:cNvSpPr/>
                <p:nvPr/>
              </p:nvSpPr>
              <p:spPr>
                <a:xfrm>
                  <a:off x="0" y="0"/>
                  <a:ext cx="6350000" cy="635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50000" h="6350000">
                      <a:moveTo>
                        <a:pt x="3175000" y="0"/>
                      </a:moveTo>
                      <a:cubicBezTo>
                        <a:pt x="1421496" y="0"/>
                        <a:pt x="0" y="1421496"/>
                        <a:pt x="0" y="3175000"/>
                      </a:cubicBezTo>
                      <a:cubicBezTo>
                        <a:pt x="0" y="4928504"/>
                        <a:pt x="1421496" y="6350000"/>
                        <a:pt x="3175000" y="6350000"/>
                      </a:cubicBezTo>
                      <a:cubicBezTo>
                        <a:pt x="4928504" y="6350000"/>
                        <a:pt x="6350000" y="4928504"/>
                        <a:pt x="6350000" y="3175000"/>
                      </a:cubicBezTo>
                      <a:cubicBezTo>
                        <a:pt x="6350000" y="1421496"/>
                        <a:pt x="4928504" y="0"/>
                        <a:pt x="3175000" y="0"/>
                      </a:cubicBez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2" name="Freeform 12"/>
              <p:cNvSpPr/>
              <p:nvPr/>
            </p:nvSpPr>
            <p:spPr>
              <a:xfrm>
                <a:off x="438024" y="438024"/>
                <a:ext cx="1205856" cy="1205856"/>
              </a:xfrm>
              <a:custGeom>
                <a:avLst/>
                <a:gdLst/>
                <a:ahLst/>
                <a:cxnLst/>
                <a:rect l="l" t="t" r="r" b="b"/>
                <a:pathLst>
                  <a:path w="1205856" h="1205856">
                    <a:moveTo>
                      <a:pt x="0" y="0"/>
                    </a:moveTo>
                    <a:lnTo>
                      <a:pt x="1205857" y="0"/>
                    </a:lnTo>
                    <a:lnTo>
                      <a:pt x="1205857" y="1205857"/>
                    </a:lnTo>
                    <a:lnTo>
                      <a:pt x="0" y="120585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4" name="TextBox 24"/>
            <p:cNvSpPr txBox="1"/>
            <p:nvPr/>
          </p:nvSpPr>
          <p:spPr>
            <a:xfrm>
              <a:off x="6491056" y="5764777"/>
              <a:ext cx="2140519" cy="17698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40"/>
                </a:lnSpc>
              </a:pPr>
              <a:r>
                <a:rPr lang="en-US" sz="2785" b="1" spc="116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Design and implement lightweight prototype.</a:t>
              </a:r>
            </a:p>
            <a:p>
              <a:pPr algn="ctr">
                <a:lnSpc>
                  <a:spcPts val="2468"/>
                </a:lnSpc>
              </a:pPr>
              <a:endParaRPr lang="en-US" sz="2785" b="1" spc="116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F4E4AB5-B67C-0D53-46F5-D07AA27E0648}"/>
              </a:ext>
            </a:extLst>
          </p:cNvPr>
          <p:cNvGrpSpPr/>
          <p:nvPr/>
        </p:nvGrpSpPr>
        <p:grpSpPr>
          <a:xfrm>
            <a:off x="9469818" y="3799615"/>
            <a:ext cx="2391916" cy="3782620"/>
            <a:chOff x="9469818" y="3799615"/>
            <a:chExt cx="2391916" cy="3782620"/>
          </a:xfrm>
        </p:grpSpPr>
        <p:grpSp>
          <p:nvGrpSpPr>
            <p:cNvPr id="13" name="Group 13"/>
            <p:cNvGrpSpPr/>
            <p:nvPr/>
          </p:nvGrpSpPr>
          <p:grpSpPr>
            <a:xfrm>
              <a:off x="9942723" y="3799615"/>
              <a:ext cx="1561428" cy="1561428"/>
              <a:chOff x="0" y="0"/>
              <a:chExt cx="2081905" cy="2081905"/>
            </a:xfrm>
          </p:grpSpPr>
          <p:grpSp>
            <p:nvGrpSpPr>
              <p:cNvPr id="14" name="Group 14"/>
              <p:cNvGrpSpPr/>
              <p:nvPr/>
            </p:nvGrpSpPr>
            <p:grpSpPr>
              <a:xfrm>
                <a:off x="0" y="0"/>
                <a:ext cx="2081905" cy="2081905"/>
                <a:chOff x="0" y="0"/>
                <a:chExt cx="6350000" cy="6350000"/>
              </a:xfrm>
            </p:grpSpPr>
            <p:sp>
              <p:nvSpPr>
                <p:cNvPr id="15" name="Freeform 15"/>
                <p:cNvSpPr/>
                <p:nvPr/>
              </p:nvSpPr>
              <p:spPr>
                <a:xfrm>
                  <a:off x="0" y="0"/>
                  <a:ext cx="6350000" cy="635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50000" h="6350000">
                      <a:moveTo>
                        <a:pt x="3175000" y="0"/>
                      </a:moveTo>
                      <a:cubicBezTo>
                        <a:pt x="1421496" y="0"/>
                        <a:pt x="0" y="1421496"/>
                        <a:pt x="0" y="3175000"/>
                      </a:cubicBezTo>
                      <a:cubicBezTo>
                        <a:pt x="0" y="4928504"/>
                        <a:pt x="1421496" y="6350000"/>
                        <a:pt x="3175000" y="6350000"/>
                      </a:cubicBezTo>
                      <a:cubicBezTo>
                        <a:pt x="4928504" y="6350000"/>
                        <a:pt x="6350000" y="4928504"/>
                        <a:pt x="6350000" y="3175000"/>
                      </a:cubicBezTo>
                      <a:cubicBezTo>
                        <a:pt x="6350000" y="1421496"/>
                        <a:pt x="4928504" y="0"/>
                        <a:pt x="3175000" y="0"/>
                      </a:cubicBez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6" name="Freeform 16"/>
              <p:cNvSpPr/>
              <p:nvPr/>
            </p:nvSpPr>
            <p:spPr>
              <a:xfrm>
                <a:off x="583862" y="457512"/>
                <a:ext cx="914181" cy="1166881"/>
              </a:xfrm>
              <a:custGeom>
                <a:avLst/>
                <a:gdLst/>
                <a:ahLst/>
                <a:cxnLst/>
                <a:rect l="l" t="t" r="r" b="b"/>
                <a:pathLst>
                  <a:path w="914181" h="1166881">
                    <a:moveTo>
                      <a:pt x="0" y="0"/>
                    </a:moveTo>
                    <a:lnTo>
                      <a:pt x="914181" y="0"/>
                    </a:lnTo>
                    <a:lnTo>
                      <a:pt x="914181" y="1166881"/>
                    </a:lnTo>
                    <a:lnTo>
                      <a:pt x="0" y="116688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5" name="TextBox 25"/>
            <p:cNvSpPr txBox="1"/>
            <p:nvPr/>
          </p:nvSpPr>
          <p:spPr>
            <a:xfrm>
              <a:off x="9469818" y="5764777"/>
              <a:ext cx="2391916" cy="18174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34"/>
                </a:lnSpc>
              </a:pPr>
              <a:r>
                <a:rPr lang="en-US" sz="2778" b="1" spc="116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Integrate secure database for reports &amp; users.</a:t>
              </a: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5C12615B-5004-08D0-B866-EB6E709302EC}"/>
              </a:ext>
            </a:extLst>
          </p:cNvPr>
          <p:cNvGrpSpPr/>
          <p:nvPr/>
        </p:nvGrpSpPr>
        <p:grpSpPr>
          <a:xfrm>
            <a:off x="12767013" y="3799615"/>
            <a:ext cx="2140519" cy="3782620"/>
            <a:chOff x="12767013" y="3799615"/>
            <a:chExt cx="2140519" cy="3782620"/>
          </a:xfrm>
        </p:grpSpPr>
        <p:grpSp>
          <p:nvGrpSpPr>
            <p:cNvPr id="17" name="Group 17"/>
            <p:cNvGrpSpPr/>
            <p:nvPr/>
          </p:nvGrpSpPr>
          <p:grpSpPr>
            <a:xfrm>
              <a:off x="13056558" y="3799615"/>
              <a:ext cx="1561428" cy="1561428"/>
              <a:chOff x="0" y="0"/>
              <a:chExt cx="2081905" cy="2081905"/>
            </a:xfrm>
          </p:grpSpPr>
          <p:grpSp>
            <p:nvGrpSpPr>
              <p:cNvPr id="18" name="Group 18"/>
              <p:cNvGrpSpPr/>
              <p:nvPr/>
            </p:nvGrpSpPr>
            <p:grpSpPr>
              <a:xfrm>
                <a:off x="0" y="0"/>
                <a:ext cx="2081905" cy="2081905"/>
                <a:chOff x="0" y="0"/>
                <a:chExt cx="6350000" cy="6350000"/>
              </a:xfrm>
            </p:grpSpPr>
            <p:sp>
              <p:nvSpPr>
                <p:cNvPr id="19" name="Freeform 19"/>
                <p:cNvSpPr/>
                <p:nvPr/>
              </p:nvSpPr>
              <p:spPr>
                <a:xfrm>
                  <a:off x="0" y="0"/>
                  <a:ext cx="6350000" cy="635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50000" h="6350000">
                      <a:moveTo>
                        <a:pt x="3175000" y="0"/>
                      </a:moveTo>
                      <a:cubicBezTo>
                        <a:pt x="1421496" y="0"/>
                        <a:pt x="0" y="1421496"/>
                        <a:pt x="0" y="3175000"/>
                      </a:cubicBezTo>
                      <a:cubicBezTo>
                        <a:pt x="0" y="4928504"/>
                        <a:pt x="1421496" y="6350000"/>
                        <a:pt x="3175000" y="6350000"/>
                      </a:cubicBezTo>
                      <a:cubicBezTo>
                        <a:pt x="4928504" y="6350000"/>
                        <a:pt x="6350000" y="4928504"/>
                        <a:pt x="6350000" y="3175000"/>
                      </a:cubicBezTo>
                      <a:cubicBezTo>
                        <a:pt x="6350000" y="1421496"/>
                        <a:pt x="4928504" y="0"/>
                        <a:pt x="3175000" y="0"/>
                      </a:cubicBez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0" name="Freeform 20"/>
              <p:cNvSpPr/>
              <p:nvPr/>
            </p:nvSpPr>
            <p:spPr>
              <a:xfrm>
                <a:off x="484723" y="484723"/>
                <a:ext cx="1112459" cy="1112459"/>
              </a:xfrm>
              <a:custGeom>
                <a:avLst/>
                <a:gdLst/>
                <a:ahLst/>
                <a:cxnLst/>
                <a:rect l="l" t="t" r="r" b="b"/>
                <a:pathLst>
                  <a:path w="1112459" h="1112459">
                    <a:moveTo>
                      <a:pt x="0" y="0"/>
                    </a:moveTo>
                    <a:lnTo>
                      <a:pt x="1112459" y="0"/>
                    </a:lnTo>
                    <a:lnTo>
                      <a:pt x="1112459" y="1112459"/>
                    </a:lnTo>
                    <a:lnTo>
                      <a:pt x="0" y="111245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8">
                  <a:extLs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6" name="TextBox 26"/>
            <p:cNvSpPr txBox="1"/>
            <p:nvPr/>
          </p:nvSpPr>
          <p:spPr>
            <a:xfrm>
              <a:off x="12767013" y="5764777"/>
              <a:ext cx="2140519" cy="18174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34"/>
                </a:lnSpc>
              </a:pPr>
              <a:r>
                <a:rPr lang="en-US" sz="2778" b="1" spc="116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Test with real users for speed, clarity, and reliability</a:t>
              </a:r>
            </a:p>
          </p:txBody>
        </p:sp>
      </p:grp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7D3F750A-D9EF-D07E-30CF-01943249E04E}"/>
              </a:ext>
            </a:extLst>
          </p:cNvPr>
          <p:cNvGrpSpPr/>
          <p:nvPr/>
        </p:nvGrpSpPr>
        <p:grpSpPr>
          <a:xfrm>
            <a:off x="8206851" y="1743531"/>
            <a:ext cx="7922654" cy="8543469"/>
            <a:chOff x="8206851" y="1743531"/>
            <a:chExt cx="7922654" cy="8543469"/>
          </a:xfrm>
        </p:grpSpPr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FE51E7A1-571E-7A56-1E00-0A5AB6323257}"/>
                </a:ext>
              </a:extLst>
            </p:cNvPr>
            <p:cNvGrpSpPr/>
            <p:nvPr/>
          </p:nvGrpSpPr>
          <p:grpSpPr>
            <a:xfrm>
              <a:off x="8206851" y="1743531"/>
              <a:ext cx="7922654" cy="8543469"/>
              <a:chOff x="8206851" y="1743531"/>
              <a:chExt cx="7922654" cy="8543469"/>
            </a:xfrm>
          </p:grpSpPr>
          <p:grpSp>
            <p:nvGrpSpPr>
              <p:cNvPr id="35" name="Group 34">
                <a:extLst>
                  <a:ext uri="{FF2B5EF4-FFF2-40B4-BE49-F238E27FC236}">
                    <a16:creationId xmlns:a16="http://schemas.microsoft.com/office/drawing/2014/main" id="{5FBC62B9-0541-8699-375D-E82D50F95B4A}"/>
                  </a:ext>
                </a:extLst>
              </p:cNvPr>
              <p:cNvGrpSpPr/>
              <p:nvPr/>
            </p:nvGrpSpPr>
            <p:grpSpPr>
              <a:xfrm>
                <a:off x="8206851" y="2606605"/>
                <a:ext cx="7922654" cy="7680395"/>
                <a:chOff x="8536546" y="2606605"/>
                <a:chExt cx="7922654" cy="7680395"/>
              </a:xfrm>
            </p:grpSpPr>
            <p:grpSp>
              <p:nvGrpSpPr>
                <p:cNvPr id="2" name="Group 2"/>
                <p:cNvGrpSpPr/>
                <p:nvPr/>
              </p:nvGrpSpPr>
              <p:grpSpPr>
                <a:xfrm>
                  <a:off x="8536546" y="2606605"/>
                  <a:ext cx="7922653" cy="7680395"/>
                  <a:chOff x="0" y="0"/>
                  <a:chExt cx="1851877" cy="1905244"/>
                </a:xfrm>
              </p:grpSpPr>
              <p:sp>
                <p:nvSpPr>
                  <p:cNvPr id="3" name="Freeform 3"/>
                  <p:cNvSpPr/>
                  <p:nvPr/>
                </p:nvSpPr>
                <p:spPr>
                  <a:xfrm>
                    <a:off x="0" y="0"/>
                    <a:ext cx="1851877" cy="190524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51877" h="1905244">
                        <a:moveTo>
                          <a:pt x="0" y="0"/>
                        </a:moveTo>
                        <a:lnTo>
                          <a:pt x="1851877" y="0"/>
                        </a:lnTo>
                        <a:lnTo>
                          <a:pt x="1851877" y="1905244"/>
                        </a:lnTo>
                        <a:lnTo>
                          <a:pt x="0" y="1905244"/>
                        </a:lnTo>
                        <a:close/>
                      </a:path>
                    </a:pathLst>
                  </a:custGeom>
                  <a:solidFill>
                    <a:srgbClr val="0E00AD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4" name="Freeform 4"/>
                <p:cNvSpPr/>
                <p:nvPr/>
              </p:nvSpPr>
              <p:spPr>
                <a:xfrm>
                  <a:off x="8536547" y="3947401"/>
                  <a:ext cx="7922653" cy="63147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500099" h="6314799">
                      <a:moveTo>
                        <a:pt x="0" y="0"/>
                      </a:moveTo>
                      <a:lnTo>
                        <a:pt x="7500098" y="0"/>
                      </a:lnTo>
                      <a:lnTo>
                        <a:pt x="7500098" y="6314798"/>
                      </a:lnTo>
                      <a:lnTo>
                        <a:pt x="0" y="631479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alphaModFix amt="40000"/>
                  </a:blip>
                  <a:stretch>
                    <a:fillRect l="-61396" t="-3729" r="-28512" b="-43868"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1" name="TextBox 11"/>
              <p:cNvSpPr txBox="1"/>
              <p:nvPr/>
            </p:nvSpPr>
            <p:spPr>
              <a:xfrm>
                <a:off x="8237331" y="1743531"/>
                <a:ext cx="7371645" cy="628377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ctr">
                  <a:lnSpc>
                    <a:spcPts val="4912"/>
                  </a:lnSpc>
                </a:pPr>
                <a:r>
                  <a:rPr lang="en-US" sz="4425" b="1" dirty="0">
                    <a:solidFill>
                      <a:srgbClr val="0E00AD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How I will achieve the aim:</a:t>
                </a:r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2EBCBA42-943D-E998-7948-69C890CD1B61}"/>
                </a:ext>
              </a:extLst>
            </p:cNvPr>
            <p:cNvGrpSpPr/>
            <p:nvPr/>
          </p:nvGrpSpPr>
          <p:grpSpPr>
            <a:xfrm>
              <a:off x="8863715" y="3110591"/>
              <a:ext cx="3517405" cy="1194709"/>
              <a:chOff x="9117210" y="2958191"/>
              <a:chExt cx="3517405" cy="1194709"/>
            </a:xfrm>
          </p:grpSpPr>
          <p:sp>
            <p:nvSpPr>
              <p:cNvPr id="12" name="TextBox 12"/>
              <p:cNvSpPr txBox="1"/>
              <p:nvPr/>
            </p:nvSpPr>
            <p:spPr>
              <a:xfrm>
                <a:off x="9117210" y="2958191"/>
                <a:ext cx="3150990" cy="804635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6668"/>
                  </a:lnSpc>
                  <a:spcBef>
                    <a:spcPct val="0"/>
                  </a:spcBef>
                </a:pPr>
                <a:r>
                  <a:rPr lang="en-US" sz="4763" b="1" spc="47" dirty="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Research</a:t>
                </a:r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9117211" y="3738498"/>
                <a:ext cx="3517404" cy="41440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408"/>
                  </a:lnSpc>
                  <a:spcBef>
                    <a:spcPct val="0"/>
                  </a:spcBef>
                </a:pPr>
                <a:r>
                  <a:rPr lang="en-US" sz="2434" spc="24" dirty="0" err="1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analyse</a:t>
                </a:r>
                <a:r>
                  <a:rPr lang="en-US" sz="2434" spc="24" dirty="0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 existing apps</a:t>
                </a:r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C8B5710A-1F13-CF7E-F5B6-935EB3F6CCEC}"/>
                </a:ext>
              </a:extLst>
            </p:cNvPr>
            <p:cNvGrpSpPr/>
            <p:nvPr/>
          </p:nvGrpSpPr>
          <p:grpSpPr>
            <a:xfrm>
              <a:off x="8863716" y="4725100"/>
              <a:ext cx="6732389" cy="1180400"/>
              <a:chOff x="9117211" y="4496500"/>
              <a:chExt cx="6732389" cy="1180400"/>
            </a:xfrm>
          </p:grpSpPr>
          <p:sp>
            <p:nvSpPr>
              <p:cNvPr id="14" name="TextBox 14"/>
              <p:cNvSpPr txBox="1"/>
              <p:nvPr/>
            </p:nvSpPr>
            <p:spPr>
              <a:xfrm>
                <a:off x="9153688" y="4496500"/>
                <a:ext cx="2123912" cy="80463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>
                  <a:lnSpc>
                    <a:spcPts val="6668"/>
                  </a:lnSpc>
                  <a:spcBef>
                    <a:spcPct val="0"/>
                  </a:spcBef>
                </a:pPr>
                <a:r>
                  <a:rPr lang="en-US" sz="4763" b="1" spc="47" dirty="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Design</a:t>
                </a:r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9117211" y="5278073"/>
                <a:ext cx="6732389" cy="398827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l">
                  <a:lnSpc>
                    <a:spcPts val="3408"/>
                  </a:lnSpc>
                  <a:spcBef>
                    <a:spcPct val="0"/>
                  </a:spcBef>
                </a:pPr>
                <a:r>
                  <a:rPr lang="en-US" sz="2434" spc="24" dirty="0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wireframes, mock-ups, system diagrams [3]</a:t>
                </a:r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19D8B34E-A6F1-FCA2-8A8B-CC33C8755C18}"/>
                </a:ext>
              </a:extLst>
            </p:cNvPr>
            <p:cNvGrpSpPr/>
            <p:nvPr/>
          </p:nvGrpSpPr>
          <p:grpSpPr>
            <a:xfrm>
              <a:off x="8863715" y="6336440"/>
              <a:ext cx="6205981" cy="1245460"/>
              <a:chOff x="9117210" y="6107840"/>
              <a:chExt cx="6205981" cy="1245460"/>
            </a:xfrm>
          </p:grpSpPr>
          <p:sp>
            <p:nvSpPr>
              <p:cNvPr id="16" name="TextBox 16"/>
              <p:cNvSpPr txBox="1"/>
              <p:nvPr/>
            </p:nvSpPr>
            <p:spPr>
              <a:xfrm>
                <a:off x="9117210" y="6107840"/>
                <a:ext cx="4141589" cy="804635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6668"/>
                  </a:lnSpc>
                  <a:spcBef>
                    <a:spcPct val="0"/>
                  </a:spcBef>
                </a:pPr>
                <a:r>
                  <a:rPr lang="en-US" sz="4763" b="1" spc="47" dirty="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Development</a:t>
                </a:r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9117211" y="6938898"/>
                <a:ext cx="6205980" cy="41440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408"/>
                  </a:lnSpc>
                  <a:spcBef>
                    <a:spcPct val="0"/>
                  </a:spcBef>
                </a:pPr>
                <a:r>
                  <a:rPr lang="en-US" sz="2434" spc="24" dirty="0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HTML, CSS, JavaScript, Python, MySQL</a:t>
                </a:r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8CDA6537-ACE3-C867-D6C5-40C20E6596FD}"/>
                </a:ext>
              </a:extLst>
            </p:cNvPr>
            <p:cNvGrpSpPr/>
            <p:nvPr/>
          </p:nvGrpSpPr>
          <p:grpSpPr>
            <a:xfrm>
              <a:off x="8863716" y="8010688"/>
              <a:ext cx="6228900" cy="1247612"/>
              <a:chOff x="9117211" y="7782088"/>
              <a:chExt cx="6228900" cy="1247612"/>
            </a:xfrm>
          </p:grpSpPr>
          <p:sp>
            <p:nvSpPr>
              <p:cNvPr id="18" name="TextBox 18"/>
              <p:cNvSpPr txBox="1"/>
              <p:nvPr/>
            </p:nvSpPr>
            <p:spPr>
              <a:xfrm>
                <a:off x="9117211" y="7782088"/>
                <a:ext cx="6228900" cy="80463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>
                  <a:lnSpc>
                    <a:spcPts val="6668"/>
                  </a:lnSpc>
                  <a:spcBef>
                    <a:spcPct val="0"/>
                  </a:spcBef>
                </a:pPr>
                <a:r>
                  <a:rPr lang="en-US" sz="4763" b="1" spc="47" dirty="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Testing &amp; Feedback </a:t>
                </a:r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9117211" y="8615298"/>
                <a:ext cx="6206093" cy="41440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408"/>
                  </a:lnSpc>
                  <a:spcBef>
                    <a:spcPct val="0"/>
                  </a:spcBef>
                </a:pPr>
                <a:r>
                  <a:rPr lang="en-US" sz="2434" spc="24" dirty="0">
                    <a:solidFill>
                      <a:srgbClr val="FFFFFF"/>
                    </a:solidFill>
                    <a:latin typeface="Open Sauce"/>
                    <a:ea typeface="Open Sauce"/>
                    <a:cs typeface="Open Sauce"/>
                    <a:sym typeface="Open Sauce"/>
                  </a:rPr>
                  <a:t>user group, adjust app based on results</a:t>
                </a:r>
              </a:p>
            </p:txBody>
          </p:sp>
        </p:grp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E899F89-A8D6-F902-0269-262BE3AB08F1}"/>
              </a:ext>
            </a:extLst>
          </p:cNvPr>
          <p:cNvGrpSpPr/>
          <p:nvPr/>
        </p:nvGrpSpPr>
        <p:grpSpPr>
          <a:xfrm>
            <a:off x="2362200" y="874467"/>
            <a:ext cx="5480678" cy="8782299"/>
            <a:chOff x="2362200" y="874467"/>
            <a:chExt cx="5480678" cy="8782299"/>
          </a:xfrm>
        </p:grpSpPr>
        <p:grpSp>
          <p:nvGrpSpPr>
            <p:cNvPr id="5" name="Group 5"/>
            <p:cNvGrpSpPr/>
            <p:nvPr/>
          </p:nvGrpSpPr>
          <p:grpSpPr>
            <a:xfrm>
              <a:off x="2362200" y="3695700"/>
              <a:ext cx="2657375" cy="2657375"/>
              <a:chOff x="0" y="0"/>
              <a:chExt cx="6350000" cy="63500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1496" y="0"/>
                      <a:pt x="0" y="1421496"/>
                      <a:pt x="0" y="3175000"/>
                    </a:cubicBezTo>
                    <a:cubicBezTo>
                      <a:pt x="0" y="4928504"/>
                      <a:pt x="1421496" y="6350000"/>
                      <a:pt x="3175000" y="6350000"/>
                    </a:cubicBezTo>
                    <a:cubicBezTo>
                      <a:pt x="4928504" y="6350000"/>
                      <a:pt x="6350000" y="4928504"/>
                      <a:pt x="6350000" y="3175000"/>
                    </a:cubicBezTo>
                    <a:cubicBezTo>
                      <a:pt x="6350000" y="1421496"/>
                      <a:pt x="4928504" y="0"/>
                      <a:pt x="3175000" y="0"/>
                    </a:cubicBezTo>
                    <a:close/>
                  </a:path>
                </a:pathLst>
              </a:custGeom>
              <a:solidFill>
                <a:srgbClr val="FF1616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0E253437-8605-F5C6-C6EE-E0D503CDC46F}"/>
                </a:ext>
              </a:extLst>
            </p:cNvPr>
            <p:cNvGrpSpPr/>
            <p:nvPr/>
          </p:nvGrpSpPr>
          <p:grpSpPr>
            <a:xfrm>
              <a:off x="2565905" y="874467"/>
              <a:ext cx="5276973" cy="8782299"/>
              <a:chOff x="2565905" y="874467"/>
              <a:chExt cx="5276973" cy="8782299"/>
            </a:xfrm>
          </p:grpSpPr>
          <p:sp>
            <p:nvSpPr>
              <p:cNvPr id="9" name="TextBox 9"/>
              <p:cNvSpPr txBox="1"/>
              <p:nvPr/>
            </p:nvSpPr>
            <p:spPr>
              <a:xfrm>
                <a:off x="2626865" y="9168299"/>
                <a:ext cx="1555354" cy="48846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just">
                  <a:lnSpc>
                    <a:spcPts val="3838"/>
                  </a:lnSpc>
                </a:pPr>
                <a:r>
                  <a:rPr lang="en-US" sz="4171" b="1" spc="41" dirty="0">
                    <a:solidFill>
                      <a:srgbClr val="0C018E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07/14</a:t>
                </a:r>
              </a:p>
            </p:txBody>
          </p:sp>
          <p:grpSp>
            <p:nvGrpSpPr>
              <p:cNvPr id="33" name="Group 32">
                <a:extLst>
                  <a:ext uri="{FF2B5EF4-FFF2-40B4-BE49-F238E27FC236}">
                    <a16:creationId xmlns:a16="http://schemas.microsoft.com/office/drawing/2014/main" id="{35151735-724F-D517-26B5-696817F4389E}"/>
                  </a:ext>
                </a:extLst>
              </p:cNvPr>
              <p:cNvGrpSpPr/>
              <p:nvPr/>
            </p:nvGrpSpPr>
            <p:grpSpPr>
              <a:xfrm>
                <a:off x="2565905" y="874467"/>
                <a:ext cx="3771900" cy="555936"/>
                <a:chOff x="2895600" y="874467"/>
                <a:chExt cx="3771900" cy="555936"/>
              </a:xfrm>
            </p:grpSpPr>
            <p:sp>
              <p:nvSpPr>
                <p:cNvPr id="7" name="Freeform 7"/>
                <p:cNvSpPr/>
                <p:nvPr/>
              </p:nvSpPr>
              <p:spPr>
                <a:xfrm>
                  <a:off x="2895600" y="874467"/>
                  <a:ext cx="1235413" cy="5559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35413" h="555936">
                      <a:moveTo>
                        <a:pt x="0" y="0"/>
                      </a:moveTo>
                      <a:lnTo>
                        <a:pt x="1235413" y="0"/>
                      </a:lnTo>
                      <a:lnTo>
                        <a:pt x="1235413" y="555936"/>
                      </a:lnTo>
                      <a:lnTo>
                        <a:pt x="0" y="5559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" name="TextBox 10"/>
                <p:cNvSpPr txBox="1"/>
                <p:nvPr/>
              </p:nvSpPr>
              <p:spPr>
                <a:xfrm>
                  <a:off x="4329574" y="1080764"/>
                  <a:ext cx="2337926" cy="328936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pPr algn="l">
                    <a:lnSpc>
                      <a:spcPts val="2834"/>
                    </a:lnSpc>
                    <a:spcBef>
                      <a:spcPct val="0"/>
                    </a:spcBef>
                  </a:pPr>
                  <a:r>
                    <a:rPr lang="en-US" sz="2024" b="1" spc="40" dirty="0" err="1">
                      <a:solidFill>
                        <a:srgbClr val="000000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Neighbour</a:t>
                  </a:r>
                  <a:r>
                    <a:rPr lang="en-US" sz="2024" b="1" spc="40" dirty="0">
                      <a:solidFill>
                        <a:srgbClr val="FFFFFF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 </a:t>
                  </a:r>
                  <a:r>
                    <a:rPr lang="en-US" sz="2024" b="1" spc="40" dirty="0">
                      <a:solidFill>
                        <a:srgbClr val="FF1616"/>
                      </a:solidFill>
                      <a:latin typeface="Open Sauce Bold"/>
                      <a:ea typeface="Open Sauce Bold"/>
                      <a:cs typeface="Open Sauce Bold"/>
                      <a:sym typeface="Open Sauce Bold"/>
                    </a:rPr>
                    <a:t>Alert</a:t>
                  </a:r>
                </a:p>
              </p:txBody>
            </p:sp>
          </p:grpSp>
          <p:sp>
            <p:nvSpPr>
              <p:cNvPr id="21" name="AutoShape 21"/>
              <p:cNvSpPr/>
              <p:nvPr/>
            </p:nvSpPr>
            <p:spPr>
              <a:xfrm>
                <a:off x="2642105" y="2606605"/>
                <a:ext cx="5200773" cy="26789"/>
              </a:xfrm>
              <a:prstGeom prst="line">
                <a:avLst/>
              </a:prstGeom>
              <a:ln w="57150" cap="flat">
                <a:solidFill>
                  <a:srgbClr val="0E00AD"/>
                </a:solidFill>
                <a:prstDash val="solid"/>
                <a:headEnd type="none" w="sm" len="sm"/>
                <a:tailEnd type="none" w="sm" len="sm"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1B15EE1-AEBE-CEBC-6206-67F8A3DBAD8E}"/>
              </a:ext>
            </a:extLst>
          </p:cNvPr>
          <p:cNvGrpSpPr/>
          <p:nvPr/>
        </p:nvGrpSpPr>
        <p:grpSpPr>
          <a:xfrm>
            <a:off x="2666782" y="4779897"/>
            <a:ext cx="5738106" cy="3403231"/>
            <a:chOff x="2666782" y="4779897"/>
            <a:chExt cx="5738106" cy="3403231"/>
          </a:xfrm>
        </p:grpSpPr>
        <p:sp>
          <p:nvSpPr>
            <p:cNvPr id="20" name="TextBox 20"/>
            <p:cNvSpPr txBox="1"/>
            <p:nvPr/>
          </p:nvSpPr>
          <p:spPr>
            <a:xfrm>
              <a:off x="2666782" y="6946813"/>
              <a:ext cx="4569536" cy="12363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07"/>
                </a:lnSpc>
                <a:spcBef>
                  <a:spcPct val="0"/>
                </a:spcBef>
              </a:pPr>
              <a:r>
                <a:rPr lang="en-US" sz="2362" spc="23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To bring this project to life and ensure it meets its goals, a step-by-step approach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2666782" y="4779897"/>
              <a:ext cx="5738106" cy="7249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371"/>
                </a:lnSpc>
              </a:pPr>
              <a:r>
                <a:rPr lang="en-US" sz="5838" b="1" spc="58" dirty="0">
                  <a:solidFill>
                    <a:srgbClr val="000000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Methodology</a:t>
              </a:r>
            </a:p>
          </p:txBody>
        </p:sp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" name="Group 68">
            <a:extLst>
              <a:ext uri="{FF2B5EF4-FFF2-40B4-BE49-F238E27FC236}">
                <a16:creationId xmlns:a16="http://schemas.microsoft.com/office/drawing/2014/main" id="{A1B0E7BF-60E6-28DC-DDEF-A6BE4C71A5D9}"/>
              </a:ext>
            </a:extLst>
          </p:cNvPr>
          <p:cNvGrpSpPr/>
          <p:nvPr/>
        </p:nvGrpSpPr>
        <p:grpSpPr>
          <a:xfrm>
            <a:off x="2420928" y="2738883"/>
            <a:ext cx="4640553" cy="2557017"/>
            <a:chOff x="2420928" y="2738883"/>
            <a:chExt cx="4640553" cy="2557017"/>
          </a:xfrm>
        </p:grpSpPr>
        <p:sp>
          <p:nvSpPr>
            <p:cNvPr id="58" name="TextBox 58"/>
            <p:cNvSpPr txBox="1"/>
            <p:nvPr/>
          </p:nvSpPr>
          <p:spPr>
            <a:xfrm>
              <a:off x="2420929" y="2738883"/>
              <a:ext cx="4640552" cy="6023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480"/>
                </a:lnSpc>
              </a:pPr>
              <a:r>
                <a:rPr lang="en-US" sz="4869" b="1" spc="48" dirty="0">
                  <a:solidFill>
                    <a:srgbClr val="000000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Core Features</a:t>
              </a:r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2420928" y="3400573"/>
              <a:ext cx="4513271" cy="189532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464"/>
                </a:lnSpc>
                <a:spcBef>
                  <a:spcPct val="0"/>
                </a:spcBef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Quick alert form (with image &amp; location)</a:t>
              </a:r>
            </a:p>
            <a:p>
              <a:pPr algn="l">
                <a:lnSpc>
                  <a:spcPts val="2464"/>
                </a:lnSpc>
                <a:spcBef>
                  <a:spcPct val="0"/>
                </a:spcBef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Severity levels (Minor, Serious Urgent)</a:t>
              </a:r>
            </a:p>
            <a:p>
              <a:pPr algn="l">
                <a:lnSpc>
                  <a:spcPts val="2464"/>
                </a:lnSpc>
                <a:spcBef>
                  <a:spcPct val="0"/>
                </a:spcBef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Verified reports filter</a:t>
              </a:r>
            </a:p>
            <a:p>
              <a:pPr algn="l">
                <a:lnSpc>
                  <a:spcPts val="2464"/>
                </a:lnSpc>
                <a:spcBef>
                  <a:spcPct val="0"/>
                </a:spcBef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Custom radius for alerts</a:t>
              </a:r>
            </a:p>
            <a:p>
              <a:pPr algn="l">
                <a:lnSpc>
                  <a:spcPts val="2464"/>
                </a:lnSpc>
                <a:spcBef>
                  <a:spcPct val="0"/>
                </a:spcBef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Map + feed view</a:t>
              </a:r>
            </a:p>
            <a:p>
              <a:pPr algn="l">
                <a:lnSpc>
                  <a:spcPts val="2464"/>
                </a:lnSpc>
                <a:spcBef>
                  <a:spcPct val="0"/>
                </a:spcBef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“Mark as Solved” function [4].</a:t>
              </a:r>
            </a:p>
          </p:txBody>
        </p: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C41AE656-180D-73DA-ED4E-0BF541D9EEC0}"/>
              </a:ext>
            </a:extLst>
          </p:cNvPr>
          <p:cNvGrpSpPr/>
          <p:nvPr/>
        </p:nvGrpSpPr>
        <p:grpSpPr>
          <a:xfrm>
            <a:off x="2420929" y="5677474"/>
            <a:ext cx="5659781" cy="1828226"/>
            <a:chOff x="2420929" y="5677474"/>
            <a:chExt cx="5659781" cy="1828226"/>
          </a:xfrm>
        </p:grpSpPr>
        <p:sp>
          <p:nvSpPr>
            <p:cNvPr id="60" name="TextBox 60"/>
            <p:cNvSpPr txBox="1"/>
            <p:nvPr/>
          </p:nvSpPr>
          <p:spPr>
            <a:xfrm>
              <a:off x="2420929" y="5677474"/>
              <a:ext cx="2424169" cy="4481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15"/>
                </a:lnSpc>
              </a:pPr>
              <a:r>
                <a:rPr lang="en-US" sz="3604" b="1" spc="36" dirty="0">
                  <a:solidFill>
                    <a:srgbClr val="000000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Challenge</a:t>
              </a:r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5341952" y="5677474"/>
              <a:ext cx="2325935" cy="4481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15"/>
                </a:lnSpc>
              </a:pPr>
              <a:r>
                <a:rPr lang="en-US" sz="3604" b="1" spc="36" dirty="0">
                  <a:solidFill>
                    <a:srgbClr val="000000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Mitigation </a:t>
              </a:r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2420929" y="6251574"/>
              <a:ext cx="2162689" cy="125412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64"/>
                </a:lnSpc>
                <a:spcBef>
                  <a:spcPct val="0"/>
                </a:spcBef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False / spam reports</a:t>
              </a:r>
            </a:p>
            <a:p>
              <a:pPr algn="l">
                <a:lnSpc>
                  <a:spcPts val="2464"/>
                </a:lnSpc>
                <a:spcBef>
                  <a:spcPct val="0"/>
                </a:spcBef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Privacy concerns</a:t>
              </a:r>
            </a:p>
            <a:p>
              <a:pPr algn="l">
                <a:lnSpc>
                  <a:spcPts val="2464"/>
                </a:lnSpc>
                <a:spcBef>
                  <a:spcPct val="0"/>
                </a:spcBef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Low adoption [5].</a:t>
              </a:r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5341952" y="6251574"/>
              <a:ext cx="2738758" cy="125412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64"/>
                </a:lnSpc>
                <a:spcBef>
                  <a:spcPct val="0"/>
                </a:spcBef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Login + rate limit</a:t>
              </a:r>
            </a:p>
            <a:p>
              <a:pPr algn="l">
                <a:lnSpc>
                  <a:spcPts val="2464"/>
                </a:lnSpc>
                <a:spcBef>
                  <a:spcPct val="0"/>
                </a:spcBef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Show general areas only</a:t>
              </a:r>
            </a:p>
            <a:p>
              <a:pPr algn="l">
                <a:lnSpc>
                  <a:spcPts val="2464"/>
                </a:lnSpc>
                <a:spcBef>
                  <a:spcPct val="0"/>
                </a:spcBef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Simple UI + community promotion.</a:t>
              </a:r>
            </a:p>
          </p:txBody>
        </p:sp>
      </p:grpSp>
      <p:grpSp>
        <p:nvGrpSpPr>
          <p:cNvPr id="71" name="Group 70">
            <a:extLst>
              <a:ext uri="{FF2B5EF4-FFF2-40B4-BE49-F238E27FC236}">
                <a16:creationId xmlns:a16="http://schemas.microsoft.com/office/drawing/2014/main" id="{5445237F-8639-2BF0-199F-FC1A0ADDC76F}"/>
              </a:ext>
            </a:extLst>
          </p:cNvPr>
          <p:cNvGrpSpPr/>
          <p:nvPr/>
        </p:nvGrpSpPr>
        <p:grpSpPr>
          <a:xfrm>
            <a:off x="2420929" y="7881633"/>
            <a:ext cx="4860801" cy="2148827"/>
            <a:chOff x="2420929" y="7881633"/>
            <a:chExt cx="4860801" cy="2148827"/>
          </a:xfrm>
        </p:grpSpPr>
        <p:sp>
          <p:nvSpPr>
            <p:cNvPr id="65" name="TextBox 65"/>
            <p:cNvSpPr txBox="1"/>
            <p:nvPr/>
          </p:nvSpPr>
          <p:spPr>
            <a:xfrm>
              <a:off x="2420929" y="7881633"/>
              <a:ext cx="4860801" cy="4481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15"/>
                </a:lnSpc>
              </a:pPr>
              <a:r>
                <a:rPr lang="en-US" sz="3604" b="1" spc="36" dirty="0">
                  <a:solidFill>
                    <a:srgbClr val="000000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System Architecture</a:t>
              </a:r>
            </a:p>
          </p:txBody>
        </p:sp>
        <p:sp>
          <p:nvSpPr>
            <p:cNvPr id="66" name="TextBox 66"/>
            <p:cNvSpPr txBox="1"/>
            <p:nvPr/>
          </p:nvSpPr>
          <p:spPr>
            <a:xfrm>
              <a:off x="2446048" y="8455734"/>
              <a:ext cx="4640552" cy="157472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464"/>
                </a:lnSpc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Front-end: HTML, CSS, JavaScript</a:t>
              </a:r>
            </a:p>
            <a:p>
              <a:pPr algn="l">
                <a:lnSpc>
                  <a:spcPts val="2464"/>
                </a:lnSpc>
                <a:spcBef>
                  <a:spcPct val="0"/>
                </a:spcBef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Back-end: Python + MySQL</a:t>
              </a:r>
            </a:p>
            <a:p>
              <a:pPr algn="l">
                <a:lnSpc>
                  <a:spcPts val="2464"/>
                </a:lnSpc>
                <a:spcBef>
                  <a:spcPct val="0"/>
                </a:spcBef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Hosting: free solutions (</a:t>
              </a:r>
              <a:r>
                <a:rPr lang="en-US" sz="1760" spc="17" dirty="0" err="1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Vercel</a:t>
              </a: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, Netlify)</a:t>
              </a:r>
            </a:p>
            <a:p>
              <a:pPr algn="l">
                <a:lnSpc>
                  <a:spcPts val="2464"/>
                </a:lnSpc>
                <a:spcBef>
                  <a:spcPct val="0"/>
                </a:spcBef>
              </a:pPr>
              <a:r>
                <a:rPr lang="en-US" sz="1760" spc="17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Security: input validation, encryption [6].</a:t>
              </a:r>
            </a:p>
            <a:p>
              <a:pPr algn="l">
                <a:lnSpc>
                  <a:spcPts val="2464"/>
                </a:lnSpc>
                <a:spcBef>
                  <a:spcPct val="0"/>
                </a:spcBef>
              </a:pPr>
              <a:endParaRPr lang="en-US" sz="1760" spc="17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endParaRPr>
            </a:p>
          </p:txBody>
        </p: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8C3B52D9-8ACF-A75F-971A-F476F13AB74C}"/>
              </a:ext>
            </a:extLst>
          </p:cNvPr>
          <p:cNvGrpSpPr/>
          <p:nvPr/>
        </p:nvGrpSpPr>
        <p:grpSpPr>
          <a:xfrm>
            <a:off x="2362135" y="831116"/>
            <a:ext cx="15925865" cy="9347105"/>
            <a:chOff x="2362135" y="831116"/>
            <a:chExt cx="15925865" cy="9347105"/>
          </a:xfrm>
        </p:grpSpPr>
        <p:grpSp>
          <p:nvGrpSpPr>
            <p:cNvPr id="2" name="Group 2"/>
            <p:cNvGrpSpPr/>
            <p:nvPr/>
          </p:nvGrpSpPr>
          <p:grpSpPr>
            <a:xfrm>
              <a:off x="9516010" y="1406231"/>
              <a:ext cx="8771990" cy="8771990"/>
              <a:chOff x="0" y="0"/>
              <a:chExt cx="6350000" cy="6350000"/>
            </a:xfrm>
          </p:grpSpPr>
          <p:sp>
            <p:nvSpPr>
              <p:cNvPr id="3" name="Freeform 3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1496" y="0"/>
                      <a:pt x="0" y="1421496"/>
                      <a:pt x="0" y="3175000"/>
                    </a:cubicBezTo>
                    <a:cubicBezTo>
                      <a:pt x="0" y="4928504"/>
                      <a:pt x="1421496" y="6350000"/>
                      <a:pt x="3175000" y="6350000"/>
                    </a:cubicBezTo>
                    <a:cubicBezTo>
                      <a:pt x="4928504" y="6350000"/>
                      <a:pt x="6350000" y="4928504"/>
                      <a:pt x="6350000" y="3175000"/>
                    </a:cubicBezTo>
                    <a:cubicBezTo>
                      <a:pt x="6350000" y="1421496"/>
                      <a:pt x="4928504" y="0"/>
                      <a:pt x="3175000" y="0"/>
                    </a:cubicBez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" name="Group 4"/>
            <p:cNvGrpSpPr/>
            <p:nvPr/>
          </p:nvGrpSpPr>
          <p:grpSpPr>
            <a:xfrm>
              <a:off x="9775342" y="831116"/>
              <a:ext cx="8512658" cy="2218404"/>
              <a:chOff x="0" y="0"/>
              <a:chExt cx="5044142" cy="1537952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5044142" cy="1537952"/>
              </a:xfrm>
              <a:custGeom>
                <a:avLst/>
                <a:gdLst/>
                <a:ahLst/>
                <a:cxnLst/>
                <a:rect l="l" t="t" r="r" b="b"/>
                <a:pathLst>
                  <a:path w="5044142" h="1537952">
                    <a:moveTo>
                      <a:pt x="0" y="0"/>
                    </a:moveTo>
                    <a:lnTo>
                      <a:pt x="5044142" y="0"/>
                    </a:lnTo>
                    <a:lnTo>
                      <a:pt x="5044142" y="1537952"/>
                    </a:lnTo>
                    <a:lnTo>
                      <a:pt x="0" y="1537952"/>
                    </a:lnTo>
                    <a:close/>
                  </a:path>
                </a:pathLst>
              </a:custGeom>
              <a:solidFill>
                <a:srgbClr val="FF1616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7" name="TextBox 57"/>
            <p:cNvSpPr txBox="1"/>
            <p:nvPr/>
          </p:nvSpPr>
          <p:spPr>
            <a:xfrm>
              <a:off x="2420929" y="1173925"/>
              <a:ext cx="6265871" cy="8252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032"/>
                </a:lnSpc>
              </a:pPr>
              <a:r>
                <a:rPr lang="en-US" sz="6557" b="1" spc="65" dirty="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Project Design</a:t>
              </a:r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16353412" y="1123763"/>
              <a:ext cx="1712054" cy="5208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864"/>
                </a:lnSpc>
              </a:pPr>
              <a:r>
                <a:rPr lang="en-US" sz="4200" b="1" spc="42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08/14</a:t>
              </a:r>
            </a:p>
          </p:txBody>
        </p:sp>
        <p:sp>
          <p:nvSpPr>
            <p:cNvPr id="67" name="AutoShape 21">
              <a:extLst>
                <a:ext uri="{FF2B5EF4-FFF2-40B4-BE49-F238E27FC236}">
                  <a16:creationId xmlns:a16="http://schemas.microsoft.com/office/drawing/2014/main" id="{FEB3065D-C26A-E469-7E0A-DEEF39AC0E8C}"/>
                </a:ext>
              </a:extLst>
            </p:cNvPr>
            <p:cNvSpPr/>
            <p:nvPr/>
          </p:nvSpPr>
          <p:spPr>
            <a:xfrm flipV="1">
              <a:off x="2362135" y="2132583"/>
              <a:ext cx="6781865" cy="29142"/>
            </a:xfrm>
            <a:prstGeom prst="line">
              <a:avLst/>
            </a:prstGeom>
            <a:ln w="57150" cap="flat">
              <a:solidFill>
                <a:srgbClr val="0E00A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018992" y="1958783"/>
            <a:ext cx="6292270" cy="8385580"/>
            <a:chOff x="0" y="0"/>
            <a:chExt cx="8293230" cy="11048325"/>
          </a:xfrm>
        </p:grpSpPr>
        <p:grpSp>
          <p:nvGrpSpPr>
            <p:cNvPr id="7" name="Group 7"/>
            <p:cNvGrpSpPr/>
            <p:nvPr/>
          </p:nvGrpSpPr>
          <p:grpSpPr>
            <a:xfrm>
              <a:off x="1069454" y="4520675"/>
              <a:ext cx="5091636" cy="5913599"/>
              <a:chOff x="0" y="0"/>
              <a:chExt cx="672451" cy="781008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672451" cy="781008"/>
              </a:xfrm>
              <a:custGeom>
                <a:avLst/>
                <a:gdLst/>
                <a:ahLst/>
                <a:cxnLst/>
                <a:rect l="l" t="t" r="r" b="b"/>
                <a:pathLst>
                  <a:path w="672451" h="781008">
                    <a:moveTo>
                      <a:pt x="106823" y="0"/>
                    </a:moveTo>
                    <a:lnTo>
                      <a:pt x="565628" y="0"/>
                    </a:lnTo>
                    <a:cubicBezTo>
                      <a:pt x="624625" y="0"/>
                      <a:pt x="672451" y="47826"/>
                      <a:pt x="672451" y="106823"/>
                    </a:cubicBezTo>
                    <a:lnTo>
                      <a:pt x="672451" y="674184"/>
                    </a:lnTo>
                    <a:cubicBezTo>
                      <a:pt x="672451" y="702516"/>
                      <a:pt x="661197" y="729687"/>
                      <a:pt x="641163" y="749720"/>
                    </a:cubicBezTo>
                    <a:cubicBezTo>
                      <a:pt x="621130" y="769753"/>
                      <a:pt x="593959" y="781008"/>
                      <a:pt x="565628" y="781008"/>
                    </a:cubicBezTo>
                    <a:lnTo>
                      <a:pt x="106823" y="781008"/>
                    </a:lnTo>
                    <a:cubicBezTo>
                      <a:pt x="78492" y="781008"/>
                      <a:pt x="51321" y="769753"/>
                      <a:pt x="31288" y="749720"/>
                    </a:cubicBezTo>
                    <a:cubicBezTo>
                      <a:pt x="11255" y="729687"/>
                      <a:pt x="0" y="702516"/>
                      <a:pt x="0" y="674184"/>
                    </a:cubicBezTo>
                    <a:lnTo>
                      <a:pt x="0" y="106823"/>
                    </a:lnTo>
                    <a:cubicBezTo>
                      <a:pt x="0" y="78492"/>
                      <a:pt x="11255" y="51321"/>
                      <a:pt x="31288" y="31288"/>
                    </a:cubicBezTo>
                    <a:cubicBezTo>
                      <a:pt x="51321" y="11255"/>
                      <a:pt x="78492" y="0"/>
                      <a:pt x="106823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66675"/>
                <a:ext cx="672451" cy="714333"/>
              </a:xfrm>
              <a:prstGeom prst="rect">
                <a:avLst/>
              </a:prstGeom>
            </p:spPr>
            <p:txBody>
              <a:bodyPr lIns="105508" tIns="105508" rIns="105508" bIns="105508" rtlCol="0" anchor="ctr"/>
              <a:lstStyle/>
              <a:p>
                <a:pPr algn="ctr">
                  <a:lnSpc>
                    <a:spcPts val="2456"/>
                  </a:lnSpc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>
              <a:off x="1094113" y="1434045"/>
              <a:ext cx="4909690" cy="3885764"/>
              <a:chOff x="0" y="0"/>
              <a:chExt cx="812800" cy="64328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812800" cy="643289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643289">
                    <a:moveTo>
                      <a:pt x="0" y="0"/>
                    </a:moveTo>
                    <a:lnTo>
                      <a:pt x="812800" y="0"/>
                    </a:lnTo>
                    <a:lnTo>
                      <a:pt x="812800" y="643289"/>
                    </a:lnTo>
                    <a:lnTo>
                      <a:pt x="0" y="643289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66675"/>
                <a:ext cx="812800" cy="576614"/>
              </a:xfrm>
              <a:prstGeom prst="rect">
                <a:avLst/>
              </a:prstGeom>
            </p:spPr>
            <p:txBody>
              <a:bodyPr lIns="84170" tIns="84170" rIns="84170" bIns="84170" rtlCol="0" anchor="ctr"/>
              <a:lstStyle/>
              <a:p>
                <a:pPr algn="ctr">
                  <a:lnSpc>
                    <a:spcPts val="2456"/>
                  </a:lnSpc>
                </a:pPr>
                <a:endParaRPr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>
              <a:off x="1054467" y="584767"/>
              <a:ext cx="5030810" cy="870526"/>
              <a:chOff x="0" y="0"/>
              <a:chExt cx="673735" cy="11652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673735" cy="116529"/>
              </a:xfrm>
              <a:custGeom>
                <a:avLst/>
                <a:gdLst/>
                <a:ahLst/>
                <a:cxnLst/>
                <a:rect l="l" t="t" r="r" b="b"/>
                <a:pathLst>
                  <a:path w="673735" h="116529">
                    <a:moveTo>
                      <a:pt x="673735" y="0"/>
                    </a:moveTo>
                    <a:lnTo>
                      <a:pt x="673735" y="116529"/>
                    </a:lnTo>
                    <a:lnTo>
                      <a:pt x="0" y="11652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47625"/>
                <a:ext cx="673735" cy="164154"/>
              </a:xfrm>
              <a:prstGeom prst="rect">
                <a:avLst/>
              </a:prstGeom>
            </p:spPr>
            <p:txBody>
              <a:bodyPr lIns="104046" tIns="104046" rIns="104046" bIns="104046" rtlCol="0" anchor="ctr"/>
              <a:lstStyle/>
              <a:p>
                <a:pPr algn="ctr">
                  <a:lnSpc>
                    <a:spcPts val="2824"/>
                  </a:lnSpc>
                </a:pPr>
                <a:endParaRPr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>
              <a:off x="1054467" y="102646"/>
              <a:ext cx="5030810" cy="1281766"/>
              <a:chOff x="0" y="0"/>
              <a:chExt cx="673735" cy="171577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673735" cy="171577"/>
              </a:xfrm>
              <a:custGeom>
                <a:avLst/>
                <a:gdLst/>
                <a:ahLst/>
                <a:cxnLst/>
                <a:rect l="l" t="t" r="r" b="b"/>
                <a:pathLst>
                  <a:path w="673735" h="171577">
                    <a:moveTo>
                      <a:pt x="673735" y="85789"/>
                    </a:moveTo>
                    <a:lnTo>
                      <a:pt x="673735" y="85789"/>
                    </a:lnTo>
                    <a:cubicBezTo>
                      <a:pt x="673735" y="108541"/>
                      <a:pt x="664697" y="130362"/>
                      <a:pt x="648608" y="146450"/>
                    </a:cubicBezTo>
                    <a:cubicBezTo>
                      <a:pt x="632520" y="162539"/>
                      <a:pt x="610699" y="171577"/>
                      <a:pt x="587946" y="171577"/>
                    </a:cubicBezTo>
                    <a:lnTo>
                      <a:pt x="85789" y="171577"/>
                    </a:lnTo>
                    <a:cubicBezTo>
                      <a:pt x="63036" y="171577"/>
                      <a:pt x="41215" y="162539"/>
                      <a:pt x="25127" y="146450"/>
                    </a:cubicBezTo>
                    <a:cubicBezTo>
                      <a:pt x="9038" y="130362"/>
                      <a:pt x="0" y="108541"/>
                      <a:pt x="0" y="85789"/>
                    </a:cubicBezTo>
                    <a:lnTo>
                      <a:pt x="0" y="85789"/>
                    </a:lnTo>
                    <a:cubicBezTo>
                      <a:pt x="0" y="63036"/>
                      <a:pt x="9038" y="41215"/>
                      <a:pt x="25127" y="25127"/>
                    </a:cubicBezTo>
                    <a:cubicBezTo>
                      <a:pt x="41215" y="9038"/>
                      <a:pt x="63036" y="0"/>
                      <a:pt x="85789" y="0"/>
                    </a:cubicBezTo>
                    <a:lnTo>
                      <a:pt x="587946" y="0"/>
                    </a:lnTo>
                    <a:cubicBezTo>
                      <a:pt x="610699" y="0"/>
                      <a:pt x="632520" y="9038"/>
                      <a:pt x="648608" y="25127"/>
                    </a:cubicBezTo>
                    <a:cubicBezTo>
                      <a:pt x="664697" y="41215"/>
                      <a:pt x="673735" y="63036"/>
                      <a:pt x="673735" y="85789"/>
                    </a:cubicBezTo>
                    <a:close/>
                  </a:path>
                </a:pathLst>
              </a:custGeom>
              <a:solidFill>
                <a:srgbClr val="0E00A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47625"/>
                <a:ext cx="673735" cy="219202"/>
              </a:xfrm>
              <a:prstGeom prst="rect">
                <a:avLst/>
              </a:prstGeom>
            </p:spPr>
            <p:txBody>
              <a:bodyPr lIns="104046" tIns="104046" rIns="104046" bIns="104046" rtlCol="0" anchor="ctr"/>
              <a:lstStyle/>
              <a:p>
                <a:pPr algn="ctr">
                  <a:lnSpc>
                    <a:spcPts val="2824"/>
                  </a:lnSpc>
                </a:pPr>
                <a:endParaRPr/>
              </a:p>
            </p:txBody>
          </p:sp>
        </p:grpSp>
        <p:sp>
          <p:nvSpPr>
            <p:cNvPr id="19" name="Freeform 19"/>
            <p:cNvSpPr/>
            <p:nvPr/>
          </p:nvSpPr>
          <p:spPr>
            <a:xfrm flipH="1">
              <a:off x="0" y="0"/>
              <a:ext cx="8293230" cy="11048325"/>
            </a:xfrm>
            <a:custGeom>
              <a:avLst/>
              <a:gdLst/>
              <a:ahLst/>
              <a:cxnLst/>
              <a:rect l="l" t="t" r="r" b="b"/>
              <a:pathLst>
                <a:path w="8293230" h="11048325">
                  <a:moveTo>
                    <a:pt x="8293230" y="0"/>
                  </a:moveTo>
                  <a:lnTo>
                    <a:pt x="0" y="0"/>
                  </a:lnTo>
                  <a:lnTo>
                    <a:pt x="0" y="11048325"/>
                  </a:lnTo>
                  <a:lnTo>
                    <a:pt x="8293230" y="11048325"/>
                  </a:lnTo>
                  <a:lnTo>
                    <a:pt x="8293230" y="0"/>
                  </a:lnTo>
                  <a:close/>
                </a:path>
              </a:pathLst>
            </a:custGeom>
            <a:blipFill>
              <a:blip r:embed="rId2"/>
              <a:stretch>
                <a:fillRect l="-30768" b="-1315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982646" y="656735"/>
              <a:ext cx="3174451" cy="6658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097"/>
                </a:lnSpc>
                <a:spcBef>
                  <a:spcPct val="0"/>
                </a:spcBef>
              </a:pPr>
              <a:r>
                <a:rPr lang="en-US" sz="2212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Report </a:t>
              </a:r>
              <a:r>
                <a:rPr lang="en-US" sz="2212" b="1">
                  <a:solidFill>
                    <a:srgbClr val="FF1616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Alert</a:t>
              </a:r>
            </a:p>
          </p:txBody>
        </p:sp>
        <p:grpSp>
          <p:nvGrpSpPr>
            <p:cNvPr id="21" name="Group 21"/>
            <p:cNvGrpSpPr/>
            <p:nvPr/>
          </p:nvGrpSpPr>
          <p:grpSpPr>
            <a:xfrm>
              <a:off x="1261662" y="9141798"/>
              <a:ext cx="4548878" cy="765699"/>
              <a:chOff x="0" y="0"/>
              <a:chExt cx="609213" cy="102547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609213" cy="102547"/>
              </a:xfrm>
              <a:custGeom>
                <a:avLst/>
                <a:gdLst/>
                <a:ahLst/>
                <a:cxnLst/>
                <a:rect l="l" t="t" r="r" b="b"/>
                <a:pathLst>
                  <a:path w="609213" h="102547">
                    <a:moveTo>
                      <a:pt x="42011" y="0"/>
                    </a:moveTo>
                    <a:lnTo>
                      <a:pt x="567202" y="0"/>
                    </a:lnTo>
                    <a:cubicBezTo>
                      <a:pt x="590404" y="0"/>
                      <a:pt x="609213" y="18809"/>
                      <a:pt x="609213" y="42011"/>
                    </a:cubicBezTo>
                    <a:lnTo>
                      <a:pt x="609213" y="60536"/>
                    </a:lnTo>
                    <a:cubicBezTo>
                      <a:pt x="609213" y="83738"/>
                      <a:pt x="590404" y="102547"/>
                      <a:pt x="567202" y="102547"/>
                    </a:cubicBezTo>
                    <a:lnTo>
                      <a:pt x="42011" y="102547"/>
                    </a:lnTo>
                    <a:cubicBezTo>
                      <a:pt x="30869" y="102547"/>
                      <a:pt x="20183" y="98121"/>
                      <a:pt x="12305" y="90242"/>
                    </a:cubicBezTo>
                    <a:cubicBezTo>
                      <a:pt x="4426" y="82364"/>
                      <a:pt x="0" y="71678"/>
                      <a:pt x="0" y="60536"/>
                    </a:cubicBezTo>
                    <a:lnTo>
                      <a:pt x="0" y="42011"/>
                    </a:lnTo>
                    <a:cubicBezTo>
                      <a:pt x="0" y="18809"/>
                      <a:pt x="18809" y="0"/>
                      <a:pt x="42011" y="0"/>
                    </a:cubicBezTo>
                    <a:close/>
                  </a:path>
                </a:pathLst>
              </a:custGeom>
              <a:solidFill>
                <a:srgbClr val="F8140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47625"/>
                <a:ext cx="609213" cy="150172"/>
              </a:xfrm>
              <a:prstGeom prst="rect">
                <a:avLst/>
              </a:prstGeom>
            </p:spPr>
            <p:txBody>
              <a:bodyPr lIns="104046" tIns="104046" rIns="104046" bIns="104046" rtlCol="0" anchor="ctr"/>
              <a:lstStyle/>
              <a:p>
                <a:pPr algn="ctr">
                  <a:lnSpc>
                    <a:spcPts val="2824"/>
                  </a:lnSpc>
                </a:pPr>
                <a:endParaRPr/>
              </a:p>
            </p:txBody>
          </p:sp>
        </p:grpSp>
        <p:sp>
          <p:nvSpPr>
            <p:cNvPr id="24" name="TextBox 24"/>
            <p:cNvSpPr txBox="1"/>
            <p:nvPr/>
          </p:nvSpPr>
          <p:spPr>
            <a:xfrm>
              <a:off x="2444739" y="9248464"/>
              <a:ext cx="2182724" cy="4781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271"/>
                </a:lnSpc>
                <a:spcBef>
                  <a:spcPct val="0"/>
                </a:spcBef>
              </a:pPr>
              <a:r>
                <a:rPr lang="en-US" sz="1622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Send Alert</a:t>
              </a:r>
            </a:p>
          </p:txBody>
        </p:sp>
        <p:grpSp>
          <p:nvGrpSpPr>
            <p:cNvPr id="25" name="Group 25"/>
            <p:cNvGrpSpPr/>
            <p:nvPr/>
          </p:nvGrpSpPr>
          <p:grpSpPr>
            <a:xfrm>
              <a:off x="1263335" y="7809594"/>
              <a:ext cx="1406426" cy="644074"/>
              <a:chOff x="0" y="0"/>
              <a:chExt cx="188357" cy="86258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188357" cy="86258"/>
              </a:xfrm>
              <a:custGeom>
                <a:avLst/>
                <a:gdLst/>
                <a:ahLst/>
                <a:cxnLst/>
                <a:rect l="l" t="t" r="r" b="b"/>
                <a:pathLst>
                  <a:path w="188357" h="86258">
                    <a:moveTo>
                      <a:pt x="43129" y="0"/>
                    </a:moveTo>
                    <a:lnTo>
                      <a:pt x="145228" y="0"/>
                    </a:lnTo>
                    <a:cubicBezTo>
                      <a:pt x="156666" y="0"/>
                      <a:pt x="167636" y="4544"/>
                      <a:pt x="175725" y="12632"/>
                    </a:cubicBezTo>
                    <a:cubicBezTo>
                      <a:pt x="183813" y="20721"/>
                      <a:pt x="188357" y="31691"/>
                      <a:pt x="188357" y="43129"/>
                    </a:cubicBezTo>
                    <a:lnTo>
                      <a:pt x="188357" y="43129"/>
                    </a:lnTo>
                    <a:cubicBezTo>
                      <a:pt x="188357" y="66949"/>
                      <a:pt x="169047" y="86258"/>
                      <a:pt x="145228" y="86258"/>
                    </a:cubicBezTo>
                    <a:lnTo>
                      <a:pt x="43129" y="86258"/>
                    </a:lnTo>
                    <a:cubicBezTo>
                      <a:pt x="19310" y="86258"/>
                      <a:pt x="0" y="66949"/>
                      <a:pt x="0" y="43129"/>
                    </a:cubicBezTo>
                    <a:lnTo>
                      <a:pt x="0" y="43129"/>
                    </a:lnTo>
                    <a:cubicBezTo>
                      <a:pt x="0" y="19310"/>
                      <a:pt x="19310" y="0"/>
                      <a:pt x="43129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3395" cap="sq">
                <a:solidFill>
                  <a:srgbClr val="F8140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47625"/>
                <a:ext cx="188357" cy="133883"/>
              </a:xfrm>
              <a:prstGeom prst="rect">
                <a:avLst/>
              </a:prstGeom>
            </p:spPr>
            <p:txBody>
              <a:bodyPr lIns="104046" tIns="104046" rIns="104046" bIns="104046" rtlCol="0" anchor="ctr"/>
              <a:lstStyle/>
              <a:p>
                <a:pPr algn="ctr">
                  <a:lnSpc>
                    <a:spcPts val="2824"/>
                  </a:lnSpc>
                </a:pPr>
                <a:endParaRPr/>
              </a:p>
            </p:txBody>
          </p:sp>
        </p:grpSp>
        <p:sp>
          <p:nvSpPr>
            <p:cNvPr id="28" name="TextBox 28"/>
            <p:cNvSpPr txBox="1"/>
            <p:nvPr/>
          </p:nvSpPr>
          <p:spPr>
            <a:xfrm>
              <a:off x="1469851" y="7923936"/>
              <a:ext cx="993395" cy="3868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58"/>
                </a:lnSpc>
                <a:spcBef>
                  <a:spcPct val="0"/>
                </a:spcBef>
              </a:pPr>
              <a:r>
                <a:rPr lang="en-US" sz="1327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Minor</a:t>
              </a:r>
            </a:p>
          </p:txBody>
        </p:sp>
        <p:grpSp>
          <p:nvGrpSpPr>
            <p:cNvPr id="29" name="Group 29"/>
            <p:cNvGrpSpPr/>
            <p:nvPr/>
          </p:nvGrpSpPr>
          <p:grpSpPr>
            <a:xfrm>
              <a:off x="2834561" y="7809594"/>
              <a:ext cx="1406426" cy="644074"/>
              <a:chOff x="0" y="0"/>
              <a:chExt cx="188357" cy="86258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188357" cy="86258"/>
              </a:xfrm>
              <a:custGeom>
                <a:avLst/>
                <a:gdLst/>
                <a:ahLst/>
                <a:cxnLst/>
                <a:rect l="l" t="t" r="r" b="b"/>
                <a:pathLst>
                  <a:path w="188357" h="86258">
                    <a:moveTo>
                      <a:pt x="43129" y="0"/>
                    </a:moveTo>
                    <a:lnTo>
                      <a:pt x="145228" y="0"/>
                    </a:lnTo>
                    <a:cubicBezTo>
                      <a:pt x="156666" y="0"/>
                      <a:pt x="167636" y="4544"/>
                      <a:pt x="175725" y="12632"/>
                    </a:cubicBezTo>
                    <a:cubicBezTo>
                      <a:pt x="183813" y="20721"/>
                      <a:pt x="188357" y="31691"/>
                      <a:pt x="188357" y="43129"/>
                    </a:cubicBezTo>
                    <a:lnTo>
                      <a:pt x="188357" y="43129"/>
                    </a:lnTo>
                    <a:cubicBezTo>
                      <a:pt x="188357" y="66949"/>
                      <a:pt x="169047" y="86258"/>
                      <a:pt x="145228" y="86258"/>
                    </a:cubicBezTo>
                    <a:lnTo>
                      <a:pt x="43129" y="86258"/>
                    </a:lnTo>
                    <a:cubicBezTo>
                      <a:pt x="19310" y="86258"/>
                      <a:pt x="0" y="66949"/>
                      <a:pt x="0" y="43129"/>
                    </a:cubicBezTo>
                    <a:lnTo>
                      <a:pt x="0" y="43129"/>
                    </a:lnTo>
                    <a:cubicBezTo>
                      <a:pt x="0" y="19310"/>
                      <a:pt x="19310" y="0"/>
                      <a:pt x="43129" y="0"/>
                    </a:cubicBezTo>
                    <a:close/>
                  </a:path>
                </a:pathLst>
              </a:custGeom>
              <a:solidFill>
                <a:srgbClr val="F8140F"/>
              </a:solidFill>
              <a:ln w="13395" cap="sq">
                <a:solidFill>
                  <a:srgbClr val="F8140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47625"/>
                <a:ext cx="188357" cy="133883"/>
              </a:xfrm>
              <a:prstGeom prst="rect">
                <a:avLst/>
              </a:prstGeom>
            </p:spPr>
            <p:txBody>
              <a:bodyPr lIns="104046" tIns="104046" rIns="104046" bIns="104046" rtlCol="0" anchor="ctr"/>
              <a:lstStyle/>
              <a:p>
                <a:pPr algn="ctr">
                  <a:lnSpc>
                    <a:spcPts val="2824"/>
                  </a:lnSpc>
                </a:pPr>
                <a:endParaRPr/>
              </a:p>
            </p:txBody>
          </p:sp>
        </p:grpSp>
        <p:sp>
          <p:nvSpPr>
            <p:cNvPr id="32" name="TextBox 32"/>
            <p:cNvSpPr txBox="1"/>
            <p:nvPr/>
          </p:nvSpPr>
          <p:spPr>
            <a:xfrm>
              <a:off x="2928933" y="7923936"/>
              <a:ext cx="1217682" cy="3868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58"/>
                </a:lnSpc>
                <a:spcBef>
                  <a:spcPct val="0"/>
                </a:spcBef>
              </a:pPr>
              <a:r>
                <a:rPr lang="en-US" sz="1327" b="1">
                  <a:solidFill>
                    <a:srgbClr val="FFFFFF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Serious</a:t>
              </a:r>
            </a:p>
          </p:txBody>
        </p:sp>
        <p:grpSp>
          <p:nvGrpSpPr>
            <p:cNvPr id="33" name="Group 33"/>
            <p:cNvGrpSpPr/>
            <p:nvPr/>
          </p:nvGrpSpPr>
          <p:grpSpPr>
            <a:xfrm>
              <a:off x="4399035" y="7809594"/>
              <a:ext cx="1406426" cy="644074"/>
              <a:chOff x="0" y="0"/>
              <a:chExt cx="188357" cy="86258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188357" cy="86258"/>
              </a:xfrm>
              <a:custGeom>
                <a:avLst/>
                <a:gdLst/>
                <a:ahLst/>
                <a:cxnLst/>
                <a:rect l="l" t="t" r="r" b="b"/>
                <a:pathLst>
                  <a:path w="188357" h="86258">
                    <a:moveTo>
                      <a:pt x="43129" y="0"/>
                    </a:moveTo>
                    <a:lnTo>
                      <a:pt x="145228" y="0"/>
                    </a:lnTo>
                    <a:cubicBezTo>
                      <a:pt x="156666" y="0"/>
                      <a:pt x="167636" y="4544"/>
                      <a:pt x="175725" y="12632"/>
                    </a:cubicBezTo>
                    <a:cubicBezTo>
                      <a:pt x="183813" y="20721"/>
                      <a:pt x="188357" y="31691"/>
                      <a:pt x="188357" y="43129"/>
                    </a:cubicBezTo>
                    <a:lnTo>
                      <a:pt x="188357" y="43129"/>
                    </a:lnTo>
                    <a:cubicBezTo>
                      <a:pt x="188357" y="66949"/>
                      <a:pt x="169047" y="86258"/>
                      <a:pt x="145228" y="86258"/>
                    </a:cubicBezTo>
                    <a:lnTo>
                      <a:pt x="43129" y="86258"/>
                    </a:lnTo>
                    <a:cubicBezTo>
                      <a:pt x="19310" y="86258"/>
                      <a:pt x="0" y="66949"/>
                      <a:pt x="0" y="43129"/>
                    </a:cubicBezTo>
                    <a:lnTo>
                      <a:pt x="0" y="43129"/>
                    </a:lnTo>
                    <a:cubicBezTo>
                      <a:pt x="0" y="19310"/>
                      <a:pt x="19310" y="0"/>
                      <a:pt x="43129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3395" cap="sq">
                <a:solidFill>
                  <a:srgbClr val="F8140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188357" cy="133883"/>
              </a:xfrm>
              <a:prstGeom prst="rect">
                <a:avLst/>
              </a:prstGeom>
            </p:spPr>
            <p:txBody>
              <a:bodyPr lIns="104046" tIns="104046" rIns="104046" bIns="104046" rtlCol="0" anchor="ctr"/>
              <a:lstStyle/>
              <a:p>
                <a:pPr algn="ctr">
                  <a:lnSpc>
                    <a:spcPts val="2824"/>
                  </a:lnSpc>
                </a:pPr>
                <a:endParaRPr/>
              </a:p>
            </p:txBody>
          </p:sp>
        </p:grpSp>
        <p:sp>
          <p:nvSpPr>
            <p:cNvPr id="36" name="TextBox 36"/>
            <p:cNvSpPr txBox="1"/>
            <p:nvPr/>
          </p:nvSpPr>
          <p:spPr>
            <a:xfrm>
              <a:off x="4579982" y="7923936"/>
              <a:ext cx="1044531" cy="3868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58"/>
                </a:lnSpc>
                <a:spcBef>
                  <a:spcPct val="0"/>
                </a:spcBef>
              </a:pPr>
              <a:r>
                <a:rPr lang="en-US" sz="1327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Urgent</a:t>
              </a:r>
            </a:p>
          </p:txBody>
        </p:sp>
        <p:grpSp>
          <p:nvGrpSpPr>
            <p:cNvPr id="37" name="Group 37"/>
            <p:cNvGrpSpPr/>
            <p:nvPr/>
          </p:nvGrpSpPr>
          <p:grpSpPr>
            <a:xfrm>
              <a:off x="1097676" y="7124359"/>
              <a:ext cx="4959863" cy="448164"/>
              <a:chOff x="0" y="0"/>
              <a:chExt cx="664254" cy="60021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664254" cy="60021"/>
              </a:xfrm>
              <a:custGeom>
                <a:avLst/>
                <a:gdLst/>
                <a:ahLst/>
                <a:cxnLst/>
                <a:rect l="l" t="t" r="r" b="b"/>
                <a:pathLst>
                  <a:path w="664254" h="60021">
                    <a:moveTo>
                      <a:pt x="0" y="0"/>
                    </a:moveTo>
                    <a:lnTo>
                      <a:pt x="664254" y="0"/>
                    </a:lnTo>
                    <a:lnTo>
                      <a:pt x="664254" y="60021"/>
                    </a:lnTo>
                    <a:lnTo>
                      <a:pt x="0" y="60021"/>
                    </a:ln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47625"/>
                <a:ext cx="664254" cy="107646"/>
              </a:xfrm>
              <a:prstGeom prst="rect">
                <a:avLst/>
              </a:prstGeom>
            </p:spPr>
            <p:txBody>
              <a:bodyPr lIns="104046" tIns="104046" rIns="104046" bIns="104046" rtlCol="0" anchor="ctr"/>
              <a:lstStyle/>
              <a:p>
                <a:pPr algn="ctr">
                  <a:lnSpc>
                    <a:spcPts val="2824"/>
                  </a:lnSpc>
                </a:pPr>
                <a:endParaRPr/>
              </a:p>
            </p:txBody>
          </p:sp>
        </p:grpSp>
        <p:sp>
          <p:nvSpPr>
            <p:cNvPr id="40" name="TextBox 40"/>
            <p:cNvSpPr txBox="1"/>
            <p:nvPr/>
          </p:nvSpPr>
          <p:spPr>
            <a:xfrm>
              <a:off x="2948216" y="7120830"/>
              <a:ext cx="1258783" cy="3868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58"/>
                </a:lnSpc>
                <a:spcBef>
                  <a:spcPct val="0"/>
                </a:spcBef>
              </a:pPr>
              <a:r>
                <a:rPr lang="en-US" sz="1327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Severity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2564096" y="3926036"/>
              <a:ext cx="1940603" cy="3868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58"/>
                </a:lnSpc>
                <a:spcBef>
                  <a:spcPct val="0"/>
                </a:spcBef>
              </a:pPr>
              <a:r>
                <a:rPr lang="en-US" sz="1327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Description</a:t>
              </a:r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1240057" y="5928083"/>
              <a:ext cx="4543799" cy="644074"/>
              <a:chOff x="0" y="0"/>
              <a:chExt cx="608532" cy="86258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608532" cy="86258"/>
              </a:xfrm>
              <a:custGeom>
                <a:avLst/>
                <a:gdLst/>
                <a:ahLst/>
                <a:cxnLst/>
                <a:rect l="l" t="t" r="r" b="b"/>
                <a:pathLst>
                  <a:path w="608532" h="86258">
                    <a:moveTo>
                      <a:pt x="42058" y="0"/>
                    </a:moveTo>
                    <a:lnTo>
                      <a:pt x="566475" y="0"/>
                    </a:lnTo>
                    <a:cubicBezTo>
                      <a:pt x="577629" y="0"/>
                      <a:pt x="588327" y="4431"/>
                      <a:pt x="596214" y="12318"/>
                    </a:cubicBezTo>
                    <a:cubicBezTo>
                      <a:pt x="604101" y="20206"/>
                      <a:pt x="608532" y="30903"/>
                      <a:pt x="608532" y="42058"/>
                    </a:cubicBezTo>
                    <a:lnTo>
                      <a:pt x="608532" y="44200"/>
                    </a:lnTo>
                    <a:cubicBezTo>
                      <a:pt x="608532" y="55355"/>
                      <a:pt x="604101" y="66052"/>
                      <a:pt x="596214" y="73940"/>
                    </a:cubicBezTo>
                    <a:cubicBezTo>
                      <a:pt x="588327" y="81827"/>
                      <a:pt x="577629" y="86258"/>
                      <a:pt x="566475" y="86258"/>
                    </a:cubicBezTo>
                    <a:lnTo>
                      <a:pt x="42058" y="86258"/>
                    </a:lnTo>
                    <a:cubicBezTo>
                      <a:pt x="30903" y="86258"/>
                      <a:pt x="20206" y="81827"/>
                      <a:pt x="12318" y="73940"/>
                    </a:cubicBezTo>
                    <a:cubicBezTo>
                      <a:pt x="4431" y="66052"/>
                      <a:pt x="0" y="55355"/>
                      <a:pt x="0" y="44200"/>
                    </a:cubicBezTo>
                    <a:lnTo>
                      <a:pt x="0" y="42058"/>
                    </a:lnTo>
                    <a:cubicBezTo>
                      <a:pt x="0" y="30903"/>
                      <a:pt x="4431" y="20206"/>
                      <a:pt x="12318" y="12318"/>
                    </a:cubicBezTo>
                    <a:cubicBezTo>
                      <a:pt x="20206" y="4431"/>
                      <a:pt x="30903" y="0"/>
                      <a:pt x="4205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3395" cap="sq">
                <a:solidFill>
                  <a:srgbClr val="F8140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47625"/>
                <a:ext cx="608532" cy="133883"/>
              </a:xfrm>
              <a:prstGeom prst="rect">
                <a:avLst/>
              </a:prstGeom>
            </p:spPr>
            <p:txBody>
              <a:bodyPr lIns="104046" tIns="104046" rIns="104046" bIns="104046" rtlCol="0" anchor="ctr"/>
              <a:lstStyle/>
              <a:p>
                <a:pPr algn="ctr">
                  <a:lnSpc>
                    <a:spcPts val="2824"/>
                  </a:lnSpc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1097676" y="5237281"/>
              <a:ext cx="4959863" cy="448164"/>
              <a:chOff x="0" y="0"/>
              <a:chExt cx="664254" cy="60021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664254" cy="60021"/>
              </a:xfrm>
              <a:custGeom>
                <a:avLst/>
                <a:gdLst/>
                <a:ahLst/>
                <a:cxnLst/>
                <a:rect l="l" t="t" r="r" b="b"/>
                <a:pathLst>
                  <a:path w="664254" h="60021">
                    <a:moveTo>
                      <a:pt x="0" y="0"/>
                    </a:moveTo>
                    <a:lnTo>
                      <a:pt x="664254" y="0"/>
                    </a:lnTo>
                    <a:lnTo>
                      <a:pt x="664254" y="60021"/>
                    </a:lnTo>
                    <a:lnTo>
                      <a:pt x="0" y="60021"/>
                    </a:ln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47625"/>
                <a:ext cx="664254" cy="107646"/>
              </a:xfrm>
              <a:prstGeom prst="rect">
                <a:avLst/>
              </a:prstGeom>
            </p:spPr>
            <p:txBody>
              <a:bodyPr lIns="104046" tIns="104046" rIns="104046" bIns="104046" rtlCol="0" anchor="ctr"/>
              <a:lstStyle/>
              <a:p>
                <a:pPr algn="ctr">
                  <a:lnSpc>
                    <a:spcPts val="2824"/>
                  </a:lnSpc>
                </a:pPr>
                <a:endParaRPr/>
              </a:p>
            </p:txBody>
          </p:sp>
        </p:grpSp>
        <p:sp>
          <p:nvSpPr>
            <p:cNvPr id="48" name="TextBox 48"/>
            <p:cNvSpPr txBox="1"/>
            <p:nvPr/>
          </p:nvSpPr>
          <p:spPr>
            <a:xfrm>
              <a:off x="2607306" y="5233752"/>
              <a:ext cx="1940603" cy="3868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858"/>
                </a:lnSpc>
                <a:spcBef>
                  <a:spcPct val="0"/>
                </a:spcBef>
              </a:pPr>
              <a:r>
                <a:rPr lang="en-US" sz="1327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Description</a:t>
              </a:r>
            </a:p>
          </p:txBody>
        </p:sp>
        <p:grpSp>
          <p:nvGrpSpPr>
            <p:cNvPr id="49" name="Group 49"/>
            <p:cNvGrpSpPr/>
            <p:nvPr/>
          </p:nvGrpSpPr>
          <p:grpSpPr>
            <a:xfrm>
              <a:off x="1240057" y="1544904"/>
              <a:ext cx="4633098" cy="3455306"/>
              <a:chOff x="0" y="0"/>
              <a:chExt cx="608989" cy="454176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0" y="0"/>
                <a:ext cx="608989" cy="454176"/>
              </a:xfrm>
              <a:custGeom>
                <a:avLst/>
                <a:gdLst/>
                <a:ahLst/>
                <a:cxnLst/>
                <a:rect l="l" t="t" r="r" b="b"/>
                <a:pathLst>
                  <a:path w="608989" h="454176">
                    <a:moveTo>
                      <a:pt x="0" y="0"/>
                    </a:moveTo>
                    <a:lnTo>
                      <a:pt x="608989" y="0"/>
                    </a:lnTo>
                    <a:lnTo>
                      <a:pt x="608989" y="454176"/>
                    </a:lnTo>
                    <a:lnTo>
                      <a:pt x="0" y="454176"/>
                    </a:lnTo>
                    <a:close/>
                  </a:path>
                </a:pathLst>
              </a:custGeom>
              <a:solidFill>
                <a:srgbClr val="FFFFFF"/>
              </a:solidFill>
              <a:ln w="107156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" name="TextBox 51"/>
              <p:cNvSpPr txBox="1"/>
              <p:nvPr/>
            </p:nvSpPr>
            <p:spPr>
              <a:xfrm>
                <a:off x="0" y="-47625"/>
                <a:ext cx="608989" cy="501801"/>
              </a:xfrm>
              <a:prstGeom prst="rect">
                <a:avLst/>
              </a:prstGeom>
            </p:spPr>
            <p:txBody>
              <a:bodyPr lIns="106011" tIns="106011" rIns="106011" bIns="106011" rtlCol="0" anchor="ctr"/>
              <a:lstStyle/>
              <a:p>
                <a:pPr algn="ctr">
                  <a:lnSpc>
                    <a:spcPts val="2823"/>
                  </a:lnSpc>
                </a:pPr>
                <a:endParaRPr/>
              </a:p>
            </p:txBody>
          </p:sp>
        </p:grpSp>
        <p:sp>
          <p:nvSpPr>
            <p:cNvPr id="52" name="Freeform 52"/>
            <p:cNvSpPr/>
            <p:nvPr/>
          </p:nvSpPr>
          <p:spPr>
            <a:xfrm>
              <a:off x="1267245" y="1575139"/>
              <a:ext cx="4571695" cy="3398729"/>
            </a:xfrm>
            <a:custGeom>
              <a:avLst/>
              <a:gdLst/>
              <a:ahLst/>
              <a:cxnLst/>
              <a:rect l="l" t="t" r="r" b="b"/>
              <a:pathLst>
                <a:path w="4571695" h="3398729">
                  <a:moveTo>
                    <a:pt x="0" y="0"/>
                  </a:moveTo>
                  <a:lnTo>
                    <a:pt x="4571695" y="0"/>
                  </a:lnTo>
                  <a:lnTo>
                    <a:pt x="4571695" y="3398729"/>
                  </a:lnTo>
                  <a:lnTo>
                    <a:pt x="0" y="33987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70951" t="-20230" r="-17966" b="-4939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53"/>
            <p:cNvSpPr/>
            <p:nvPr/>
          </p:nvSpPr>
          <p:spPr>
            <a:xfrm>
              <a:off x="5079852" y="1806371"/>
              <a:ext cx="498990" cy="410047"/>
            </a:xfrm>
            <a:custGeom>
              <a:avLst/>
              <a:gdLst/>
              <a:ahLst/>
              <a:cxnLst/>
              <a:rect l="l" t="t" r="r" b="b"/>
              <a:pathLst>
                <a:path w="498990" h="410047">
                  <a:moveTo>
                    <a:pt x="0" y="0"/>
                  </a:moveTo>
                  <a:lnTo>
                    <a:pt x="498990" y="0"/>
                  </a:lnTo>
                  <a:lnTo>
                    <a:pt x="498990" y="410047"/>
                  </a:lnTo>
                  <a:lnTo>
                    <a:pt x="0" y="4100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62235" t="-69552" b="-88099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54" name="Group 54"/>
            <p:cNvGrpSpPr/>
            <p:nvPr/>
          </p:nvGrpSpPr>
          <p:grpSpPr>
            <a:xfrm>
              <a:off x="4945915" y="1697677"/>
              <a:ext cx="766863" cy="627433"/>
              <a:chOff x="0" y="0"/>
              <a:chExt cx="170744" cy="139700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170744" cy="139700"/>
              </a:xfrm>
              <a:custGeom>
                <a:avLst/>
                <a:gdLst/>
                <a:ahLst/>
                <a:cxnLst/>
                <a:rect l="l" t="t" r="r" b="b"/>
                <a:pathLst>
                  <a:path w="170744" h="139700">
                    <a:moveTo>
                      <a:pt x="0" y="0"/>
                    </a:moveTo>
                    <a:lnTo>
                      <a:pt x="170744" y="0"/>
                    </a:lnTo>
                    <a:lnTo>
                      <a:pt x="170744" y="139700"/>
                    </a:lnTo>
                    <a:lnTo>
                      <a:pt x="0" y="139700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40184" cap="sq">
                <a:solidFill>
                  <a:srgbClr val="000000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" name="TextBox 56"/>
              <p:cNvSpPr txBox="1"/>
              <p:nvPr/>
            </p:nvSpPr>
            <p:spPr>
              <a:xfrm>
                <a:off x="0" y="-47625"/>
                <a:ext cx="170744" cy="187325"/>
              </a:xfrm>
              <a:prstGeom prst="rect">
                <a:avLst/>
              </a:prstGeom>
            </p:spPr>
            <p:txBody>
              <a:bodyPr lIns="62584" tIns="62584" rIns="62584" bIns="62584" rtlCol="0" anchor="ctr"/>
              <a:lstStyle/>
              <a:p>
                <a:pPr algn="ctr">
                  <a:lnSpc>
                    <a:spcPts val="2824"/>
                  </a:lnSpc>
                </a:pPr>
                <a:endParaRPr/>
              </a:p>
            </p:txBody>
          </p:sp>
        </p:grpSp>
      </p:grpSp>
    </p:spTree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9"/>
          <p:cNvGrpSpPr/>
          <p:nvPr/>
        </p:nvGrpSpPr>
        <p:grpSpPr>
          <a:xfrm>
            <a:off x="4543394" y="6287612"/>
            <a:ext cx="5438372" cy="2352196"/>
            <a:chOff x="0" y="0"/>
            <a:chExt cx="7251162" cy="3136261"/>
          </a:xfrm>
        </p:grpSpPr>
        <p:sp>
          <p:nvSpPr>
            <p:cNvPr id="10" name="Freeform 10"/>
            <p:cNvSpPr/>
            <p:nvPr/>
          </p:nvSpPr>
          <p:spPr>
            <a:xfrm>
              <a:off x="3625581" y="1105401"/>
              <a:ext cx="3625581" cy="2030860"/>
            </a:xfrm>
            <a:custGeom>
              <a:avLst/>
              <a:gdLst/>
              <a:ahLst/>
              <a:cxnLst/>
              <a:rect l="l" t="t" r="r" b="b"/>
              <a:pathLst>
                <a:path w="3625581" h="2030860">
                  <a:moveTo>
                    <a:pt x="0" y="0"/>
                  </a:moveTo>
                  <a:lnTo>
                    <a:pt x="3625581" y="0"/>
                  </a:lnTo>
                  <a:lnTo>
                    <a:pt x="3625581" y="2030860"/>
                  </a:lnTo>
                  <a:lnTo>
                    <a:pt x="0" y="20308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23000"/>
              </a:blip>
              <a:stretch>
                <a:fillRect l="-8566" t="-39320" r="-856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7251162" cy="91132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5628"/>
                </a:lnSpc>
                <a:spcBef>
                  <a:spcPct val="0"/>
                </a:spcBef>
              </a:pPr>
              <a:r>
                <a:rPr lang="en-US" sz="4329" b="1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Resea</a:t>
              </a:r>
              <a:r>
                <a:rPr lang="en-US" sz="4329" b="1" u="none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rch Literature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086351"/>
              <a:ext cx="3625581" cy="1953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338"/>
                </a:lnSpc>
                <a:spcBef>
                  <a:spcPct val="0"/>
                </a:spcBef>
              </a:pPr>
              <a:r>
                <a:rPr lang="en-US" sz="1798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Acad</a:t>
              </a:r>
              <a:r>
                <a:rPr lang="en-US" sz="1798" u="none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emic sources (Google Scholar, IEEE Xplore, library databases) to guide design &amp; usability.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3394" y="2731272"/>
            <a:ext cx="5519223" cy="2511910"/>
            <a:chOff x="0" y="0"/>
            <a:chExt cx="7358964" cy="3349214"/>
          </a:xfrm>
        </p:grpSpPr>
        <p:sp>
          <p:nvSpPr>
            <p:cNvPr id="14" name="Freeform 14"/>
            <p:cNvSpPr/>
            <p:nvPr/>
          </p:nvSpPr>
          <p:spPr>
            <a:xfrm flipH="1">
              <a:off x="3211834" y="877541"/>
              <a:ext cx="3670662" cy="2471672"/>
            </a:xfrm>
            <a:custGeom>
              <a:avLst/>
              <a:gdLst/>
              <a:ahLst/>
              <a:cxnLst/>
              <a:rect l="l" t="t" r="r" b="b"/>
              <a:pathLst>
                <a:path w="3670662" h="2471672">
                  <a:moveTo>
                    <a:pt x="3670662" y="0"/>
                  </a:moveTo>
                  <a:lnTo>
                    <a:pt x="0" y="0"/>
                  </a:lnTo>
                  <a:lnTo>
                    <a:pt x="0" y="2471673"/>
                  </a:lnTo>
                  <a:lnTo>
                    <a:pt x="3670662" y="2471673"/>
                  </a:lnTo>
                  <a:lnTo>
                    <a:pt x="3670662" y="0"/>
                  </a:lnTo>
                  <a:close/>
                </a:path>
              </a:pathLst>
            </a:custGeom>
            <a:blipFill>
              <a:blip r:embed="rId3">
                <a:alphaModFix amt="47000"/>
              </a:blip>
              <a:stretch>
                <a:fillRect r="-7230" b="-609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891555"/>
              <a:ext cx="2836787" cy="1953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338"/>
                </a:lnSpc>
                <a:spcBef>
                  <a:spcPct val="0"/>
                </a:spcBef>
              </a:pPr>
              <a:r>
                <a:rPr lang="en-US" sz="1798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Perso</a:t>
              </a:r>
              <a:r>
                <a:rPr lang="en-US" sz="1798" u="none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nal computer + stable internet; free/open-source tools for coding, design, hosting.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28575"/>
              <a:ext cx="7358964" cy="8196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5080"/>
                </a:lnSpc>
                <a:spcBef>
                  <a:spcPct val="0"/>
                </a:spcBef>
              </a:pPr>
              <a:r>
                <a:rPr lang="en-US" sz="3907" b="1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H</a:t>
              </a:r>
              <a:r>
                <a:rPr lang="en-US" sz="3907" b="1" u="none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ardware &amp; Software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5EC8F828-692A-6104-0354-60C3447C2CE3}"/>
              </a:ext>
            </a:extLst>
          </p:cNvPr>
          <p:cNvGrpSpPr/>
          <p:nvPr/>
        </p:nvGrpSpPr>
        <p:grpSpPr>
          <a:xfrm>
            <a:off x="10594486" y="2767547"/>
            <a:ext cx="4947178" cy="2475636"/>
            <a:chOff x="10594486" y="2767547"/>
            <a:chExt cx="4947178" cy="2475636"/>
          </a:xfrm>
        </p:grpSpPr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9A83D75D-C4BA-2EC2-162B-5B60E693FD74}"/>
                </a:ext>
              </a:extLst>
            </p:cNvPr>
            <p:cNvGrpSpPr/>
            <p:nvPr/>
          </p:nvGrpSpPr>
          <p:grpSpPr>
            <a:xfrm>
              <a:off x="13207591" y="3497947"/>
              <a:ext cx="2334073" cy="1745236"/>
              <a:chOff x="13207591" y="3497947"/>
              <a:chExt cx="2334073" cy="1745236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13207591" y="3497947"/>
                <a:ext cx="2334073" cy="1745236"/>
              </a:xfrm>
              <a:custGeom>
                <a:avLst/>
                <a:gdLst/>
                <a:ahLst/>
                <a:cxnLst/>
                <a:rect l="l" t="t" r="r" b="b"/>
                <a:pathLst>
                  <a:path w="2334073" h="1745236">
                    <a:moveTo>
                      <a:pt x="0" y="0"/>
                    </a:moveTo>
                    <a:lnTo>
                      <a:pt x="2334072" y="0"/>
                    </a:lnTo>
                    <a:lnTo>
                      <a:pt x="2334072" y="1745236"/>
                    </a:lnTo>
                    <a:lnTo>
                      <a:pt x="0" y="1745236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alphaModFix amt="37000"/>
                </a:blip>
                <a:stretch>
                  <a:fillRect l="-273" r="-11954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Freeform 7"/>
              <p:cNvSpPr/>
              <p:nvPr/>
            </p:nvSpPr>
            <p:spPr>
              <a:xfrm>
                <a:off x="14766743" y="3713220"/>
                <a:ext cx="557420" cy="557420"/>
              </a:xfrm>
              <a:custGeom>
                <a:avLst/>
                <a:gdLst/>
                <a:ahLst/>
                <a:cxnLst/>
                <a:rect l="l" t="t" r="r" b="b"/>
                <a:pathLst>
                  <a:path w="557420" h="557420">
                    <a:moveTo>
                      <a:pt x="0" y="0"/>
                    </a:moveTo>
                    <a:lnTo>
                      <a:pt x="557420" y="0"/>
                    </a:lnTo>
                    <a:lnTo>
                      <a:pt x="557420" y="557420"/>
                    </a:lnTo>
                    <a:lnTo>
                      <a:pt x="0" y="55742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18999"/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13519366" y="3782806"/>
                <a:ext cx="1111000" cy="583780"/>
              </a:xfrm>
              <a:custGeom>
                <a:avLst/>
                <a:gdLst/>
                <a:ahLst/>
                <a:cxnLst/>
                <a:rect l="l" t="t" r="r" b="b"/>
                <a:pathLst>
                  <a:path w="1111000" h="583780">
                    <a:moveTo>
                      <a:pt x="0" y="0"/>
                    </a:moveTo>
                    <a:lnTo>
                      <a:pt x="1111000" y="0"/>
                    </a:lnTo>
                    <a:lnTo>
                      <a:pt x="1111000" y="583780"/>
                    </a:lnTo>
                    <a:lnTo>
                      <a:pt x="0" y="583780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>
                  <a:alphaModFix amt="25000"/>
                  <a:extLs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3" name="TextBox 23"/>
            <p:cNvSpPr txBox="1"/>
            <p:nvPr/>
          </p:nvSpPr>
          <p:spPr>
            <a:xfrm>
              <a:off x="10594486" y="2767547"/>
              <a:ext cx="4668146" cy="6218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5080"/>
                </a:lnSpc>
                <a:spcBef>
                  <a:spcPct val="0"/>
                </a:spcBef>
              </a:pPr>
              <a:r>
                <a:rPr lang="en-US" sz="3907" b="1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L</a:t>
              </a:r>
              <a:r>
                <a:rPr lang="en-US" sz="3907" b="1" u="none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earning Materials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594486" y="3478897"/>
              <a:ext cx="2647873" cy="17642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338"/>
                </a:lnSpc>
                <a:spcBef>
                  <a:spcPct val="0"/>
                </a:spcBef>
              </a:pPr>
              <a:r>
                <a:rPr lang="en-US" sz="1798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O</a:t>
              </a:r>
              <a:r>
                <a:rPr lang="en-US" sz="1798" u="none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nline documentation, tutorials (W3Schools, Python/MySQL docs), community forums (Stack Overflow, GitHub).</a:t>
              </a: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C2D757C-0048-E780-987F-6FA68FAF013B}"/>
              </a:ext>
            </a:extLst>
          </p:cNvPr>
          <p:cNvGrpSpPr/>
          <p:nvPr/>
        </p:nvGrpSpPr>
        <p:grpSpPr>
          <a:xfrm>
            <a:off x="10772417" y="6209672"/>
            <a:ext cx="4891380" cy="2430134"/>
            <a:chOff x="10772417" y="6209672"/>
            <a:chExt cx="4891380" cy="2430134"/>
          </a:xfrm>
        </p:grpSpPr>
        <p:sp>
          <p:nvSpPr>
            <p:cNvPr id="6" name="Freeform 6"/>
            <p:cNvSpPr/>
            <p:nvPr/>
          </p:nvSpPr>
          <p:spPr>
            <a:xfrm>
              <a:off x="13030201" y="7005605"/>
              <a:ext cx="2633596" cy="1634201"/>
            </a:xfrm>
            <a:custGeom>
              <a:avLst/>
              <a:gdLst/>
              <a:ahLst/>
              <a:cxnLst/>
              <a:rect l="l" t="t" r="r" b="b"/>
              <a:pathLst>
                <a:path w="2438939" h="1450556">
                  <a:moveTo>
                    <a:pt x="0" y="0"/>
                  </a:moveTo>
                  <a:lnTo>
                    <a:pt x="2438939" y="0"/>
                  </a:lnTo>
                  <a:lnTo>
                    <a:pt x="2438939" y="1450556"/>
                  </a:lnTo>
                  <a:lnTo>
                    <a:pt x="0" y="14505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alphaModFix amt="28000"/>
              </a:blip>
              <a:stretch>
                <a:fillRect t="-1202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0772417" y="6209672"/>
              <a:ext cx="3317006" cy="6930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5628"/>
                </a:lnSpc>
                <a:spcBef>
                  <a:spcPct val="0"/>
                </a:spcBef>
              </a:pPr>
              <a:r>
                <a:rPr lang="en-US" sz="4329" b="1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Pa</a:t>
              </a:r>
              <a:r>
                <a:rPr lang="en-US" sz="4329" b="1" u="none" dirty="0">
                  <a:solidFill>
                    <a:srgbClr val="0E00AD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rticipants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772417" y="7005605"/>
              <a:ext cx="2156142" cy="14696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338"/>
                </a:lnSpc>
                <a:spcBef>
                  <a:spcPct val="0"/>
                </a:spcBef>
              </a:pPr>
              <a:r>
                <a:rPr lang="en-US" sz="1798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5–8</a:t>
              </a:r>
              <a:r>
                <a:rPr lang="en-US" sz="1798" u="none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 testers for usability feedback (covers ~80% of early-stage issues) [7]</a:t>
              </a:r>
            </a:p>
          </p:txBody>
        </p:sp>
      </p:grpSp>
      <p:sp>
        <p:nvSpPr>
          <p:cNvPr id="19" name="Freeform 19"/>
          <p:cNvSpPr/>
          <p:nvPr/>
        </p:nvSpPr>
        <p:spPr>
          <a:xfrm>
            <a:off x="17274384" y="0"/>
            <a:ext cx="1013615" cy="10276772"/>
          </a:xfrm>
          <a:custGeom>
            <a:avLst/>
            <a:gdLst/>
            <a:ahLst/>
            <a:cxnLst/>
            <a:rect l="l" t="t" r="r" b="b"/>
            <a:pathLst>
              <a:path w="52044" h="1963881">
                <a:moveTo>
                  <a:pt x="0" y="0"/>
                </a:moveTo>
                <a:lnTo>
                  <a:pt x="52044" y="0"/>
                </a:lnTo>
                <a:lnTo>
                  <a:pt x="52044" y="1963881"/>
                </a:lnTo>
                <a:lnTo>
                  <a:pt x="0" y="1963881"/>
                </a:lnTo>
                <a:close/>
              </a:path>
            </a:pathLst>
          </a:custGeom>
          <a:solidFill>
            <a:srgbClr val="0E00AD"/>
          </a:solidFill>
          <a:ln>
            <a:solidFill>
              <a:srgbClr val="0E00AD"/>
            </a:solidFill>
          </a:ln>
        </p:spPr>
        <p:txBody>
          <a:bodyPr/>
          <a:lstStyle/>
          <a:p>
            <a:endParaRPr lang="en-GB"/>
          </a:p>
        </p:txBody>
      </p:sp>
      <p:grpSp>
        <p:nvGrpSpPr>
          <p:cNvPr id="2" name="Group 2"/>
          <p:cNvGrpSpPr/>
          <p:nvPr/>
        </p:nvGrpSpPr>
        <p:grpSpPr>
          <a:xfrm>
            <a:off x="1" y="1"/>
            <a:ext cx="3025368" cy="10287000"/>
            <a:chOff x="0" y="0"/>
            <a:chExt cx="366606" cy="154946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66606" cy="1549462"/>
            </a:xfrm>
            <a:custGeom>
              <a:avLst/>
              <a:gdLst/>
              <a:ahLst/>
              <a:cxnLst/>
              <a:rect l="l" t="t" r="r" b="b"/>
              <a:pathLst>
                <a:path w="366606" h="1549462">
                  <a:moveTo>
                    <a:pt x="0" y="0"/>
                  </a:moveTo>
                  <a:lnTo>
                    <a:pt x="366606" y="0"/>
                  </a:lnTo>
                  <a:lnTo>
                    <a:pt x="366606" y="1549462"/>
                  </a:lnTo>
                  <a:lnTo>
                    <a:pt x="0" y="1549462"/>
                  </a:lnTo>
                  <a:close/>
                </a:path>
              </a:pathLst>
            </a:custGeom>
            <a:solidFill>
              <a:srgbClr val="0E00AD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" name="Freeform 17"/>
          <p:cNvSpPr/>
          <p:nvPr/>
        </p:nvSpPr>
        <p:spPr>
          <a:xfrm>
            <a:off x="39466" y="0"/>
            <a:ext cx="2878548" cy="10276771"/>
          </a:xfrm>
          <a:custGeom>
            <a:avLst/>
            <a:gdLst/>
            <a:ahLst/>
            <a:cxnLst/>
            <a:rect l="l" t="t" r="r" b="b"/>
            <a:pathLst>
              <a:path w="1764248" h="7456611">
                <a:moveTo>
                  <a:pt x="0" y="0"/>
                </a:moveTo>
                <a:lnTo>
                  <a:pt x="1764248" y="0"/>
                </a:lnTo>
                <a:lnTo>
                  <a:pt x="1764248" y="7456611"/>
                </a:lnTo>
                <a:lnTo>
                  <a:pt x="0" y="745661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alphaModFix amt="38000"/>
            </a:blip>
            <a:stretch>
              <a:fillRect l="-367579" t="-5168" r="-19833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4419600" y="1171812"/>
            <a:ext cx="10705505" cy="7610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6000" b="1" spc="60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Resources and Planning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4514025" y="9115188"/>
            <a:ext cx="1640375" cy="5267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63"/>
              </a:lnSpc>
            </a:pPr>
            <a:r>
              <a:rPr lang="en-US" sz="4199" b="1" spc="41" dirty="0">
                <a:solidFill>
                  <a:srgbClr val="FF1616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09/14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3188D80-173B-4EFE-FD1B-8B0D3BAFB0F1}"/>
              </a:ext>
            </a:extLst>
          </p:cNvPr>
          <p:cNvGrpSpPr/>
          <p:nvPr/>
        </p:nvGrpSpPr>
        <p:grpSpPr>
          <a:xfrm>
            <a:off x="313027" y="8039100"/>
            <a:ext cx="2644452" cy="1421477"/>
            <a:chOff x="313027" y="8039100"/>
            <a:chExt cx="2644452" cy="1421477"/>
          </a:xfrm>
        </p:grpSpPr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8E87680A-48DA-272D-1282-A82927EDE93A}"/>
                </a:ext>
              </a:extLst>
            </p:cNvPr>
            <p:cNvSpPr/>
            <p:nvPr/>
          </p:nvSpPr>
          <p:spPr>
            <a:xfrm>
              <a:off x="313027" y="8039100"/>
              <a:ext cx="2399316" cy="1079692"/>
            </a:xfrm>
            <a:custGeom>
              <a:avLst/>
              <a:gdLst/>
              <a:ahLst/>
              <a:cxnLst/>
              <a:rect l="l" t="t" r="r" b="b"/>
              <a:pathLst>
                <a:path w="1185574" h="533508">
                  <a:moveTo>
                    <a:pt x="0" y="0"/>
                  </a:moveTo>
                  <a:lnTo>
                    <a:pt x="1185574" y="0"/>
                  </a:lnTo>
                  <a:lnTo>
                    <a:pt x="1185574" y="533508"/>
                  </a:lnTo>
                  <a:lnTo>
                    <a:pt x="0" y="5335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11">
              <a:extLst>
                <a:ext uri="{FF2B5EF4-FFF2-40B4-BE49-F238E27FC236}">
                  <a16:creationId xmlns:a16="http://schemas.microsoft.com/office/drawing/2014/main" id="{7760261D-3F7D-49E3-2773-593BFDADB14D}"/>
                </a:ext>
              </a:extLst>
            </p:cNvPr>
            <p:cNvSpPr txBox="1"/>
            <p:nvPr/>
          </p:nvSpPr>
          <p:spPr>
            <a:xfrm>
              <a:off x="524170" y="9125654"/>
              <a:ext cx="2433309" cy="3349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34"/>
                </a:lnSpc>
                <a:spcBef>
                  <a:spcPct val="0"/>
                </a:spcBef>
              </a:pPr>
              <a:r>
                <a:rPr lang="en-US" sz="2024" b="1" spc="40" dirty="0" err="1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Neighbour</a:t>
              </a:r>
              <a:r>
                <a:rPr lang="en-US" sz="2024" b="1" spc="40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</a:t>
              </a:r>
              <a:r>
                <a:rPr lang="en-US" sz="2024" b="1" spc="40" dirty="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Alert</a:t>
              </a:r>
            </a:p>
          </p:txBody>
        </p:sp>
      </p:grpSp>
      <p:sp>
        <p:nvSpPr>
          <p:cNvPr id="34" name="AutoShape 21">
            <a:extLst>
              <a:ext uri="{FF2B5EF4-FFF2-40B4-BE49-F238E27FC236}">
                <a16:creationId xmlns:a16="http://schemas.microsoft.com/office/drawing/2014/main" id="{C123FF19-E688-3744-73FE-2D94892E61EE}"/>
              </a:ext>
            </a:extLst>
          </p:cNvPr>
          <p:cNvSpPr/>
          <p:nvPr/>
        </p:nvSpPr>
        <p:spPr>
          <a:xfrm>
            <a:off x="14074866" y="1729684"/>
            <a:ext cx="1466798" cy="5841"/>
          </a:xfrm>
          <a:prstGeom prst="line">
            <a:avLst/>
          </a:prstGeom>
          <a:ln w="57150" cap="flat">
            <a:solidFill>
              <a:srgbClr val="0E00A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00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7"/>
          <p:cNvSpPr txBox="1"/>
          <p:nvPr/>
        </p:nvSpPr>
        <p:spPr>
          <a:xfrm>
            <a:off x="8718198" y="5375499"/>
            <a:ext cx="799642" cy="799642"/>
          </a:xfrm>
          <a:prstGeom prst="rect">
            <a:avLst/>
          </a:prstGeom>
        </p:spPr>
        <p:txBody>
          <a:bodyPr lIns="35259" tIns="35259" rIns="35259" bIns="35259" rtlCol="0" anchor="ctr"/>
          <a:lstStyle/>
          <a:p>
            <a:pPr algn="ctr">
              <a:lnSpc>
                <a:spcPts val="2987"/>
              </a:lnSpc>
            </a:pPr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8718198" y="8275325"/>
            <a:ext cx="799642" cy="799642"/>
          </a:xfrm>
          <a:prstGeom prst="rect">
            <a:avLst/>
          </a:prstGeom>
        </p:spPr>
        <p:txBody>
          <a:bodyPr lIns="35259" tIns="35259" rIns="35259" bIns="35259" rtlCol="0" anchor="ctr"/>
          <a:lstStyle/>
          <a:p>
            <a:pPr algn="ctr">
              <a:lnSpc>
                <a:spcPts val="2987"/>
              </a:lnSpc>
            </a:pPr>
            <a:endParaRPr/>
          </a:p>
        </p:txBody>
      </p:sp>
      <p:grpSp>
        <p:nvGrpSpPr>
          <p:cNvPr id="99" name="Group 98">
            <a:extLst>
              <a:ext uri="{FF2B5EF4-FFF2-40B4-BE49-F238E27FC236}">
                <a16:creationId xmlns:a16="http://schemas.microsoft.com/office/drawing/2014/main" id="{00F71340-73CA-066B-78A6-2B1CB639E818}"/>
              </a:ext>
            </a:extLst>
          </p:cNvPr>
          <p:cNvGrpSpPr/>
          <p:nvPr/>
        </p:nvGrpSpPr>
        <p:grpSpPr>
          <a:xfrm>
            <a:off x="8271544" y="2129677"/>
            <a:ext cx="1693980" cy="7661891"/>
            <a:chOff x="8271544" y="2129677"/>
            <a:chExt cx="1693980" cy="7661891"/>
          </a:xfrm>
        </p:grpSpPr>
        <p:sp>
          <p:nvSpPr>
            <p:cNvPr id="4" name="AutoShape 4"/>
            <p:cNvSpPr/>
            <p:nvPr/>
          </p:nvSpPr>
          <p:spPr>
            <a:xfrm flipH="1" flipV="1">
              <a:off x="9114902" y="2129677"/>
              <a:ext cx="3117" cy="7661891"/>
            </a:xfrm>
            <a:prstGeom prst="line">
              <a:avLst/>
            </a:prstGeom>
            <a:ln w="35719" cap="flat">
              <a:solidFill>
                <a:srgbClr val="FFFFFF"/>
              </a:solidFill>
              <a:prstDash val="sysDot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AutoShape 5"/>
            <p:cNvSpPr/>
            <p:nvPr/>
          </p:nvSpPr>
          <p:spPr>
            <a:xfrm flipH="1">
              <a:off x="8271546" y="2850375"/>
              <a:ext cx="872453" cy="1"/>
            </a:xfrm>
            <a:prstGeom prst="line">
              <a:avLst/>
            </a:prstGeom>
            <a:ln w="35719" cap="flat">
              <a:solidFill>
                <a:srgbClr val="FFFFFF"/>
              </a:solidFill>
              <a:prstDash val="sysDot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 flipH="1" flipV="1">
              <a:off x="8271544" y="5807056"/>
              <a:ext cx="872451" cy="0"/>
            </a:xfrm>
            <a:prstGeom prst="line">
              <a:avLst/>
            </a:prstGeom>
            <a:ln w="35719" cap="flat">
              <a:solidFill>
                <a:srgbClr val="FFFFFF"/>
              </a:solidFill>
              <a:prstDash val="sysDot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 flipH="1">
              <a:off x="9114901" y="4343177"/>
              <a:ext cx="850623" cy="13965"/>
            </a:xfrm>
            <a:prstGeom prst="line">
              <a:avLst/>
            </a:prstGeom>
            <a:ln w="35719" cap="flat">
              <a:solidFill>
                <a:srgbClr val="FFFFFF"/>
              </a:solidFill>
              <a:prstDash val="sysDot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AutoShape 8"/>
            <p:cNvSpPr/>
            <p:nvPr/>
          </p:nvSpPr>
          <p:spPr>
            <a:xfrm flipH="1">
              <a:off x="9114901" y="7221514"/>
              <a:ext cx="850623" cy="0"/>
            </a:xfrm>
            <a:prstGeom prst="line">
              <a:avLst/>
            </a:prstGeom>
            <a:ln w="35719" cap="flat">
              <a:solidFill>
                <a:srgbClr val="FFFFFF"/>
              </a:solidFill>
              <a:prstDash val="sysDot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AutoShape 24"/>
            <p:cNvSpPr/>
            <p:nvPr/>
          </p:nvSpPr>
          <p:spPr>
            <a:xfrm flipH="1">
              <a:off x="8271546" y="8763737"/>
              <a:ext cx="840237" cy="1"/>
            </a:xfrm>
            <a:prstGeom prst="line">
              <a:avLst/>
            </a:prstGeom>
            <a:ln w="35719" cap="flat">
              <a:solidFill>
                <a:srgbClr val="FFFFFF"/>
              </a:solidFill>
              <a:prstDash val="sysDot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4A009745-60F4-9290-C762-3FFD8EE23460}"/>
              </a:ext>
            </a:extLst>
          </p:cNvPr>
          <p:cNvGrpSpPr/>
          <p:nvPr/>
        </p:nvGrpSpPr>
        <p:grpSpPr>
          <a:xfrm>
            <a:off x="8625932" y="3637597"/>
            <a:ext cx="4287422" cy="1411163"/>
            <a:chOff x="8625932" y="3637597"/>
            <a:chExt cx="4287422" cy="1411163"/>
          </a:xfrm>
        </p:grpSpPr>
        <p:grpSp>
          <p:nvGrpSpPr>
            <p:cNvPr id="94" name="Group 93">
              <a:extLst>
                <a:ext uri="{FF2B5EF4-FFF2-40B4-BE49-F238E27FC236}">
                  <a16:creationId xmlns:a16="http://schemas.microsoft.com/office/drawing/2014/main" id="{BE8613A5-DB95-64A9-F0EB-270D06C8ABE0}"/>
                </a:ext>
              </a:extLst>
            </p:cNvPr>
            <p:cNvGrpSpPr/>
            <p:nvPr/>
          </p:nvGrpSpPr>
          <p:grpSpPr>
            <a:xfrm>
              <a:off x="8625932" y="3833320"/>
              <a:ext cx="984175" cy="984175"/>
              <a:chOff x="8625932" y="3833320"/>
              <a:chExt cx="984175" cy="984175"/>
            </a:xfrm>
          </p:grpSpPr>
          <p:grpSp>
            <p:nvGrpSpPr>
              <p:cNvPr id="12" name="Group 12"/>
              <p:cNvGrpSpPr/>
              <p:nvPr/>
            </p:nvGrpSpPr>
            <p:grpSpPr>
              <a:xfrm>
                <a:off x="8625932" y="3833320"/>
                <a:ext cx="984175" cy="984175"/>
                <a:chOff x="0" y="0"/>
                <a:chExt cx="812800" cy="812800"/>
              </a:xfrm>
            </p:grpSpPr>
            <p:sp>
              <p:nvSpPr>
                <p:cNvPr id="13" name="Freeform 13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80367" cap="sq">
                  <a:solidFill>
                    <a:srgbClr val="FFD065"/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" name="TextBox 14"/>
                <p:cNvSpPr txBox="1"/>
                <p:nvPr/>
              </p:nvSpPr>
              <p:spPr>
                <a:xfrm>
                  <a:off x="76200" y="76200"/>
                  <a:ext cx="660400" cy="660400"/>
                </a:xfrm>
                <a:prstGeom prst="rect">
                  <a:avLst/>
                </a:prstGeom>
              </p:spPr>
              <p:txBody>
                <a:bodyPr lIns="35259" tIns="35259" rIns="35259" bIns="35259" rtlCol="0" anchor="ctr"/>
                <a:lstStyle/>
                <a:p>
                  <a:pPr algn="ctr">
                    <a:lnSpc>
                      <a:spcPts val="2987"/>
                    </a:lnSpc>
                  </a:pPr>
                  <a:endParaRPr/>
                </a:p>
              </p:txBody>
            </p:sp>
          </p:grpSp>
          <p:sp>
            <p:nvSpPr>
              <p:cNvPr id="67" name="Freeform 67"/>
              <p:cNvSpPr/>
              <p:nvPr/>
            </p:nvSpPr>
            <p:spPr>
              <a:xfrm>
                <a:off x="8873445" y="4080832"/>
                <a:ext cx="489149" cy="489149"/>
              </a:xfrm>
              <a:custGeom>
                <a:avLst/>
                <a:gdLst/>
                <a:ahLst/>
                <a:cxnLst/>
                <a:rect l="l" t="t" r="r" b="b"/>
                <a:pathLst>
                  <a:path w="652199" h="652199">
                    <a:moveTo>
                      <a:pt x="0" y="0"/>
                    </a:moveTo>
                    <a:lnTo>
                      <a:pt x="652198" y="0"/>
                    </a:lnTo>
                    <a:lnTo>
                      <a:pt x="652198" y="652199"/>
                    </a:lnTo>
                    <a:lnTo>
                      <a:pt x="0" y="65219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1" name="Group 100">
              <a:extLst>
                <a:ext uri="{FF2B5EF4-FFF2-40B4-BE49-F238E27FC236}">
                  <a16:creationId xmlns:a16="http://schemas.microsoft.com/office/drawing/2014/main" id="{3263CF20-229B-A499-AEC6-B5A490CB4937}"/>
                </a:ext>
              </a:extLst>
            </p:cNvPr>
            <p:cNvGrpSpPr/>
            <p:nvPr/>
          </p:nvGrpSpPr>
          <p:grpSpPr>
            <a:xfrm>
              <a:off x="10099022" y="3637597"/>
              <a:ext cx="2814332" cy="1411163"/>
              <a:chOff x="10099022" y="3637597"/>
              <a:chExt cx="2814332" cy="1411163"/>
            </a:xfrm>
          </p:grpSpPr>
          <p:grpSp>
            <p:nvGrpSpPr>
              <p:cNvPr id="40" name="Group 40"/>
              <p:cNvGrpSpPr/>
              <p:nvPr/>
            </p:nvGrpSpPr>
            <p:grpSpPr>
              <a:xfrm>
                <a:off x="10099022" y="3637597"/>
                <a:ext cx="1354009" cy="580679"/>
                <a:chOff x="0" y="0"/>
                <a:chExt cx="947632" cy="406400"/>
              </a:xfrm>
            </p:grpSpPr>
            <p:sp>
              <p:nvSpPr>
                <p:cNvPr id="41" name="Freeform 41"/>
                <p:cNvSpPr/>
                <p:nvPr/>
              </p:nvSpPr>
              <p:spPr>
                <a:xfrm>
                  <a:off x="0" y="0"/>
                  <a:ext cx="905480" cy="4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05480" h="406400">
                      <a:moveTo>
                        <a:pt x="642668" y="0"/>
                      </a:moveTo>
                      <a:lnTo>
                        <a:pt x="101764" y="0"/>
                      </a:lnTo>
                      <a:cubicBezTo>
                        <a:pt x="74775" y="0"/>
                        <a:pt x="48890" y="10722"/>
                        <a:pt x="29806" y="29806"/>
                      </a:cubicBezTo>
                      <a:cubicBezTo>
                        <a:pt x="10722" y="48890"/>
                        <a:pt x="0" y="74775"/>
                        <a:pt x="0" y="101764"/>
                      </a:cubicBezTo>
                      <a:lnTo>
                        <a:pt x="0" y="304636"/>
                      </a:lnTo>
                      <a:cubicBezTo>
                        <a:pt x="0" y="331625"/>
                        <a:pt x="10722" y="357510"/>
                        <a:pt x="29806" y="376594"/>
                      </a:cubicBezTo>
                      <a:cubicBezTo>
                        <a:pt x="48890" y="395678"/>
                        <a:pt x="74775" y="406400"/>
                        <a:pt x="101764" y="406400"/>
                      </a:cubicBezTo>
                      <a:lnTo>
                        <a:pt x="642668" y="406400"/>
                      </a:lnTo>
                      <a:cubicBezTo>
                        <a:pt x="707826" y="406400"/>
                        <a:pt x="770316" y="380516"/>
                        <a:pt x="816390" y="334442"/>
                      </a:cubicBezTo>
                      <a:lnTo>
                        <a:pt x="875674" y="275158"/>
                      </a:lnTo>
                      <a:cubicBezTo>
                        <a:pt x="894758" y="256074"/>
                        <a:pt x="905480" y="230190"/>
                        <a:pt x="905480" y="203200"/>
                      </a:cubicBezTo>
                      <a:cubicBezTo>
                        <a:pt x="905480" y="176210"/>
                        <a:pt x="894758" y="150326"/>
                        <a:pt x="875674" y="131242"/>
                      </a:cubicBezTo>
                      <a:lnTo>
                        <a:pt x="816390" y="71958"/>
                      </a:lnTo>
                      <a:cubicBezTo>
                        <a:pt x="770316" y="25884"/>
                        <a:pt x="707826" y="0"/>
                        <a:pt x="642668" y="0"/>
                      </a:cubicBezTo>
                      <a:close/>
                    </a:path>
                  </a:pathLst>
                </a:custGeom>
                <a:solidFill>
                  <a:srgbClr val="FFD065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2" name="TextBox 42"/>
                <p:cNvSpPr txBox="1"/>
                <p:nvPr/>
              </p:nvSpPr>
              <p:spPr>
                <a:xfrm>
                  <a:off x="0" y="0"/>
                  <a:ext cx="833332" cy="406400"/>
                </a:xfrm>
                <a:prstGeom prst="rect">
                  <a:avLst/>
                </a:prstGeom>
              </p:spPr>
              <p:txBody>
                <a:bodyPr lIns="35259" tIns="35259" rIns="35259" bIns="35259" rtlCol="0" anchor="ctr"/>
                <a:lstStyle/>
                <a:p>
                  <a:pPr algn="ctr">
                    <a:lnSpc>
                      <a:spcPts val="2987"/>
                    </a:lnSpc>
                  </a:pPr>
                  <a:endParaRPr/>
                </a:p>
              </p:txBody>
            </p:sp>
          </p:grpSp>
          <p:grpSp>
            <p:nvGrpSpPr>
              <p:cNvPr id="85" name="Group 84">
                <a:extLst>
                  <a:ext uri="{FF2B5EF4-FFF2-40B4-BE49-F238E27FC236}">
                    <a16:creationId xmlns:a16="http://schemas.microsoft.com/office/drawing/2014/main" id="{88EDCFD8-7AAB-63C8-BDBF-70038C7EB696}"/>
                  </a:ext>
                </a:extLst>
              </p:cNvPr>
              <p:cNvGrpSpPr/>
              <p:nvPr/>
            </p:nvGrpSpPr>
            <p:grpSpPr>
              <a:xfrm>
                <a:off x="10099022" y="4312548"/>
                <a:ext cx="2814332" cy="736212"/>
                <a:chOff x="10099022" y="4312548"/>
                <a:chExt cx="2814332" cy="736212"/>
              </a:xfrm>
            </p:grpSpPr>
            <p:grpSp>
              <p:nvGrpSpPr>
                <p:cNvPr id="37" name="Group 37"/>
                <p:cNvGrpSpPr/>
                <p:nvPr/>
              </p:nvGrpSpPr>
              <p:grpSpPr>
                <a:xfrm>
                  <a:off x="10099022" y="4602340"/>
                  <a:ext cx="2814332" cy="446420"/>
                  <a:chOff x="0" y="0"/>
                  <a:chExt cx="1139663" cy="180778"/>
                </a:xfrm>
              </p:grpSpPr>
              <p:sp>
                <p:nvSpPr>
                  <p:cNvPr id="38" name="Freeform 38"/>
                  <p:cNvSpPr/>
                  <p:nvPr/>
                </p:nvSpPr>
                <p:spPr>
                  <a:xfrm>
                    <a:off x="0" y="0"/>
                    <a:ext cx="1139663" cy="18077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39663" h="180778">
                        <a:moveTo>
                          <a:pt x="90389" y="0"/>
                        </a:moveTo>
                        <a:lnTo>
                          <a:pt x="1049274" y="0"/>
                        </a:lnTo>
                        <a:cubicBezTo>
                          <a:pt x="1073247" y="0"/>
                          <a:pt x="1096237" y="9523"/>
                          <a:pt x="1113188" y="26474"/>
                        </a:cubicBezTo>
                        <a:cubicBezTo>
                          <a:pt x="1130140" y="43425"/>
                          <a:pt x="1139663" y="66416"/>
                          <a:pt x="1139663" y="90389"/>
                        </a:cubicBezTo>
                        <a:lnTo>
                          <a:pt x="1139663" y="90389"/>
                        </a:lnTo>
                        <a:cubicBezTo>
                          <a:pt x="1139663" y="114361"/>
                          <a:pt x="1130140" y="137352"/>
                          <a:pt x="1113188" y="154303"/>
                        </a:cubicBezTo>
                        <a:cubicBezTo>
                          <a:pt x="1096237" y="171255"/>
                          <a:pt x="1073247" y="180778"/>
                          <a:pt x="1049274" y="180778"/>
                        </a:cubicBezTo>
                        <a:lnTo>
                          <a:pt x="90389" y="180778"/>
                        </a:lnTo>
                        <a:cubicBezTo>
                          <a:pt x="66416" y="180778"/>
                          <a:pt x="43425" y="171255"/>
                          <a:pt x="26474" y="154303"/>
                        </a:cubicBezTo>
                        <a:cubicBezTo>
                          <a:pt x="9523" y="137352"/>
                          <a:pt x="0" y="114361"/>
                          <a:pt x="0" y="90389"/>
                        </a:cubicBezTo>
                        <a:lnTo>
                          <a:pt x="0" y="90389"/>
                        </a:lnTo>
                        <a:cubicBezTo>
                          <a:pt x="0" y="66416"/>
                          <a:pt x="9523" y="43425"/>
                          <a:pt x="26474" y="26474"/>
                        </a:cubicBezTo>
                        <a:cubicBezTo>
                          <a:pt x="43425" y="9523"/>
                          <a:pt x="66416" y="0"/>
                          <a:pt x="90389" y="0"/>
                        </a:cubicBezTo>
                        <a:close/>
                      </a:path>
                    </a:pathLst>
                  </a:custGeom>
                  <a:solidFill>
                    <a:srgbClr val="FFD065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9" name="TextBox 39"/>
                  <p:cNvSpPr txBox="1"/>
                  <p:nvPr/>
                </p:nvSpPr>
                <p:spPr>
                  <a:xfrm>
                    <a:off x="0" y="0"/>
                    <a:ext cx="1139663" cy="180778"/>
                  </a:xfrm>
                  <a:prstGeom prst="rect">
                    <a:avLst/>
                  </a:prstGeom>
                </p:spPr>
                <p:txBody>
                  <a:bodyPr lIns="35259" tIns="35259" rIns="35259" bIns="35259" rtlCol="0" anchor="ctr"/>
                  <a:lstStyle/>
                  <a:p>
                    <a:pPr algn="ctr">
                      <a:lnSpc>
                        <a:spcPts val="2987"/>
                      </a:lnSpc>
                    </a:pPr>
                    <a:endParaRPr/>
                  </a:p>
                </p:txBody>
              </p:sp>
            </p:grpSp>
            <p:grpSp>
              <p:nvGrpSpPr>
                <p:cNvPr id="43" name="Group 43"/>
                <p:cNvGrpSpPr/>
                <p:nvPr/>
              </p:nvGrpSpPr>
              <p:grpSpPr>
                <a:xfrm>
                  <a:off x="10099022" y="4312548"/>
                  <a:ext cx="2814332" cy="535494"/>
                  <a:chOff x="0" y="0"/>
                  <a:chExt cx="759410" cy="144496"/>
                </a:xfrm>
              </p:grpSpPr>
              <p:sp>
                <p:nvSpPr>
                  <p:cNvPr id="44" name="Freeform 44"/>
                  <p:cNvSpPr/>
                  <p:nvPr/>
                </p:nvSpPr>
                <p:spPr>
                  <a:xfrm>
                    <a:off x="0" y="0"/>
                    <a:ext cx="759410" cy="14449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59410" h="144496">
                        <a:moveTo>
                          <a:pt x="0" y="0"/>
                        </a:moveTo>
                        <a:lnTo>
                          <a:pt x="759410" y="0"/>
                        </a:lnTo>
                        <a:lnTo>
                          <a:pt x="759410" y="144496"/>
                        </a:lnTo>
                        <a:lnTo>
                          <a:pt x="0" y="144496"/>
                        </a:lnTo>
                        <a:close/>
                      </a:path>
                    </a:pathLst>
                  </a:custGeom>
                  <a:solidFill>
                    <a:srgbClr val="0E00AD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5" name="TextBox 45"/>
                  <p:cNvSpPr txBox="1"/>
                  <p:nvPr/>
                </p:nvSpPr>
                <p:spPr>
                  <a:xfrm>
                    <a:off x="0" y="0"/>
                    <a:ext cx="759410" cy="144496"/>
                  </a:xfrm>
                  <a:prstGeom prst="rect">
                    <a:avLst/>
                  </a:prstGeom>
                </p:spPr>
                <p:txBody>
                  <a:bodyPr lIns="35259" tIns="35259" rIns="35259" bIns="35259" rtlCol="0" anchor="ctr"/>
                  <a:lstStyle/>
                  <a:p>
                    <a:pPr algn="ctr">
                      <a:lnSpc>
                        <a:spcPts val="2987"/>
                      </a:lnSpc>
                    </a:pPr>
                    <a:endParaRPr/>
                  </a:p>
                </p:txBody>
              </p:sp>
            </p:grpSp>
            <p:sp>
              <p:nvSpPr>
                <p:cNvPr id="75" name="TextBox 75"/>
                <p:cNvSpPr txBox="1"/>
                <p:nvPr/>
              </p:nvSpPr>
              <p:spPr>
                <a:xfrm>
                  <a:off x="10326502" y="4558598"/>
                  <a:ext cx="2518182" cy="203902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1471"/>
                    </a:lnSpc>
                  </a:pPr>
                  <a:r>
                    <a:rPr lang="en-US" b="1" dirty="0">
                      <a:solidFill>
                        <a:srgbClr val="FFFFFF"/>
                      </a:solidFill>
                      <a:latin typeface="Canva Sans Bold"/>
                      <a:ea typeface="Canva Sans Bold"/>
                      <a:cs typeface="Canva Sans Bold"/>
                      <a:sym typeface="Canva Sans Bold"/>
                    </a:rPr>
                    <a:t>Design &amp; Wireframes </a:t>
                  </a:r>
                </a:p>
              </p:txBody>
            </p:sp>
          </p:grpSp>
          <p:sp>
            <p:nvSpPr>
              <p:cNvPr id="76" name="TextBox 76"/>
              <p:cNvSpPr txBox="1"/>
              <p:nvPr/>
            </p:nvSpPr>
            <p:spPr>
              <a:xfrm>
                <a:off x="10303230" y="3750838"/>
                <a:ext cx="205573" cy="35328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2029"/>
                  </a:lnSpc>
                  <a:spcBef>
                    <a:spcPct val="0"/>
                  </a:spcBef>
                </a:pPr>
                <a:r>
                  <a:rPr lang="en-US" sz="1691" b="1">
                    <a:solidFill>
                      <a:srgbClr val="FFFFFF"/>
                    </a:solidFill>
                    <a:latin typeface="Canva Sans Bold"/>
                    <a:ea typeface="Canva Sans Bold"/>
                    <a:cs typeface="Canva Sans Bold"/>
                    <a:sym typeface="Canva Sans Bold"/>
                  </a:rPr>
                  <a:t>2</a:t>
                </a:r>
              </a:p>
            </p:txBody>
          </p:sp>
        </p:grpSp>
      </p:grp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C0540228-FE67-5DD4-5FAB-4C22613A4F1B}"/>
              </a:ext>
            </a:extLst>
          </p:cNvPr>
          <p:cNvGrpSpPr/>
          <p:nvPr/>
        </p:nvGrpSpPr>
        <p:grpSpPr>
          <a:xfrm>
            <a:off x="8625932" y="6596487"/>
            <a:ext cx="4287422" cy="1411163"/>
            <a:chOff x="8625932" y="6596487"/>
            <a:chExt cx="4287422" cy="1411163"/>
          </a:xfrm>
        </p:grpSpPr>
        <p:grpSp>
          <p:nvGrpSpPr>
            <p:cNvPr id="97" name="Group 96">
              <a:extLst>
                <a:ext uri="{FF2B5EF4-FFF2-40B4-BE49-F238E27FC236}">
                  <a16:creationId xmlns:a16="http://schemas.microsoft.com/office/drawing/2014/main" id="{B5E19D15-F7B6-67BA-46F5-8BB7C943C7F8}"/>
                </a:ext>
              </a:extLst>
            </p:cNvPr>
            <p:cNvGrpSpPr/>
            <p:nvPr/>
          </p:nvGrpSpPr>
          <p:grpSpPr>
            <a:xfrm>
              <a:off x="8625932" y="6733146"/>
              <a:ext cx="984175" cy="984175"/>
              <a:chOff x="8625932" y="6733146"/>
              <a:chExt cx="984175" cy="984175"/>
            </a:xfrm>
          </p:grpSpPr>
          <p:grpSp>
            <p:nvGrpSpPr>
              <p:cNvPr id="18" name="Group 18"/>
              <p:cNvGrpSpPr/>
              <p:nvPr/>
            </p:nvGrpSpPr>
            <p:grpSpPr>
              <a:xfrm>
                <a:off x="8625932" y="6733146"/>
                <a:ext cx="984175" cy="984175"/>
                <a:chOff x="0" y="0"/>
                <a:chExt cx="812800" cy="812800"/>
              </a:xfrm>
            </p:grpSpPr>
            <p:sp>
              <p:nvSpPr>
                <p:cNvPr id="19" name="Freeform 19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80367" cap="sq">
                  <a:solidFill>
                    <a:srgbClr val="E37327"/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" name="TextBox 20"/>
                <p:cNvSpPr txBox="1"/>
                <p:nvPr/>
              </p:nvSpPr>
              <p:spPr>
                <a:xfrm>
                  <a:off x="76200" y="76200"/>
                  <a:ext cx="660400" cy="660400"/>
                </a:xfrm>
                <a:prstGeom prst="rect">
                  <a:avLst/>
                </a:prstGeom>
              </p:spPr>
              <p:txBody>
                <a:bodyPr lIns="35259" tIns="35259" rIns="35259" bIns="35259" rtlCol="0" anchor="ctr"/>
                <a:lstStyle/>
                <a:p>
                  <a:pPr algn="ctr">
                    <a:lnSpc>
                      <a:spcPts val="2987"/>
                    </a:lnSpc>
                  </a:pPr>
                  <a:endParaRPr/>
                </a:p>
              </p:txBody>
            </p:sp>
          </p:grpSp>
          <p:sp>
            <p:nvSpPr>
              <p:cNvPr id="68" name="Freeform 68"/>
              <p:cNvSpPr/>
              <p:nvPr/>
            </p:nvSpPr>
            <p:spPr>
              <a:xfrm>
                <a:off x="8843575" y="6950788"/>
                <a:ext cx="548890" cy="548890"/>
              </a:xfrm>
              <a:custGeom>
                <a:avLst/>
                <a:gdLst/>
                <a:ahLst/>
                <a:cxnLst/>
                <a:rect l="l" t="t" r="r" b="b"/>
                <a:pathLst>
                  <a:path w="731853" h="731853">
                    <a:moveTo>
                      <a:pt x="0" y="0"/>
                    </a:moveTo>
                    <a:lnTo>
                      <a:pt x="731853" y="0"/>
                    </a:lnTo>
                    <a:lnTo>
                      <a:pt x="731853" y="731853"/>
                    </a:lnTo>
                    <a:lnTo>
                      <a:pt x="0" y="731853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3" name="Group 102">
              <a:extLst>
                <a:ext uri="{FF2B5EF4-FFF2-40B4-BE49-F238E27FC236}">
                  <a16:creationId xmlns:a16="http://schemas.microsoft.com/office/drawing/2014/main" id="{C1D7415F-0D34-86C9-93CE-280FD1C3B1F6}"/>
                </a:ext>
              </a:extLst>
            </p:cNvPr>
            <p:cNvGrpSpPr/>
            <p:nvPr/>
          </p:nvGrpSpPr>
          <p:grpSpPr>
            <a:xfrm>
              <a:off x="10099022" y="6596487"/>
              <a:ext cx="2814332" cy="1411163"/>
              <a:chOff x="10099022" y="6596487"/>
              <a:chExt cx="2814332" cy="1411163"/>
            </a:xfrm>
          </p:grpSpPr>
          <p:grpSp>
            <p:nvGrpSpPr>
              <p:cNvPr id="49" name="Group 49"/>
              <p:cNvGrpSpPr/>
              <p:nvPr/>
            </p:nvGrpSpPr>
            <p:grpSpPr>
              <a:xfrm>
                <a:off x="10099022" y="6596487"/>
                <a:ext cx="1354009" cy="580679"/>
                <a:chOff x="0" y="0"/>
                <a:chExt cx="947632" cy="406400"/>
              </a:xfrm>
            </p:grpSpPr>
            <p:sp>
              <p:nvSpPr>
                <p:cNvPr id="50" name="Freeform 50"/>
                <p:cNvSpPr/>
                <p:nvPr/>
              </p:nvSpPr>
              <p:spPr>
                <a:xfrm>
                  <a:off x="0" y="0"/>
                  <a:ext cx="905480" cy="4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05480" h="406400">
                      <a:moveTo>
                        <a:pt x="642668" y="0"/>
                      </a:moveTo>
                      <a:lnTo>
                        <a:pt x="101764" y="0"/>
                      </a:lnTo>
                      <a:cubicBezTo>
                        <a:pt x="74775" y="0"/>
                        <a:pt x="48890" y="10722"/>
                        <a:pt x="29806" y="29806"/>
                      </a:cubicBezTo>
                      <a:cubicBezTo>
                        <a:pt x="10722" y="48890"/>
                        <a:pt x="0" y="74775"/>
                        <a:pt x="0" y="101764"/>
                      </a:cubicBezTo>
                      <a:lnTo>
                        <a:pt x="0" y="304636"/>
                      </a:lnTo>
                      <a:cubicBezTo>
                        <a:pt x="0" y="331625"/>
                        <a:pt x="10722" y="357510"/>
                        <a:pt x="29806" y="376594"/>
                      </a:cubicBezTo>
                      <a:cubicBezTo>
                        <a:pt x="48890" y="395678"/>
                        <a:pt x="74775" y="406400"/>
                        <a:pt x="101764" y="406400"/>
                      </a:cubicBezTo>
                      <a:lnTo>
                        <a:pt x="642668" y="406400"/>
                      </a:lnTo>
                      <a:cubicBezTo>
                        <a:pt x="707826" y="406400"/>
                        <a:pt x="770316" y="380516"/>
                        <a:pt x="816390" y="334442"/>
                      </a:cubicBezTo>
                      <a:lnTo>
                        <a:pt x="875674" y="275158"/>
                      </a:lnTo>
                      <a:cubicBezTo>
                        <a:pt x="894758" y="256074"/>
                        <a:pt x="905480" y="230190"/>
                        <a:pt x="905480" y="203200"/>
                      </a:cubicBezTo>
                      <a:cubicBezTo>
                        <a:pt x="905480" y="176210"/>
                        <a:pt x="894758" y="150326"/>
                        <a:pt x="875674" y="131242"/>
                      </a:cubicBezTo>
                      <a:lnTo>
                        <a:pt x="816390" y="71958"/>
                      </a:lnTo>
                      <a:cubicBezTo>
                        <a:pt x="770316" y="25884"/>
                        <a:pt x="707826" y="0"/>
                        <a:pt x="642668" y="0"/>
                      </a:cubicBezTo>
                      <a:close/>
                    </a:path>
                  </a:pathLst>
                </a:custGeom>
                <a:solidFill>
                  <a:srgbClr val="DF6D40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" name="TextBox 51"/>
                <p:cNvSpPr txBox="1"/>
                <p:nvPr/>
              </p:nvSpPr>
              <p:spPr>
                <a:xfrm>
                  <a:off x="0" y="0"/>
                  <a:ext cx="833332" cy="406400"/>
                </a:xfrm>
                <a:prstGeom prst="rect">
                  <a:avLst/>
                </a:prstGeom>
              </p:spPr>
              <p:txBody>
                <a:bodyPr lIns="35259" tIns="35259" rIns="35259" bIns="35259" rtlCol="0" anchor="ctr"/>
                <a:lstStyle/>
                <a:p>
                  <a:pPr algn="ctr">
                    <a:lnSpc>
                      <a:spcPts val="2987"/>
                    </a:lnSpc>
                  </a:pPr>
                  <a:endParaRPr/>
                </a:p>
              </p:txBody>
            </p:sp>
          </p:grpSp>
          <p:grpSp>
            <p:nvGrpSpPr>
              <p:cNvPr id="90" name="Group 89">
                <a:extLst>
                  <a:ext uri="{FF2B5EF4-FFF2-40B4-BE49-F238E27FC236}">
                    <a16:creationId xmlns:a16="http://schemas.microsoft.com/office/drawing/2014/main" id="{2129CD6F-DA27-7D8E-07A1-7C5ECE0BD530}"/>
                  </a:ext>
                </a:extLst>
              </p:cNvPr>
              <p:cNvGrpSpPr/>
              <p:nvPr/>
            </p:nvGrpSpPr>
            <p:grpSpPr>
              <a:xfrm>
                <a:off x="10099022" y="7277100"/>
                <a:ext cx="2814332" cy="730550"/>
                <a:chOff x="10099022" y="7277100"/>
                <a:chExt cx="2814332" cy="730550"/>
              </a:xfrm>
            </p:grpSpPr>
            <p:grpSp>
              <p:nvGrpSpPr>
                <p:cNvPr id="46" name="Group 46"/>
                <p:cNvGrpSpPr/>
                <p:nvPr/>
              </p:nvGrpSpPr>
              <p:grpSpPr>
                <a:xfrm>
                  <a:off x="10099022" y="7561230"/>
                  <a:ext cx="2814332" cy="446420"/>
                  <a:chOff x="0" y="0"/>
                  <a:chExt cx="1139663" cy="180778"/>
                </a:xfrm>
              </p:grpSpPr>
              <p:sp>
                <p:nvSpPr>
                  <p:cNvPr id="47" name="Freeform 47"/>
                  <p:cNvSpPr/>
                  <p:nvPr/>
                </p:nvSpPr>
                <p:spPr>
                  <a:xfrm>
                    <a:off x="0" y="0"/>
                    <a:ext cx="1139663" cy="18077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39663" h="180778">
                        <a:moveTo>
                          <a:pt x="90389" y="0"/>
                        </a:moveTo>
                        <a:lnTo>
                          <a:pt x="1049274" y="0"/>
                        </a:lnTo>
                        <a:cubicBezTo>
                          <a:pt x="1073247" y="0"/>
                          <a:pt x="1096237" y="9523"/>
                          <a:pt x="1113188" y="26474"/>
                        </a:cubicBezTo>
                        <a:cubicBezTo>
                          <a:pt x="1130140" y="43425"/>
                          <a:pt x="1139663" y="66416"/>
                          <a:pt x="1139663" y="90389"/>
                        </a:cubicBezTo>
                        <a:lnTo>
                          <a:pt x="1139663" y="90389"/>
                        </a:lnTo>
                        <a:cubicBezTo>
                          <a:pt x="1139663" y="114361"/>
                          <a:pt x="1130140" y="137352"/>
                          <a:pt x="1113188" y="154303"/>
                        </a:cubicBezTo>
                        <a:cubicBezTo>
                          <a:pt x="1096237" y="171255"/>
                          <a:pt x="1073247" y="180778"/>
                          <a:pt x="1049274" y="180778"/>
                        </a:cubicBezTo>
                        <a:lnTo>
                          <a:pt x="90389" y="180778"/>
                        </a:lnTo>
                        <a:cubicBezTo>
                          <a:pt x="66416" y="180778"/>
                          <a:pt x="43425" y="171255"/>
                          <a:pt x="26474" y="154303"/>
                        </a:cubicBezTo>
                        <a:cubicBezTo>
                          <a:pt x="9523" y="137352"/>
                          <a:pt x="0" y="114361"/>
                          <a:pt x="0" y="90389"/>
                        </a:cubicBezTo>
                        <a:lnTo>
                          <a:pt x="0" y="90389"/>
                        </a:lnTo>
                        <a:cubicBezTo>
                          <a:pt x="0" y="66416"/>
                          <a:pt x="9523" y="43425"/>
                          <a:pt x="26474" y="26474"/>
                        </a:cubicBezTo>
                        <a:cubicBezTo>
                          <a:pt x="43425" y="9523"/>
                          <a:pt x="66416" y="0"/>
                          <a:pt x="90389" y="0"/>
                        </a:cubicBezTo>
                        <a:close/>
                      </a:path>
                    </a:pathLst>
                  </a:custGeom>
                  <a:solidFill>
                    <a:srgbClr val="DF6D40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8" name="TextBox 48"/>
                  <p:cNvSpPr txBox="1"/>
                  <p:nvPr/>
                </p:nvSpPr>
                <p:spPr>
                  <a:xfrm>
                    <a:off x="0" y="0"/>
                    <a:ext cx="1139663" cy="180778"/>
                  </a:xfrm>
                  <a:prstGeom prst="rect">
                    <a:avLst/>
                  </a:prstGeom>
                </p:spPr>
                <p:txBody>
                  <a:bodyPr lIns="35259" tIns="35259" rIns="35259" bIns="35259" rtlCol="0" anchor="ctr"/>
                  <a:lstStyle/>
                  <a:p>
                    <a:pPr algn="ctr">
                      <a:lnSpc>
                        <a:spcPts val="2987"/>
                      </a:lnSpc>
                    </a:pPr>
                    <a:endParaRPr/>
                  </a:p>
                </p:txBody>
              </p:sp>
            </p:grpSp>
            <p:grpSp>
              <p:nvGrpSpPr>
                <p:cNvPr id="52" name="Group 52"/>
                <p:cNvGrpSpPr/>
                <p:nvPr/>
              </p:nvGrpSpPr>
              <p:grpSpPr>
                <a:xfrm>
                  <a:off x="10099022" y="7277100"/>
                  <a:ext cx="2814332" cy="535494"/>
                  <a:chOff x="0" y="0"/>
                  <a:chExt cx="759410" cy="144496"/>
                </a:xfrm>
              </p:grpSpPr>
              <p:sp>
                <p:nvSpPr>
                  <p:cNvPr id="53" name="Freeform 53"/>
                  <p:cNvSpPr/>
                  <p:nvPr/>
                </p:nvSpPr>
                <p:spPr>
                  <a:xfrm>
                    <a:off x="0" y="0"/>
                    <a:ext cx="759410" cy="14449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59410" h="144496">
                        <a:moveTo>
                          <a:pt x="0" y="0"/>
                        </a:moveTo>
                        <a:lnTo>
                          <a:pt x="759410" y="0"/>
                        </a:lnTo>
                        <a:lnTo>
                          <a:pt x="759410" y="144496"/>
                        </a:lnTo>
                        <a:lnTo>
                          <a:pt x="0" y="144496"/>
                        </a:lnTo>
                        <a:close/>
                      </a:path>
                    </a:pathLst>
                  </a:custGeom>
                  <a:solidFill>
                    <a:srgbClr val="0E00AD"/>
                  </a:solidFill>
                </p:spPr>
                <p:txBody>
                  <a:bodyPr/>
                  <a:lstStyle/>
                  <a:p>
                    <a:endParaRPr lang="en-GB" dirty="0"/>
                  </a:p>
                </p:txBody>
              </p:sp>
              <p:sp>
                <p:nvSpPr>
                  <p:cNvPr id="54" name="TextBox 54"/>
                  <p:cNvSpPr txBox="1"/>
                  <p:nvPr/>
                </p:nvSpPr>
                <p:spPr>
                  <a:xfrm>
                    <a:off x="0" y="0"/>
                    <a:ext cx="759410" cy="144496"/>
                  </a:xfrm>
                  <a:prstGeom prst="rect">
                    <a:avLst/>
                  </a:prstGeom>
                </p:spPr>
                <p:txBody>
                  <a:bodyPr lIns="35259" tIns="35259" rIns="35259" bIns="35259" rtlCol="0" anchor="ctr"/>
                  <a:lstStyle/>
                  <a:p>
                    <a:pPr algn="ctr">
                      <a:lnSpc>
                        <a:spcPts val="2987"/>
                      </a:lnSpc>
                    </a:pPr>
                    <a:endParaRPr/>
                  </a:p>
                </p:txBody>
              </p:sp>
            </p:grpSp>
            <p:sp>
              <p:nvSpPr>
                <p:cNvPr id="77" name="TextBox 77"/>
                <p:cNvSpPr txBox="1"/>
                <p:nvPr/>
              </p:nvSpPr>
              <p:spPr>
                <a:xfrm>
                  <a:off x="10326502" y="7530398"/>
                  <a:ext cx="2518182" cy="203902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1471"/>
                    </a:lnSpc>
                  </a:pPr>
                  <a:r>
                    <a:rPr lang="en-US" b="1" dirty="0">
                      <a:solidFill>
                        <a:srgbClr val="FFFFFF"/>
                      </a:solidFill>
                      <a:latin typeface="Canva Sans Bold"/>
                      <a:ea typeface="Canva Sans Bold"/>
                      <a:cs typeface="Canva Sans Bold"/>
                      <a:sym typeface="Canva Sans Bold"/>
                    </a:rPr>
                    <a:t>Testing &amp; Feedback </a:t>
                  </a:r>
                </a:p>
              </p:txBody>
            </p:sp>
          </p:grpSp>
          <p:sp>
            <p:nvSpPr>
              <p:cNvPr id="78" name="TextBox 78"/>
              <p:cNvSpPr txBox="1"/>
              <p:nvPr/>
            </p:nvSpPr>
            <p:spPr>
              <a:xfrm>
                <a:off x="10303230" y="6709728"/>
                <a:ext cx="205573" cy="35328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2029"/>
                  </a:lnSpc>
                  <a:spcBef>
                    <a:spcPct val="0"/>
                  </a:spcBef>
                </a:pPr>
                <a:r>
                  <a:rPr lang="en-US" sz="1691" b="1">
                    <a:solidFill>
                      <a:srgbClr val="FFFFFF"/>
                    </a:solidFill>
                    <a:latin typeface="Canva Sans Bold"/>
                    <a:ea typeface="Canva Sans Bold"/>
                    <a:cs typeface="Canva Sans Bold"/>
                    <a:sym typeface="Canva Sans Bold"/>
                  </a:rPr>
                  <a:t>4</a:t>
                </a:r>
              </a:p>
            </p:txBody>
          </p:sp>
        </p:grpSp>
      </p:grp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9D64F734-41A5-62FC-E758-5B7571F1AFDB}"/>
              </a:ext>
            </a:extLst>
          </p:cNvPr>
          <p:cNvGrpSpPr/>
          <p:nvPr/>
        </p:nvGrpSpPr>
        <p:grpSpPr>
          <a:xfrm>
            <a:off x="5374646" y="8141906"/>
            <a:ext cx="4287424" cy="1411163"/>
            <a:chOff x="5374646" y="8141906"/>
            <a:chExt cx="4287424" cy="1411163"/>
          </a:xfrm>
        </p:grpSpPr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E5A98E19-E59A-E2AF-C0C8-21364EA59869}"/>
                </a:ext>
              </a:extLst>
            </p:cNvPr>
            <p:cNvGrpSpPr/>
            <p:nvPr/>
          </p:nvGrpSpPr>
          <p:grpSpPr>
            <a:xfrm>
              <a:off x="8677895" y="8183059"/>
              <a:ext cx="984175" cy="984175"/>
              <a:chOff x="8625932" y="8183059"/>
              <a:chExt cx="984175" cy="984175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8625932" y="8183059"/>
                <a:ext cx="984175" cy="984175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80367" cap="sq">
                <a:solidFill>
                  <a:srgbClr val="058ACC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" name="Freeform 70"/>
              <p:cNvSpPr/>
              <p:nvPr/>
            </p:nvSpPr>
            <p:spPr>
              <a:xfrm>
                <a:off x="8873445" y="8441599"/>
                <a:ext cx="519020" cy="487878"/>
              </a:xfrm>
              <a:custGeom>
                <a:avLst/>
                <a:gdLst/>
                <a:ahLst/>
                <a:cxnLst/>
                <a:rect l="l" t="t" r="r" b="b"/>
                <a:pathLst>
                  <a:path w="692026" h="650504">
                    <a:moveTo>
                      <a:pt x="0" y="0"/>
                    </a:moveTo>
                    <a:lnTo>
                      <a:pt x="692026" y="0"/>
                    </a:lnTo>
                    <a:lnTo>
                      <a:pt x="692026" y="650504"/>
                    </a:lnTo>
                    <a:lnTo>
                      <a:pt x="0" y="650504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>
                  <a:extLs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4" name="Group 103">
              <a:extLst>
                <a:ext uri="{FF2B5EF4-FFF2-40B4-BE49-F238E27FC236}">
                  <a16:creationId xmlns:a16="http://schemas.microsoft.com/office/drawing/2014/main" id="{77F22C0A-CA6A-84C6-3510-CBC1F72555F0}"/>
                </a:ext>
              </a:extLst>
            </p:cNvPr>
            <p:cNvGrpSpPr/>
            <p:nvPr/>
          </p:nvGrpSpPr>
          <p:grpSpPr>
            <a:xfrm>
              <a:off x="5374646" y="8141906"/>
              <a:ext cx="2814332" cy="1411163"/>
              <a:chOff x="5374646" y="8141906"/>
              <a:chExt cx="2814332" cy="1411163"/>
            </a:xfrm>
          </p:grpSpPr>
          <p:grpSp>
            <p:nvGrpSpPr>
              <p:cNvPr id="58" name="Group 58"/>
              <p:cNvGrpSpPr/>
              <p:nvPr/>
            </p:nvGrpSpPr>
            <p:grpSpPr>
              <a:xfrm>
                <a:off x="5374646" y="8141906"/>
                <a:ext cx="1354009" cy="580679"/>
                <a:chOff x="0" y="0"/>
                <a:chExt cx="947632" cy="406400"/>
              </a:xfrm>
            </p:grpSpPr>
            <p:sp>
              <p:nvSpPr>
                <p:cNvPr id="59" name="Freeform 59"/>
                <p:cNvSpPr/>
                <p:nvPr/>
              </p:nvSpPr>
              <p:spPr>
                <a:xfrm>
                  <a:off x="0" y="0"/>
                  <a:ext cx="905480" cy="4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05480" h="406400">
                      <a:moveTo>
                        <a:pt x="642668" y="0"/>
                      </a:moveTo>
                      <a:lnTo>
                        <a:pt x="101764" y="0"/>
                      </a:lnTo>
                      <a:cubicBezTo>
                        <a:pt x="74775" y="0"/>
                        <a:pt x="48890" y="10722"/>
                        <a:pt x="29806" y="29806"/>
                      </a:cubicBezTo>
                      <a:cubicBezTo>
                        <a:pt x="10722" y="48890"/>
                        <a:pt x="0" y="74775"/>
                        <a:pt x="0" y="101764"/>
                      </a:cubicBezTo>
                      <a:lnTo>
                        <a:pt x="0" y="304636"/>
                      </a:lnTo>
                      <a:cubicBezTo>
                        <a:pt x="0" y="331625"/>
                        <a:pt x="10722" y="357510"/>
                        <a:pt x="29806" y="376594"/>
                      </a:cubicBezTo>
                      <a:cubicBezTo>
                        <a:pt x="48890" y="395678"/>
                        <a:pt x="74775" y="406400"/>
                        <a:pt x="101764" y="406400"/>
                      </a:cubicBezTo>
                      <a:lnTo>
                        <a:pt x="642668" y="406400"/>
                      </a:lnTo>
                      <a:cubicBezTo>
                        <a:pt x="707826" y="406400"/>
                        <a:pt x="770316" y="380516"/>
                        <a:pt x="816390" y="334442"/>
                      </a:cubicBezTo>
                      <a:lnTo>
                        <a:pt x="875674" y="275158"/>
                      </a:lnTo>
                      <a:cubicBezTo>
                        <a:pt x="894758" y="256074"/>
                        <a:pt x="905480" y="230190"/>
                        <a:pt x="905480" y="203200"/>
                      </a:cubicBezTo>
                      <a:cubicBezTo>
                        <a:pt x="905480" y="176210"/>
                        <a:pt x="894758" y="150326"/>
                        <a:pt x="875674" y="131242"/>
                      </a:cubicBezTo>
                      <a:lnTo>
                        <a:pt x="816390" y="71958"/>
                      </a:lnTo>
                      <a:cubicBezTo>
                        <a:pt x="770316" y="25884"/>
                        <a:pt x="707826" y="0"/>
                        <a:pt x="642668" y="0"/>
                      </a:cubicBezTo>
                      <a:close/>
                    </a:path>
                  </a:pathLst>
                </a:custGeom>
                <a:solidFill>
                  <a:srgbClr val="058ACC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0" name="TextBox 60"/>
                <p:cNvSpPr txBox="1"/>
                <p:nvPr/>
              </p:nvSpPr>
              <p:spPr>
                <a:xfrm>
                  <a:off x="0" y="0"/>
                  <a:ext cx="833332" cy="406400"/>
                </a:xfrm>
                <a:prstGeom prst="rect">
                  <a:avLst/>
                </a:prstGeom>
              </p:spPr>
              <p:txBody>
                <a:bodyPr lIns="35259" tIns="35259" rIns="35259" bIns="35259" rtlCol="0" anchor="ctr"/>
                <a:lstStyle/>
                <a:p>
                  <a:pPr algn="ctr">
                    <a:lnSpc>
                      <a:spcPts val="2987"/>
                    </a:lnSpc>
                  </a:pPr>
                  <a:endParaRPr/>
                </a:p>
              </p:txBody>
            </p:sp>
          </p:grpSp>
          <p:grpSp>
            <p:nvGrpSpPr>
              <p:cNvPr id="89" name="Group 88">
                <a:extLst>
                  <a:ext uri="{FF2B5EF4-FFF2-40B4-BE49-F238E27FC236}">
                    <a16:creationId xmlns:a16="http://schemas.microsoft.com/office/drawing/2014/main" id="{8B5C73C4-29B0-06AC-FB9D-217FB0A80816}"/>
                  </a:ext>
                </a:extLst>
              </p:cNvPr>
              <p:cNvGrpSpPr/>
              <p:nvPr/>
            </p:nvGrpSpPr>
            <p:grpSpPr>
              <a:xfrm>
                <a:off x="5374646" y="8816857"/>
                <a:ext cx="2814332" cy="736212"/>
                <a:chOff x="5374646" y="8816857"/>
                <a:chExt cx="2814332" cy="736212"/>
              </a:xfrm>
            </p:grpSpPr>
            <p:grpSp>
              <p:nvGrpSpPr>
                <p:cNvPr id="55" name="Group 55"/>
                <p:cNvGrpSpPr/>
                <p:nvPr/>
              </p:nvGrpSpPr>
              <p:grpSpPr>
                <a:xfrm>
                  <a:off x="5374646" y="9106649"/>
                  <a:ext cx="2814332" cy="446420"/>
                  <a:chOff x="0" y="0"/>
                  <a:chExt cx="1139663" cy="180778"/>
                </a:xfrm>
              </p:grpSpPr>
              <p:sp>
                <p:nvSpPr>
                  <p:cNvPr id="56" name="Freeform 56"/>
                  <p:cNvSpPr/>
                  <p:nvPr/>
                </p:nvSpPr>
                <p:spPr>
                  <a:xfrm>
                    <a:off x="0" y="0"/>
                    <a:ext cx="1139663" cy="18077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39663" h="180778">
                        <a:moveTo>
                          <a:pt x="90389" y="0"/>
                        </a:moveTo>
                        <a:lnTo>
                          <a:pt x="1049274" y="0"/>
                        </a:lnTo>
                        <a:cubicBezTo>
                          <a:pt x="1073247" y="0"/>
                          <a:pt x="1096237" y="9523"/>
                          <a:pt x="1113188" y="26474"/>
                        </a:cubicBezTo>
                        <a:cubicBezTo>
                          <a:pt x="1130140" y="43425"/>
                          <a:pt x="1139663" y="66416"/>
                          <a:pt x="1139663" y="90389"/>
                        </a:cubicBezTo>
                        <a:lnTo>
                          <a:pt x="1139663" y="90389"/>
                        </a:lnTo>
                        <a:cubicBezTo>
                          <a:pt x="1139663" y="114361"/>
                          <a:pt x="1130140" y="137352"/>
                          <a:pt x="1113188" y="154303"/>
                        </a:cubicBezTo>
                        <a:cubicBezTo>
                          <a:pt x="1096237" y="171255"/>
                          <a:pt x="1073247" y="180778"/>
                          <a:pt x="1049274" y="180778"/>
                        </a:cubicBezTo>
                        <a:lnTo>
                          <a:pt x="90389" y="180778"/>
                        </a:lnTo>
                        <a:cubicBezTo>
                          <a:pt x="66416" y="180778"/>
                          <a:pt x="43425" y="171255"/>
                          <a:pt x="26474" y="154303"/>
                        </a:cubicBezTo>
                        <a:cubicBezTo>
                          <a:pt x="9523" y="137352"/>
                          <a:pt x="0" y="114361"/>
                          <a:pt x="0" y="90389"/>
                        </a:cubicBezTo>
                        <a:lnTo>
                          <a:pt x="0" y="90389"/>
                        </a:lnTo>
                        <a:cubicBezTo>
                          <a:pt x="0" y="66416"/>
                          <a:pt x="9523" y="43425"/>
                          <a:pt x="26474" y="26474"/>
                        </a:cubicBezTo>
                        <a:cubicBezTo>
                          <a:pt x="43425" y="9523"/>
                          <a:pt x="66416" y="0"/>
                          <a:pt x="90389" y="0"/>
                        </a:cubicBezTo>
                        <a:close/>
                      </a:path>
                    </a:pathLst>
                  </a:custGeom>
                  <a:solidFill>
                    <a:srgbClr val="058ACC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57" name="TextBox 57"/>
                  <p:cNvSpPr txBox="1"/>
                  <p:nvPr/>
                </p:nvSpPr>
                <p:spPr>
                  <a:xfrm>
                    <a:off x="0" y="0"/>
                    <a:ext cx="1139663" cy="180778"/>
                  </a:xfrm>
                  <a:prstGeom prst="rect">
                    <a:avLst/>
                  </a:prstGeom>
                </p:spPr>
                <p:txBody>
                  <a:bodyPr lIns="35259" tIns="35259" rIns="35259" bIns="35259" rtlCol="0" anchor="ctr"/>
                  <a:lstStyle/>
                  <a:p>
                    <a:pPr algn="ctr">
                      <a:lnSpc>
                        <a:spcPts val="2987"/>
                      </a:lnSpc>
                    </a:pPr>
                    <a:endParaRPr/>
                  </a:p>
                </p:txBody>
              </p:sp>
            </p:grpSp>
            <p:grpSp>
              <p:nvGrpSpPr>
                <p:cNvPr id="61" name="Group 61"/>
                <p:cNvGrpSpPr/>
                <p:nvPr/>
              </p:nvGrpSpPr>
              <p:grpSpPr>
                <a:xfrm>
                  <a:off x="5374646" y="8816857"/>
                  <a:ext cx="2814332" cy="535494"/>
                  <a:chOff x="0" y="0"/>
                  <a:chExt cx="759410" cy="144496"/>
                </a:xfrm>
              </p:grpSpPr>
              <p:sp>
                <p:nvSpPr>
                  <p:cNvPr id="62" name="Freeform 62"/>
                  <p:cNvSpPr/>
                  <p:nvPr/>
                </p:nvSpPr>
                <p:spPr>
                  <a:xfrm>
                    <a:off x="0" y="0"/>
                    <a:ext cx="759410" cy="14449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59410" h="144496">
                        <a:moveTo>
                          <a:pt x="0" y="0"/>
                        </a:moveTo>
                        <a:lnTo>
                          <a:pt x="759410" y="0"/>
                        </a:lnTo>
                        <a:lnTo>
                          <a:pt x="759410" y="144496"/>
                        </a:lnTo>
                        <a:lnTo>
                          <a:pt x="0" y="144496"/>
                        </a:lnTo>
                        <a:close/>
                      </a:path>
                    </a:pathLst>
                  </a:custGeom>
                  <a:solidFill>
                    <a:srgbClr val="0E00AD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3" name="TextBox 63"/>
                  <p:cNvSpPr txBox="1"/>
                  <p:nvPr/>
                </p:nvSpPr>
                <p:spPr>
                  <a:xfrm>
                    <a:off x="0" y="0"/>
                    <a:ext cx="759410" cy="144496"/>
                  </a:xfrm>
                  <a:prstGeom prst="rect">
                    <a:avLst/>
                  </a:prstGeom>
                </p:spPr>
                <p:txBody>
                  <a:bodyPr lIns="35259" tIns="35259" rIns="35259" bIns="35259" rtlCol="0" anchor="ctr"/>
                  <a:lstStyle/>
                  <a:p>
                    <a:pPr algn="ctr">
                      <a:lnSpc>
                        <a:spcPts val="2987"/>
                      </a:lnSpc>
                    </a:pPr>
                    <a:endParaRPr/>
                  </a:p>
                </p:txBody>
              </p:sp>
            </p:grpSp>
            <p:sp>
              <p:nvSpPr>
                <p:cNvPr id="79" name="TextBox 79"/>
                <p:cNvSpPr txBox="1"/>
                <p:nvPr/>
              </p:nvSpPr>
              <p:spPr>
                <a:xfrm>
                  <a:off x="5593129" y="9057214"/>
                  <a:ext cx="2518182" cy="203902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>
                    <a:lnSpc>
                      <a:spcPts val="1471"/>
                    </a:lnSpc>
                  </a:pPr>
                  <a:r>
                    <a:rPr lang="en-US" b="1" dirty="0">
                      <a:solidFill>
                        <a:srgbClr val="FFFFFF"/>
                      </a:solidFill>
                      <a:latin typeface="Canva Sans Bold"/>
                      <a:ea typeface="Canva Sans Bold"/>
                      <a:cs typeface="Canva Sans Bold"/>
                      <a:sym typeface="Canva Sans Bold"/>
                    </a:rPr>
                    <a:t>Final Evaluation </a:t>
                  </a:r>
                </a:p>
              </p:txBody>
            </p:sp>
          </p:grpSp>
          <p:sp>
            <p:nvSpPr>
              <p:cNvPr id="80" name="TextBox 80"/>
              <p:cNvSpPr txBox="1"/>
              <p:nvPr/>
            </p:nvSpPr>
            <p:spPr>
              <a:xfrm>
                <a:off x="5578854" y="8255148"/>
                <a:ext cx="205573" cy="35328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2029"/>
                  </a:lnSpc>
                  <a:spcBef>
                    <a:spcPct val="0"/>
                  </a:spcBef>
                </a:pPr>
                <a:r>
                  <a:rPr lang="en-US" sz="1691" b="1">
                    <a:solidFill>
                      <a:srgbClr val="FFFFFF"/>
                    </a:solidFill>
                    <a:latin typeface="Canva Sans Bold"/>
                    <a:ea typeface="Canva Sans Bold"/>
                    <a:cs typeface="Canva Sans Bold"/>
                    <a:sym typeface="Canva Sans Bold"/>
                  </a:rPr>
                  <a:t>5</a:t>
                </a:r>
              </a:p>
            </p:txBody>
          </p:sp>
        </p:grpSp>
      </p:grpSp>
      <p:grpSp>
        <p:nvGrpSpPr>
          <p:cNvPr id="110" name="Group 109">
            <a:extLst>
              <a:ext uri="{FF2B5EF4-FFF2-40B4-BE49-F238E27FC236}">
                <a16:creationId xmlns:a16="http://schemas.microsoft.com/office/drawing/2014/main" id="{C967DF74-8A84-D42F-45FB-92ED9504FD56}"/>
              </a:ext>
            </a:extLst>
          </p:cNvPr>
          <p:cNvGrpSpPr/>
          <p:nvPr/>
        </p:nvGrpSpPr>
        <p:grpSpPr>
          <a:xfrm>
            <a:off x="3057525" y="1181100"/>
            <a:ext cx="12200598" cy="8458200"/>
            <a:chOff x="3057525" y="1181100"/>
            <a:chExt cx="12200598" cy="8458200"/>
          </a:xfrm>
        </p:grpSpPr>
        <p:sp>
          <p:nvSpPr>
            <p:cNvPr id="2" name="AutoShape 2"/>
            <p:cNvSpPr/>
            <p:nvPr/>
          </p:nvSpPr>
          <p:spPr>
            <a:xfrm flipH="1">
              <a:off x="3057525" y="1955542"/>
              <a:ext cx="12170118" cy="0"/>
            </a:xfrm>
            <a:prstGeom prst="line">
              <a:avLst/>
            </a:prstGeom>
            <a:ln w="38100" cap="rnd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13692444" y="9118473"/>
              <a:ext cx="1565679" cy="5208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864"/>
                </a:lnSpc>
              </a:pPr>
              <a:r>
                <a:rPr lang="en-US" sz="4200" b="1" spc="42" dirty="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10/14</a:t>
              </a:r>
            </a:p>
          </p:txBody>
        </p:sp>
        <p:sp>
          <p:nvSpPr>
            <p:cNvPr id="82" name="TextBox 82"/>
            <p:cNvSpPr txBox="1"/>
            <p:nvPr/>
          </p:nvSpPr>
          <p:spPr>
            <a:xfrm>
              <a:off x="3057525" y="1181100"/>
              <a:ext cx="8581726" cy="7610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520"/>
                </a:lnSpc>
              </a:pPr>
              <a:r>
                <a:rPr lang="en-US" sz="6000" b="1" spc="60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Project Timeline</a:t>
              </a:r>
            </a:p>
          </p:txBody>
        </p:sp>
      </p:grp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030F2484-0DB8-6758-D273-EF183558CCFA}"/>
              </a:ext>
            </a:extLst>
          </p:cNvPr>
          <p:cNvGrpSpPr/>
          <p:nvPr/>
        </p:nvGrpSpPr>
        <p:grpSpPr>
          <a:xfrm>
            <a:off x="5374646" y="2269698"/>
            <a:ext cx="4235461" cy="1411163"/>
            <a:chOff x="5374646" y="2269698"/>
            <a:chExt cx="4235461" cy="1411163"/>
          </a:xfrm>
        </p:grpSpPr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DBBE76C1-4630-5F46-8C1B-F3D7D22A141E}"/>
                </a:ext>
              </a:extLst>
            </p:cNvPr>
            <p:cNvGrpSpPr/>
            <p:nvPr/>
          </p:nvGrpSpPr>
          <p:grpSpPr>
            <a:xfrm>
              <a:off x="8625932" y="2383407"/>
              <a:ext cx="984175" cy="984175"/>
              <a:chOff x="8625932" y="2383407"/>
              <a:chExt cx="984175" cy="984175"/>
            </a:xfrm>
          </p:grpSpPr>
          <p:grpSp>
            <p:nvGrpSpPr>
              <p:cNvPr id="9" name="Group 9"/>
              <p:cNvGrpSpPr/>
              <p:nvPr/>
            </p:nvGrpSpPr>
            <p:grpSpPr>
              <a:xfrm>
                <a:off x="8625932" y="2383407"/>
                <a:ext cx="984175" cy="984175"/>
                <a:chOff x="0" y="0"/>
                <a:chExt cx="812800" cy="812800"/>
              </a:xfrm>
            </p:grpSpPr>
            <p:sp>
              <p:nvSpPr>
                <p:cNvPr id="10" name="Freeform 10"/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80367" cap="sq">
                  <a:solidFill>
                    <a:srgbClr val="058ACC"/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1" name="TextBox 11"/>
                <p:cNvSpPr txBox="1"/>
                <p:nvPr/>
              </p:nvSpPr>
              <p:spPr>
                <a:xfrm>
                  <a:off x="76200" y="76200"/>
                  <a:ext cx="660400" cy="660400"/>
                </a:xfrm>
                <a:prstGeom prst="rect">
                  <a:avLst/>
                </a:prstGeom>
              </p:spPr>
              <p:txBody>
                <a:bodyPr lIns="35259" tIns="35259" rIns="35259" bIns="35259" rtlCol="0" anchor="ctr"/>
                <a:lstStyle/>
                <a:p>
                  <a:pPr algn="ctr">
                    <a:lnSpc>
                      <a:spcPts val="2987"/>
                    </a:lnSpc>
                  </a:pPr>
                  <a:endParaRPr/>
                </a:p>
              </p:txBody>
            </p:sp>
          </p:grpSp>
          <p:sp>
            <p:nvSpPr>
              <p:cNvPr id="66" name="Freeform 66"/>
              <p:cNvSpPr/>
              <p:nvPr/>
            </p:nvSpPr>
            <p:spPr>
              <a:xfrm>
                <a:off x="8866668" y="2644396"/>
                <a:ext cx="489803" cy="462197"/>
              </a:xfrm>
              <a:custGeom>
                <a:avLst/>
                <a:gdLst/>
                <a:ahLst/>
                <a:cxnLst/>
                <a:rect l="l" t="t" r="r" b="b"/>
                <a:pathLst>
                  <a:path w="653071" h="616262">
                    <a:moveTo>
                      <a:pt x="0" y="0"/>
                    </a:moveTo>
                    <a:lnTo>
                      <a:pt x="653071" y="0"/>
                    </a:lnTo>
                    <a:lnTo>
                      <a:pt x="653071" y="616262"/>
                    </a:lnTo>
                    <a:lnTo>
                      <a:pt x="0" y="616262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8">
                  <a:extLs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0" name="Group 99">
              <a:extLst>
                <a:ext uri="{FF2B5EF4-FFF2-40B4-BE49-F238E27FC236}">
                  <a16:creationId xmlns:a16="http://schemas.microsoft.com/office/drawing/2014/main" id="{0904F2FC-DBB8-F3E4-0D71-6C44833D3127}"/>
                </a:ext>
              </a:extLst>
            </p:cNvPr>
            <p:cNvGrpSpPr/>
            <p:nvPr/>
          </p:nvGrpSpPr>
          <p:grpSpPr>
            <a:xfrm>
              <a:off x="5374646" y="2269698"/>
              <a:ext cx="2814332" cy="1411163"/>
              <a:chOff x="5374646" y="2269698"/>
              <a:chExt cx="2814332" cy="1411163"/>
            </a:xfrm>
          </p:grpSpPr>
          <p:grpSp>
            <p:nvGrpSpPr>
              <p:cNvPr id="25" name="Group 25"/>
              <p:cNvGrpSpPr/>
              <p:nvPr/>
            </p:nvGrpSpPr>
            <p:grpSpPr>
              <a:xfrm>
                <a:off x="5374646" y="2269698"/>
                <a:ext cx="1354009" cy="580679"/>
                <a:chOff x="0" y="0"/>
                <a:chExt cx="947632" cy="406400"/>
              </a:xfrm>
            </p:grpSpPr>
            <p:sp>
              <p:nvSpPr>
                <p:cNvPr id="26" name="Freeform 26"/>
                <p:cNvSpPr/>
                <p:nvPr/>
              </p:nvSpPr>
              <p:spPr>
                <a:xfrm>
                  <a:off x="0" y="0"/>
                  <a:ext cx="905480" cy="4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05480" h="406400">
                      <a:moveTo>
                        <a:pt x="642668" y="0"/>
                      </a:moveTo>
                      <a:lnTo>
                        <a:pt x="101764" y="0"/>
                      </a:lnTo>
                      <a:cubicBezTo>
                        <a:pt x="74775" y="0"/>
                        <a:pt x="48890" y="10722"/>
                        <a:pt x="29806" y="29806"/>
                      </a:cubicBezTo>
                      <a:cubicBezTo>
                        <a:pt x="10722" y="48890"/>
                        <a:pt x="0" y="74775"/>
                        <a:pt x="0" y="101764"/>
                      </a:cubicBezTo>
                      <a:lnTo>
                        <a:pt x="0" y="304636"/>
                      </a:lnTo>
                      <a:cubicBezTo>
                        <a:pt x="0" y="331625"/>
                        <a:pt x="10722" y="357510"/>
                        <a:pt x="29806" y="376594"/>
                      </a:cubicBezTo>
                      <a:cubicBezTo>
                        <a:pt x="48890" y="395678"/>
                        <a:pt x="74775" y="406400"/>
                        <a:pt x="101764" y="406400"/>
                      </a:cubicBezTo>
                      <a:lnTo>
                        <a:pt x="642668" y="406400"/>
                      </a:lnTo>
                      <a:cubicBezTo>
                        <a:pt x="707826" y="406400"/>
                        <a:pt x="770316" y="380516"/>
                        <a:pt x="816390" y="334442"/>
                      </a:cubicBezTo>
                      <a:lnTo>
                        <a:pt x="875674" y="275158"/>
                      </a:lnTo>
                      <a:cubicBezTo>
                        <a:pt x="894758" y="256074"/>
                        <a:pt x="905480" y="230190"/>
                        <a:pt x="905480" y="203200"/>
                      </a:cubicBezTo>
                      <a:cubicBezTo>
                        <a:pt x="905480" y="176210"/>
                        <a:pt x="894758" y="150326"/>
                        <a:pt x="875674" y="131242"/>
                      </a:cubicBezTo>
                      <a:lnTo>
                        <a:pt x="816390" y="71958"/>
                      </a:lnTo>
                      <a:cubicBezTo>
                        <a:pt x="770316" y="25884"/>
                        <a:pt x="707826" y="0"/>
                        <a:pt x="642668" y="0"/>
                      </a:cubicBezTo>
                      <a:close/>
                    </a:path>
                  </a:pathLst>
                </a:custGeom>
                <a:solidFill>
                  <a:srgbClr val="058ACC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" name="TextBox 27"/>
                <p:cNvSpPr txBox="1"/>
                <p:nvPr/>
              </p:nvSpPr>
              <p:spPr>
                <a:xfrm>
                  <a:off x="0" y="0"/>
                  <a:ext cx="833332" cy="406400"/>
                </a:xfrm>
                <a:prstGeom prst="rect">
                  <a:avLst/>
                </a:prstGeom>
              </p:spPr>
              <p:txBody>
                <a:bodyPr lIns="35259" tIns="35259" rIns="35259" bIns="35259" rtlCol="0" anchor="ctr"/>
                <a:lstStyle/>
                <a:p>
                  <a:pPr algn="ctr">
                    <a:lnSpc>
                      <a:spcPts val="2987"/>
                    </a:lnSpc>
                  </a:pPr>
                  <a:endParaRPr/>
                </a:p>
              </p:txBody>
            </p:sp>
          </p:grpSp>
          <p:sp>
            <p:nvSpPr>
              <p:cNvPr id="72" name="TextBox 72"/>
              <p:cNvSpPr txBox="1"/>
              <p:nvPr/>
            </p:nvSpPr>
            <p:spPr>
              <a:xfrm>
                <a:off x="5578854" y="2382939"/>
                <a:ext cx="205573" cy="35328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2029"/>
                  </a:lnSpc>
                  <a:spcBef>
                    <a:spcPct val="0"/>
                  </a:spcBef>
                </a:pPr>
                <a:r>
                  <a:rPr lang="en-US" sz="1691" b="1">
                    <a:solidFill>
                      <a:srgbClr val="FFFFFF"/>
                    </a:solidFill>
                    <a:latin typeface="Canva Sans Bold"/>
                    <a:ea typeface="Canva Sans Bold"/>
                    <a:cs typeface="Canva Sans Bold"/>
                    <a:sym typeface="Canva Sans Bold"/>
                  </a:rPr>
                  <a:t>1</a:t>
                </a:r>
              </a:p>
            </p:txBody>
          </p:sp>
          <p:grpSp>
            <p:nvGrpSpPr>
              <p:cNvPr id="92" name="Group 91">
                <a:extLst>
                  <a:ext uri="{FF2B5EF4-FFF2-40B4-BE49-F238E27FC236}">
                    <a16:creationId xmlns:a16="http://schemas.microsoft.com/office/drawing/2014/main" id="{0B526540-E0BA-C05A-DCC7-081B01EC88E2}"/>
                  </a:ext>
                </a:extLst>
              </p:cNvPr>
              <p:cNvGrpSpPr/>
              <p:nvPr/>
            </p:nvGrpSpPr>
            <p:grpSpPr>
              <a:xfrm>
                <a:off x="5446802" y="3133236"/>
                <a:ext cx="2742176" cy="547625"/>
                <a:chOff x="5446802" y="3133236"/>
                <a:chExt cx="2742176" cy="547625"/>
              </a:xfrm>
            </p:grpSpPr>
            <p:sp>
              <p:nvSpPr>
                <p:cNvPr id="64" name="Freeform 64"/>
                <p:cNvSpPr/>
                <p:nvPr/>
              </p:nvSpPr>
              <p:spPr>
                <a:xfrm>
                  <a:off x="5873772" y="3429082"/>
                  <a:ext cx="2315206" cy="2517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86941" h="335705">
                      <a:moveTo>
                        <a:pt x="0" y="0"/>
                      </a:moveTo>
                      <a:lnTo>
                        <a:pt x="3086941" y="0"/>
                      </a:lnTo>
                      <a:lnTo>
                        <a:pt x="3086941" y="335705"/>
                      </a:lnTo>
                      <a:lnTo>
                        <a:pt x="0" y="33570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10">
                    <a:extLst>
                      <a:ext uri="{96DAC541-7B7A-43D3-8B79-37D633B846F1}">
                        <asvg:svgBlip xmlns:asvg="http://schemas.microsoft.com/office/drawing/2016/SVG/main" r:embed="rId11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5" name="Freeform 65"/>
                <p:cNvSpPr/>
                <p:nvPr/>
              </p:nvSpPr>
              <p:spPr>
                <a:xfrm flipH="1">
                  <a:off x="5446802" y="3429082"/>
                  <a:ext cx="2315206" cy="2517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86941" h="335705">
                      <a:moveTo>
                        <a:pt x="3086941" y="0"/>
                      </a:moveTo>
                      <a:lnTo>
                        <a:pt x="0" y="0"/>
                      </a:lnTo>
                      <a:lnTo>
                        <a:pt x="0" y="335705"/>
                      </a:lnTo>
                      <a:lnTo>
                        <a:pt x="3086941" y="335705"/>
                      </a:lnTo>
                      <a:lnTo>
                        <a:pt x="3086941" y="0"/>
                      </a:lnTo>
                      <a:close/>
                    </a:path>
                  </a:pathLst>
                </a:custGeom>
                <a:blipFill>
                  <a:blip r:embed="rId10">
                    <a:extLst>
                      <a:ext uri="{96DAC541-7B7A-43D3-8B79-37D633B846F1}">
                        <asvg:svgBlip xmlns:asvg="http://schemas.microsoft.com/office/drawing/2016/SVG/main" r:embed="rId11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3" name="TextBox 71">
                  <a:extLst>
                    <a:ext uri="{FF2B5EF4-FFF2-40B4-BE49-F238E27FC236}">
                      <a16:creationId xmlns:a16="http://schemas.microsoft.com/office/drawing/2014/main" id="{FD77819A-4D50-21AE-724A-FF06D1700474}"/>
                    </a:ext>
                  </a:extLst>
                </p:cNvPr>
                <p:cNvSpPr txBox="1"/>
                <p:nvPr/>
              </p:nvSpPr>
              <p:spPr>
                <a:xfrm>
                  <a:off x="5524296" y="3133236"/>
                  <a:ext cx="2623984" cy="203902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pPr algn="l">
                    <a:lnSpc>
                      <a:spcPts val="1471"/>
                    </a:lnSpc>
                  </a:pPr>
                  <a:r>
                    <a:rPr lang="en-US" b="1" dirty="0">
                      <a:solidFill>
                        <a:srgbClr val="FFFFFF"/>
                      </a:solidFill>
                      <a:latin typeface="Canva Sans Bold"/>
                      <a:ea typeface="Canva Sans Bold"/>
                      <a:cs typeface="Canva Sans Bold"/>
                      <a:sym typeface="Canva Sans Bold"/>
                    </a:rPr>
                    <a:t>Research &amp; User Needs </a:t>
                  </a:r>
                </a:p>
              </p:txBody>
            </p:sp>
          </p:grpSp>
        </p:grpSp>
      </p:grpSp>
      <p:grpSp>
        <p:nvGrpSpPr>
          <p:cNvPr id="87" name="Group 86">
            <a:extLst>
              <a:ext uri="{FF2B5EF4-FFF2-40B4-BE49-F238E27FC236}">
                <a16:creationId xmlns:a16="http://schemas.microsoft.com/office/drawing/2014/main" id="{79281B73-9394-E7CC-2B35-1D2E1A7CFBAC}"/>
              </a:ext>
            </a:extLst>
          </p:cNvPr>
          <p:cNvGrpSpPr/>
          <p:nvPr/>
        </p:nvGrpSpPr>
        <p:grpSpPr>
          <a:xfrm>
            <a:off x="2098085" y="4080831"/>
            <a:ext cx="7512022" cy="2556710"/>
            <a:chOff x="2098085" y="4080831"/>
            <a:chExt cx="7512022" cy="2556710"/>
          </a:xfrm>
        </p:grpSpPr>
        <p:grpSp>
          <p:nvGrpSpPr>
            <p:cNvPr id="107" name="Group 106">
              <a:extLst>
                <a:ext uri="{FF2B5EF4-FFF2-40B4-BE49-F238E27FC236}">
                  <a16:creationId xmlns:a16="http://schemas.microsoft.com/office/drawing/2014/main" id="{1A84F4D6-294E-D8DD-0951-90AB8D80927E}"/>
                </a:ext>
              </a:extLst>
            </p:cNvPr>
            <p:cNvGrpSpPr/>
            <p:nvPr/>
          </p:nvGrpSpPr>
          <p:grpSpPr>
            <a:xfrm>
              <a:off x="5374646" y="5226379"/>
              <a:ext cx="4235461" cy="1411162"/>
              <a:chOff x="5374646" y="5226379"/>
              <a:chExt cx="4235461" cy="1411162"/>
            </a:xfrm>
          </p:grpSpPr>
          <p:grpSp>
            <p:nvGrpSpPr>
              <p:cNvPr id="96" name="Group 95">
                <a:extLst>
                  <a:ext uri="{FF2B5EF4-FFF2-40B4-BE49-F238E27FC236}">
                    <a16:creationId xmlns:a16="http://schemas.microsoft.com/office/drawing/2014/main" id="{119C18E2-6D72-1209-69D2-A35DAC8D27C9}"/>
                  </a:ext>
                </a:extLst>
              </p:cNvPr>
              <p:cNvGrpSpPr/>
              <p:nvPr/>
            </p:nvGrpSpPr>
            <p:grpSpPr>
              <a:xfrm>
                <a:off x="8625932" y="5283233"/>
                <a:ext cx="984175" cy="984175"/>
                <a:chOff x="8625932" y="5283233"/>
                <a:chExt cx="984175" cy="984175"/>
              </a:xfrm>
            </p:grpSpPr>
            <p:sp>
              <p:nvSpPr>
                <p:cNvPr id="16" name="Freeform 16"/>
                <p:cNvSpPr/>
                <p:nvPr/>
              </p:nvSpPr>
              <p:spPr>
                <a:xfrm>
                  <a:off x="8625932" y="5283233"/>
                  <a:ext cx="984175" cy="984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80367" cap="sq">
                  <a:solidFill>
                    <a:srgbClr val="4FBB92"/>
                  </a:solidFill>
                  <a:prstDash val="solid"/>
                  <a:miter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" name="Freeform 69"/>
                <p:cNvSpPr/>
                <p:nvPr/>
              </p:nvSpPr>
              <p:spPr>
                <a:xfrm>
                  <a:off x="8860546" y="5577952"/>
                  <a:ext cx="502048" cy="39473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9397" h="526313">
                      <a:moveTo>
                        <a:pt x="0" y="0"/>
                      </a:moveTo>
                      <a:lnTo>
                        <a:pt x="669396" y="0"/>
                      </a:lnTo>
                      <a:lnTo>
                        <a:pt x="669396" y="526314"/>
                      </a:lnTo>
                      <a:lnTo>
                        <a:pt x="0" y="526314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12">
                    <a:extLst>
                      <a:ext uri="{96DAC541-7B7A-43D3-8B79-37D633B846F1}">
                        <asvg:svgBlip xmlns:asvg="http://schemas.microsoft.com/office/drawing/2016/SVG/main" r:embed="rId13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102" name="Group 101">
                <a:extLst>
                  <a:ext uri="{FF2B5EF4-FFF2-40B4-BE49-F238E27FC236}">
                    <a16:creationId xmlns:a16="http://schemas.microsoft.com/office/drawing/2014/main" id="{31C612AC-B402-C6FB-7ECA-7D11291C7238}"/>
                  </a:ext>
                </a:extLst>
              </p:cNvPr>
              <p:cNvGrpSpPr/>
              <p:nvPr/>
            </p:nvGrpSpPr>
            <p:grpSpPr>
              <a:xfrm>
                <a:off x="5374646" y="5226379"/>
                <a:ext cx="2814332" cy="1411162"/>
                <a:chOff x="5374646" y="5226379"/>
                <a:chExt cx="2814332" cy="1411162"/>
              </a:xfrm>
            </p:grpSpPr>
            <p:grpSp>
              <p:nvGrpSpPr>
                <p:cNvPr id="31" name="Group 31"/>
                <p:cNvGrpSpPr/>
                <p:nvPr/>
              </p:nvGrpSpPr>
              <p:grpSpPr>
                <a:xfrm>
                  <a:off x="5374646" y="5226379"/>
                  <a:ext cx="1354009" cy="580679"/>
                  <a:chOff x="0" y="0"/>
                  <a:chExt cx="947632" cy="406400"/>
                </a:xfrm>
              </p:grpSpPr>
              <p:sp>
                <p:nvSpPr>
                  <p:cNvPr id="32" name="Freeform 32"/>
                  <p:cNvSpPr/>
                  <p:nvPr/>
                </p:nvSpPr>
                <p:spPr>
                  <a:xfrm>
                    <a:off x="0" y="0"/>
                    <a:ext cx="905480" cy="406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05480" h="406400">
                        <a:moveTo>
                          <a:pt x="642668" y="0"/>
                        </a:moveTo>
                        <a:lnTo>
                          <a:pt x="101764" y="0"/>
                        </a:lnTo>
                        <a:cubicBezTo>
                          <a:pt x="74775" y="0"/>
                          <a:pt x="48890" y="10722"/>
                          <a:pt x="29806" y="29806"/>
                        </a:cubicBezTo>
                        <a:cubicBezTo>
                          <a:pt x="10722" y="48890"/>
                          <a:pt x="0" y="74775"/>
                          <a:pt x="0" y="101764"/>
                        </a:cubicBezTo>
                        <a:lnTo>
                          <a:pt x="0" y="304636"/>
                        </a:lnTo>
                        <a:cubicBezTo>
                          <a:pt x="0" y="331625"/>
                          <a:pt x="10722" y="357510"/>
                          <a:pt x="29806" y="376594"/>
                        </a:cubicBezTo>
                        <a:cubicBezTo>
                          <a:pt x="48890" y="395678"/>
                          <a:pt x="74775" y="406400"/>
                          <a:pt x="101764" y="406400"/>
                        </a:cubicBezTo>
                        <a:lnTo>
                          <a:pt x="642668" y="406400"/>
                        </a:lnTo>
                        <a:cubicBezTo>
                          <a:pt x="707826" y="406400"/>
                          <a:pt x="770316" y="380516"/>
                          <a:pt x="816390" y="334442"/>
                        </a:cubicBezTo>
                        <a:lnTo>
                          <a:pt x="875674" y="275158"/>
                        </a:lnTo>
                        <a:cubicBezTo>
                          <a:pt x="894758" y="256074"/>
                          <a:pt x="905480" y="230190"/>
                          <a:pt x="905480" y="203200"/>
                        </a:cubicBezTo>
                        <a:cubicBezTo>
                          <a:pt x="905480" y="176210"/>
                          <a:pt x="894758" y="150326"/>
                          <a:pt x="875674" y="131242"/>
                        </a:cubicBezTo>
                        <a:lnTo>
                          <a:pt x="816390" y="71958"/>
                        </a:lnTo>
                        <a:cubicBezTo>
                          <a:pt x="770316" y="25884"/>
                          <a:pt x="707826" y="0"/>
                          <a:pt x="642668" y="0"/>
                        </a:cubicBezTo>
                        <a:close/>
                      </a:path>
                    </a:pathLst>
                  </a:custGeom>
                  <a:solidFill>
                    <a:srgbClr val="4FBB92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3" name="TextBox 33"/>
                  <p:cNvSpPr txBox="1"/>
                  <p:nvPr/>
                </p:nvSpPr>
                <p:spPr>
                  <a:xfrm>
                    <a:off x="0" y="0"/>
                    <a:ext cx="833332" cy="406400"/>
                  </a:xfrm>
                  <a:prstGeom prst="rect">
                    <a:avLst/>
                  </a:prstGeom>
                </p:spPr>
                <p:txBody>
                  <a:bodyPr lIns="35259" tIns="35259" rIns="35259" bIns="35259" rtlCol="0" anchor="ctr"/>
                  <a:lstStyle/>
                  <a:p>
                    <a:pPr algn="ctr">
                      <a:lnSpc>
                        <a:spcPts val="2987"/>
                      </a:lnSpc>
                    </a:pPr>
                    <a:endParaRPr/>
                  </a:p>
                </p:txBody>
              </p:sp>
            </p:grpSp>
            <p:grpSp>
              <p:nvGrpSpPr>
                <p:cNvPr id="88" name="Group 87">
                  <a:extLst>
                    <a:ext uri="{FF2B5EF4-FFF2-40B4-BE49-F238E27FC236}">
                      <a16:creationId xmlns:a16="http://schemas.microsoft.com/office/drawing/2014/main" id="{1A6F2DFC-1EF0-CE48-20AC-974487ADA709}"/>
                    </a:ext>
                  </a:extLst>
                </p:cNvPr>
                <p:cNvGrpSpPr/>
                <p:nvPr/>
              </p:nvGrpSpPr>
              <p:grpSpPr>
                <a:xfrm>
                  <a:off x="5374646" y="5901330"/>
                  <a:ext cx="2814332" cy="736211"/>
                  <a:chOff x="5374646" y="5901330"/>
                  <a:chExt cx="2814332" cy="736211"/>
                </a:xfrm>
              </p:grpSpPr>
              <p:grpSp>
                <p:nvGrpSpPr>
                  <p:cNvPr id="28" name="Group 28"/>
                  <p:cNvGrpSpPr/>
                  <p:nvPr/>
                </p:nvGrpSpPr>
                <p:grpSpPr>
                  <a:xfrm>
                    <a:off x="5374646" y="6191121"/>
                    <a:ext cx="2814332" cy="446420"/>
                    <a:chOff x="0" y="0"/>
                    <a:chExt cx="1139663" cy="180778"/>
                  </a:xfrm>
                </p:grpSpPr>
                <p:sp>
                  <p:nvSpPr>
                    <p:cNvPr id="29" name="Freeform 29"/>
                    <p:cNvSpPr/>
                    <p:nvPr/>
                  </p:nvSpPr>
                  <p:spPr>
                    <a:xfrm>
                      <a:off x="0" y="0"/>
                      <a:ext cx="1139663" cy="180778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139663" h="180778">
                          <a:moveTo>
                            <a:pt x="90389" y="0"/>
                          </a:moveTo>
                          <a:lnTo>
                            <a:pt x="1049274" y="0"/>
                          </a:lnTo>
                          <a:cubicBezTo>
                            <a:pt x="1073247" y="0"/>
                            <a:pt x="1096237" y="9523"/>
                            <a:pt x="1113188" y="26474"/>
                          </a:cubicBezTo>
                          <a:cubicBezTo>
                            <a:pt x="1130140" y="43425"/>
                            <a:pt x="1139663" y="66416"/>
                            <a:pt x="1139663" y="90389"/>
                          </a:cubicBezTo>
                          <a:lnTo>
                            <a:pt x="1139663" y="90389"/>
                          </a:lnTo>
                          <a:cubicBezTo>
                            <a:pt x="1139663" y="114361"/>
                            <a:pt x="1130140" y="137352"/>
                            <a:pt x="1113188" y="154303"/>
                          </a:cubicBezTo>
                          <a:cubicBezTo>
                            <a:pt x="1096237" y="171255"/>
                            <a:pt x="1073247" y="180778"/>
                            <a:pt x="1049274" y="180778"/>
                          </a:cubicBezTo>
                          <a:lnTo>
                            <a:pt x="90389" y="180778"/>
                          </a:lnTo>
                          <a:cubicBezTo>
                            <a:pt x="66416" y="180778"/>
                            <a:pt x="43425" y="171255"/>
                            <a:pt x="26474" y="154303"/>
                          </a:cubicBezTo>
                          <a:cubicBezTo>
                            <a:pt x="9523" y="137352"/>
                            <a:pt x="0" y="114361"/>
                            <a:pt x="0" y="90389"/>
                          </a:cubicBezTo>
                          <a:lnTo>
                            <a:pt x="0" y="90389"/>
                          </a:lnTo>
                          <a:cubicBezTo>
                            <a:pt x="0" y="66416"/>
                            <a:pt x="9523" y="43425"/>
                            <a:pt x="26474" y="26474"/>
                          </a:cubicBezTo>
                          <a:cubicBezTo>
                            <a:pt x="43425" y="9523"/>
                            <a:pt x="66416" y="0"/>
                            <a:pt x="90389" y="0"/>
                          </a:cubicBezTo>
                          <a:close/>
                        </a:path>
                      </a:pathLst>
                    </a:custGeom>
                    <a:solidFill>
                      <a:srgbClr val="4FBB92"/>
                    </a:solidFill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30" name="TextBox 30"/>
                    <p:cNvSpPr txBox="1"/>
                    <p:nvPr/>
                  </p:nvSpPr>
                  <p:spPr>
                    <a:xfrm>
                      <a:off x="0" y="0"/>
                      <a:ext cx="1139663" cy="180778"/>
                    </a:xfrm>
                    <a:prstGeom prst="rect">
                      <a:avLst/>
                    </a:prstGeom>
                  </p:spPr>
                  <p:txBody>
                    <a:bodyPr lIns="35259" tIns="35259" rIns="35259" bIns="35259" rtlCol="0" anchor="ctr"/>
                    <a:lstStyle/>
                    <a:p>
                      <a:pPr algn="ctr">
                        <a:lnSpc>
                          <a:spcPts val="2987"/>
                        </a:lnSpc>
                      </a:pPr>
                      <a:endParaRPr/>
                    </a:p>
                  </p:txBody>
                </p:sp>
              </p:grpSp>
              <p:grpSp>
                <p:nvGrpSpPr>
                  <p:cNvPr id="34" name="Group 34"/>
                  <p:cNvGrpSpPr/>
                  <p:nvPr/>
                </p:nvGrpSpPr>
                <p:grpSpPr>
                  <a:xfrm>
                    <a:off x="5374646" y="5901330"/>
                    <a:ext cx="2814332" cy="535494"/>
                    <a:chOff x="0" y="0"/>
                    <a:chExt cx="759410" cy="144496"/>
                  </a:xfrm>
                </p:grpSpPr>
                <p:sp>
                  <p:nvSpPr>
                    <p:cNvPr id="35" name="Freeform 35"/>
                    <p:cNvSpPr/>
                    <p:nvPr/>
                  </p:nvSpPr>
                  <p:spPr>
                    <a:xfrm>
                      <a:off x="0" y="0"/>
                      <a:ext cx="759410" cy="144496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759410" h="144496">
                          <a:moveTo>
                            <a:pt x="0" y="0"/>
                          </a:moveTo>
                          <a:lnTo>
                            <a:pt x="759410" y="0"/>
                          </a:lnTo>
                          <a:lnTo>
                            <a:pt x="759410" y="144496"/>
                          </a:lnTo>
                          <a:lnTo>
                            <a:pt x="0" y="144496"/>
                          </a:lnTo>
                          <a:close/>
                        </a:path>
                      </a:pathLst>
                    </a:custGeom>
                    <a:solidFill>
                      <a:srgbClr val="0E00AD"/>
                    </a:solidFill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36" name="TextBox 36"/>
                    <p:cNvSpPr txBox="1"/>
                    <p:nvPr/>
                  </p:nvSpPr>
                  <p:spPr>
                    <a:xfrm>
                      <a:off x="0" y="0"/>
                      <a:ext cx="759410" cy="144496"/>
                    </a:xfrm>
                    <a:prstGeom prst="rect">
                      <a:avLst/>
                    </a:prstGeom>
                  </p:spPr>
                  <p:txBody>
                    <a:bodyPr lIns="35259" tIns="35259" rIns="35259" bIns="35259" rtlCol="0" anchor="ctr"/>
                    <a:lstStyle/>
                    <a:p>
                      <a:pPr algn="ctr">
                        <a:lnSpc>
                          <a:spcPts val="2987"/>
                        </a:lnSpc>
                      </a:pPr>
                      <a:endParaRPr/>
                    </a:p>
                  </p:txBody>
                </p:sp>
              </p:grpSp>
              <p:sp>
                <p:nvSpPr>
                  <p:cNvPr id="73" name="TextBox 73"/>
                  <p:cNvSpPr txBox="1"/>
                  <p:nvPr/>
                </p:nvSpPr>
                <p:spPr>
                  <a:xfrm>
                    <a:off x="5602126" y="6158798"/>
                    <a:ext cx="2518182" cy="203902"/>
                  </a:xfrm>
                  <a:prstGeom prst="rect">
                    <a:avLst/>
                  </a:prstGeom>
                </p:spPr>
                <p:txBody>
                  <a:bodyPr lIns="0" tIns="0" rIns="0" bIns="0" rtlCol="0" anchor="t">
                    <a:spAutoFit/>
                  </a:bodyPr>
                  <a:lstStyle/>
                  <a:p>
                    <a:pPr algn="l">
                      <a:lnSpc>
                        <a:spcPts val="1471"/>
                      </a:lnSpc>
                    </a:pPr>
                    <a:r>
                      <a:rPr lang="en-US" b="1" dirty="0">
                        <a:solidFill>
                          <a:srgbClr val="FFFFFF"/>
                        </a:solidFill>
                        <a:latin typeface="Canva Sans Bold"/>
                        <a:ea typeface="Canva Sans Bold"/>
                        <a:cs typeface="Canva Sans Bold"/>
                        <a:sym typeface="Canva Sans Bold"/>
                      </a:rPr>
                      <a:t>Development</a:t>
                    </a:r>
                  </a:p>
                </p:txBody>
              </p:sp>
            </p:grpSp>
            <p:sp>
              <p:nvSpPr>
                <p:cNvPr id="74" name="TextBox 74"/>
                <p:cNvSpPr txBox="1"/>
                <p:nvPr/>
              </p:nvSpPr>
              <p:spPr>
                <a:xfrm>
                  <a:off x="5578854" y="5339620"/>
                  <a:ext cx="205573" cy="353282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marL="0" lvl="0" indent="0" algn="l">
                    <a:lnSpc>
                      <a:spcPts val="2029"/>
                    </a:lnSpc>
                    <a:spcBef>
                      <a:spcPct val="0"/>
                    </a:spcBef>
                  </a:pPr>
                  <a:r>
                    <a:rPr lang="en-US" sz="1691" b="1">
                      <a:solidFill>
                        <a:srgbClr val="FFFFFF"/>
                      </a:solidFill>
                      <a:latin typeface="Canva Sans Bold"/>
                      <a:ea typeface="Canva Sans Bold"/>
                      <a:cs typeface="Canva Sans Bold"/>
                      <a:sym typeface="Canva Sans Bold"/>
                    </a:rPr>
                    <a:t>3</a:t>
                  </a:r>
                </a:p>
              </p:txBody>
            </p:sp>
          </p:grpSp>
        </p:grpSp>
        <p:grpSp>
          <p:nvGrpSpPr>
            <p:cNvPr id="86" name="Group 85">
              <a:extLst>
                <a:ext uri="{FF2B5EF4-FFF2-40B4-BE49-F238E27FC236}">
                  <a16:creationId xmlns:a16="http://schemas.microsoft.com/office/drawing/2014/main" id="{29A957BD-AA1D-D045-4266-720A1A4CFCD3}"/>
                </a:ext>
              </a:extLst>
            </p:cNvPr>
            <p:cNvGrpSpPr/>
            <p:nvPr/>
          </p:nvGrpSpPr>
          <p:grpSpPr>
            <a:xfrm>
              <a:off x="2098085" y="4080831"/>
              <a:ext cx="3858489" cy="1117511"/>
              <a:chOff x="2098085" y="4080831"/>
              <a:chExt cx="3858489" cy="1117511"/>
            </a:xfrm>
          </p:grpSpPr>
          <p:pic>
            <p:nvPicPr>
              <p:cNvPr id="71" name="Graphic 70" descr="Arrow: Clockwise curve with solid fill">
                <a:extLst>
                  <a:ext uri="{FF2B5EF4-FFF2-40B4-BE49-F238E27FC236}">
                    <a16:creationId xmlns:a16="http://schemas.microsoft.com/office/drawing/2014/main" id="{55C820F0-9C21-2B34-CE04-1ADD0F3F464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p:blipFill>
            <p:spPr>
              <a:xfrm rot="7931637">
                <a:off x="4304726" y="3546495"/>
                <a:ext cx="879911" cy="2423784"/>
              </a:xfrm>
              <a:prstGeom prst="rect">
                <a:avLst/>
              </a:prstGeom>
            </p:spPr>
          </p:pic>
          <p:sp>
            <p:nvSpPr>
              <p:cNvPr id="84" name="TextBox 83">
                <a:extLst>
                  <a:ext uri="{FF2B5EF4-FFF2-40B4-BE49-F238E27FC236}">
                    <a16:creationId xmlns:a16="http://schemas.microsoft.com/office/drawing/2014/main" id="{1CB552C0-EE14-CBCD-47E7-BA9751647688}"/>
                  </a:ext>
                </a:extLst>
              </p:cNvPr>
              <p:cNvSpPr txBox="1"/>
              <p:nvPr/>
            </p:nvSpPr>
            <p:spPr>
              <a:xfrm>
                <a:off x="2098085" y="4080831"/>
                <a:ext cx="189286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b="1" dirty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Current stage</a:t>
                </a:r>
              </a:p>
            </p:txBody>
          </p:sp>
        </p:grpSp>
      </p:grpSp>
    </p:spTree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00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33835469-133F-527A-D79E-4B4BE641F627}"/>
              </a:ext>
            </a:extLst>
          </p:cNvPr>
          <p:cNvGrpSpPr/>
          <p:nvPr/>
        </p:nvGrpSpPr>
        <p:grpSpPr>
          <a:xfrm>
            <a:off x="3406140" y="1943100"/>
            <a:ext cx="11681460" cy="7454837"/>
            <a:chOff x="3406140" y="1943100"/>
            <a:chExt cx="11681460" cy="7454837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91FCCD7-FACA-7634-45DC-0AE77E7C1FC0}"/>
                </a:ext>
              </a:extLst>
            </p:cNvPr>
            <p:cNvSpPr/>
            <p:nvPr/>
          </p:nvSpPr>
          <p:spPr>
            <a:xfrm>
              <a:off x="3413760" y="1943100"/>
              <a:ext cx="11673840" cy="745483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" name="Freeform 3"/>
            <p:cNvSpPr/>
            <p:nvPr/>
          </p:nvSpPr>
          <p:spPr>
            <a:xfrm>
              <a:off x="3406140" y="2082165"/>
              <a:ext cx="11658600" cy="7315772"/>
            </a:xfrm>
            <a:custGeom>
              <a:avLst/>
              <a:gdLst/>
              <a:ahLst/>
              <a:cxnLst/>
              <a:rect l="l" t="t" r="r" b="b"/>
              <a:pathLst>
                <a:path w="15544800" h="9754362">
                  <a:moveTo>
                    <a:pt x="0" y="0"/>
                  </a:moveTo>
                  <a:lnTo>
                    <a:pt x="15544800" y="0"/>
                  </a:lnTo>
                  <a:lnTo>
                    <a:pt x="15544800" y="9754362"/>
                  </a:lnTo>
                  <a:lnTo>
                    <a:pt x="0" y="97543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03615A1-F870-EB4F-C317-00054F5D1AE2}"/>
              </a:ext>
            </a:extLst>
          </p:cNvPr>
          <p:cNvGrpSpPr/>
          <p:nvPr/>
        </p:nvGrpSpPr>
        <p:grpSpPr>
          <a:xfrm>
            <a:off x="3390900" y="986731"/>
            <a:ext cx="11696700" cy="533581"/>
            <a:chOff x="3390900" y="986731"/>
            <a:chExt cx="11696700" cy="533581"/>
          </a:xfrm>
        </p:grpSpPr>
        <p:sp>
          <p:nvSpPr>
            <p:cNvPr id="10" name="TextBox 10"/>
            <p:cNvSpPr txBox="1"/>
            <p:nvPr/>
          </p:nvSpPr>
          <p:spPr>
            <a:xfrm>
              <a:off x="14100082" y="1138176"/>
              <a:ext cx="987518" cy="34772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2747"/>
                </a:lnSpc>
              </a:pPr>
              <a:r>
                <a:rPr lang="en-US" sz="2986" b="1" spc="29" dirty="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11/14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3390900" y="986731"/>
              <a:ext cx="3073895" cy="5335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708"/>
                </a:lnSpc>
              </a:pPr>
              <a:r>
                <a:rPr lang="en-US" sz="4031" b="1" spc="40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Gantt chart</a:t>
              </a:r>
            </a:p>
          </p:txBody>
        </p:sp>
      </p:grp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/>
          <p:nvPr/>
        </p:nvSpPr>
        <p:spPr>
          <a:xfrm>
            <a:off x="0" y="22860"/>
            <a:ext cx="6858000" cy="8574988"/>
          </a:xfrm>
          <a:custGeom>
            <a:avLst/>
            <a:gdLst/>
            <a:ahLst/>
            <a:cxnLst/>
            <a:rect l="l" t="t" r="r" b="b"/>
            <a:pathLst>
              <a:path w="7554913" h="8590230">
                <a:moveTo>
                  <a:pt x="0" y="0"/>
                </a:moveTo>
                <a:lnTo>
                  <a:pt x="7554913" y="0"/>
                </a:lnTo>
                <a:lnTo>
                  <a:pt x="7554913" y="8590230"/>
                </a:lnTo>
                <a:lnTo>
                  <a:pt x="0" y="85902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6000"/>
            </a:blip>
            <a:stretch>
              <a:fillRect l="-53873" r="-167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69F39B1-BB03-2406-2D9B-923EDFDF9B09}"/>
              </a:ext>
            </a:extLst>
          </p:cNvPr>
          <p:cNvGrpSpPr/>
          <p:nvPr/>
        </p:nvGrpSpPr>
        <p:grpSpPr>
          <a:xfrm>
            <a:off x="0" y="1689150"/>
            <a:ext cx="18288000" cy="8632269"/>
            <a:chOff x="0" y="1689150"/>
            <a:chExt cx="18288000" cy="8632269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19704E49-D46F-F022-23DB-CD3EDAA638AA}"/>
                </a:ext>
              </a:extLst>
            </p:cNvPr>
            <p:cNvGrpSpPr/>
            <p:nvPr/>
          </p:nvGrpSpPr>
          <p:grpSpPr>
            <a:xfrm>
              <a:off x="0" y="1689150"/>
              <a:ext cx="18288000" cy="8632269"/>
              <a:chOff x="0" y="1689150"/>
              <a:chExt cx="18288000" cy="8632269"/>
            </a:xfrm>
          </p:grpSpPr>
          <p:grpSp>
            <p:nvGrpSpPr>
              <p:cNvPr id="2" name="Group 2"/>
              <p:cNvGrpSpPr/>
              <p:nvPr/>
            </p:nvGrpSpPr>
            <p:grpSpPr>
              <a:xfrm>
                <a:off x="0" y="8597850"/>
                <a:ext cx="18288000" cy="1723569"/>
                <a:chOff x="0" y="0"/>
                <a:chExt cx="9537460" cy="1491161"/>
              </a:xfrm>
            </p:grpSpPr>
            <p:sp>
              <p:nvSpPr>
                <p:cNvPr id="3" name="Freeform 3"/>
                <p:cNvSpPr/>
                <p:nvPr/>
              </p:nvSpPr>
              <p:spPr>
                <a:xfrm>
                  <a:off x="0" y="0"/>
                  <a:ext cx="9537460" cy="14911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37460" h="1491161">
                      <a:moveTo>
                        <a:pt x="0" y="0"/>
                      </a:moveTo>
                      <a:lnTo>
                        <a:pt x="9537460" y="0"/>
                      </a:lnTo>
                      <a:lnTo>
                        <a:pt x="9537460" y="1491161"/>
                      </a:lnTo>
                      <a:lnTo>
                        <a:pt x="0" y="1491161"/>
                      </a:ln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" name="TextBox 7"/>
              <p:cNvSpPr txBox="1"/>
              <p:nvPr/>
            </p:nvSpPr>
            <p:spPr>
              <a:xfrm>
                <a:off x="9153043" y="1689150"/>
                <a:ext cx="6116919" cy="825406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6081"/>
                  </a:lnSpc>
                </a:pPr>
                <a:r>
                  <a:rPr lang="en-US" sz="6610" b="1" spc="66" dirty="0">
                    <a:solidFill>
                      <a:srgbClr val="000000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Conclusion</a:t>
                </a:r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3546827" y="9215432"/>
                <a:ext cx="1558573" cy="48840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just">
                  <a:lnSpc>
                    <a:spcPts val="3834"/>
                  </a:lnSpc>
                </a:pPr>
                <a:r>
                  <a:rPr lang="en-US" sz="4168" b="1" spc="41" dirty="0">
                    <a:solidFill>
                      <a:schemeClr val="bg1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12/14</a:t>
                </a:r>
              </a:p>
            </p:txBody>
          </p:sp>
        </p:grpSp>
        <p:sp>
          <p:nvSpPr>
            <p:cNvPr id="9" name="TextBox 9"/>
            <p:cNvSpPr txBox="1"/>
            <p:nvPr/>
          </p:nvSpPr>
          <p:spPr>
            <a:xfrm>
              <a:off x="9153043" y="3108789"/>
              <a:ext cx="6696557" cy="116153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l">
                <a:lnSpc>
                  <a:spcPts val="4707"/>
                </a:lnSpc>
                <a:spcBef>
                  <a:spcPct val="0"/>
                </a:spcBef>
              </a:pPr>
              <a:r>
                <a:rPr lang="en-US" sz="3621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Ligh</a:t>
              </a:r>
              <a:r>
                <a:rPr lang="en-US" sz="3621" u="none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tweight, practical solution to communication gaps [8].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62BD78A-4FA0-1435-A189-02F38FEEE359}"/>
                </a:ext>
              </a:extLst>
            </p:cNvPr>
            <p:cNvSpPr txBox="1"/>
            <p:nvPr/>
          </p:nvSpPr>
          <p:spPr>
            <a:xfrm>
              <a:off x="9034221" y="6515100"/>
              <a:ext cx="5824779" cy="12532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lvl="0" indent="0" algn="l">
                <a:lnSpc>
                  <a:spcPts val="4707"/>
                </a:lnSpc>
                <a:spcBef>
                  <a:spcPct val="0"/>
                </a:spcBef>
              </a:pPr>
              <a:r>
                <a:rPr lang="en-US" sz="3600" u="none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Achievable with available tools &amp; timeframe.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54C91BD-C610-F2AC-DDB1-F43FA6B44898}"/>
                </a:ext>
              </a:extLst>
            </p:cNvPr>
            <p:cNvSpPr txBox="1"/>
            <p:nvPr/>
          </p:nvSpPr>
          <p:spPr>
            <a:xfrm>
              <a:off x="9034221" y="4838748"/>
              <a:ext cx="6815379" cy="12532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>
                <a:lnSpc>
                  <a:spcPts val="4707"/>
                </a:lnSpc>
                <a:spcBef>
                  <a:spcPct val="0"/>
                </a:spcBef>
              </a:pPr>
              <a:r>
                <a:rPr lang="en-US" sz="3600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Focused on speed, simplicity, and trust.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00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/>
          <p:cNvSpPr txBox="1"/>
          <p:nvPr/>
        </p:nvSpPr>
        <p:spPr>
          <a:xfrm>
            <a:off x="6019800" y="1983691"/>
            <a:ext cx="10196909" cy="6427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r>
              <a:rPr lang="en-US" sz="1654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[1] N. F. A. Budi, et al., "Why do people want to use location-based application for emergency situations? The extension of UTAUT pe</a:t>
            </a: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rspectives," Technology in Society, vol. 65, pp.101480, 2021. </a:t>
            </a:r>
          </a:p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endParaRPr lang="en-US" sz="1654" u="none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[2] J. Lillie and M. </a:t>
            </a:r>
            <a:r>
              <a:rPr lang="en-US" sz="1654" u="none" dirty="0" err="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Achhammer</a:t>
            </a: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, "</a:t>
            </a:r>
            <a:r>
              <a:rPr lang="en-US" sz="1654" u="none" dirty="0" err="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Nextdoor</a:t>
            </a: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 v. the community network literature: Do </a:t>
            </a:r>
            <a:r>
              <a:rPr lang="en-US" sz="1654" u="none" dirty="0" err="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Nextdoor’s</a:t>
            </a: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 uses match the potential envisioned for </a:t>
            </a:r>
            <a:r>
              <a:rPr lang="en-US" sz="1654" u="none" dirty="0" err="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ComNets</a:t>
            </a: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," Convergence, vol. 29, no. 4, pp.901–918, 2023. </a:t>
            </a:r>
          </a:p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endParaRPr lang="en-US" sz="1654" u="none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[3] E. Eze, Web Development on Netlify: Proven strategies for building, deploying, and hosting modern web applications, </a:t>
            </a:r>
            <a:r>
              <a:rPr lang="en-US" sz="1654" u="none" dirty="0" err="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Packt</a:t>
            </a: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 Publishing Ltd, 2024. </a:t>
            </a:r>
          </a:p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endParaRPr lang="en-US" sz="1654" u="none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[4] D. Cicek and B. </a:t>
            </a:r>
            <a:r>
              <a:rPr lang="en-US" sz="1654" u="none" dirty="0" err="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Kantarci</a:t>
            </a: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, "Use of mobile crowdsensing in disaster management: A systematic review, challenges, and open issues," Sensors, vol. 23, no. 3, pp.1699, 2023. </a:t>
            </a:r>
          </a:p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endParaRPr lang="en-US" sz="1654" u="none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[5] R. </a:t>
            </a:r>
            <a:r>
              <a:rPr lang="en-US" sz="1654" u="none" dirty="0" err="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Repanovici</a:t>
            </a: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 and A. Nedelcu, "Mobile emergency notification apps: Current state, barriers and future potential," IOP Conference Series: Materials Science and Engineering, 2021. </a:t>
            </a:r>
          </a:p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endParaRPr lang="en-US" sz="1654" u="none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[6] A. B. Haque, B. Bhushan and G. Dhiman, "Conceptualizing smart city applications: Requirements, architecture, security issues, and emerging trends," Expert Syst., vol. 39, no. 5, pp.e12753, 2022. </a:t>
            </a:r>
          </a:p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endParaRPr lang="en-US" sz="1654" u="none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[7] A. Valenti, "Usability Testing Best Practices for Academic Library Websites DIY Usability Testing Toolkit," Weave (Ann Arbor, Mich.), vol. 7, no. 1, 2024. </a:t>
            </a:r>
            <a:r>
              <a:rPr lang="en-US" sz="1654" u="none" dirty="0" err="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doi</a:t>
            </a: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: 10.3998/weaveux.4396. </a:t>
            </a:r>
          </a:p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endParaRPr lang="en-US" sz="1654" u="none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[8] M. </a:t>
            </a:r>
            <a:r>
              <a:rPr lang="en-US" sz="1654" u="none" dirty="0" err="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Syukron</a:t>
            </a: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, et al., "A comprehensive study of disaster support mobile apps," </a:t>
            </a:r>
            <a:r>
              <a:rPr lang="en-US" sz="1654" u="none" dirty="0" err="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arXiv</a:t>
            </a:r>
            <a:r>
              <a:rPr lang="en-US" sz="1654" u="none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 preprint arXiv:2407.08145, 2024. </a:t>
            </a:r>
          </a:p>
          <a:p>
            <a:pPr marL="0" lvl="0" indent="0" algn="just">
              <a:lnSpc>
                <a:spcPts val="2151"/>
              </a:lnSpc>
              <a:spcBef>
                <a:spcPct val="0"/>
              </a:spcBef>
            </a:pPr>
            <a:endParaRPr lang="en-US" sz="1654" u="none" dirty="0">
              <a:solidFill>
                <a:srgbClr val="FFFFFF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5EBF6F5A-26B3-AE36-6B05-A6A74C6CC78D}"/>
              </a:ext>
            </a:extLst>
          </p:cNvPr>
          <p:cNvGrpSpPr/>
          <p:nvPr/>
        </p:nvGrpSpPr>
        <p:grpSpPr>
          <a:xfrm>
            <a:off x="-15341" y="0"/>
            <a:ext cx="5340680" cy="10287000"/>
            <a:chOff x="-15341" y="0"/>
            <a:chExt cx="5340680" cy="10287000"/>
          </a:xfrm>
        </p:grpSpPr>
        <p:sp>
          <p:nvSpPr>
            <p:cNvPr id="2" name="Freeform 2"/>
            <p:cNvSpPr/>
            <p:nvPr/>
          </p:nvSpPr>
          <p:spPr>
            <a:xfrm>
              <a:off x="3733743" y="9031826"/>
              <a:ext cx="431912" cy="628235"/>
            </a:xfrm>
            <a:custGeom>
              <a:avLst/>
              <a:gdLst/>
              <a:ahLst/>
              <a:cxnLst/>
              <a:rect l="l" t="t" r="r" b="b"/>
              <a:pathLst>
                <a:path w="431912" h="628235">
                  <a:moveTo>
                    <a:pt x="0" y="0"/>
                  </a:moveTo>
                  <a:lnTo>
                    <a:pt x="431912" y="0"/>
                  </a:lnTo>
                  <a:lnTo>
                    <a:pt x="431912" y="628235"/>
                  </a:lnTo>
                  <a:lnTo>
                    <a:pt x="0" y="6282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-15341" y="1068926"/>
              <a:ext cx="5317669" cy="9218074"/>
            </a:xfrm>
            <a:custGeom>
              <a:avLst/>
              <a:gdLst/>
              <a:ahLst/>
              <a:cxnLst/>
              <a:rect l="l" t="t" r="r" b="b"/>
              <a:pathLst>
                <a:path w="5317669" h="9163929">
                  <a:moveTo>
                    <a:pt x="0" y="0"/>
                  </a:moveTo>
                  <a:lnTo>
                    <a:pt x="5317669" y="0"/>
                  </a:lnTo>
                  <a:lnTo>
                    <a:pt x="5317669" y="9163929"/>
                  </a:lnTo>
                  <a:lnTo>
                    <a:pt x="0" y="91639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6949" r="-8080"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BFE12308-DB42-8022-C2D3-E381F74BD3B7}"/>
                </a:ext>
              </a:extLst>
            </p:cNvPr>
            <p:cNvGrpSpPr/>
            <p:nvPr/>
          </p:nvGrpSpPr>
          <p:grpSpPr>
            <a:xfrm>
              <a:off x="-7672" y="0"/>
              <a:ext cx="5333011" cy="10287000"/>
              <a:chOff x="0" y="-1"/>
              <a:chExt cx="5333011" cy="10210801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5317669" cy="7281980"/>
              </a:xfrm>
              <a:custGeom>
                <a:avLst/>
                <a:gdLst/>
                <a:ahLst/>
                <a:cxnLst/>
                <a:rect l="l" t="t" r="r" b="b"/>
                <a:pathLst>
                  <a:path w="5317669" h="7302980">
                    <a:moveTo>
                      <a:pt x="0" y="0"/>
                    </a:moveTo>
                    <a:lnTo>
                      <a:pt x="5317669" y="0"/>
                    </a:lnTo>
                    <a:lnTo>
                      <a:pt x="5317669" y="7302981"/>
                    </a:lnTo>
                    <a:lnTo>
                      <a:pt x="0" y="7302981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/>
                <a:stretch>
                  <a:fillRect l="-53030" r="-30082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7" name="Group 7"/>
              <p:cNvGrpSpPr/>
              <p:nvPr/>
            </p:nvGrpSpPr>
            <p:grpSpPr>
              <a:xfrm>
                <a:off x="1" y="-1"/>
                <a:ext cx="5333010" cy="10210801"/>
                <a:chOff x="0" y="15021"/>
                <a:chExt cx="1276461" cy="2549687"/>
              </a:xfrm>
            </p:grpSpPr>
            <p:sp>
              <p:nvSpPr>
                <p:cNvPr id="8" name="Freeform 8"/>
                <p:cNvSpPr/>
                <p:nvPr/>
              </p:nvSpPr>
              <p:spPr>
                <a:xfrm>
                  <a:off x="0" y="15021"/>
                  <a:ext cx="1276461" cy="254968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19132" h="2551853">
                      <a:moveTo>
                        <a:pt x="0" y="0"/>
                      </a:moveTo>
                      <a:lnTo>
                        <a:pt x="1319132" y="0"/>
                      </a:lnTo>
                      <a:lnTo>
                        <a:pt x="1319132" y="2551853"/>
                      </a:lnTo>
                      <a:lnTo>
                        <a:pt x="0" y="2551853"/>
                      </a:lnTo>
                      <a:close/>
                    </a:path>
                  </a:pathLst>
                </a:custGeom>
                <a:solidFill>
                  <a:srgbClr val="0E00AD">
                    <a:alpha val="65882"/>
                  </a:srgbClr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C68D747-A2C4-46D0-A9BF-7184B2F515C9}"/>
              </a:ext>
            </a:extLst>
          </p:cNvPr>
          <p:cNvGrpSpPr/>
          <p:nvPr/>
        </p:nvGrpSpPr>
        <p:grpSpPr>
          <a:xfrm>
            <a:off x="0" y="867668"/>
            <a:ext cx="16232050" cy="9419332"/>
            <a:chOff x="0" y="867668"/>
            <a:chExt cx="16232050" cy="9419332"/>
          </a:xfrm>
        </p:grpSpPr>
        <p:sp>
          <p:nvSpPr>
            <p:cNvPr id="3" name="TextBox 3"/>
            <p:cNvSpPr txBox="1"/>
            <p:nvPr/>
          </p:nvSpPr>
          <p:spPr>
            <a:xfrm>
              <a:off x="8583692" y="867668"/>
              <a:ext cx="6662124" cy="8266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089"/>
                </a:lnSpc>
              </a:pPr>
              <a:r>
                <a:rPr lang="en-US" sz="6618" b="1" spc="66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References</a:t>
              </a:r>
            </a:p>
          </p:txBody>
        </p:sp>
        <p:sp>
          <p:nvSpPr>
            <p:cNvPr id="4" name="AutoShape 4"/>
            <p:cNvSpPr/>
            <p:nvPr/>
          </p:nvSpPr>
          <p:spPr>
            <a:xfrm>
              <a:off x="13897308" y="1447800"/>
              <a:ext cx="2334742" cy="0"/>
            </a:xfrm>
            <a:prstGeom prst="line">
              <a:avLst/>
            </a:prstGeom>
            <a:ln w="28575" cap="rnd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7DFB9DB0-5775-5719-03B5-8A4D2CE85A1B}"/>
                </a:ext>
              </a:extLst>
            </p:cNvPr>
            <p:cNvGrpSpPr/>
            <p:nvPr/>
          </p:nvGrpSpPr>
          <p:grpSpPr>
            <a:xfrm>
              <a:off x="14396802" y="8305800"/>
              <a:ext cx="1835248" cy="1115853"/>
              <a:chOff x="12582636" y="8801100"/>
              <a:chExt cx="1835248" cy="1115853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12582636" y="8801100"/>
                <a:ext cx="1835248" cy="825862"/>
              </a:xfrm>
              <a:custGeom>
                <a:avLst/>
                <a:gdLst/>
                <a:ahLst/>
                <a:cxnLst/>
                <a:rect l="l" t="t" r="r" b="b"/>
                <a:pathLst>
                  <a:path w="2946081" h="1325737">
                    <a:moveTo>
                      <a:pt x="0" y="0"/>
                    </a:moveTo>
                    <a:lnTo>
                      <a:pt x="2946081" y="0"/>
                    </a:lnTo>
                    <a:lnTo>
                      <a:pt x="2946081" y="1325737"/>
                    </a:lnTo>
                    <a:lnTo>
                      <a:pt x="0" y="132573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12712511" y="9533194"/>
                <a:ext cx="1705373" cy="383759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lnSpc>
                    <a:spcPts val="3521"/>
                  </a:lnSpc>
                  <a:spcBef>
                    <a:spcPct val="0"/>
                  </a:spcBef>
                </a:pPr>
                <a:r>
                  <a:rPr lang="en-US" sz="1600" b="1" spc="40" dirty="0" err="1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Neighbour</a:t>
                </a:r>
                <a:r>
                  <a:rPr lang="en-US" sz="1600" b="1" spc="50" dirty="0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 </a:t>
                </a:r>
                <a:r>
                  <a:rPr lang="en-US" sz="1600" b="1" spc="50" dirty="0">
                    <a:solidFill>
                      <a:srgbClr val="FF1616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Alert</a:t>
                </a:r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DE482856-45DF-DD30-97F3-545D8E9EE8CF}"/>
                </a:ext>
              </a:extLst>
            </p:cNvPr>
            <p:cNvGrpSpPr/>
            <p:nvPr/>
          </p:nvGrpSpPr>
          <p:grpSpPr>
            <a:xfrm>
              <a:off x="0" y="8717638"/>
              <a:ext cx="5333969" cy="1569362"/>
              <a:chOff x="-15341" y="8717638"/>
              <a:chExt cx="5333969" cy="1569362"/>
            </a:xfrm>
          </p:grpSpPr>
          <p:grpSp>
            <p:nvGrpSpPr>
              <p:cNvPr id="21" name="Group 10">
                <a:extLst>
                  <a:ext uri="{FF2B5EF4-FFF2-40B4-BE49-F238E27FC236}">
                    <a16:creationId xmlns:a16="http://schemas.microsoft.com/office/drawing/2014/main" id="{14259336-6670-457E-39FE-21C0D6519C08}"/>
                  </a:ext>
                </a:extLst>
              </p:cNvPr>
              <p:cNvGrpSpPr/>
              <p:nvPr/>
            </p:nvGrpSpPr>
            <p:grpSpPr>
              <a:xfrm>
                <a:off x="-15341" y="8717638"/>
                <a:ext cx="5333969" cy="1569362"/>
                <a:chOff x="0" y="67237"/>
                <a:chExt cx="3876006" cy="1143896"/>
              </a:xfrm>
            </p:grpSpPr>
            <p:sp>
              <p:nvSpPr>
                <p:cNvPr id="26" name="Freeform 11">
                  <a:extLst>
                    <a:ext uri="{FF2B5EF4-FFF2-40B4-BE49-F238E27FC236}">
                      <a16:creationId xmlns:a16="http://schemas.microsoft.com/office/drawing/2014/main" id="{BD122727-9B9A-0849-881F-66A29CDABB89}"/>
                    </a:ext>
                  </a:extLst>
                </p:cNvPr>
                <p:cNvSpPr/>
                <p:nvPr/>
              </p:nvSpPr>
              <p:spPr>
                <a:xfrm>
                  <a:off x="0" y="67237"/>
                  <a:ext cx="3876006" cy="11438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76006" h="1170357">
                      <a:moveTo>
                        <a:pt x="0" y="0"/>
                      </a:moveTo>
                      <a:lnTo>
                        <a:pt x="3876006" y="0"/>
                      </a:lnTo>
                      <a:lnTo>
                        <a:pt x="3876006" y="1170357"/>
                      </a:lnTo>
                      <a:lnTo>
                        <a:pt x="0" y="1170357"/>
                      </a:lnTo>
                      <a:close/>
                    </a:path>
                  </a:pathLst>
                </a:custGeom>
                <a:solidFill>
                  <a:srgbClr val="FF1616"/>
                </a:solidFill>
              </p:spPr>
              <p:txBody>
                <a:bodyPr/>
                <a:lstStyle/>
                <a:p>
                  <a:endParaRPr lang="en-GB" dirty="0"/>
                </a:p>
              </p:txBody>
            </p:sp>
          </p:grpSp>
          <p:sp>
            <p:nvSpPr>
              <p:cNvPr id="22" name="TextBox 13">
                <a:extLst>
                  <a:ext uri="{FF2B5EF4-FFF2-40B4-BE49-F238E27FC236}">
                    <a16:creationId xmlns:a16="http://schemas.microsoft.com/office/drawing/2014/main" id="{BABC401A-A77D-7D28-7599-69DACDAFFAB4}"/>
                  </a:ext>
                </a:extLst>
              </p:cNvPr>
              <p:cNvSpPr txBox="1"/>
              <p:nvPr/>
            </p:nvSpPr>
            <p:spPr>
              <a:xfrm>
                <a:off x="1976735" y="9178163"/>
                <a:ext cx="1700375" cy="52606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3845"/>
                  </a:lnSpc>
                </a:pPr>
                <a:r>
                  <a:rPr lang="en-US" sz="4179" b="1" spc="41" dirty="0">
                    <a:solidFill>
                      <a:srgbClr val="FFFFFF"/>
                    </a:solidFill>
                    <a:latin typeface="Open Sauce Bold"/>
                    <a:ea typeface="Open Sauce Bold"/>
                    <a:cs typeface="Open Sauce Bold"/>
                    <a:sym typeface="Open Sauce Bold"/>
                  </a:rPr>
                  <a:t>13/14</a:t>
                </a: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839855" y="1409700"/>
            <a:ext cx="14682518" cy="7467600"/>
            <a:chOff x="0" y="0"/>
            <a:chExt cx="9757869" cy="49629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757869" cy="4962900"/>
            </a:xfrm>
            <a:custGeom>
              <a:avLst/>
              <a:gdLst/>
              <a:ahLst/>
              <a:cxnLst/>
              <a:rect l="l" t="t" r="r" b="b"/>
              <a:pathLst>
                <a:path w="9757869" h="4962900">
                  <a:moveTo>
                    <a:pt x="0" y="0"/>
                  </a:moveTo>
                  <a:lnTo>
                    <a:pt x="9757869" y="0"/>
                  </a:lnTo>
                  <a:lnTo>
                    <a:pt x="9757869" y="4962900"/>
                  </a:lnTo>
                  <a:lnTo>
                    <a:pt x="0" y="4962900"/>
                  </a:lnTo>
                  <a:close/>
                </a:path>
              </a:pathLst>
            </a:custGeom>
            <a:solidFill>
              <a:srgbClr val="0E00AD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5195066" y="5446715"/>
            <a:ext cx="8330433" cy="12182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470"/>
              </a:lnSpc>
            </a:pPr>
            <a:r>
              <a:rPr lang="en-US" sz="10294" b="1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THANK YOU!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273246" y="647700"/>
            <a:ext cx="2750071" cy="2750071"/>
            <a:chOff x="0" y="0"/>
            <a:chExt cx="6350000" cy="63500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161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8B13FA3C-4F8B-0257-D3E7-329B494A3805}"/>
              </a:ext>
            </a:extLst>
          </p:cNvPr>
          <p:cNvGrpSpPr/>
          <p:nvPr/>
        </p:nvGrpSpPr>
        <p:grpSpPr>
          <a:xfrm>
            <a:off x="4232190" y="2414112"/>
            <a:ext cx="10256186" cy="6463188"/>
            <a:chOff x="4232190" y="2414112"/>
            <a:chExt cx="10256186" cy="6463188"/>
          </a:xfrm>
        </p:grpSpPr>
        <p:grpSp>
          <p:nvGrpSpPr>
            <p:cNvPr id="6" name="Group 6"/>
            <p:cNvGrpSpPr/>
            <p:nvPr/>
          </p:nvGrpSpPr>
          <p:grpSpPr>
            <a:xfrm>
              <a:off x="4232190" y="8116486"/>
              <a:ext cx="10256186" cy="760814"/>
              <a:chOff x="0" y="0"/>
              <a:chExt cx="5650497" cy="1210580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650497" cy="1210580"/>
              </a:xfrm>
              <a:custGeom>
                <a:avLst/>
                <a:gdLst/>
                <a:ahLst/>
                <a:cxnLst/>
                <a:rect l="l" t="t" r="r" b="b"/>
                <a:pathLst>
                  <a:path w="5650497" h="1210580">
                    <a:moveTo>
                      <a:pt x="0" y="0"/>
                    </a:moveTo>
                    <a:lnTo>
                      <a:pt x="5650497" y="0"/>
                    </a:lnTo>
                    <a:lnTo>
                      <a:pt x="5650497" y="1210580"/>
                    </a:lnTo>
                    <a:lnTo>
                      <a:pt x="0" y="1210580"/>
                    </a:lnTo>
                    <a:close/>
                  </a:path>
                </a:pathLst>
              </a:custGeom>
              <a:solidFill>
                <a:srgbClr val="FF1616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8" name="Freeform 18"/>
            <p:cNvSpPr/>
            <p:nvPr/>
          </p:nvSpPr>
          <p:spPr>
            <a:xfrm>
              <a:off x="5835655" y="2414112"/>
              <a:ext cx="3824872" cy="1596354"/>
            </a:xfrm>
            <a:custGeom>
              <a:avLst/>
              <a:gdLst/>
              <a:ahLst/>
              <a:cxnLst/>
              <a:rect l="l" t="t" r="r" b="b"/>
              <a:pathLst>
                <a:path w="1185574" h="533508">
                  <a:moveTo>
                    <a:pt x="0" y="0"/>
                  </a:moveTo>
                  <a:lnTo>
                    <a:pt x="1185574" y="0"/>
                  </a:lnTo>
                  <a:lnTo>
                    <a:pt x="1185574" y="533509"/>
                  </a:lnTo>
                  <a:lnTo>
                    <a:pt x="0" y="5335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9753600" y="3548876"/>
              <a:ext cx="3581400" cy="37542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834"/>
                </a:lnSpc>
                <a:spcBef>
                  <a:spcPct val="0"/>
                </a:spcBef>
              </a:pPr>
              <a:r>
                <a:rPr lang="en-US" sz="3600" b="1" spc="40" dirty="0" err="1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Neighbour</a:t>
              </a:r>
              <a:r>
                <a:rPr lang="en-US" sz="3200" b="1" spc="40" dirty="0">
                  <a:solidFill>
                    <a:srgbClr val="FFFFFF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 </a:t>
              </a:r>
              <a:r>
                <a:rPr lang="en-US" sz="3200" b="1" spc="40" dirty="0">
                  <a:solidFill>
                    <a:srgbClr val="FF1616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Alert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874</Words>
  <Application>Microsoft Office PowerPoint</Application>
  <PresentationFormat>Custom</PresentationFormat>
  <Paragraphs>150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Open Sauce</vt:lpstr>
      <vt:lpstr>Arial</vt:lpstr>
      <vt:lpstr>Canva Sans Bold</vt:lpstr>
      <vt:lpstr>Open Sauce Bold</vt:lpstr>
      <vt:lpstr>Canva Sans</vt:lpstr>
      <vt:lpstr>Aptos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Apply page animations and transitions to your Canva presentation to emphasize ideas and make them even more memorable. Find the magic and fun in presenting.</dc:title>
  <dc:creator>Nadejda Toma</dc:creator>
  <cp:lastModifiedBy>Nadejda Toma</cp:lastModifiedBy>
  <cp:revision>19</cp:revision>
  <dcterms:created xsi:type="dcterms:W3CDTF">2006-08-16T00:00:00Z</dcterms:created>
  <dcterms:modified xsi:type="dcterms:W3CDTF">2025-10-03T10:46:32Z</dcterms:modified>
  <dc:identifier>DAG0o-XHhFU</dc:identifier>
</cp:coreProperties>
</file>