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725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2C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109728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000" b="1">
                <a:solidFill>
                  <a:srgbClr val="FFFFFF"/>
                </a:solidFill>
              </a:defRPr>
            </a:pPr>
            <a:r>
              <a:rPr dirty="0"/>
              <a:t>Enterprise Network Security</a:t>
            </a:r>
          </a:p>
          <a:p>
            <a:pPr algn="ctr">
              <a:defRPr sz="2000">
                <a:solidFill>
                  <a:srgbClr val="DCDCDC"/>
                </a:solidFill>
              </a:defRPr>
            </a:pPr>
            <a:r>
              <a:rPr dirty="0"/>
              <a:t>Check Point Gaia R81.20 Implementation</a:t>
            </a:r>
            <a:br>
              <a:rPr dirty="0"/>
            </a:br>
            <a:r>
              <a:rPr dirty="0"/>
              <a:t>ACCA7032 Part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59404C-C8B6-4412-BF7E-EEB383D4F2ED}"/>
              </a:ext>
            </a:extLst>
          </p:cNvPr>
          <p:cNvSpPr txBox="1"/>
          <p:nvPr/>
        </p:nvSpPr>
        <p:spPr>
          <a:xfrm>
            <a:off x="4186444" y="5233249"/>
            <a:ext cx="609442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/>
            </a:pPr>
            <a:r>
              <a:rPr lang="en-IN" sz="2200" dirty="0"/>
              <a:t> Name : sanjay kumar </a:t>
            </a:r>
            <a:r>
              <a:rPr lang="en-IN" sz="2200" dirty="0" err="1"/>
              <a:t>unkili</a:t>
            </a:r>
            <a:endParaRPr lang="en-IN" sz="2200" dirty="0"/>
          </a:p>
          <a:p>
            <a:pPr>
              <a:defRPr sz="2200"/>
            </a:pPr>
            <a:r>
              <a:rPr lang="en-IN" sz="2200" dirty="0"/>
              <a:t>                  2505249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00000"/>
          </a:xfrm>
          <a:prstGeom prst="rect">
            <a:avLst/>
          </a:prstGeom>
          <a:solidFill>
            <a:srgbClr val="0E2C54"/>
          </a:solidFill>
          <a:ln>
            <a:solidFill>
              <a:srgbClr val="0E2C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65760" y="91440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FFFFF"/>
                </a:solidFill>
              </a:defRPr>
            </a:pPr>
            <a:r>
              <a:t>Background &amp;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69" y="997430"/>
            <a:ext cx="6400800" cy="4572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rPr dirty="0"/>
              <a:t>• Growing enterprise cyber threats</a:t>
            </a:r>
          </a:p>
          <a:p>
            <a:pPr>
              <a:defRPr sz="2200"/>
            </a:pPr>
            <a:r>
              <a:rPr dirty="0"/>
              <a:t>• Need centralized firewall management</a:t>
            </a:r>
          </a:p>
          <a:p>
            <a:pPr>
              <a:defRPr sz="2200"/>
            </a:pPr>
            <a:r>
              <a:rPr dirty="0"/>
              <a:t>• Deploy A-SMS, A-GW &amp; A-GUI</a:t>
            </a:r>
          </a:p>
          <a:p>
            <a:pPr>
              <a:defRPr sz="2200"/>
            </a:pPr>
            <a:r>
              <a:rPr dirty="0"/>
              <a:t>• Implement default-deny policy</a:t>
            </a:r>
          </a:p>
          <a:p>
            <a:pPr>
              <a:defRPr sz="2200"/>
            </a:pPr>
            <a:r>
              <a:rPr dirty="0"/>
              <a:t>• Enable advanced protection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FBB62F-0580-2A9F-3EA2-D987A096A6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3447" y="867264"/>
            <a:ext cx="4353858" cy="27408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DF26EC1-B787-3648-AC1E-D17D1F258C17}"/>
              </a:ext>
            </a:extLst>
          </p:cNvPr>
          <p:cNvSpPr txBox="1"/>
          <p:nvPr/>
        </p:nvSpPr>
        <p:spPr>
          <a:xfrm>
            <a:off x="6960160" y="3680240"/>
            <a:ext cx="61462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A-SMS Adapter 1 configured for the internal management network (</a:t>
            </a:r>
            <a:r>
              <a:rPr lang="en-IN" sz="1200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intcp</a:t>
            </a:r>
            <a:r>
              <a:rPr lang="en-IN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)</a:t>
            </a:r>
            <a:endParaRPr lang="en-IN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00000"/>
          </a:xfrm>
          <a:prstGeom prst="rect">
            <a:avLst/>
          </a:prstGeom>
          <a:solidFill>
            <a:srgbClr val="0E2C54"/>
          </a:solidFill>
          <a:ln>
            <a:solidFill>
              <a:srgbClr val="0E2C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65760" y="91440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FFFFF"/>
                </a:solidFill>
              </a:defRPr>
            </a:pPr>
            <a:r>
              <a:t>Enterprise Topology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6423" y="822960"/>
            <a:ext cx="6400800" cy="4572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t>• Internal LAN (Swansea)</a:t>
            </a:r>
          </a:p>
          <a:p>
            <a:pPr>
              <a:defRPr sz="2200"/>
            </a:pPr>
            <a:r>
              <a:t>• Management LAN (10.1.1.0/24)</a:t>
            </a:r>
          </a:p>
          <a:p>
            <a:pPr>
              <a:defRPr sz="2200"/>
            </a:pPr>
            <a:r>
              <a:t>• External Zone (20.0.0.0/30)</a:t>
            </a:r>
          </a:p>
          <a:p>
            <a:pPr>
              <a:defRPr sz="2200"/>
            </a:pPr>
            <a:r>
              <a:t>• Security Gateway filters all traffic</a:t>
            </a:r>
          </a:p>
          <a:p>
            <a:pPr>
              <a:defRPr sz="2200"/>
            </a:pPr>
            <a:r>
              <a:t>• SmartConsole manages policies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55AD4B-6696-0F54-5696-E86C193A5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9154" y="1012068"/>
            <a:ext cx="5475248" cy="28623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FF1BCB0-C2E3-22FB-8C36-A6A761B5078E}"/>
              </a:ext>
            </a:extLst>
          </p:cNvPr>
          <p:cNvSpPr txBox="1"/>
          <p:nvPr/>
        </p:nvSpPr>
        <p:spPr>
          <a:xfrm>
            <a:off x="7211505" y="4004606"/>
            <a:ext cx="61462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A-GW Adapter 1 attached to </a:t>
            </a:r>
            <a:r>
              <a:rPr lang="en-IN" sz="1200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intcp</a:t>
            </a:r>
            <a:r>
              <a:rPr lang="en-IN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(management LAN)</a:t>
            </a:r>
            <a:endParaRPr lang="en-IN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00000"/>
          </a:xfrm>
          <a:prstGeom prst="rect">
            <a:avLst/>
          </a:prstGeom>
          <a:solidFill>
            <a:srgbClr val="0E2C54"/>
          </a:solidFill>
          <a:ln>
            <a:solidFill>
              <a:srgbClr val="0E2C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65760" y="91440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FFFFF"/>
                </a:solidFill>
              </a:defRPr>
            </a:pPr>
            <a:r>
              <a:t>Implementation Process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822960"/>
            <a:ext cx="6400800" cy="4572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t>• VM preparation</a:t>
            </a:r>
          </a:p>
          <a:p>
            <a:pPr>
              <a:defRPr sz="2200"/>
            </a:pPr>
            <a:r>
              <a:t>• Gaia OS installation</a:t>
            </a:r>
          </a:p>
          <a:p>
            <a:pPr>
              <a:defRPr sz="2200"/>
            </a:pPr>
            <a:r>
              <a:t>• First-Time Configuration</a:t>
            </a:r>
          </a:p>
          <a:p>
            <a:pPr>
              <a:defRPr sz="2200"/>
            </a:pPr>
            <a:r>
              <a:t>• SIC Trust established</a:t>
            </a:r>
          </a:p>
          <a:p>
            <a:pPr>
              <a:defRPr sz="2200"/>
            </a:pPr>
            <a:r>
              <a:t>• Licensing</a:t>
            </a:r>
          </a:p>
          <a:p>
            <a:pPr>
              <a:defRPr sz="2200"/>
            </a:pPr>
            <a:r>
              <a:t>• Policy deployment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A5993E-E9AF-007B-1182-0F7F3DD784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993" y="709838"/>
            <a:ext cx="3877726" cy="22973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EA0E07-A71C-508D-07E9-9294C4D585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784" y="709838"/>
            <a:ext cx="3471407" cy="22973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69EC382-D1D8-6EDF-A7D8-86A8985B2166}"/>
              </a:ext>
            </a:extLst>
          </p:cNvPr>
          <p:cNvSpPr txBox="1"/>
          <p:nvPr/>
        </p:nvSpPr>
        <p:spPr>
          <a:xfrm rot="10800000" flipV="1">
            <a:off x="4835950" y="3108959"/>
            <a:ext cx="338422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Gaia R81.20 install menu on A-SMS</a:t>
            </a:r>
            <a:endParaRPr lang="en-IN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EB7A21-2B4F-CF16-81FA-C57345FB7EB8}"/>
              </a:ext>
            </a:extLst>
          </p:cNvPr>
          <p:cNvSpPr txBox="1"/>
          <p:nvPr/>
        </p:nvSpPr>
        <p:spPr>
          <a:xfrm>
            <a:off x="8572784" y="3108959"/>
            <a:ext cx="39498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Gaia partition layout accepted with defaults on A-SMS</a:t>
            </a:r>
            <a:endParaRPr lang="en-IN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625EEBE-C86C-5B57-F9BA-991CFAAC82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993" y="3618449"/>
            <a:ext cx="3689107" cy="232370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0D569DE-2053-9545-E398-58FA13A507C1}"/>
              </a:ext>
            </a:extLst>
          </p:cNvPr>
          <p:cNvSpPr txBox="1"/>
          <p:nvPr/>
        </p:nvSpPr>
        <p:spPr>
          <a:xfrm>
            <a:off x="4531066" y="6036144"/>
            <a:ext cx="340469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Gaia Portal login page for A-SMS at 10.1.1.101</a:t>
            </a:r>
            <a:endParaRPr lang="en-IN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FB07092-559B-6C61-9ED6-AE85D392DD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1321" y="3618451"/>
            <a:ext cx="3772870" cy="237646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6C8CF33-EF52-078C-C2B5-AB5E7CF16959}"/>
              </a:ext>
            </a:extLst>
          </p:cNvPr>
          <p:cNvSpPr txBox="1"/>
          <p:nvPr/>
        </p:nvSpPr>
        <p:spPr>
          <a:xfrm>
            <a:off x="8150981" y="6088910"/>
            <a:ext cx="403797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A-GW Secure Communication step: SIC activation key defined</a:t>
            </a:r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00000"/>
          </a:xfrm>
          <a:prstGeom prst="rect">
            <a:avLst/>
          </a:prstGeom>
          <a:solidFill>
            <a:srgbClr val="0E2C54"/>
          </a:solidFill>
          <a:ln>
            <a:solidFill>
              <a:srgbClr val="0E2C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65760" y="91440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FFFFF"/>
                </a:solidFill>
              </a:defRPr>
            </a:pPr>
            <a:r>
              <a:t>Firewall Rulebase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3495" y="1322960"/>
            <a:ext cx="9892488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/>
            </a:pPr>
            <a:r>
              <a:rPr dirty="0"/>
              <a:t>• Default Deny + Explicit Allow</a:t>
            </a:r>
          </a:p>
          <a:p>
            <a:pPr>
              <a:defRPr sz="2200"/>
            </a:pPr>
            <a:r>
              <a:rPr dirty="0"/>
              <a:t>• Allow HTTP/HTTPS</a:t>
            </a:r>
          </a:p>
          <a:p>
            <a:pPr>
              <a:defRPr sz="2200"/>
            </a:pPr>
            <a:r>
              <a:rPr dirty="0"/>
              <a:t>• SSH for administrators</a:t>
            </a:r>
          </a:p>
          <a:p>
            <a:pPr>
              <a:defRPr sz="2200"/>
            </a:pPr>
            <a:r>
              <a:rPr dirty="0"/>
              <a:t>• Internal FTP only</a:t>
            </a:r>
          </a:p>
          <a:p>
            <a:pPr>
              <a:defRPr sz="2200"/>
            </a:pPr>
            <a:r>
              <a:rPr dirty="0"/>
              <a:t>• Block Telnet</a:t>
            </a:r>
          </a:p>
          <a:p>
            <a:pPr>
              <a:defRPr sz="2200"/>
            </a:pPr>
            <a:r>
              <a:rPr dirty="0"/>
              <a:t>• Log all denied traffic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00000"/>
          </a:xfrm>
          <a:prstGeom prst="rect">
            <a:avLst/>
          </a:prstGeom>
          <a:solidFill>
            <a:srgbClr val="0E2C54"/>
          </a:solidFill>
          <a:ln>
            <a:solidFill>
              <a:srgbClr val="0E2C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65760" y="91440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FFFFF"/>
                </a:solidFill>
              </a:defRPr>
            </a:pPr>
            <a:r>
              <a:t>Advanced Security Features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822960"/>
            <a:ext cx="6400800" cy="4572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t>• IPS</a:t>
            </a:r>
          </a:p>
          <a:p>
            <a:pPr>
              <a:defRPr sz="2200"/>
            </a:pPr>
            <a:r>
              <a:t>• Anti-Virus</a:t>
            </a:r>
          </a:p>
          <a:p>
            <a:pPr>
              <a:defRPr sz="2200"/>
            </a:pPr>
            <a:r>
              <a:t>• Anti-Bot</a:t>
            </a:r>
          </a:p>
          <a:p>
            <a:pPr>
              <a:defRPr sz="2200"/>
            </a:pPr>
            <a:r>
              <a:t>• Identity Awareness</a:t>
            </a:r>
          </a:p>
          <a:p>
            <a:pPr>
              <a:defRPr sz="2200"/>
            </a:pPr>
            <a:r>
              <a:t>• Centralized Logging &amp; Monitoring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F64A8E-A034-5EA4-752A-B72A4A1DCA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4142" y="1001597"/>
            <a:ext cx="4725506" cy="29765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391842-3F46-E1AB-1FFB-892C9A472672}"/>
              </a:ext>
            </a:extLst>
          </p:cNvPr>
          <p:cNvSpPr txBox="1"/>
          <p:nvPr/>
        </p:nvSpPr>
        <p:spPr>
          <a:xfrm>
            <a:off x="5972846" y="4219207"/>
            <a:ext cx="61462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A-GW Device and License Information: </a:t>
            </a:r>
            <a:r>
              <a:rPr lang="en-IN" sz="1200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InitialPolicy</a:t>
            </a:r>
            <a:r>
              <a:rPr lang="en-IN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installed, Firewall blade active</a:t>
            </a:r>
            <a:endParaRPr lang="en-IN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00000"/>
          </a:xfrm>
          <a:prstGeom prst="rect">
            <a:avLst/>
          </a:prstGeom>
          <a:solidFill>
            <a:srgbClr val="0E2C54"/>
          </a:solidFill>
          <a:ln>
            <a:solidFill>
              <a:srgbClr val="0E2C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65760" y="91440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FFFFF"/>
                </a:solidFill>
              </a:defRPr>
            </a:pPr>
            <a:r>
              <a:t>Testing &amp; Validation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16361" y="1539397"/>
            <a:ext cx="9345734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/>
            </a:pPr>
            <a:r>
              <a:rPr dirty="0"/>
              <a:t>• HTTP/HTTPS passed</a:t>
            </a:r>
          </a:p>
          <a:p>
            <a:pPr>
              <a:defRPr sz="2200"/>
            </a:pPr>
            <a:r>
              <a:rPr dirty="0"/>
              <a:t>• SSH management successful</a:t>
            </a:r>
          </a:p>
          <a:p>
            <a:pPr>
              <a:defRPr sz="2200"/>
            </a:pPr>
            <a:r>
              <a:rPr dirty="0"/>
              <a:t>• External ICMP blocked</a:t>
            </a:r>
          </a:p>
          <a:p>
            <a:pPr>
              <a:defRPr sz="2200"/>
            </a:pPr>
            <a:r>
              <a:rPr dirty="0"/>
              <a:t>• Telnet blocked</a:t>
            </a:r>
          </a:p>
          <a:p>
            <a:pPr>
              <a:defRPr sz="2200"/>
            </a:pPr>
            <a:r>
              <a:rPr dirty="0"/>
              <a:t>• Logs verified in </a:t>
            </a:r>
            <a:r>
              <a:rPr dirty="0" err="1"/>
              <a:t>SmartConsole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500000"/>
          </a:xfrm>
          <a:prstGeom prst="rect">
            <a:avLst/>
          </a:prstGeom>
          <a:solidFill>
            <a:srgbClr val="0E2C54"/>
          </a:solidFill>
          <a:ln>
            <a:solidFill>
              <a:srgbClr val="0E2C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65760" y="91440"/>
            <a:ext cx="7315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FFFFF"/>
                </a:solidFill>
              </a:defRPr>
            </a:pPr>
            <a: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43" y="1643896"/>
            <a:ext cx="10542938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/>
            </a:pPr>
            <a:r>
              <a:rPr dirty="0"/>
              <a:t>• Enterprise secured with Check Point</a:t>
            </a:r>
          </a:p>
          <a:p>
            <a:pPr>
              <a:defRPr sz="2200"/>
            </a:pPr>
            <a:r>
              <a:rPr dirty="0"/>
              <a:t>• Centralized policy enforcement</a:t>
            </a:r>
          </a:p>
          <a:p>
            <a:pPr>
              <a:defRPr sz="2200"/>
            </a:pPr>
            <a:r>
              <a:rPr dirty="0"/>
              <a:t>• Improved visibility &amp; protection</a:t>
            </a:r>
          </a:p>
          <a:p>
            <a:pPr>
              <a:defRPr sz="2200"/>
            </a:pPr>
            <a:r>
              <a:rPr dirty="0"/>
              <a:t>• Future: </a:t>
            </a:r>
            <a:r>
              <a:rPr dirty="0" err="1"/>
              <a:t>ClusterXL</a:t>
            </a:r>
            <a:r>
              <a:rPr dirty="0"/>
              <a:t>, HTTPS Inspection</a:t>
            </a:r>
          </a:p>
          <a:p>
            <a:pPr>
              <a:defRPr sz="2200"/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14C4BDE-2038-7757-1DC8-E7AB9F41B5D8}"/>
              </a:ext>
            </a:extLst>
          </p:cNvPr>
          <p:cNvSpPr/>
          <p:nvPr/>
        </p:nvSpPr>
        <p:spPr>
          <a:xfrm>
            <a:off x="0" y="0"/>
            <a:ext cx="12188952" cy="500000"/>
          </a:xfrm>
          <a:prstGeom prst="rect">
            <a:avLst/>
          </a:prstGeom>
          <a:solidFill>
            <a:srgbClr val="0E2C54"/>
          </a:solidFill>
          <a:ln>
            <a:solidFill>
              <a:srgbClr val="0E2C5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F449A1-1F20-BD3D-0BCE-3D0B5B6F1059}"/>
              </a:ext>
            </a:extLst>
          </p:cNvPr>
          <p:cNvSpPr txBox="1"/>
          <p:nvPr/>
        </p:nvSpPr>
        <p:spPr>
          <a:xfrm>
            <a:off x="4213782" y="2883617"/>
            <a:ext cx="614627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/>
            </a:pPr>
            <a:r>
              <a:rPr lang="en-IN" sz="2200" dirty="0"/>
              <a:t> </a:t>
            </a:r>
            <a:r>
              <a:rPr lang="en-IN" sz="5400" dirty="0">
                <a:latin typeface="Constantia" panose="02030602050306030303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28576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260</Words>
  <Application>Microsoft Office PowerPoint</Application>
  <PresentationFormat>Custom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Constantia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sanjay kumar</dc:creator>
  <cp:keywords/>
  <dc:description>generated using python-pptx</dc:description>
  <cp:lastModifiedBy>sanjay kumar</cp:lastModifiedBy>
  <cp:revision>2</cp:revision>
  <dcterms:created xsi:type="dcterms:W3CDTF">2013-01-27T09:14:16Z</dcterms:created>
  <dcterms:modified xsi:type="dcterms:W3CDTF">2026-07-24T18:47:20Z</dcterms:modified>
  <cp:category/>
</cp:coreProperties>
</file>