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Lst>
  <p:sldSz cx="9144000" cy="5143500" type="screen16x9"/>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F46524"/>
        </a:solidFill>
        <a:effectLst/>
        <a:uFillTx/>
        <a:latin typeface="+mj-lt"/>
        <a:ea typeface="+mj-ea"/>
        <a:cs typeface="+mj-cs"/>
        <a:sym typeface="Arial"/>
      </a:defRPr>
    </a:lvl1pPr>
    <a:lvl2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F46524"/>
        </a:solidFill>
        <a:effectLst/>
        <a:uFillTx/>
        <a:latin typeface="+mj-lt"/>
        <a:ea typeface="+mj-ea"/>
        <a:cs typeface="+mj-cs"/>
        <a:sym typeface="Arial"/>
      </a:defRPr>
    </a:lvl2pPr>
    <a:lvl3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F46524"/>
        </a:solidFill>
        <a:effectLst/>
        <a:uFillTx/>
        <a:latin typeface="+mj-lt"/>
        <a:ea typeface="+mj-ea"/>
        <a:cs typeface="+mj-cs"/>
        <a:sym typeface="Arial"/>
      </a:defRPr>
    </a:lvl3pPr>
    <a:lvl4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F46524"/>
        </a:solidFill>
        <a:effectLst/>
        <a:uFillTx/>
        <a:latin typeface="+mj-lt"/>
        <a:ea typeface="+mj-ea"/>
        <a:cs typeface="+mj-cs"/>
        <a:sym typeface="Arial"/>
      </a:defRPr>
    </a:lvl4pPr>
    <a:lvl5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F46524"/>
        </a:solidFill>
        <a:effectLst/>
        <a:uFillTx/>
        <a:latin typeface="+mj-lt"/>
        <a:ea typeface="+mj-ea"/>
        <a:cs typeface="+mj-cs"/>
        <a:sym typeface="Arial"/>
      </a:defRPr>
    </a:lvl5pPr>
    <a:lvl6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F46524"/>
        </a:solidFill>
        <a:effectLst/>
        <a:uFillTx/>
        <a:latin typeface="+mj-lt"/>
        <a:ea typeface="+mj-ea"/>
        <a:cs typeface="+mj-cs"/>
        <a:sym typeface="Arial"/>
      </a:defRPr>
    </a:lvl6pPr>
    <a:lvl7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F46524"/>
        </a:solidFill>
        <a:effectLst/>
        <a:uFillTx/>
        <a:latin typeface="+mj-lt"/>
        <a:ea typeface="+mj-ea"/>
        <a:cs typeface="+mj-cs"/>
        <a:sym typeface="Arial"/>
      </a:defRPr>
    </a:lvl7pPr>
    <a:lvl8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F46524"/>
        </a:solidFill>
        <a:effectLst/>
        <a:uFillTx/>
        <a:latin typeface="+mj-lt"/>
        <a:ea typeface="+mj-ea"/>
        <a:cs typeface="+mj-cs"/>
        <a:sym typeface="Arial"/>
      </a:defRPr>
    </a:lvl8pPr>
    <a:lvl9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F46524"/>
        </a:solidFill>
        <a:effectLst/>
        <a:uFillTx/>
        <a:latin typeface="+mj-lt"/>
        <a:ea typeface="+mj-ea"/>
        <a:cs typeface="+mj-cs"/>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F46524"/>
        </a:fontRef>
        <a:srgbClr val="F46524"/>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D0DE"/>
          </a:solidFill>
        </a:fill>
      </a:tcStyle>
    </a:wholeTbl>
    <a:band2H>
      <a:tcTxStyle/>
      <a:tcStyle>
        <a:tcBdr/>
        <a:fill>
          <a:solidFill>
            <a:srgbClr val="E6E9EF"/>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F46524"/>
        </a:fontRef>
        <a:srgbClr val="F46524"/>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DDF6"/>
          </a:solidFill>
        </a:fill>
      </a:tcStyle>
    </a:wholeTbl>
    <a:band2H>
      <a:tcTxStyle/>
      <a:tcStyle>
        <a:tcBdr/>
        <a:fill>
          <a:solidFill>
            <a:srgbClr val="E6EFFB"/>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F46524"/>
        </a:fontRef>
        <a:srgbClr val="F46524"/>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FE3D9"/>
          </a:solidFill>
        </a:fill>
      </a:tcStyle>
    </a:wholeTbl>
    <a:band2H>
      <a:tcTxStyle/>
      <a:tcStyle>
        <a:tcBdr/>
        <a:fill>
          <a:solidFill>
            <a:srgbClr val="FFF1ED"/>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F46524"/>
        </a:fontRef>
        <a:srgbClr val="F46524"/>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FDEAE7"/>
          </a:solidFill>
        </a:fill>
      </a:tcStyle>
    </a:wholeTbl>
    <a:band2H>
      <a:tcTxStyle/>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F46524"/>
        </a:fontRef>
        <a:srgbClr val="F46524"/>
      </a:tcTxStyle>
      <a:tcStyle>
        <a:tcBdr>
          <a:left>
            <a:ln w="12700" cap="flat">
              <a:noFill/>
              <a:miter lim="400000"/>
            </a:ln>
          </a:left>
          <a:right>
            <a:ln w="12700" cap="flat">
              <a:noFill/>
              <a:miter lim="400000"/>
            </a:ln>
          </a:right>
          <a:top>
            <a:ln w="50800" cap="flat">
              <a:solidFill>
                <a:srgbClr val="F46524"/>
              </a:solidFill>
              <a:prstDash val="solid"/>
              <a:round/>
            </a:ln>
          </a:top>
          <a:bottom>
            <a:ln w="25400" cap="flat">
              <a:solidFill>
                <a:srgbClr val="F46524"/>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F46524"/>
              </a:solidFill>
              <a:prstDash val="solid"/>
              <a:round/>
            </a:ln>
          </a:top>
          <a:bottom>
            <a:ln w="25400" cap="flat">
              <a:solidFill>
                <a:srgbClr val="F46524"/>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F46524"/>
        </a:fontRef>
        <a:srgbClr val="F46524"/>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BD2CB"/>
          </a:solidFill>
        </a:fill>
      </a:tcStyle>
    </a:wholeTbl>
    <a:band2H>
      <a:tcTxStyle/>
      <a:tcStyle>
        <a:tcBdr/>
        <a:fill>
          <a:solidFill>
            <a:srgbClr val="FDEAE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46524"/>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46524"/>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46524"/>
          </a:solidFill>
        </a:fill>
      </a:tcStyle>
    </a:firstRow>
  </a:tblStyle>
  <a:tblStyle styleId="{2708684C-4D16-4618-839F-0558EEFCDFE6}" styleName="">
    <a:tblBg/>
    <a:wholeTbl>
      <a:tcTxStyle b="off" i="off">
        <a:fontRef idx="major">
          <a:srgbClr val="F46524"/>
        </a:fontRef>
        <a:srgbClr val="F46524"/>
      </a:tcTxStyle>
      <a:tcStyle>
        <a:tcBdr>
          <a:left>
            <a:ln w="12700" cap="flat">
              <a:solidFill>
                <a:srgbClr val="F46524"/>
              </a:solidFill>
              <a:prstDash val="solid"/>
              <a:round/>
            </a:ln>
          </a:left>
          <a:right>
            <a:ln w="12700" cap="flat">
              <a:solidFill>
                <a:srgbClr val="F46524"/>
              </a:solidFill>
              <a:prstDash val="solid"/>
              <a:round/>
            </a:ln>
          </a:right>
          <a:top>
            <a:ln w="12700" cap="flat">
              <a:solidFill>
                <a:srgbClr val="F46524"/>
              </a:solidFill>
              <a:prstDash val="solid"/>
              <a:round/>
            </a:ln>
          </a:top>
          <a:bottom>
            <a:ln w="12700" cap="flat">
              <a:solidFill>
                <a:srgbClr val="F46524"/>
              </a:solidFill>
              <a:prstDash val="solid"/>
              <a:round/>
            </a:ln>
          </a:bottom>
          <a:insideH>
            <a:ln w="12700" cap="flat">
              <a:solidFill>
                <a:srgbClr val="F46524"/>
              </a:solidFill>
              <a:prstDash val="solid"/>
              <a:round/>
            </a:ln>
          </a:insideH>
          <a:insideV>
            <a:ln w="12700" cap="flat">
              <a:solidFill>
                <a:srgbClr val="F46524"/>
              </a:solidFill>
              <a:prstDash val="solid"/>
              <a:round/>
            </a:ln>
          </a:insideV>
        </a:tcBdr>
        <a:fill>
          <a:solidFill>
            <a:srgbClr val="F46524">
              <a:alpha val="20000"/>
            </a:srgbClr>
          </a:solidFill>
        </a:fill>
      </a:tcStyle>
    </a:wholeTbl>
    <a:band2H>
      <a:tcTxStyle/>
      <a:tcStyle>
        <a:tcBdr/>
        <a:fill>
          <a:solidFill>
            <a:srgbClr val="FFFFFF"/>
          </a:solidFill>
        </a:fill>
      </a:tcStyle>
    </a:band2H>
    <a:firstCol>
      <a:tcTxStyle b="on" i="off">
        <a:fontRef idx="major">
          <a:srgbClr val="F46524"/>
        </a:fontRef>
        <a:srgbClr val="F46524"/>
      </a:tcTxStyle>
      <a:tcStyle>
        <a:tcBdr>
          <a:left>
            <a:ln w="12700" cap="flat">
              <a:solidFill>
                <a:srgbClr val="F46524"/>
              </a:solidFill>
              <a:prstDash val="solid"/>
              <a:round/>
            </a:ln>
          </a:left>
          <a:right>
            <a:ln w="12700" cap="flat">
              <a:solidFill>
                <a:srgbClr val="F46524"/>
              </a:solidFill>
              <a:prstDash val="solid"/>
              <a:round/>
            </a:ln>
          </a:right>
          <a:top>
            <a:ln w="12700" cap="flat">
              <a:solidFill>
                <a:srgbClr val="F46524"/>
              </a:solidFill>
              <a:prstDash val="solid"/>
              <a:round/>
            </a:ln>
          </a:top>
          <a:bottom>
            <a:ln w="12700" cap="flat">
              <a:solidFill>
                <a:srgbClr val="F46524"/>
              </a:solidFill>
              <a:prstDash val="solid"/>
              <a:round/>
            </a:ln>
          </a:bottom>
          <a:insideH>
            <a:ln w="12700" cap="flat">
              <a:solidFill>
                <a:srgbClr val="F46524"/>
              </a:solidFill>
              <a:prstDash val="solid"/>
              <a:round/>
            </a:ln>
          </a:insideH>
          <a:insideV>
            <a:ln w="12700" cap="flat">
              <a:solidFill>
                <a:srgbClr val="F46524"/>
              </a:solidFill>
              <a:prstDash val="solid"/>
              <a:round/>
            </a:ln>
          </a:insideV>
        </a:tcBdr>
        <a:fill>
          <a:solidFill>
            <a:srgbClr val="F46524">
              <a:alpha val="20000"/>
            </a:srgbClr>
          </a:solidFill>
        </a:fill>
      </a:tcStyle>
    </a:firstCol>
    <a:lastRow>
      <a:tcTxStyle b="on" i="off">
        <a:fontRef idx="major">
          <a:srgbClr val="F46524"/>
        </a:fontRef>
        <a:srgbClr val="F46524"/>
      </a:tcTxStyle>
      <a:tcStyle>
        <a:tcBdr>
          <a:left>
            <a:ln w="12700" cap="flat">
              <a:solidFill>
                <a:srgbClr val="F46524"/>
              </a:solidFill>
              <a:prstDash val="solid"/>
              <a:round/>
            </a:ln>
          </a:left>
          <a:right>
            <a:ln w="12700" cap="flat">
              <a:solidFill>
                <a:srgbClr val="F46524"/>
              </a:solidFill>
              <a:prstDash val="solid"/>
              <a:round/>
            </a:ln>
          </a:right>
          <a:top>
            <a:ln w="50800" cap="flat">
              <a:solidFill>
                <a:srgbClr val="F46524"/>
              </a:solidFill>
              <a:prstDash val="solid"/>
              <a:round/>
            </a:ln>
          </a:top>
          <a:bottom>
            <a:ln w="12700" cap="flat">
              <a:solidFill>
                <a:srgbClr val="F46524"/>
              </a:solidFill>
              <a:prstDash val="solid"/>
              <a:round/>
            </a:ln>
          </a:bottom>
          <a:insideH>
            <a:ln w="12700" cap="flat">
              <a:solidFill>
                <a:srgbClr val="F46524"/>
              </a:solidFill>
              <a:prstDash val="solid"/>
              <a:round/>
            </a:ln>
          </a:insideH>
          <a:insideV>
            <a:ln w="12700" cap="flat">
              <a:solidFill>
                <a:srgbClr val="F46524"/>
              </a:solidFill>
              <a:prstDash val="solid"/>
              <a:round/>
            </a:ln>
          </a:insideV>
        </a:tcBdr>
        <a:fill>
          <a:noFill/>
        </a:fill>
      </a:tcStyle>
    </a:lastRow>
    <a:firstRow>
      <a:tcTxStyle b="on" i="off">
        <a:fontRef idx="major">
          <a:srgbClr val="F46524"/>
        </a:fontRef>
        <a:srgbClr val="F46524"/>
      </a:tcTxStyle>
      <a:tcStyle>
        <a:tcBdr>
          <a:left>
            <a:ln w="12700" cap="flat">
              <a:solidFill>
                <a:srgbClr val="F46524"/>
              </a:solidFill>
              <a:prstDash val="solid"/>
              <a:round/>
            </a:ln>
          </a:left>
          <a:right>
            <a:ln w="12700" cap="flat">
              <a:solidFill>
                <a:srgbClr val="F46524"/>
              </a:solidFill>
              <a:prstDash val="solid"/>
              <a:round/>
            </a:ln>
          </a:right>
          <a:top>
            <a:ln w="12700" cap="flat">
              <a:solidFill>
                <a:srgbClr val="F46524"/>
              </a:solidFill>
              <a:prstDash val="solid"/>
              <a:round/>
            </a:ln>
          </a:top>
          <a:bottom>
            <a:ln w="25400" cap="flat">
              <a:solidFill>
                <a:srgbClr val="F46524"/>
              </a:solidFill>
              <a:prstDash val="solid"/>
              <a:round/>
            </a:ln>
          </a:bottom>
          <a:insideH>
            <a:ln w="12700" cap="flat">
              <a:solidFill>
                <a:srgbClr val="F46524"/>
              </a:solidFill>
              <a:prstDash val="solid"/>
              <a:round/>
            </a:ln>
          </a:insideH>
          <a:insideV>
            <a:ln w="12700" cap="flat">
              <a:solidFill>
                <a:srgbClr val="F46524"/>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7" d="100"/>
          <a:sy n="107" d="100"/>
        </p:scale>
        <p:origin x="114" y="5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4" name="Shape 124"/>
          <p:cNvSpPr>
            <a:spLocks noGrp="1" noRot="1" noChangeAspect="1"/>
          </p:cNvSpPr>
          <p:nvPr>
            <p:ph type="sldImg"/>
          </p:nvPr>
        </p:nvSpPr>
        <p:spPr>
          <a:xfrm>
            <a:off x="1143000" y="685800"/>
            <a:ext cx="4572000" cy="3429000"/>
          </a:xfrm>
          <a:prstGeom prst="rect">
            <a:avLst/>
          </a:prstGeom>
        </p:spPr>
        <p:txBody>
          <a:bodyPr/>
          <a:lstStyle/>
          <a:p>
            <a:endParaRPr/>
          </a:p>
        </p:txBody>
      </p:sp>
      <p:sp>
        <p:nvSpPr>
          <p:cNvPr id="125" name="Shape 125"/>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400">
        <a:latin typeface="+mj-lt"/>
        <a:ea typeface="+mj-ea"/>
        <a:cs typeface="+mj-cs"/>
        <a:sym typeface="Arial"/>
      </a:defRPr>
    </a:lvl1pPr>
    <a:lvl2pPr indent="228600" latinLnBrk="0">
      <a:defRPr sz="1400">
        <a:latin typeface="+mj-lt"/>
        <a:ea typeface="+mj-ea"/>
        <a:cs typeface="+mj-cs"/>
        <a:sym typeface="Arial"/>
      </a:defRPr>
    </a:lvl2pPr>
    <a:lvl3pPr indent="457200" latinLnBrk="0">
      <a:defRPr sz="1400">
        <a:latin typeface="+mj-lt"/>
        <a:ea typeface="+mj-ea"/>
        <a:cs typeface="+mj-cs"/>
        <a:sym typeface="Arial"/>
      </a:defRPr>
    </a:lvl3pPr>
    <a:lvl4pPr indent="685800" latinLnBrk="0">
      <a:defRPr sz="1400">
        <a:latin typeface="+mj-lt"/>
        <a:ea typeface="+mj-ea"/>
        <a:cs typeface="+mj-cs"/>
        <a:sym typeface="Arial"/>
      </a:defRPr>
    </a:lvl4pPr>
    <a:lvl5pPr indent="914400" latinLnBrk="0">
      <a:defRPr sz="1400">
        <a:latin typeface="+mj-lt"/>
        <a:ea typeface="+mj-ea"/>
        <a:cs typeface="+mj-cs"/>
        <a:sym typeface="Arial"/>
      </a:defRPr>
    </a:lvl5pPr>
    <a:lvl6pPr indent="1143000" latinLnBrk="0">
      <a:defRPr sz="1400">
        <a:latin typeface="+mj-lt"/>
        <a:ea typeface="+mj-ea"/>
        <a:cs typeface="+mj-cs"/>
        <a:sym typeface="Arial"/>
      </a:defRPr>
    </a:lvl6pPr>
    <a:lvl7pPr indent="1371600" latinLnBrk="0">
      <a:defRPr sz="1400">
        <a:latin typeface="+mj-lt"/>
        <a:ea typeface="+mj-ea"/>
        <a:cs typeface="+mj-cs"/>
        <a:sym typeface="Arial"/>
      </a:defRPr>
    </a:lvl7pPr>
    <a:lvl8pPr indent="1600200" latinLnBrk="0">
      <a:defRPr sz="1400">
        <a:latin typeface="+mj-lt"/>
        <a:ea typeface="+mj-ea"/>
        <a:cs typeface="+mj-cs"/>
        <a:sym typeface="Arial"/>
      </a:defRPr>
    </a:lvl8pPr>
    <a:lvl9pPr indent="1828800" latinLnBrk="0">
      <a:defRPr sz="1400">
        <a:latin typeface="+mj-lt"/>
        <a:ea typeface="+mj-ea"/>
        <a:cs typeface="+mj-cs"/>
        <a:sym typeface="Arial"/>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p:bg>
      <p:bgPr>
        <a:solidFill>
          <a:srgbClr val="F46524"/>
        </a:solidFill>
        <a:effectLst/>
      </p:bgPr>
    </p:bg>
    <p:spTree>
      <p:nvGrpSpPr>
        <p:cNvPr id="1" name=""/>
        <p:cNvGrpSpPr/>
        <p:nvPr/>
      </p:nvGrpSpPr>
      <p:grpSpPr>
        <a:xfrm>
          <a:off x="0" y="0"/>
          <a:ext cx="0" cy="0"/>
          <a:chOff x="0" y="0"/>
          <a:chExt cx="0" cy="0"/>
        </a:xfrm>
      </p:grpSpPr>
      <p:sp>
        <p:nvSpPr>
          <p:cNvPr id="11" name="Google Shape;10;p2"/>
          <p:cNvSpPr/>
          <p:nvPr/>
        </p:nvSpPr>
        <p:spPr>
          <a:xfrm>
            <a:off x="2477723" y="415650"/>
            <a:ext cx="6244201" cy="1"/>
          </a:xfrm>
          <a:prstGeom prst="line">
            <a:avLst/>
          </a:prstGeom>
          <a:ln w="38100">
            <a:solidFill>
              <a:srgbClr val="FFFFFF"/>
            </a:solidFill>
          </a:ln>
        </p:spPr>
        <p:txBody>
          <a:bodyPr lIns="0" tIns="0" rIns="0" bIns="0"/>
          <a:lstStyle/>
          <a:p>
            <a:endParaRPr/>
          </a:p>
        </p:txBody>
      </p:sp>
      <p:sp>
        <p:nvSpPr>
          <p:cNvPr id="12" name="Google Shape;11;p2"/>
          <p:cNvSpPr/>
          <p:nvPr/>
        </p:nvSpPr>
        <p:spPr>
          <a:xfrm>
            <a:off x="2477723" y="4739999"/>
            <a:ext cx="6244201" cy="1"/>
          </a:xfrm>
          <a:prstGeom prst="line">
            <a:avLst/>
          </a:prstGeom>
          <a:ln w="19050">
            <a:solidFill>
              <a:srgbClr val="FFFFFF"/>
            </a:solidFill>
          </a:ln>
        </p:spPr>
        <p:txBody>
          <a:bodyPr lIns="0" tIns="0" rIns="0" bIns="0"/>
          <a:lstStyle/>
          <a:p>
            <a:endParaRPr/>
          </a:p>
        </p:txBody>
      </p:sp>
      <p:sp>
        <p:nvSpPr>
          <p:cNvPr id="13" name="Google Shape;12;p2"/>
          <p:cNvSpPr/>
          <p:nvPr/>
        </p:nvSpPr>
        <p:spPr>
          <a:xfrm>
            <a:off x="425197" y="415650"/>
            <a:ext cx="183301" cy="1"/>
          </a:xfrm>
          <a:prstGeom prst="line">
            <a:avLst/>
          </a:prstGeom>
          <a:ln w="19050">
            <a:solidFill>
              <a:srgbClr val="FFFFFF"/>
            </a:solidFill>
          </a:ln>
        </p:spPr>
        <p:txBody>
          <a:bodyPr lIns="0" tIns="0" rIns="0" bIns="0"/>
          <a:lstStyle/>
          <a:p>
            <a:endParaRPr/>
          </a:p>
        </p:txBody>
      </p:sp>
      <p:sp>
        <p:nvSpPr>
          <p:cNvPr id="14" name="Title Text"/>
          <p:cNvSpPr txBox="1">
            <a:spLocks noGrp="1"/>
          </p:cNvSpPr>
          <p:nvPr>
            <p:ph type="title"/>
          </p:nvPr>
        </p:nvSpPr>
        <p:spPr>
          <a:xfrm>
            <a:off x="2371725" y="630225"/>
            <a:ext cx="6331500" cy="1542000"/>
          </a:xfrm>
          <a:prstGeom prst="rect">
            <a:avLst/>
          </a:prstGeom>
        </p:spPr>
        <p:txBody>
          <a:bodyPr/>
          <a:lstStyle>
            <a:lvl1pPr>
              <a:defRPr sz="4800">
                <a:solidFill>
                  <a:srgbClr val="FFFFFF"/>
                </a:solidFill>
              </a:defRPr>
            </a:lvl1pPr>
          </a:lstStyle>
          <a:p>
            <a:r>
              <a:t>Title Text</a:t>
            </a:r>
          </a:p>
        </p:txBody>
      </p:sp>
      <p:sp>
        <p:nvSpPr>
          <p:cNvPr id="15" name="Body Level One…"/>
          <p:cNvSpPr txBox="1">
            <a:spLocks noGrp="1"/>
          </p:cNvSpPr>
          <p:nvPr>
            <p:ph type="body" sz="quarter" idx="1"/>
          </p:nvPr>
        </p:nvSpPr>
        <p:spPr>
          <a:xfrm>
            <a:off x="2390267" y="3238450"/>
            <a:ext cx="6331501" cy="1241700"/>
          </a:xfrm>
          <a:prstGeom prst="rect">
            <a:avLst/>
          </a:prstGeom>
        </p:spPr>
        <p:txBody>
          <a:bodyPr anchor="b">
            <a:normAutofit/>
          </a:bodyPr>
          <a:lstStyle>
            <a:lvl1pPr marL="342900" indent="-228600">
              <a:lnSpc>
                <a:spcPct val="100000"/>
              </a:lnSpc>
              <a:buClrTx/>
              <a:buSzTx/>
              <a:buFontTx/>
              <a:buNone/>
              <a:defRPr>
                <a:solidFill>
                  <a:srgbClr val="FFFFFF"/>
                </a:solidFill>
              </a:defRPr>
            </a:lvl1pPr>
            <a:lvl2pPr marL="342900" indent="254000">
              <a:lnSpc>
                <a:spcPct val="100000"/>
              </a:lnSpc>
              <a:buClrTx/>
              <a:buSzTx/>
              <a:buFontTx/>
              <a:buNone/>
              <a:defRPr>
                <a:solidFill>
                  <a:srgbClr val="FFFFFF"/>
                </a:solidFill>
              </a:defRPr>
            </a:lvl2pPr>
            <a:lvl3pPr marL="342900" indent="711200">
              <a:lnSpc>
                <a:spcPct val="100000"/>
              </a:lnSpc>
              <a:buClrTx/>
              <a:buSzTx/>
              <a:buFontTx/>
              <a:buNone/>
              <a:defRPr>
                <a:solidFill>
                  <a:srgbClr val="FFFFFF"/>
                </a:solidFill>
              </a:defRPr>
            </a:lvl3pPr>
            <a:lvl4pPr marL="342900" indent="1168400">
              <a:lnSpc>
                <a:spcPct val="100000"/>
              </a:lnSpc>
              <a:buClrTx/>
              <a:buSzTx/>
              <a:buFontTx/>
              <a:buNone/>
              <a:defRPr>
                <a:solidFill>
                  <a:srgbClr val="FFFFFF"/>
                </a:solidFill>
              </a:defRPr>
            </a:lvl4pPr>
            <a:lvl5pPr marL="342900" indent="1625600">
              <a:lnSpc>
                <a:spcPct val="100000"/>
              </a:lnSpc>
              <a:buClrTx/>
              <a:buSzTx/>
              <a:buFontTx/>
              <a:buNone/>
              <a:defRPr>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6"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SECTION_HEADER">
    <p:bg>
      <p:bgPr>
        <a:solidFill>
          <a:srgbClr val="F46524"/>
        </a:solidFill>
        <a:effectLst/>
      </p:bgPr>
    </p:bg>
    <p:spTree>
      <p:nvGrpSpPr>
        <p:cNvPr id="1" name=""/>
        <p:cNvGrpSpPr/>
        <p:nvPr/>
      </p:nvGrpSpPr>
      <p:grpSpPr>
        <a:xfrm>
          <a:off x="0" y="0"/>
          <a:ext cx="0" cy="0"/>
          <a:chOff x="0" y="0"/>
          <a:chExt cx="0" cy="0"/>
        </a:xfrm>
      </p:grpSpPr>
      <p:sp>
        <p:nvSpPr>
          <p:cNvPr id="23" name="Google Shape;17;p3"/>
          <p:cNvSpPr/>
          <p:nvPr/>
        </p:nvSpPr>
        <p:spPr>
          <a:xfrm>
            <a:off x="425200" y="415650"/>
            <a:ext cx="8296801" cy="1"/>
          </a:xfrm>
          <a:prstGeom prst="line">
            <a:avLst/>
          </a:prstGeom>
          <a:ln w="38100">
            <a:solidFill>
              <a:srgbClr val="FFFFFF"/>
            </a:solidFill>
          </a:ln>
        </p:spPr>
        <p:txBody>
          <a:bodyPr lIns="0" tIns="0" rIns="0" bIns="0"/>
          <a:lstStyle/>
          <a:p>
            <a:endParaRPr/>
          </a:p>
        </p:txBody>
      </p:sp>
      <p:sp>
        <p:nvSpPr>
          <p:cNvPr id="24" name="Google Shape;18;p3"/>
          <p:cNvSpPr/>
          <p:nvPr/>
        </p:nvSpPr>
        <p:spPr>
          <a:xfrm>
            <a:off x="425200" y="4739999"/>
            <a:ext cx="8296801" cy="1"/>
          </a:xfrm>
          <a:prstGeom prst="line">
            <a:avLst/>
          </a:prstGeom>
          <a:ln w="19050">
            <a:solidFill>
              <a:srgbClr val="FFFFFF"/>
            </a:solidFill>
          </a:ln>
        </p:spPr>
        <p:txBody>
          <a:bodyPr lIns="0" tIns="0" rIns="0" bIns="0"/>
          <a:lstStyle/>
          <a:p>
            <a:endParaRPr/>
          </a:p>
        </p:txBody>
      </p:sp>
      <p:sp>
        <p:nvSpPr>
          <p:cNvPr id="25" name="Title Text"/>
          <p:cNvSpPr txBox="1">
            <a:spLocks noGrp="1"/>
          </p:cNvSpPr>
          <p:nvPr>
            <p:ph type="title"/>
          </p:nvPr>
        </p:nvSpPr>
        <p:spPr>
          <a:xfrm>
            <a:off x="406424" y="1806824"/>
            <a:ext cx="8296801" cy="1542001"/>
          </a:xfrm>
          <a:prstGeom prst="rect">
            <a:avLst/>
          </a:prstGeom>
        </p:spPr>
        <p:txBody>
          <a:bodyPr anchor="ctr"/>
          <a:lstStyle>
            <a:lvl1pPr algn="ctr">
              <a:defRPr sz="4800">
                <a:solidFill>
                  <a:srgbClr val="FFFFFF"/>
                </a:solidFill>
              </a:defRPr>
            </a:lvl1pPr>
          </a:lstStyle>
          <a:p>
            <a:r>
              <a:t>Title Text</a:t>
            </a:r>
          </a:p>
        </p:txBody>
      </p:sp>
      <p:sp>
        <p:nvSpPr>
          <p:cNvPr id="26"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_AND_BODY">
    <p:spTree>
      <p:nvGrpSpPr>
        <p:cNvPr id="1" name=""/>
        <p:cNvGrpSpPr/>
        <p:nvPr/>
      </p:nvGrpSpPr>
      <p:grpSpPr>
        <a:xfrm>
          <a:off x="0" y="0"/>
          <a:ext cx="0" cy="0"/>
          <a:chOff x="0" y="0"/>
          <a:chExt cx="0" cy="0"/>
        </a:xfrm>
      </p:grpSpPr>
      <p:sp>
        <p:nvSpPr>
          <p:cNvPr id="33" name="Google Shape;22;p4"/>
          <p:cNvSpPr/>
          <p:nvPr/>
        </p:nvSpPr>
        <p:spPr>
          <a:xfrm>
            <a:off x="2477723" y="415650"/>
            <a:ext cx="6244201" cy="1"/>
          </a:xfrm>
          <a:prstGeom prst="line">
            <a:avLst/>
          </a:prstGeom>
          <a:ln w="38100">
            <a:solidFill>
              <a:srgbClr val="000000"/>
            </a:solidFill>
          </a:ln>
        </p:spPr>
        <p:txBody>
          <a:bodyPr lIns="0" tIns="0" rIns="0" bIns="0"/>
          <a:lstStyle/>
          <a:p>
            <a:endParaRPr/>
          </a:p>
        </p:txBody>
      </p:sp>
      <p:sp>
        <p:nvSpPr>
          <p:cNvPr id="34" name="Google Shape;23;p4"/>
          <p:cNvSpPr/>
          <p:nvPr/>
        </p:nvSpPr>
        <p:spPr>
          <a:xfrm>
            <a:off x="2477723" y="4739999"/>
            <a:ext cx="6244201" cy="1"/>
          </a:xfrm>
          <a:prstGeom prst="line">
            <a:avLst/>
          </a:prstGeom>
          <a:ln w="19050">
            <a:solidFill>
              <a:srgbClr val="000000"/>
            </a:solidFill>
          </a:ln>
        </p:spPr>
        <p:txBody>
          <a:bodyPr lIns="0" tIns="0" rIns="0" bIns="0"/>
          <a:lstStyle/>
          <a:p>
            <a:endParaRPr/>
          </a:p>
        </p:txBody>
      </p:sp>
      <p:sp>
        <p:nvSpPr>
          <p:cNvPr id="35" name="Google Shape;24;p4"/>
          <p:cNvSpPr/>
          <p:nvPr/>
        </p:nvSpPr>
        <p:spPr>
          <a:xfrm>
            <a:off x="425197" y="415650"/>
            <a:ext cx="183301" cy="1"/>
          </a:xfrm>
          <a:prstGeom prst="line">
            <a:avLst/>
          </a:prstGeom>
          <a:ln w="19050">
            <a:solidFill>
              <a:srgbClr val="000000"/>
            </a:solidFill>
          </a:ln>
        </p:spPr>
        <p:txBody>
          <a:bodyPr lIns="0" tIns="0" rIns="0" bIns="0"/>
          <a:lstStyle/>
          <a:p>
            <a:endParaRPr/>
          </a:p>
        </p:txBody>
      </p:sp>
      <p:sp>
        <p:nvSpPr>
          <p:cNvPr id="36" name="Title Text"/>
          <p:cNvSpPr txBox="1">
            <a:spLocks noGrp="1"/>
          </p:cNvSpPr>
          <p:nvPr>
            <p:ph type="title"/>
          </p:nvPr>
        </p:nvSpPr>
        <p:spPr>
          <a:xfrm>
            <a:off x="2400250" y="575950"/>
            <a:ext cx="6321601" cy="635401"/>
          </a:xfrm>
          <a:prstGeom prst="rect">
            <a:avLst/>
          </a:prstGeom>
        </p:spPr>
        <p:txBody>
          <a:bodyPr/>
          <a:lstStyle/>
          <a:p>
            <a:r>
              <a:t>Title Text</a:t>
            </a:r>
          </a:p>
        </p:txBody>
      </p:sp>
      <p:sp>
        <p:nvSpPr>
          <p:cNvPr id="37" name="Body Level One…"/>
          <p:cNvSpPr txBox="1">
            <a:spLocks noGrp="1"/>
          </p:cNvSpPr>
          <p:nvPr>
            <p:ph type="body" idx="1"/>
          </p:nvPr>
        </p:nvSpPr>
        <p:spPr>
          <a:xfrm>
            <a:off x="2410111" y="1595776"/>
            <a:ext cx="6321602" cy="3002401"/>
          </a:xfrm>
          <a:prstGeom prst="rect">
            <a:avLst/>
          </a:prstGeom>
        </p:spPr>
        <p:txBody>
          <a:bodyPr>
            <a:normAutofit/>
          </a:bodyPr>
          <a:lstStyle/>
          <a:p>
            <a:r>
              <a:t>Body Level One</a:t>
            </a:r>
          </a:p>
          <a:p>
            <a:pPr lvl="1"/>
            <a:r>
              <a:t>Body Level Two</a:t>
            </a:r>
          </a:p>
          <a:p>
            <a:pPr lvl="2"/>
            <a:r>
              <a:t>Body Level Three</a:t>
            </a:r>
          </a:p>
          <a:p>
            <a:pPr lvl="3"/>
            <a:r>
              <a:t>Body Level Four</a:t>
            </a:r>
          </a:p>
          <a:p>
            <a:pPr lvl="4"/>
            <a:r>
              <a:t>Body Level Five</a:t>
            </a:r>
          </a:p>
        </p:txBody>
      </p:sp>
      <p:sp>
        <p:nvSpPr>
          <p:cNvPr id="3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ITLE_AND_TWO_COLUMNS">
    <p:spTree>
      <p:nvGrpSpPr>
        <p:cNvPr id="1" name=""/>
        <p:cNvGrpSpPr/>
        <p:nvPr/>
      </p:nvGrpSpPr>
      <p:grpSpPr>
        <a:xfrm>
          <a:off x="0" y="0"/>
          <a:ext cx="0" cy="0"/>
          <a:chOff x="0" y="0"/>
          <a:chExt cx="0" cy="0"/>
        </a:xfrm>
      </p:grpSpPr>
      <p:sp>
        <p:nvSpPr>
          <p:cNvPr id="45" name="Google Shape;29;p5"/>
          <p:cNvSpPr/>
          <p:nvPr/>
        </p:nvSpPr>
        <p:spPr>
          <a:xfrm>
            <a:off x="2477723" y="415650"/>
            <a:ext cx="6244201" cy="1"/>
          </a:xfrm>
          <a:prstGeom prst="line">
            <a:avLst/>
          </a:prstGeom>
          <a:ln w="38100">
            <a:solidFill>
              <a:srgbClr val="000000"/>
            </a:solidFill>
          </a:ln>
        </p:spPr>
        <p:txBody>
          <a:bodyPr lIns="0" tIns="0" rIns="0" bIns="0"/>
          <a:lstStyle/>
          <a:p>
            <a:endParaRPr/>
          </a:p>
        </p:txBody>
      </p:sp>
      <p:sp>
        <p:nvSpPr>
          <p:cNvPr id="46" name="Google Shape;30;p5"/>
          <p:cNvSpPr/>
          <p:nvPr/>
        </p:nvSpPr>
        <p:spPr>
          <a:xfrm>
            <a:off x="2477723" y="4739999"/>
            <a:ext cx="6244201" cy="1"/>
          </a:xfrm>
          <a:prstGeom prst="line">
            <a:avLst/>
          </a:prstGeom>
          <a:ln w="19050">
            <a:solidFill>
              <a:srgbClr val="000000"/>
            </a:solidFill>
          </a:ln>
        </p:spPr>
        <p:txBody>
          <a:bodyPr lIns="0" tIns="0" rIns="0" bIns="0"/>
          <a:lstStyle/>
          <a:p>
            <a:endParaRPr/>
          </a:p>
        </p:txBody>
      </p:sp>
      <p:sp>
        <p:nvSpPr>
          <p:cNvPr id="47" name="Google Shape;31;p5"/>
          <p:cNvSpPr/>
          <p:nvPr/>
        </p:nvSpPr>
        <p:spPr>
          <a:xfrm>
            <a:off x="425197" y="415650"/>
            <a:ext cx="183301" cy="1"/>
          </a:xfrm>
          <a:prstGeom prst="line">
            <a:avLst/>
          </a:prstGeom>
          <a:ln w="19050">
            <a:solidFill>
              <a:srgbClr val="000000"/>
            </a:solidFill>
          </a:ln>
        </p:spPr>
        <p:txBody>
          <a:bodyPr lIns="0" tIns="0" rIns="0" bIns="0"/>
          <a:lstStyle/>
          <a:p>
            <a:endParaRPr/>
          </a:p>
        </p:txBody>
      </p:sp>
      <p:sp>
        <p:nvSpPr>
          <p:cNvPr id="48" name="Title Text"/>
          <p:cNvSpPr txBox="1">
            <a:spLocks noGrp="1"/>
          </p:cNvSpPr>
          <p:nvPr>
            <p:ph type="title"/>
          </p:nvPr>
        </p:nvSpPr>
        <p:spPr>
          <a:xfrm>
            <a:off x="2400250" y="575950"/>
            <a:ext cx="6321601" cy="635401"/>
          </a:xfrm>
          <a:prstGeom prst="rect">
            <a:avLst/>
          </a:prstGeom>
        </p:spPr>
        <p:txBody>
          <a:bodyPr/>
          <a:lstStyle/>
          <a:p>
            <a:r>
              <a:t>Title Text</a:t>
            </a:r>
          </a:p>
        </p:txBody>
      </p:sp>
      <p:sp>
        <p:nvSpPr>
          <p:cNvPr id="49" name="Body Level One…"/>
          <p:cNvSpPr txBox="1">
            <a:spLocks noGrp="1"/>
          </p:cNvSpPr>
          <p:nvPr>
            <p:ph type="body" sz="quarter" idx="1"/>
          </p:nvPr>
        </p:nvSpPr>
        <p:spPr>
          <a:xfrm>
            <a:off x="2400302" y="1602675"/>
            <a:ext cx="3071401" cy="3002401"/>
          </a:xfrm>
          <a:prstGeom prst="rect">
            <a:avLst/>
          </a:prstGeom>
        </p:spPr>
        <p:txBody>
          <a:bodyPr>
            <a:normAutofit/>
          </a:bodyPr>
          <a:lstStyle>
            <a:lvl1pPr indent="-317500">
              <a:buSzPts val="1400"/>
              <a:defRPr sz="1400"/>
            </a:lvl1pPr>
            <a:lvl2pPr marL="965200" indent="-355600">
              <a:buSzPts val="1400"/>
              <a:defRPr sz="1400"/>
            </a:lvl2pPr>
            <a:lvl3pPr marL="1422400" indent="-355600">
              <a:buSzPts val="1400"/>
              <a:defRPr sz="1400"/>
            </a:lvl3pPr>
            <a:lvl4pPr marL="1879600" indent="-355600">
              <a:buSzPts val="1400"/>
              <a:defRPr sz="1400"/>
            </a:lvl4pPr>
            <a:lvl5pPr marL="2336800" indent="-355600">
              <a:buSzPts val="1400"/>
              <a:defRPr sz="1400"/>
            </a:lvl5pPr>
          </a:lstStyle>
          <a:p>
            <a:r>
              <a:t>Body Level One</a:t>
            </a:r>
          </a:p>
          <a:p>
            <a:pPr lvl="1"/>
            <a:r>
              <a:t>Body Level Two</a:t>
            </a:r>
          </a:p>
          <a:p>
            <a:pPr lvl="2"/>
            <a:r>
              <a:t>Body Level Three</a:t>
            </a:r>
          </a:p>
          <a:p>
            <a:pPr lvl="3"/>
            <a:r>
              <a:t>Body Level Four</a:t>
            </a:r>
          </a:p>
          <a:p>
            <a:pPr lvl="4"/>
            <a:r>
              <a:t>Body Level Five</a:t>
            </a:r>
          </a:p>
        </p:txBody>
      </p:sp>
      <p:sp>
        <p:nvSpPr>
          <p:cNvPr id="50" name="Google Shape;34;p5"/>
          <p:cNvSpPr txBox="1">
            <a:spLocks noGrp="1"/>
          </p:cNvSpPr>
          <p:nvPr>
            <p:ph type="body" sz="quarter" idx="13"/>
          </p:nvPr>
        </p:nvSpPr>
        <p:spPr>
          <a:xfrm>
            <a:off x="5650572" y="1602675"/>
            <a:ext cx="3071401" cy="3002401"/>
          </a:xfrm>
          <a:prstGeom prst="rect">
            <a:avLst/>
          </a:prstGeom>
        </p:spPr>
        <p:txBody>
          <a:bodyPr>
            <a:normAutofit/>
          </a:bodyPr>
          <a:lstStyle/>
          <a:p>
            <a:pPr indent="-317500">
              <a:buSzPts val="1400"/>
              <a:defRPr sz="1400"/>
            </a:pPr>
            <a:endParaRPr/>
          </a:p>
        </p:txBody>
      </p:sp>
      <p:sp>
        <p:nvSpPr>
          <p:cNvPr id="5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LE_ONLY">
    <p:spTree>
      <p:nvGrpSpPr>
        <p:cNvPr id="1" name=""/>
        <p:cNvGrpSpPr/>
        <p:nvPr/>
      </p:nvGrpSpPr>
      <p:grpSpPr>
        <a:xfrm>
          <a:off x="0" y="0"/>
          <a:ext cx="0" cy="0"/>
          <a:chOff x="0" y="0"/>
          <a:chExt cx="0" cy="0"/>
        </a:xfrm>
      </p:grpSpPr>
      <p:sp>
        <p:nvSpPr>
          <p:cNvPr id="58" name="Title Text"/>
          <p:cNvSpPr txBox="1">
            <a:spLocks noGrp="1"/>
          </p:cNvSpPr>
          <p:nvPr>
            <p:ph type="title"/>
          </p:nvPr>
        </p:nvSpPr>
        <p:spPr>
          <a:prstGeom prst="rect">
            <a:avLst/>
          </a:prstGeom>
        </p:spPr>
        <p:txBody>
          <a:bodyPr/>
          <a:lstStyle/>
          <a:p>
            <a:r>
              <a:t>Title Text</a:t>
            </a:r>
          </a:p>
        </p:txBody>
      </p:sp>
      <p:sp>
        <p:nvSpPr>
          <p:cNvPr id="5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ONE_COLUMN_TEXT">
    <p:spTree>
      <p:nvGrpSpPr>
        <p:cNvPr id="1" name=""/>
        <p:cNvGrpSpPr/>
        <p:nvPr/>
      </p:nvGrpSpPr>
      <p:grpSpPr>
        <a:xfrm>
          <a:off x="0" y="0"/>
          <a:ext cx="0" cy="0"/>
          <a:chOff x="0" y="0"/>
          <a:chExt cx="0" cy="0"/>
        </a:xfrm>
      </p:grpSpPr>
      <p:sp>
        <p:nvSpPr>
          <p:cNvPr id="66" name="Google Shape;40;p7"/>
          <p:cNvSpPr/>
          <p:nvPr/>
        </p:nvSpPr>
        <p:spPr>
          <a:xfrm>
            <a:off x="425197" y="415650"/>
            <a:ext cx="183301" cy="1"/>
          </a:xfrm>
          <a:prstGeom prst="line">
            <a:avLst/>
          </a:prstGeom>
          <a:ln w="19050">
            <a:solidFill>
              <a:srgbClr val="000000"/>
            </a:solidFill>
          </a:ln>
        </p:spPr>
        <p:txBody>
          <a:bodyPr lIns="0" tIns="0" rIns="0" bIns="0"/>
          <a:lstStyle/>
          <a:p>
            <a:endParaRPr/>
          </a:p>
        </p:txBody>
      </p:sp>
      <p:sp>
        <p:nvSpPr>
          <p:cNvPr id="67" name="Title Text"/>
          <p:cNvSpPr txBox="1">
            <a:spLocks noGrp="1"/>
          </p:cNvSpPr>
          <p:nvPr>
            <p:ph type="title"/>
          </p:nvPr>
        </p:nvSpPr>
        <p:spPr>
          <a:xfrm>
            <a:off x="319499" y="936600"/>
            <a:ext cx="2808001" cy="755700"/>
          </a:xfrm>
          <a:prstGeom prst="rect">
            <a:avLst/>
          </a:prstGeom>
        </p:spPr>
        <p:txBody>
          <a:bodyPr anchor="b"/>
          <a:lstStyle>
            <a:lvl1pPr>
              <a:defRPr sz="2400"/>
            </a:lvl1pPr>
          </a:lstStyle>
          <a:p>
            <a:r>
              <a:t>Title Text</a:t>
            </a:r>
          </a:p>
        </p:txBody>
      </p:sp>
      <p:sp>
        <p:nvSpPr>
          <p:cNvPr id="68" name="Body Level One…"/>
          <p:cNvSpPr txBox="1">
            <a:spLocks noGrp="1"/>
          </p:cNvSpPr>
          <p:nvPr>
            <p:ph type="body" sz="quarter" idx="1"/>
          </p:nvPr>
        </p:nvSpPr>
        <p:spPr>
          <a:xfrm>
            <a:off x="319499" y="1846803"/>
            <a:ext cx="2808001" cy="2806201"/>
          </a:xfrm>
          <a:prstGeom prst="rect">
            <a:avLst/>
          </a:prstGeom>
        </p:spPr>
        <p:txBody>
          <a:bodyPr>
            <a:normAutofit/>
          </a:bodyPr>
          <a:lstStyle>
            <a:lvl1pPr indent="-304800">
              <a:buSzPts val="1200"/>
              <a:defRPr sz="1200"/>
            </a:lvl1pPr>
            <a:lvl2pPr marL="914400" indent="-304800">
              <a:buSzPts val="1200"/>
              <a:defRPr sz="1200"/>
            </a:lvl2pPr>
            <a:lvl3pPr marL="1371600" indent="-304800">
              <a:buSzPts val="1200"/>
              <a:defRPr sz="1200"/>
            </a:lvl3pPr>
            <a:lvl4pPr marL="1828800" indent="-304800">
              <a:buSzPts val="1200"/>
              <a:defRPr sz="1200"/>
            </a:lvl4pPr>
            <a:lvl5pPr marL="2286000" indent="-304800">
              <a:buSzPts val="1200"/>
              <a:defRPr sz="1200"/>
            </a:lvl5pPr>
          </a:lstStyle>
          <a:p>
            <a:r>
              <a:t>Body Level One</a:t>
            </a:r>
          </a:p>
          <a:p>
            <a:pPr lvl="1"/>
            <a:r>
              <a:t>Body Level Two</a:t>
            </a:r>
          </a:p>
          <a:p>
            <a:pPr lvl="2"/>
            <a:r>
              <a:t>Body Level Three</a:t>
            </a:r>
          </a:p>
          <a:p>
            <a:pPr lvl="3"/>
            <a:r>
              <a:t>Body Level Four</a:t>
            </a:r>
          </a:p>
          <a:p>
            <a:pPr lvl="4"/>
            <a:r>
              <a:t>Body Level Five</a:t>
            </a:r>
          </a:p>
        </p:txBody>
      </p:sp>
      <p:sp>
        <p:nvSpPr>
          <p:cNvPr id="6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MAIN_POINT">
    <p:bg>
      <p:bgPr>
        <a:solidFill>
          <a:srgbClr val="757575"/>
        </a:solidFill>
        <a:effectLst/>
      </p:bgPr>
    </p:bg>
    <p:spTree>
      <p:nvGrpSpPr>
        <p:cNvPr id="1" name=""/>
        <p:cNvGrpSpPr/>
        <p:nvPr/>
      </p:nvGrpSpPr>
      <p:grpSpPr>
        <a:xfrm>
          <a:off x="0" y="0"/>
          <a:ext cx="0" cy="0"/>
          <a:chOff x="0" y="0"/>
          <a:chExt cx="0" cy="0"/>
        </a:xfrm>
      </p:grpSpPr>
      <p:sp>
        <p:nvSpPr>
          <p:cNvPr id="76" name="Google Shape;45;p8"/>
          <p:cNvSpPr/>
          <p:nvPr/>
        </p:nvSpPr>
        <p:spPr>
          <a:xfrm>
            <a:off x="425197" y="415650"/>
            <a:ext cx="183301" cy="1"/>
          </a:xfrm>
          <a:prstGeom prst="line">
            <a:avLst/>
          </a:prstGeom>
          <a:ln w="19050">
            <a:solidFill>
              <a:srgbClr val="FFFFFF"/>
            </a:solidFill>
          </a:ln>
        </p:spPr>
        <p:txBody>
          <a:bodyPr lIns="0" tIns="0" rIns="0" bIns="0"/>
          <a:lstStyle/>
          <a:p>
            <a:endParaRPr/>
          </a:p>
        </p:txBody>
      </p:sp>
      <p:sp>
        <p:nvSpPr>
          <p:cNvPr id="77" name="Title Text"/>
          <p:cNvSpPr txBox="1">
            <a:spLocks noGrp="1"/>
          </p:cNvSpPr>
          <p:nvPr>
            <p:ph type="title"/>
          </p:nvPr>
        </p:nvSpPr>
        <p:spPr>
          <a:xfrm>
            <a:off x="283102" y="712140"/>
            <a:ext cx="6244201" cy="3835501"/>
          </a:xfrm>
          <a:prstGeom prst="rect">
            <a:avLst/>
          </a:prstGeom>
        </p:spPr>
        <p:txBody>
          <a:bodyPr anchor="ctr"/>
          <a:lstStyle>
            <a:lvl1pPr>
              <a:defRPr sz="4800">
                <a:solidFill>
                  <a:srgbClr val="FFFFFF"/>
                </a:solidFill>
              </a:defRPr>
            </a:lvl1pPr>
          </a:lstStyle>
          <a:p>
            <a:r>
              <a:t>Title Text</a:t>
            </a:r>
          </a:p>
        </p:txBody>
      </p:sp>
      <p:sp>
        <p:nvSpPr>
          <p:cNvPr id="78"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SECTION_TITLE_AND_DESCRIPTION">
    <p:spTree>
      <p:nvGrpSpPr>
        <p:cNvPr id="1" name=""/>
        <p:cNvGrpSpPr/>
        <p:nvPr/>
      </p:nvGrpSpPr>
      <p:grpSpPr>
        <a:xfrm>
          <a:off x="0" y="0"/>
          <a:ext cx="0" cy="0"/>
          <a:chOff x="0" y="0"/>
          <a:chExt cx="0" cy="0"/>
        </a:xfrm>
      </p:grpSpPr>
      <p:sp>
        <p:nvSpPr>
          <p:cNvPr id="85" name="Google Shape;49;p9"/>
          <p:cNvSpPr/>
          <p:nvPr/>
        </p:nvSpPr>
        <p:spPr>
          <a:xfrm>
            <a:off x="4572000" y="124"/>
            <a:ext cx="4572000" cy="5143501"/>
          </a:xfrm>
          <a:prstGeom prst="rect">
            <a:avLst/>
          </a:prstGeom>
          <a:solidFill>
            <a:srgbClr val="F46524"/>
          </a:solidFill>
          <a:ln w="12700">
            <a:miter lim="400000"/>
          </a:ln>
        </p:spPr>
        <p:txBody>
          <a:bodyPr lIns="0" tIns="0" rIns="0" bIns="0" anchor="ctr"/>
          <a:lstStyle/>
          <a:p>
            <a:pPr>
              <a:defRPr>
                <a:solidFill>
                  <a:srgbClr val="000000"/>
                </a:solidFill>
              </a:defRPr>
            </a:pPr>
            <a:endParaRPr/>
          </a:p>
        </p:txBody>
      </p:sp>
      <p:sp>
        <p:nvSpPr>
          <p:cNvPr id="86" name="Google Shape;50;p9"/>
          <p:cNvSpPr/>
          <p:nvPr/>
        </p:nvSpPr>
        <p:spPr>
          <a:xfrm>
            <a:off x="5029675" y="4495500"/>
            <a:ext cx="468301" cy="1"/>
          </a:xfrm>
          <a:prstGeom prst="line">
            <a:avLst/>
          </a:prstGeom>
          <a:ln w="19050">
            <a:solidFill>
              <a:srgbClr val="FFFFFF"/>
            </a:solidFill>
          </a:ln>
        </p:spPr>
        <p:txBody>
          <a:bodyPr lIns="0" tIns="0" rIns="0" bIns="0"/>
          <a:lstStyle/>
          <a:p>
            <a:endParaRPr/>
          </a:p>
        </p:txBody>
      </p:sp>
      <p:sp>
        <p:nvSpPr>
          <p:cNvPr id="87" name="Title Text"/>
          <p:cNvSpPr txBox="1">
            <a:spLocks noGrp="1"/>
          </p:cNvSpPr>
          <p:nvPr>
            <p:ph type="title"/>
          </p:nvPr>
        </p:nvSpPr>
        <p:spPr>
          <a:xfrm>
            <a:off x="265500" y="1397349"/>
            <a:ext cx="4045200" cy="1318201"/>
          </a:xfrm>
          <a:prstGeom prst="rect">
            <a:avLst/>
          </a:prstGeom>
        </p:spPr>
        <p:txBody>
          <a:bodyPr anchor="b"/>
          <a:lstStyle>
            <a:lvl1pPr algn="ctr">
              <a:defRPr sz="3600">
                <a:solidFill>
                  <a:srgbClr val="F46524"/>
                </a:solidFill>
              </a:defRPr>
            </a:lvl1pPr>
          </a:lstStyle>
          <a:p>
            <a:r>
              <a:t>Title Text</a:t>
            </a:r>
          </a:p>
        </p:txBody>
      </p:sp>
      <p:sp>
        <p:nvSpPr>
          <p:cNvPr id="88" name="Body Level One…"/>
          <p:cNvSpPr txBox="1">
            <a:spLocks noGrp="1"/>
          </p:cNvSpPr>
          <p:nvPr>
            <p:ph type="body" sz="quarter" idx="1"/>
          </p:nvPr>
        </p:nvSpPr>
        <p:spPr>
          <a:xfrm>
            <a:off x="265500" y="2735371"/>
            <a:ext cx="4045200" cy="1345501"/>
          </a:xfrm>
          <a:prstGeom prst="rect">
            <a:avLst/>
          </a:prstGeom>
        </p:spPr>
        <p:txBody>
          <a:bodyPr>
            <a:normAutofit/>
          </a:bodyPr>
          <a:lstStyle>
            <a:lvl1pPr marL="342900" indent="-228600" algn="ctr">
              <a:lnSpc>
                <a:spcPct val="100000"/>
              </a:lnSpc>
              <a:buClrTx/>
              <a:buSzTx/>
              <a:buFontTx/>
              <a:buNone/>
              <a:defRPr sz="2100"/>
            </a:lvl1pPr>
            <a:lvl2pPr marL="342900" indent="254000" algn="ctr">
              <a:lnSpc>
                <a:spcPct val="100000"/>
              </a:lnSpc>
              <a:buClrTx/>
              <a:buSzTx/>
              <a:buFontTx/>
              <a:buNone/>
              <a:defRPr sz="2100"/>
            </a:lvl2pPr>
            <a:lvl3pPr marL="342900" indent="711200" algn="ctr">
              <a:lnSpc>
                <a:spcPct val="100000"/>
              </a:lnSpc>
              <a:buClrTx/>
              <a:buSzTx/>
              <a:buFontTx/>
              <a:buNone/>
              <a:defRPr sz="2100"/>
            </a:lvl3pPr>
            <a:lvl4pPr marL="342900" indent="1168400" algn="ctr">
              <a:lnSpc>
                <a:spcPct val="100000"/>
              </a:lnSpc>
              <a:buClrTx/>
              <a:buSzTx/>
              <a:buFontTx/>
              <a:buNone/>
              <a:defRPr sz="2100"/>
            </a:lvl4pPr>
            <a:lvl5pPr marL="342900" indent="1625600" algn="ctr">
              <a:lnSpc>
                <a:spcPct val="100000"/>
              </a:lnSpc>
              <a:buClrTx/>
              <a:buSzTx/>
              <a:buFontTx/>
              <a:buNone/>
              <a:defRPr sz="2100"/>
            </a:lvl5pPr>
          </a:lstStyle>
          <a:p>
            <a:r>
              <a:t>Body Level One</a:t>
            </a:r>
          </a:p>
          <a:p>
            <a:pPr lvl="1"/>
            <a:r>
              <a:t>Body Level Two</a:t>
            </a:r>
          </a:p>
          <a:p>
            <a:pPr lvl="2"/>
            <a:r>
              <a:t>Body Level Three</a:t>
            </a:r>
          </a:p>
          <a:p>
            <a:pPr lvl="3"/>
            <a:r>
              <a:t>Body Level Four</a:t>
            </a:r>
          </a:p>
          <a:p>
            <a:pPr lvl="4"/>
            <a:r>
              <a:t>Body Level Five</a:t>
            </a:r>
          </a:p>
        </p:txBody>
      </p:sp>
      <p:sp>
        <p:nvSpPr>
          <p:cNvPr id="89" name="Google Shape;53;p9"/>
          <p:cNvSpPr txBox="1">
            <a:spLocks noGrp="1"/>
          </p:cNvSpPr>
          <p:nvPr>
            <p:ph type="body" sz="half" idx="13"/>
          </p:nvPr>
        </p:nvSpPr>
        <p:spPr>
          <a:xfrm>
            <a:off x="4939500" y="724199"/>
            <a:ext cx="3837000" cy="3695101"/>
          </a:xfrm>
          <a:prstGeom prst="rect">
            <a:avLst/>
          </a:prstGeom>
        </p:spPr>
        <p:txBody>
          <a:bodyPr anchor="ctr">
            <a:normAutofit/>
          </a:bodyPr>
          <a:lstStyle/>
          <a:p>
            <a:pPr>
              <a:buClr>
                <a:srgbClr val="FFFFFF"/>
              </a:buClr>
              <a:defRPr>
                <a:solidFill>
                  <a:srgbClr val="FFFFFF"/>
                </a:solidFill>
              </a:defRPr>
            </a:pPr>
            <a:endParaRPr/>
          </a:p>
        </p:txBody>
      </p:sp>
      <p:sp>
        <p:nvSpPr>
          <p:cNvPr id="90"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CAPTION_ONLY">
    <p:spTree>
      <p:nvGrpSpPr>
        <p:cNvPr id="1" name=""/>
        <p:cNvGrpSpPr/>
        <p:nvPr/>
      </p:nvGrpSpPr>
      <p:grpSpPr>
        <a:xfrm>
          <a:off x="0" y="0"/>
          <a:ext cx="0" cy="0"/>
          <a:chOff x="0" y="0"/>
          <a:chExt cx="0" cy="0"/>
        </a:xfrm>
      </p:grpSpPr>
      <p:sp>
        <p:nvSpPr>
          <p:cNvPr id="97" name="Google Shape;56;p10"/>
          <p:cNvSpPr/>
          <p:nvPr/>
        </p:nvSpPr>
        <p:spPr>
          <a:xfrm>
            <a:off x="425200" y="4739999"/>
            <a:ext cx="8296801" cy="1"/>
          </a:xfrm>
          <a:prstGeom prst="line">
            <a:avLst/>
          </a:prstGeom>
          <a:ln w="19050">
            <a:solidFill>
              <a:srgbClr val="000000"/>
            </a:solidFill>
          </a:ln>
        </p:spPr>
        <p:txBody>
          <a:bodyPr lIns="0" tIns="0" rIns="0" bIns="0"/>
          <a:lstStyle/>
          <a:p>
            <a:endParaRPr/>
          </a:p>
        </p:txBody>
      </p:sp>
      <p:sp>
        <p:nvSpPr>
          <p:cNvPr id="98" name="Google Shape;57;p10"/>
          <p:cNvSpPr/>
          <p:nvPr/>
        </p:nvSpPr>
        <p:spPr>
          <a:xfrm>
            <a:off x="425197" y="415650"/>
            <a:ext cx="183301" cy="1"/>
          </a:xfrm>
          <a:prstGeom prst="line">
            <a:avLst/>
          </a:prstGeom>
          <a:ln w="19050">
            <a:solidFill>
              <a:srgbClr val="000000"/>
            </a:solidFill>
          </a:ln>
        </p:spPr>
        <p:txBody>
          <a:bodyPr lIns="0" tIns="0" rIns="0" bIns="0"/>
          <a:lstStyle/>
          <a:p>
            <a:endParaRPr/>
          </a:p>
        </p:txBody>
      </p:sp>
      <p:sp>
        <p:nvSpPr>
          <p:cNvPr id="99" name="Body Level One…"/>
          <p:cNvSpPr txBox="1">
            <a:spLocks noGrp="1"/>
          </p:cNvSpPr>
          <p:nvPr>
            <p:ph type="body" sz="quarter" idx="1"/>
          </p:nvPr>
        </p:nvSpPr>
        <p:spPr>
          <a:xfrm>
            <a:off x="328016" y="4226024"/>
            <a:ext cx="8388602" cy="393601"/>
          </a:xfrm>
          <a:prstGeom prst="rect">
            <a:avLst/>
          </a:prstGeom>
        </p:spPr>
        <p:txBody>
          <a:bodyPr anchor="ctr">
            <a:normAutofit/>
          </a:bodyPr>
          <a:lstStyle>
            <a:lvl1pPr marL="228600" indent="0">
              <a:lnSpc>
                <a:spcPct val="100000"/>
              </a:lnSpc>
              <a:buClrTx/>
              <a:buSzTx/>
              <a:buFontTx/>
              <a:buNone/>
            </a:lvl1pPr>
            <a:lvl2pPr>
              <a:lnSpc>
                <a:spcPct val="100000"/>
              </a:lnSpc>
              <a:buClrTx/>
              <a:buFontTx/>
            </a:lvl2pPr>
            <a:lvl3pPr>
              <a:lnSpc>
                <a:spcPct val="100000"/>
              </a:lnSpc>
              <a:buClrTx/>
              <a:buFontTx/>
            </a:lvl3pPr>
            <a:lvl4pPr>
              <a:lnSpc>
                <a:spcPct val="100000"/>
              </a:lnSpc>
              <a:buClrTx/>
              <a:buFontTx/>
            </a:lvl4pPr>
            <a:lvl5pPr>
              <a:lnSpc>
                <a:spcPct val="100000"/>
              </a:lnSpc>
              <a:buClrTx/>
              <a:buFontTx/>
            </a:lvl5pPr>
          </a:lstStyle>
          <a:p>
            <a:r>
              <a:t>Body Level One</a:t>
            </a:r>
          </a:p>
          <a:p>
            <a:pPr lvl="1"/>
            <a:r>
              <a:t>Body Level Two</a:t>
            </a:r>
          </a:p>
          <a:p>
            <a:pPr lvl="2"/>
            <a:r>
              <a:t>Body Level Three</a:t>
            </a:r>
          </a:p>
          <a:p>
            <a:pPr lvl="3"/>
            <a:r>
              <a:t>Body Level Four</a:t>
            </a:r>
          </a:p>
          <a:p>
            <a:pPr lvl="4"/>
            <a:r>
              <a:t>Body Level Five</a:t>
            </a:r>
          </a:p>
        </p:txBody>
      </p:sp>
      <p:sp>
        <p:nvSpPr>
          <p:cNvPr id="10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BIG_NUMBER">
    <p:spTree>
      <p:nvGrpSpPr>
        <p:cNvPr id="1" name=""/>
        <p:cNvGrpSpPr/>
        <p:nvPr/>
      </p:nvGrpSpPr>
      <p:grpSpPr>
        <a:xfrm>
          <a:off x="0" y="0"/>
          <a:ext cx="0" cy="0"/>
          <a:chOff x="0" y="0"/>
          <a:chExt cx="0" cy="0"/>
        </a:xfrm>
      </p:grpSpPr>
      <p:sp>
        <p:nvSpPr>
          <p:cNvPr id="107" name="Google Shape;61;p11"/>
          <p:cNvSpPr/>
          <p:nvPr/>
        </p:nvSpPr>
        <p:spPr>
          <a:xfrm>
            <a:off x="425200" y="4739999"/>
            <a:ext cx="8296801" cy="1"/>
          </a:xfrm>
          <a:prstGeom prst="line">
            <a:avLst/>
          </a:prstGeom>
          <a:ln w="19050">
            <a:solidFill>
              <a:srgbClr val="000000"/>
            </a:solidFill>
          </a:ln>
        </p:spPr>
        <p:txBody>
          <a:bodyPr lIns="0" tIns="0" rIns="0" bIns="0"/>
          <a:lstStyle/>
          <a:p>
            <a:endParaRPr/>
          </a:p>
        </p:txBody>
      </p:sp>
      <p:sp>
        <p:nvSpPr>
          <p:cNvPr id="108" name="Google Shape;62;p11"/>
          <p:cNvSpPr/>
          <p:nvPr/>
        </p:nvSpPr>
        <p:spPr>
          <a:xfrm>
            <a:off x="425200" y="415650"/>
            <a:ext cx="8296801" cy="1"/>
          </a:xfrm>
          <a:prstGeom prst="line">
            <a:avLst/>
          </a:prstGeom>
          <a:ln w="38100">
            <a:solidFill>
              <a:srgbClr val="000000"/>
            </a:solidFill>
          </a:ln>
        </p:spPr>
        <p:txBody>
          <a:bodyPr lIns="0" tIns="0" rIns="0" bIns="0"/>
          <a:lstStyle/>
          <a:p>
            <a:endParaRPr/>
          </a:p>
        </p:txBody>
      </p:sp>
      <p:sp>
        <p:nvSpPr>
          <p:cNvPr id="109" name="Title Text"/>
          <p:cNvSpPr txBox="1">
            <a:spLocks noGrp="1"/>
          </p:cNvSpPr>
          <p:nvPr>
            <p:ph type="title"/>
          </p:nvPr>
        </p:nvSpPr>
        <p:spPr>
          <a:xfrm>
            <a:off x="853950" y="1304850"/>
            <a:ext cx="7436101" cy="1538400"/>
          </a:xfrm>
          <a:prstGeom prst="rect">
            <a:avLst/>
          </a:prstGeom>
        </p:spPr>
        <p:txBody>
          <a:bodyPr anchor="ctr"/>
          <a:lstStyle>
            <a:lvl1pPr algn="ctr">
              <a:defRPr sz="9600">
                <a:solidFill>
                  <a:srgbClr val="F46524"/>
                </a:solidFill>
                <a:latin typeface="Lato"/>
                <a:ea typeface="Lato"/>
                <a:cs typeface="Lato"/>
                <a:sym typeface="Lato"/>
              </a:defRPr>
            </a:lvl1pPr>
          </a:lstStyle>
          <a:p>
            <a:r>
              <a:t>Title Text</a:t>
            </a:r>
          </a:p>
        </p:txBody>
      </p:sp>
      <p:sp>
        <p:nvSpPr>
          <p:cNvPr id="110" name="Body Level One…"/>
          <p:cNvSpPr txBox="1">
            <a:spLocks noGrp="1"/>
          </p:cNvSpPr>
          <p:nvPr>
            <p:ph type="body" sz="quarter" idx="1"/>
          </p:nvPr>
        </p:nvSpPr>
        <p:spPr>
          <a:xfrm>
            <a:off x="853950" y="2919450"/>
            <a:ext cx="7436101" cy="1071601"/>
          </a:xfrm>
          <a:prstGeom prst="rect">
            <a:avLst/>
          </a:prstGeom>
        </p:spPr>
        <p:txBody>
          <a:bodyPr>
            <a:normAutofit/>
          </a:bodyPr>
          <a:lstStyle>
            <a:lvl1pPr algn="ctr"/>
            <a:lvl2pPr algn="ctr"/>
            <a:lvl3pPr algn="ctr"/>
            <a:lvl4pPr algn="ctr"/>
            <a:lvl5pPr algn="ctr"/>
          </a:lstStyle>
          <a:p>
            <a:r>
              <a:t>Body Level One</a:t>
            </a:r>
          </a:p>
          <a:p>
            <a:pPr lvl="1"/>
            <a:r>
              <a:t>Body Level Two</a:t>
            </a:r>
          </a:p>
          <a:p>
            <a:pPr lvl="2"/>
            <a:r>
              <a:t>Body Level Three</a:t>
            </a:r>
          </a:p>
          <a:p>
            <a:pPr lvl="3"/>
            <a:r>
              <a:t>Body Level Four</a:t>
            </a:r>
          </a:p>
          <a:p>
            <a:pPr lvl="4"/>
            <a:r>
              <a:t>Body Level Five</a:t>
            </a:r>
          </a:p>
        </p:txBody>
      </p:sp>
      <p:sp>
        <p:nvSpPr>
          <p:cNvPr id="11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1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303299" y="411575"/>
            <a:ext cx="8520602" cy="639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424" tIns="91424" rIns="91424" bIns="91424">
            <a:normAutofit/>
          </a:bodyPr>
          <a:lstStyle/>
          <a:p>
            <a:r>
              <a:t>Title Text</a:t>
            </a:r>
          </a:p>
        </p:txBody>
      </p:sp>
      <p:sp>
        <p:nvSpPr>
          <p:cNvPr id="3" name="Body Level One…"/>
          <p:cNvSpPr txBox="1">
            <a:spLocks noGrp="1"/>
          </p:cNvSpPr>
          <p:nvPr>
            <p:ph type="body" idx="1"/>
          </p:nvPr>
        </p:nvSpPr>
        <p:spPr>
          <a:xfrm>
            <a:off x="457200" y="1200150"/>
            <a:ext cx="8229600" cy="394335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424" tIns="91424" rIns="91424" bIns="91424"/>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709886" y="4717934"/>
            <a:ext cx="336814" cy="335251"/>
          </a:xfrm>
          <a:prstGeom prst="rect">
            <a:avLst/>
          </a:prstGeom>
          <a:ln w="12700">
            <a:miter lim="400000"/>
          </a:ln>
        </p:spPr>
        <p:txBody>
          <a:bodyPr wrap="none" lIns="91424" tIns="91424" rIns="91424" bIns="91424" anchor="ctr">
            <a:spAutoFit/>
          </a:bodyPr>
          <a:lstStyle>
            <a:lvl1pPr algn="r">
              <a:defRPr sz="1000">
                <a:solidFill>
                  <a:srgbClr val="000000"/>
                </a:solidFill>
                <a:latin typeface="Lato"/>
                <a:ea typeface="Lato"/>
                <a:cs typeface="Lato"/>
                <a:sym typeface="Lato"/>
              </a:defRPr>
            </a:lvl1pPr>
          </a:lstStyle>
          <a:p>
            <a:fld id="{86CB4B4D-7CA3-9044-876B-883B54F8677D}" type="slidenum">
              <a:t>‹#›</a:t>
            </a:fld>
            <a:endParaRPr/>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med"/>
  <p:txStyles>
    <p:titleStyle>
      <a:lvl1pPr marL="0" marR="0" indent="0" algn="l" defTabSz="914400" rtl="0" latinLnBrk="0">
        <a:lnSpc>
          <a:spcPct val="100000"/>
        </a:lnSpc>
        <a:spcBef>
          <a:spcPts val="0"/>
        </a:spcBef>
        <a:spcAft>
          <a:spcPts val="0"/>
        </a:spcAft>
        <a:buClrTx/>
        <a:buSzTx/>
        <a:buFontTx/>
        <a:buNone/>
        <a:tabLst/>
        <a:defRPr sz="3000" b="1" i="0" u="none" strike="noStrike" cap="none" spc="0" baseline="0">
          <a:solidFill>
            <a:srgbClr val="000000"/>
          </a:solidFill>
          <a:uFillTx/>
          <a:latin typeface="Raleway"/>
          <a:ea typeface="Raleway"/>
          <a:cs typeface="Raleway"/>
          <a:sym typeface="Raleway"/>
        </a:defRPr>
      </a:lvl1pPr>
      <a:lvl2pPr marL="0" marR="0" indent="0" algn="l" defTabSz="914400" rtl="0" latinLnBrk="0">
        <a:lnSpc>
          <a:spcPct val="100000"/>
        </a:lnSpc>
        <a:spcBef>
          <a:spcPts val="0"/>
        </a:spcBef>
        <a:spcAft>
          <a:spcPts val="0"/>
        </a:spcAft>
        <a:buClrTx/>
        <a:buSzTx/>
        <a:buFontTx/>
        <a:buNone/>
        <a:tabLst/>
        <a:defRPr sz="3000" b="1" i="0" u="none" strike="noStrike" cap="none" spc="0" baseline="0">
          <a:solidFill>
            <a:srgbClr val="000000"/>
          </a:solidFill>
          <a:uFillTx/>
          <a:latin typeface="Raleway"/>
          <a:ea typeface="Raleway"/>
          <a:cs typeface="Raleway"/>
          <a:sym typeface="Raleway"/>
        </a:defRPr>
      </a:lvl2pPr>
      <a:lvl3pPr marL="0" marR="0" indent="0" algn="l" defTabSz="914400" rtl="0" latinLnBrk="0">
        <a:lnSpc>
          <a:spcPct val="100000"/>
        </a:lnSpc>
        <a:spcBef>
          <a:spcPts val="0"/>
        </a:spcBef>
        <a:spcAft>
          <a:spcPts val="0"/>
        </a:spcAft>
        <a:buClrTx/>
        <a:buSzTx/>
        <a:buFontTx/>
        <a:buNone/>
        <a:tabLst/>
        <a:defRPr sz="3000" b="1" i="0" u="none" strike="noStrike" cap="none" spc="0" baseline="0">
          <a:solidFill>
            <a:srgbClr val="000000"/>
          </a:solidFill>
          <a:uFillTx/>
          <a:latin typeface="Raleway"/>
          <a:ea typeface="Raleway"/>
          <a:cs typeface="Raleway"/>
          <a:sym typeface="Raleway"/>
        </a:defRPr>
      </a:lvl3pPr>
      <a:lvl4pPr marL="0" marR="0" indent="0" algn="l" defTabSz="914400" rtl="0" latinLnBrk="0">
        <a:lnSpc>
          <a:spcPct val="100000"/>
        </a:lnSpc>
        <a:spcBef>
          <a:spcPts val="0"/>
        </a:spcBef>
        <a:spcAft>
          <a:spcPts val="0"/>
        </a:spcAft>
        <a:buClrTx/>
        <a:buSzTx/>
        <a:buFontTx/>
        <a:buNone/>
        <a:tabLst/>
        <a:defRPr sz="3000" b="1" i="0" u="none" strike="noStrike" cap="none" spc="0" baseline="0">
          <a:solidFill>
            <a:srgbClr val="000000"/>
          </a:solidFill>
          <a:uFillTx/>
          <a:latin typeface="Raleway"/>
          <a:ea typeface="Raleway"/>
          <a:cs typeface="Raleway"/>
          <a:sym typeface="Raleway"/>
        </a:defRPr>
      </a:lvl4pPr>
      <a:lvl5pPr marL="0" marR="0" indent="0" algn="l" defTabSz="914400" rtl="0" latinLnBrk="0">
        <a:lnSpc>
          <a:spcPct val="100000"/>
        </a:lnSpc>
        <a:spcBef>
          <a:spcPts val="0"/>
        </a:spcBef>
        <a:spcAft>
          <a:spcPts val="0"/>
        </a:spcAft>
        <a:buClrTx/>
        <a:buSzTx/>
        <a:buFontTx/>
        <a:buNone/>
        <a:tabLst/>
        <a:defRPr sz="3000" b="1" i="0" u="none" strike="noStrike" cap="none" spc="0" baseline="0">
          <a:solidFill>
            <a:srgbClr val="000000"/>
          </a:solidFill>
          <a:uFillTx/>
          <a:latin typeface="Raleway"/>
          <a:ea typeface="Raleway"/>
          <a:cs typeface="Raleway"/>
          <a:sym typeface="Raleway"/>
        </a:defRPr>
      </a:lvl5pPr>
      <a:lvl6pPr marL="0" marR="0" indent="0" algn="l" defTabSz="914400" rtl="0" latinLnBrk="0">
        <a:lnSpc>
          <a:spcPct val="100000"/>
        </a:lnSpc>
        <a:spcBef>
          <a:spcPts val="0"/>
        </a:spcBef>
        <a:spcAft>
          <a:spcPts val="0"/>
        </a:spcAft>
        <a:buClrTx/>
        <a:buSzTx/>
        <a:buFontTx/>
        <a:buNone/>
        <a:tabLst/>
        <a:defRPr sz="3000" b="1" i="0" u="none" strike="noStrike" cap="none" spc="0" baseline="0">
          <a:solidFill>
            <a:srgbClr val="000000"/>
          </a:solidFill>
          <a:uFillTx/>
          <a:latin typeface="Raleway"/>
          <a:ea typeface="Raleway"/>
          <a:cs typeface="Raleway"/>
          <a:sym typeface="Raleway"/>
        </a:defRPr>
      </a:lvl6pPr>
      <a:lvl7pPr marL="0" marR="0" indent="0" algn="l" defTabSz="914400" rtl="0" latinLnBrk="0">
        <a:lnSpc>
          <a:spcPct val="100000"/>
        </a:lnSpc>
        <a:spcBef>
          <a:spcPts val="0"/>
        </a:spcBef>
        <a:spcAft>
          <a:spcPts val="0"/>
        </a:spcAft>
        <a:buClrTx/>
        <a:buSzTx/>
        <a:buFontTx/>
        <a:buNone/>
        <a:tabLst/>
        <a:defRPr sz="3000" b="1" i="0" u="none" strike="noStrike" cap="none" spc="0" baseline="0">
          <a:solidFill>
            <a:srgbClr val="000000"/>
          </a:solidFill>
          <a:uFillTx/>
          <a:latin typeface="Raleway"/>
          <a:ea typeface="Raleway"/>
          <a:cs typeface="Raleway"/>
          <a:sym typeface="Raleway"/>
        </a:defRPr>
      </a:lvl7pPr>
      <a:lvl8pPr marL="0" marR="0" indent="0" algn="l" defTabSz="914400" rtl="0" latinLnBrk="0">
        <a:lnSpc>
          <a:spcPct val="100000"/>
        </a:lnSpc>
        <a:spcBef>
          <a:spcPts val="0"/>
        </a:spcBef>
        <a:spcAft>
          <a:spcPts val="0"/>
        </a:spcAft>
        <a:buClrTx/>
        <a:buSzTx/>
        <a:buFontTx/>
        <a:buNone/>
        <a:tabLst/>
        <a:defRPr sz="3000" b="1" i="0" u="none" strike="noStrike" cap="none" spc="0" baseline="0">
          <a:solidFill>
            <a:srgbClr val="000000"/>
          </a:solidFill>
          <a:uFillTx/>
          <a:latin typeface="Raleway"/>
          <a:ea typeface="Raleway"/>
          <a:cs typeface="Raleway"/>
          <a:sym typeface="Raleway"/>
        </a:defRPr>
      </a:lvl8pPr>
      <a:lvl9pPr marL="0" marR="0" indent="0" algn="l" defTabSz="914400" rtl="0" latinLnBrk="0">
        <a:lnSpc>
          <a:spcPct val="100000"/>
        </a:lnSpc>
        <a:spcBef>
          <a:spcPts val="0"/>
        </a:spcBef>
        <a:spcAft>
          <a:spcPts val="0"/>
        </a:spcAft>
        <a:buClrTx/>
        <a:buSzTx/>
        <a:buFontTx/>
        <a:buNone/>
        <a:tabLst/>
        <a:defRPr sz="3000" b="1" i="0" u="none" strike="noStrike" cap="none" spc="0" baseline="0">
          <a:solidFill>
            <a:srgbClr val="000000"/>
          </a:solidFill>
          <a:uFillTx/>
          <a:latin typeface="Raleway"/>
          <a:ea typeface="Raleway"/>
          <a:cs typeface="Raleway"/>
          <a:sym typeface="Raleway"/>
        </a:defRPr>
      </a:lvl9pPr>
    </p:titleStyle>
    <p:bodyStyle>
      <a:lvl1pPr marL="457200" marR="0" indent="-342900" algn="l" defTabSz="914400" rtl="0" latinLnBrk="0">
        <a:lnSpc>
          <a:spcPct val="115000"/>
        </a:lnSpc>
        <a:spcBef>
          <a:spcPts val="0"/>
        </a:spcBef>
        <a:spcAft>
          <a:spcPts val="0"/>
        </a:spcAft>
        <a:buClr>
          <a:srgbClr val="000000"/>
        </a:buClr>
        <a:buSzPts val="1800"/>
        <a:buFont typeface="Helvetica"/>
        <a:buChar char="●"/>
        <a:tabLst/>
        <a:defRPr sz="1800" b="0" i="0" u="none" strike="noStrike" cap="none" spc="0" baseline="0">
          <a:solidFill>
            <a:srgbClr val="000000"/>
          </a:solidFill>
          <a:uFillTx/>
          <a:latin typeface="Lato"/>
          <a:ea typeface="Lato"/>
          <a:cs typeface="Lato"/>
          <a:sym typeface="Lato"/>
        </a:defRPr>
      </a:lvl1pPr>
      <a:lvl2pPr marL="1005114" marR="0" indent="-408214" algn="l" defTabSz="914400" rtl="0" latinLnBrk="0">
        <a:lnSpc>
          <a:spcPct val="115000"/>
        </a:lnSpc>
        <a:spcBef>
          <a:spcPts val="0"/>
        </a:spcBef>
        <a:spcAft>
          <a:spcPts val="0"/>
        </a:spcAft>
        <a:buClr>
          <a:srgbClr val="000000"/>
        </a:buClr>
        <a:buSzPts val="1800"/>
        <a:buFont typeface="Helvetica"/>
        <a:buChar char="○"/>
        <a:tabLst/>
        <a:defRPr sz="1800" b="0" i="0" u="none" strike="noStrike" cap="none" spc="0" baseline="0">
          <a:solidFill>
            <a:srgbClr val="000000"/>
          </a:solidFill>
          <a:uFillTx/>
          <a:latin typeface="Lato"/>
          <a:ea typeface="Lato"/>
          <a:cs typeface="Lato"/>
          <a:sym typeface="Lato"/>
        </a:defRPr>
      </a:lvl2pPr>
      <a:lvl3pPr marL="1462314" marR="0" indent="-408214" algn="l" defTabSz="914400" rtl="0" latinLnBrk="0">
        <a:lnSpc>
          <a:spcPct val="115000"/>
        </a:lnSpc>
        <a:spcBef>
          <a:spcPts val="0"/>
        </a:spcBef>
        <a:spcAft>
          <a:spcPts val="0"/>
        </a:spcAft>
        <a:buClr>
          <a:srgbClr val="000000"/>
        </a:buClr>
        <a:buSzPts val="1800"/>
        <a:buFont typeface="Helvetica"/>
        <a:buChar char="■"/>
        <a:tabLst/>
        <a:defRPr sz="1800" b="0" i="0" u="none" strike="noStrike" cap="none" spc="0" baseline="0">
          <a:solidFill>
            <a:srgbClr val="000000"/>
          </a:solidFill>
          <a:uFillTx/>
          <a:latin typeface="Lato"/>
          <a:ea typeface="Lato"/>
          <a:cs typeface="Lato"/>
          <a:sym typeface="Lato"/>
        </a:defRPr>
      </a:lvl3pPr>
      <a:lvl4pPr marL="1919514" marR="0" indent="-408214" algn="l" defTabSz="914400" rtl="0" latinLnBrk="0">
        <a:lnSpc>
          <a:spcPct val="115000"/>
        </a:lnSpc>
        <a:spcBef>
          <a:spcPts val="0"/>
        </a:spcBef>
        <a:spcAft>
          <a:spcPts val="0"/>
        </a:spcAft>
        <a:buClr>
          <a:srgbClr val="000000"/>
        </a:buClr>
        <a:buSzPts val="1800"/>
        <a:buFont typeface="Helvetica"/>
        <a:buChar char="●"/>
        <a:tabLst/>
        <a:defRPr sz="1800" b="0" i="0" u="none" strike="noStrike" cap="none" spc="0" baseline="0">
          <a:solidFill>
            <a:srgbClr val="000000"/>
          </a:solidFill>
          <a:uFillTx/>
          <a:latin typeface="Lato"/>
          <a:ea typeface="Lato"/>
          <a:cs typeface="Lato"/>
          <a:sym typeface="Lato"/>
        </a:defRPr>
      </a:lvl4pPr>
      <a:lvl5pPr marL="2376714" marR="0" indent="-408214" algn="l" defTabSz="914400" rtl="0" latinLnBrk="0">
        <a:lnSpc>
          <a:spcPct val="115000"/>
        </a:lnSpc>
        <a:spcBef>
          <a:spcPts val="0"/>
        </a:spcBef>
        <a:spcAft>
          <a:spcPts val="0"/>
        </a:spcAft>
        <a:buClr>
          <a:srgbClr val="000000"/>
        </a:buClr>
        <a:buSzPts val="1800"/>
        <a:buFont typeface="Helvetica"/>
        <a:buChar char="○"/>
        <a:tabLst/>
        <a:defRPr sz="1800" b="0" i="0" u="none" strike="noStrike" cap="none" spc="0" baseline="0">
          <a:solidFill>
            <a:srgbClr val="000000"/>
          </a:solidFill>
          <a:uFillTx/>
          <a:latin typeface="Lato"/>
          <a:ea typeface="Lato"/>
          <a:cs typeface="Lato"/>
          <a:sym typeface="Lato"/>
        </a:defRPr>
      </a:lvl5pPr>
      <a:lvl6pPr marL="2833914" marR="0" indent="-408214" algn="l" defTabSz="914400" rtl="0" latinLnBrk="0">
        <a:lnSpc>
          <a:spcPct val="115000"/>
        </a:lnSpc>
        <a:spcBef>
          <a:spcPts val="0"/>
        </a:spcBef>
        <a:spcAft>
          <a:spcPts val="0"/>
        </a:spcAft>
        <a:buClr>
          <a:srgbClr val="000000"/>
        </a:buClr>
        <a:buSzPts val="1800"/>
        <a:buFont typeface="Helvetica"/>
        <a:buChar char="■"/>
        <a:tabLst/>
        <a:defRPr sz="1800" b="0" i="0" u="none" strike="noStrike" cap="none" spc="0" baseline="0">
          <a:solidFill>
            <a:srgbClr val="000000"/>
          </a:solidFill>
          <a:uFillTx/>
          <a:latin typeface="Lato"/>
          <a:ea typeface="Lato"/>
          <a:cs typeface="Lato"/>
          <a:sym typeface="Lato"/>
        </a:defRPr>
      </a:lvl6pPr>
      <a:lvl7pPr marL="3291114" marR="0" indent="-408214" algn="l" defTabSz="914400" rtl="0" latinLnBrk="0">
        <a:lnSpc>
          <a:spcPct val="115000"/>
        </a:lnSpc>
        <a:spcBef>
          <a:spcPts val="0"/>
        </a:spcBef>
        <a:spcAft>
          <a:spcPts val="0"/>
        </a:spcAft>
        <a:buClr>
          <a:srgbClr val="000000"/>
        </a:buClr>
        <a:buSzPts val="1800"/>
        <a:buFont typeface="Helvetica"/>
        <a:buChar char="●"/>
        <a:tabLst/>
        <a:defRPr sz="1800" b="0" i="0" u="none" strike="noStrike" cap="none" spc="0" baseline="0">
          <a:solidFill>
            <a:srgbClr val="000000"/>
          </a:solidFill>
          <a:uFillTx/>
          <a:latin typeface="Lato"/>
          <a:ea typeface="Lato"/>
          <a:cs typeface="Lato"/>
          <a:sym typeface="Lato"/>
        </a:defRPr>
      </a:lvl7pPr>
      <a:lvl8pPr marL="3748314" marR="0" indent="-408214" algn="l" defTabSz="914400" rtl="0" latinLnBrk="0">
        <a:lnSpc>
          <a:spcPct val="115000"/>
        </a:lnSpc>
        <a:spcBef>
          <a:spcPts val="0"/>
        </a:spcBef>
        <a:spcAft>
          <a:spcPts val="0"/>
        </a:spcAft>
        <a:buClr>
          <a:srgbClr val="000000"/>
        </a:buClr>
        <a:buSzPts val="1800"/>
        <a:buFont typeface="Helvetica"/>
        <a:buChar char="○"/>
        <a:tabLst/>
        <a:defRPr sz="1800" b="0" i="0" u="none" strike="noStrike" cap="none" spc="0" baseline="0">
          <a:solidFill>
            <a:srgbClr val="000000"/>
          </a:solidFill>
          <a:uFillTx/>
          <a:latin typeface="Lato"/>
          <a:ea typeface="Lato"/>
          <a:cs typeface="Lato"/>
          <a:sym typeface="Lato"/>
        </a:defRPr>
      </a:lvl8pPr>
      <a:lvl9pPr marL="4205514" marR="0" indent="-408214" algn="l" defTabSz="914400" rtl="0" latinLnBrk="0">
        <a:lnSpc>
          <a:spcPct val="115000"/>
        </a:lnSpc>
        <a:spcBef>
          <a:spcPts val="0"/>
        </a:spcBef>
        <a:spcAft>
          <a:spcPts val="0"/>
        </a:spcAft>
        <a:buClr>
          <a:srgbClr val="000000"/>
        </a:buClr>
        <a:buSzPts val="1800"/>
        <a:buFont typeface="Helvetica"/>
        <a:buChar char="■"/>
        <a:tabLst/>
        <a:defRPr sz="1800" b="0" i="0" u="none" strike="noStrike" cap="none" spc="0" baseline="0">
          <a:solidFill>
            <a:srgbClr val="000000"/>
          </a:solidFill>
          <a:uFillTx/>
          <a:latin typeface="Lato"/>
          <a:ea typeface="Lato"/>
          <a:cs typeface="Lato"/>
          <a:sym typeface="Lato"/>
        </a:defRPr>
      </a:lvl9pPr>
    </p:bodyStyle>
    <p:otherStyle>
      <a:lvl1pPr marL="0" marR="0" indent="0" algn="r" defTabSz="9144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Lato"/>
        </a:defRPr>
      </a:lvl1pPr>
      <a:lvl2pPr marL="0" marR="0" indent="0" algn="r" defTabSz="9144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Lato"/>
        </a:defRPr>
      </a:lvl2pPr>
      <a:lvl3pPr marL="0" marR="0" indent="0" algn="r" defTabSz="9144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Lato"/>
        </a:defRPr>
      </a:lvl3pPr>
      <a:lvl4pPr marL="0" marR="0" indent="0" algn="r" defTabSz="9144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Lato"/>
        </a:defRPr>
      </a:lvl4pPr>
      <a:lvl5pPr marL="0" marR="0" indent="0" algn="r" defTabSz="9144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Lato"/>
        </a:defRPr>
      </a:lvl5pPr>
      <a:lvl6pPr marL="0" marR="0" indent="0" algn="r" defTabSz="9144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Lato"/>
        </a:defRPr>
      </a:lvl6pPr>
      <a:lvl7pPr marL="0" marR="0" indent="0" algn="r" defTabSz="9144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Lato"/>
        </a:defRPr>
      </a:lvl7pPr>
      <a:lvl8pPr marL="0" marR="0" indent="0" algn="r" defTabSz="9144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Lato"/>
        </a:defRPr>
      </a:lvl8pPr>
      <a:lvl9pPr marL="0" marR="0" indent="0" algn="r" defTabSz="914400" rtl="0" latinLnBrk="0">
        <a:lnSpc>
          <a:spcPct val="100000"/>
        </a:lnSpc>
        <a:spcBef>
          <a:spcPts val="0"/>
        </a:spcBef>
        <a:spcAft>
          <a:spcPts val="0"/>
        </a:spcAft>
        <a:buClrTx/>
        <a:buSzTx/>
        <a:buFontTx/>
        <a:buNone/>
        <a:tabLst/>
        <a:defRPr sz="1000" b="0" i="0" u="none" strike="noStrike" cap="none" spc="0" baseline="0">
          <a:solidFill>
            <a:schemeClr val="tx1"/>
          </a:solidFill>
          <a:uFillTx/>
          <a:latin typeface="+mn-lt"/>
          <a:ea typeface="+mn-ea"/>
          <a:cs typeface="+mn-cs"/>
          <a:sym typeface="Lato"/>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hyperlink" Target="https://youtu.be/rd15jaLso6c" TargetMode="External"/><Relationship Id="rId2" Type="http://schemas.openxmlformats.org/officeDocument/2006/relationships/hyperlink" Target="https://youtu.be/2-yNUaivqM4" TargetMode="External"/><Relationship Id="rId1" Type="http://schemas.openxmlformats.org/officeDocument/2006/relationships/slideLayout" Target="../slideLayouts/slideLayout10.xml"/><Relationship Id="rId4" Type="http://schemas.openxmlformats.org/officeDocument/2006/relationships/hyperlink" Target="https://youtu.be/qcpQSiX89eE"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3" Type="http://schemas.openxmlformats.org/officeDocument/2006/relationships/hyperlink" Target="mailto:s.flay@legacyig.org" TargetMode="External"/><Relationship Id="rId2" Type="http://schemas.openxmlformats.org/officeDocument/2006/relationships/image" Target="../media/image3.jpe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27" name="Google Shape;72;p13"/>
          <p:cNvSpPr txBox="1">
            <a:spLocks noGrp="1"/>
          </p:cNvSpPr>
          <p:nvPr>
            <p:ph type="ctrTitle"/>
          </p:nvPr>
        </p:nvSpPr>
        <p:spPr>
          <a:xfrm>
            <a:off x="514074" y="630224"/>
            <a:ext cx="8189102" cy="1542002"/>
          </a:xfrm>
          <a:prstGeom prst="rect">
            <a:avLst/>
          </a:prstGeom>
        </p:spPr>
        <p:txBody>
          <a:bodyPr/>
          <a:lstStyle>
            <a:lvl1pPr algn="ctr" defTabSz="813816">
              <a:defRPr sz="4450" b="0">
                <a:solidFill>
                  <a:schemeClr val="accent6"/>
                </a:solidFill>
              </a:defRPr>
            </a:lvl1pPr>
          </a:lstStyle>
          <a:p>
            <a:r>
              <a:t>When Health and Social Care meet Social Impact</a:t>
            </a:r>
          </a:p>
        </p:txBody>
      </p:sp>
      <p:sp>
        <p:nvSpPr>
          <p:cNvPr id="128" name="Google Shape;73;p13"/>
          <p:cNvSpPr txBox="1">
            <a:spLocks noGrp="1"/>
          </p:cNvSpPr>
          <p:nvPr>
            <p:ph type="subTitle" sz="quarter" idx="1"/>
          </p:nvPr>
        </p:nvSpPr>
        <p:spPr>
          <a:xfrm>
            <a:off x="290342" y="3291625"/>
            <a:ext cx="6331500" cy="1241701"/>
          </a:xfrm>
          <a:prstGeom prst="rect">
            <a:avLst/>
          </a:prstGeom>
        </p:spPr>
        <p:txBody>
          <a:bodyPr/>
          <a:lstStyle>
            <a:lvl1pPr marL="0" indent="0">
              <a:defRPr sz="2400">
                <a:solidFill>
                  <a:srgbClr val="A7E66E"/>
                </a:solidFill>
              </a:defRPr>
            </a:lvl1pPr>
          </a:lstStyle>
          <a:p>
            <a:r>
              <a:t>Sara Flay CEO Legacy International Group</a:t>
            </a:r>
          </a:p>
        </p:txBody>
      </p:sp>
      <p:pic>
        <p:nvPicPr>
          <p:cNvPr id="129" name="Google Shape;74;p13" descr="Google Shape;74;p13"/>
          <p:cNvPicPr>
            <a:picLocks noChangeAspect="1"/>
          </p:cNvPicPr>
          <p:nvPr/>
        </p:nvPicPr>
        <p:blipFill>
          <a:blip r:embed="rId2">
            <a:extLst/>
          </a:blip>
          <a:stretch>
            <a:fillRect/>
          </a:stretch>
        </p:blipFill>
        <p:spPr>
          <a:xfrm>
            <a:off x="6982224" y="3521967"/>
            <a:ext cx="1982351" cy="955501"/>
          </a:xfrm>
          <a:prstGeom prst="rect">
            <a:avLst/>
          </a:prstGeom>
          <a:ln w="12700">
            <a:miter lim="400000"/>
          </a:ln>
        </p:spPr>
      </p:pic>
      <p:pic>
        <p:nvPicPr>
          <p:cNvPr id="130" name="Google Shape;75;p13" descr="Google Shape;75;p13"/>
          <p:cNvPicPr>
            <a:picLocks noChangeAspect="1"/>
          </p:cNvPicPr>
          <p:nvPr/>
        </p:nvPicPr>
        <p:blipFill>
          <a:blip r:embed="rId3">
            <a:extLst/>
          </a:blip>
          <a:srcRect t="24620" b="26614"/>
          <a:stretch>
            <a:fillRect/>
          </a:stretch>
        </p:blipFill>
        <p:spPr>
          <a:xfrm>
            <a:off x="56425" y="2571744"/>
            <a:ext cx="5375177" cy="1492350"/>
          </a:xfrm>
          <a:prstGeom prst="rect">
            <a:avLst/>
          </a:prstGeom>
          <a:ln w="12700">
            <a:miter lim="400000"/>
          </a:ln>
        </p:spPr>
      </p:pic>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 name="Google Shape;80;p14"/>
          <p:cNvSpPr txBox="1">
            <a:spLocks noGrp="1"/>
          </p:cNvSpPr>
          <p:nvPr>
            <p:ph type="title"/>
          </p:nvPr>
        </p:nvSpPr>
        <p:spPr>
          <a:xfrm>
            <a:off x="265500" y="1397349"/>
            <a:ext cx="4045200" cy="1318202"/>
          </a:xfrm>
          <a:prstGeom prst="rect">
            <a:avLst/>
          </a:prstGeom>
        </p:spPr>
        <p:txBody>
          <a:bodyPr/>
          <a:lstStyle/>
          <a:p>
            <a:r>
              <a:t>What are we covering?</a:t>
            </a:r>
          </a:p>
        </p:txBody>
      </p:sp>
      <p:sp>
        <p:nvSpPr>
          <p:cNvPr id="133" name="Google Shape;81;p14"/>
          <p:cNvSpPr txBox="1">
            <a:spLocks noGrp="1"/>
          </p:cNvSpPr>
          <p:nvPr>
            <p:ph type="body" sz="quarter" idx="1"/>
          </p:nvPr>
        </p:nvSpPr>
        <p:spPr>
          <a:xfrm>
            <a:off x="265500" y="2735370"/>
            <a:ext cx="4045200" cy="1345502"/>
          </a:xfrm>
          <a:prstGeom prst="rect">
            <a:avLst/>
          </a:prstGeom>
        </p:spPr>
        <p:txBody>
          <a:bodyPr/>
          <a:lstStyle>
            <a:lvl1pPr marL="0" indent="0"/>
          </a:lstStyle>
          <a:p>
            <a:r>
              <a:t>Hold on tight! </a:t>
            </a:r>
          </a:p>
        </p:txBody>
      </p:sp>
      <p:sp>
        <p:nvSpPr>
          <p:cNvPr id="134" name="Google Shape;82;p14"/>
          <p:cNvSpPr txBox="1">
            <a:spLocks noGrp="1"/>
          </p:cNvSpPr>
          <p:nvPr>
            <p:ph type="body" idx="13"/>
          </p:nvPr>
        </p:nvSpPr>
        <p:spPr>
          <a:xfrm>
            <a:off x="4977600" y="259508"/>
            <a:ext cx="4045201" cy="4235992"/>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pPr marL="384047" indent="-288035" defTabSz="768095">
              <a:lnSpc>
                <a:spcPct val="150000"/>
              </a:lnSpc>
              <a:buClr>
                <a:srgbClr val="FFFFFF"/>
              </a:buClr>
              <a:buSzPts val="1500"/>
              <a:defRPr sz="1512">
                <a:solidFill>
                  <a:srgbClr val="FFFFFF"/>
                </a:solidFill>
              </a:defRPr>
            </a:pPr>
            <a:r>
              <a:t>My Story </a:t>
            </a:r>
          </a:p>
          <a:p>
            <a:pPr marL="384047" indent="-288035" defTabSz="768095">
              <a:lnSpc>
                <a:spcPct val="150000"/>
              </a:lnSpc>
              <a:buClr>
                <a:srgbClr val="FFFFFF"/>
              </a:buClr>
              <a:buSzPts val="1500"/>
              <a:defRPr sz="1512">
                <a:solidFill>
                  <a:srgbClr val="FFFFFF"/>
                </a:solidFill>
              </a:defRPr>
            </a:pPr>
            <a:r>
              <a:t>Organisations </a:t>
            </a:r>
          </a:p>
          <a:p>
            <a:pPr marL="384047" indent="-288035" defTabSz="768095">
              <a:lnSpc>
                <a:spcPct val="150000"/>
              </a:lnSpc>
              <a:buClr>
                <a:srgbClr val="FFFFFF"/>
              </a:buClr>
              <a:buSzPts val="1500"/>
              <a:defRPr sz="1512">
                <a:solidFill>
                  <a:srgbClr val="FFFFFF"/>
                </a:solidFill>
              </a:defRPr>
            </a:pPr>
            <a:r>
              <a:t>My Work</a:t>
            </a:r>
          </a:p>
          <a:p>
            <a:pPr marL="384047" indent="-288035" defTabSz="768095">
              <a:lnSpc>
                <a:spcPct val="150000"/>
              </a:lnSpc>
              <a:buClr>
                <a:srgbClr val="FFFFFF"/>
              </a:buClr>
              <a:buSzPts val="1500"/>
              <a:defRPr sz="1512">
                <a:solidFill>
                  <a:srgbClr val="FFFFFF"/>
                </a:solidFill>
              </a:defRPr>
            </a:pPr>
            <a:r>
              <a:t>Management and Leadership</a:t>
            </a:r>
          </a:p>
          <a:p>
            <a:pPr marL="384047" indent="-288035" defTabSz="768095">
              <a:lnSpc>
                <a:spcPct val="150000"/>
              </a:lnSpc>
              <a:buClr>
                <a:srgbClr val="FFFFFF"/>
              </a:buClr>
              <a:buSzPts val="1500"/>
              <a:defRPr sz="1512">
                <a:solidFill>
                  <a:srgbClr val="FFFFFF"/>
                </a:solidFill>
              </a:defRPr>
            </a:pPr>
            <a:r>
              <a:t>Disability Awareness</a:t>
            </a:r>
          </a:p>
          <a:p>
            <a:pPr marL="768095" lvl="1" indent="-266700" defTabSz="768095">
              <a:lnSpc>
                <a:spcPct val="150000"/>
              </a:lnSpc>
              <a:buClr>
                <a:srgbClr val="FFFFFF"/>
              </a:buClr>
              <a:buSzPts val="1500"/>
              <a:defRPr sz="1512">
                <a:solidFill>
                  <a:srgbClr val="FFFFFF"/>
                </a:solidFill>
              </a:defRPr>
            </a:pPr>
            <a:r>
              <a:t>What it is</a:t>
            </a:r>
          </a:p>
          <a:p>
            <a:pPr marL="768095" lvl="1" indent="-266700" defTabSz="768095">
              <a:lnSpc>
                <a:spcPct val="150000"/>
              </a:lnSpc>
              <a:buClr>
                <a:srgbClr val="FFFFFF"/>
              </a:buClr>
              <a:buSzPts val="1500"/>
              <a:defRPr sz="1512">
                <a:solidFill>
                  <a:srgbClr val="FFFFFF"/>
                </a:solidFill>
              </a:defRPr>
            </a:pPr>
            <a:r>
              <a:t>The Act that supports it</a:t>
            </a:r>
          </a:p>
          <a:p>
            <a:pPr marL="768095" lvl="1" indent="-266700" defTabSz="768095">
              <a:lnSpc>
                <a:spcPct val="150000"/>
              </a:lnSpc>
              <a:buClr>
                <a:srgbClr val="FFFFFF"/>
              </a:buClr>
              <a:buSzPts val="1500"/>
              <a:defRPr sz="1512">
                <a:solidFill>
                  <a:srgbClr val="FFFFFF"/>
                </a:solidFill>
              </a:defRPr>
            </a:pPr>
            <a:r>
              <a:t>Models of disability </a:t>
            </a:r>
          </a:p>
          <a:p>
            <a:pPr marL="768095" lvl="1" indent="-266700" defTabSz="768095">
              <a:lnSpc>
                <a:spcPct val="150000"/>
              </a:lnSpc>
              <a:buClr>
                <a:srgbClr val="FFFFFF"/>
              </a:buClr>
              <a:buSzPts val="1500"/>
              <a:defRPr sz="1512">
                <a:solidFill>
                  <a:srgbClr val="FFFFFF"/>
                </a:solidFill>
              </a:defRPr>
            </a:pPr>
            <a:r>
              <a:t>Disability v Impairment</a:t>
            </a:r>
          </a:p>
          <a:p>
            <a:pPr marL="768095" lvl="1" indent="-266700" defTabSz="768095">
              <a:lnSpc>
                <a:spcPct val="150000"/>
              </a:lnSpc>
              <a:buClr>
                <a:srgbClr val="FFFFFF"/>
              </a:buClr>
              <a:buSzPts val="1500"/>
              <a:defRPr sz="1512">
                <a:solidFill>
                  <a:srgbClr val="FFFFFF"/>
                </a:solidFill>
              </a:defRPr>
            </a:pPr>
            <a:r>
              <a:t>Government Acts </a:t>
            </a:r>
          </a:p>
          <a:p>
            <a:pPr marL="384047" indent="-288035" defTabSz="768095">
              <a:lnSpc>
                <a:spcPct val="150000"/>
              </a:lnSpc>
              <a:buClr>
                <a:srgbClr val="FFFFFF"/>
              </a:buClr>
              <a:buSzPts val="1500"/>
              <a:defRPr sz="1512">
                <a:solidFill>
                  <a:srgbClr val="FFFFFF"/>
                </a:solidFill>
              </a:defRPr>
            </a:pPr>
            <a:r>
              <a:t>Disability in the workplace</a:t>
            </a:r>
          </a:p>
          <a:p>
            <a:pPr marL="384047" indent="-288035" defTabSz="768095">
              <a:lnSpc>
                <a:spcPct val="150000"/>
              </a:lnSpc>
              <a:buClr>
                <a:srgbClr val="FFFFFF"/>
              </a:buClr>
              <a:buSzPts val="1500"/>
              <a:defRPr sz="1512">
                <a:solidFill>
                  <a:srgbClr val="FFFFFF"/>
                </a:solidFill>
              </a:defRPr>
            </a:pPr>
            <a:r>
              <a:t>Working with Legacy </a:t>
            </a:r>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 name="Google Shape;87;p15"/>
          <p:cNvSpPr txBox="1">
            <a:spLocks noGrp="1"/>
          </p:cNvSpPr>
          <p:nvPr>
            <p:ph type="title"/>
          </p:nvPr>
        </p:nvSpPr>
        <p:spPr>
          <a:xfrm>
            <a:off x="247774" y="3142849"/>
            <a:ext cx="4045201" cy="1318202"/>
          </a:xfrm>
          <a:prstGeom prst="rect">
            <a:avLst/>
          </a:prstGeom>
        </p:spPr>
        <p:txBody>
          <a:bodyPr/>
          <a:lstStyle>
            <a:lvl1pPr>
              <a:defRPr>
                <a:solidFill>
                  <a:schemeClr val="accent6"/>
                </a:solidFill>
              </a:defRPr>
            </a:lvl1pPr>
          </a:lstStyle>
          <a:p>
            <a:r>
              <a:t>My Story </a:t>
            </a:r>
          </a:p>
        </p:txBody>
      </p:sp>
      <p:sp>
        <p:nvSpPr>
          <p:cNvPr id="137" name="Google Shape;88;p15"/>
          <p:cNvSpPr txBox="1">
            <a:spLocks noGrp="1"/>
          </p:cNvSpPr>
          <p:nvPr>
            <p:ph type="body" idx="1"/>
          </p:nvPr>
        </p:nvSpPr>
        <p:spPr>
          <a:xfrm>
            <a:off x="5036299" y="92796"/>
            <a:ext cx="4295937" cy="4957908"/>
          </a:xfrm>
          <a:prstGeom prst="rect">
            <a:avLst/>
          </a:prstGeom>
        </p:spPr>
        <p:txBody>
          <a:bodyPr anchor="ctr"/>
          <a:lstStyle/>
          <a:p>
            <a:pPr marL="443484" indent="-332613" algn="l" defTabSz="886968">
              <a:lnSpc>
                <a:spcPct val="115000"/>
              </a:lnSpc>
              <a:buClr>
                <a:srgbClr val="FFFFFF"/>
              </a:buClr>
              <a:buSzPts val="1700"/>
              <a:buFont typeface="Helvetica"/>
              <a:buChar char="●"/>
              <a:defRPr sz="1746">
                <a:solidFill>
                  <a:srgbClr val="FFFFFF"/>
                </a:solidFill>
              </a:defRPr>
            </a:pPr>
            <a:r>
              <a:t>Welsh Valley Girl</a:t>
            </a:r>
          </a:p>
          <a:p>
            <a:pPr marL="443484" indent="-332613" algn="l" defTabSz="886968">
              <a:lnSpc>
                <a:spcPct val="115000"/>
              </a:lnSpc>
              <a:buClr>
                <a:srgbClr val="FFFFFF"/>
              </a:buClr>
              <a:buSzPts val="1700"/>
              <a:buFont typeface="Helvetica"/>
              <a:buChar char="●"/>
              <a:defRPr sz="1746">
                <a:solidFill>
                  <a:srgbClr val="FFFFFF"/>
                </a:solidFill>
              </a:defRPr>
            </a:pPr>
            <a:r>
              <a:t>Working class family </a:t>
            </a:r>
          </a:p>
          <a:p>
            <a:pPr marL="443484" indent="-332613" algn="l" defTabSz="886968">
              <a:lnSpc>
                <a:spcPct val="115000"/>
              </a:lnSpc>
              <a:buClr>
                <a:srgbClr val="FFFFFF"/>
              </a:buClr>
              <a:buSzPts val="1700"/>
              <a:buFont typeface="Helvetica"/>
              <a:buChar char="●"/>
              <a:defRPr sz="1746">
                <a:solidFill>
                  <a:srgbClr val="FFFFFF"/>
                </a:solidFill>
              </a:defRPr>
            </a:pPr>
            <a:r>
              <a:t>My mother the role model</a:t>
            </a:r>
          </a:p>
          <a:p>
            <a:pPr marL="443484" indent="-332613" algn="l" defTabSz="886968">
              <a:lnSpc>
                <a:spcPct val="115000"/>
              </a:lnSpc>
              <a:buClr>
                <a:srgbClr val="FFFFFF"/>
              </a:buClr>
              <a:buSzPts val="1700"/>
              <a:buFont typeface="Helvetica"/>
              <a:buChar char="●"/>
              <a:defRPr sz="1746">
                <a:solidFill>
                  <a:srgbClr val="FFFFFF"/>
                </a:solidFill>
              </a:defRPr>
            </a:pPr>
            <a:r>
              <a:t>Worked in the NHS 1998 -2003</a:t>
            </a:r>
          </a:p>
          <a:p>
            <a:pPr marL="443484" indent="-332613" algn="l" defTabSz="886968">
              <a:lnSpc>
                <a:spcPct val="115000"/>
              </a:lnSpc>
              <a:buClr>
                <a:srgbClr val="FFFFFF"/>
              </a:buClr>
              <a:buSzPts val="1700"/>
              <a:buFont typeface="Helvetica"/>
              <a:buChar char="●"/>
              <a:defRPr sz="1746">
                <a:solidFill>
                  <a:srgbClr val="FFFFFF"/>
                </a:solidFill>
              </a:defRPr>
            </a:pPr>
            <a:r>
              <a:t>Mum to two boys </a:t>
            </a:r>
          </a:p>
          <a:p>
            <a:pPr marL="443484" indent="-332613" algn="l" defTabSz="886968">
              <a:lnSpc>
                <a:spcPct val="115000"/>
              </a:lnSpc>
              <a:buClr>
                <a:srgbClr val="FFFFFF"/>
              </a:buClr>
              <a:buSzPts val="1700"/>
              <a:buFont typeface="Helvetica"/>
              <a:buChar char="●"/>
              <a:defRPr sz="1746">
                <a:solidFill>
                  <a:srgbClr val="FFFFFF"/>
                </a:solidFill>
              </a:defRPr>
            </a:pPr>
            <a:r>
              <a:t>Diagnosed in 2001</a:t>
            </a:r>
          </a:p>
          <a:p>
            <a:pPr marL="443484" indent="-332613" algn="l" defTabSz="886968">
              <a:lnSpc>
                <a:spcPct val="115000"/>
              </a:lnSpc>
              <a:buClr>
                <a:srgbClr val="FFFFFF"/>
              </a:buClr>
              <a:buSzPts val="1700"/>
              <a:buFont typeface="Helvetica"/>
              <a:buChar char="●"/>
              <a:defRPr sz="1746">
                <a:solidFill>
                  <a:srgbClr val="FFFFFF"/>
                </a:solidFill>
              </a:defRPr>
            </a:pPr>
            <a:r>
              <a:t>Unemployable by 2003</a:t>
            </a:r>
          </a:p>
          <a:p>
            <a:pPr marL="443484" indent="-332613" algn="l" defTabSz="886968">
              <a:lnSpc>
                <a:spcPct val="115000"/>
              </a:lnSpc>
              <a:buClr>
                <a:srgbClr val="FFFFFF"/>
              </a:buClr>
              <a:buSzPts val="1700"/>
              <a:buFont typeface="Helvetica"/>
              <a:buChar char="●"/>
              <a:defRPr sz="1746">
                <a:solidFill>
                  <a:srgbClr val="FFFFFF"/>
                </a:solidFill>
              </a:defRPr>
            </a:pPr>
            <a:r>
              <a:t>Graduate by 2008</a:t>
            </a:r>
          </a:p>
          <a:p>
            <a:pPr marL="443484" indent="-332613" algn="l" defTabSz="886968">
              <a:lnSpc>
                <a:spcPct val="115000"/>
              </a:lnSpc>
              <a:buClr>
                <a:srgbClr val="FFFFFF"/>
              </a:buClr>
              <a:buSzPts val="1700"/>
              <a:buFont typeface="Helvetica"/>
              <a:buChar char="●"/>
              <a:defRPr sz="1746">
                <a:solidFill>
                  <a:srgbClr val="FFFFFF"/>
                </a:solidFill>
              </a:defRPr>
            </a:pPr>
            <a:r>
              <a:t>Business owner by 2010</a:t>
            </a:r>
          </a:p>
          <a:p>
            <a:pPr marL="443484" indent="-332613" algn="l" defTabSz="886968">
              <a:lnSpc>
                <a:spcPct val="115000"/>
              </a:lnSpc>
              <a:buClr>
                <a:srgbClr val="FFFFFF"/>
              </a:buClr>
              <a:buSzPts val="1700"/>
              <a:buFont typeface="Helvetica"/>
              <a:buChar char="●"/>
              <a:defRPr sz="1746">
                <a:solidFill>
                  <a:srgbClr val="FFFFFF"/>
                </a:solidFill>
              </a:defRPr>
            </a:pPr>
            <a:r>
              <a:t>Serial Entrepreneur 2013</a:t>
            </a:r>
          </a:p>
          <a:p>
            <a:pPr marL="443484" indent="-332613" algn="l" defTabSz="886968">
              <a:lnSpc>
                <a:spcPct val="115000"/>
              </a:lnSpc>
              <a:buClr>
                <a:srgbClr val="FFFFFF"/>
              </a:buClr>
              <a:buSzPts val="1700"/>
              <a:buFont typeface="Helvetica"/>
              <a:buChar char="●"/>
              <a:defRPr sz="1746">
                <a:solidFill>
                  <a:srgbClr val="FFFFFF"/>
                </a:solidFill>
              </a:defRPr>
            </a:pPr>
            <a:r>
              <a:t>Mental health breakdown</a:t>
            </a:r>
          </a:p>
          <a:p>
            <a:pPr marL="443484" indent="-332613" algn="l" defTabSz="886968">
              <a:lnSpc>
                <a:spcPct val="115000"/>
              </a:lnSpc>
              <a:buClr>
                <a:srgbClr val="FFFFFF"/>
              </a:buClr>
              <a:buSzPts val="1700"/>
              <a:buFont typeface="Helvetica"/>
              <a:buChar char="●"/>
              <a:defRPr sz="1746">
                <a:solidFill>
                  <a:srgbClr val="FFFFFF"/>
                </a:solidFill>
              </a:defRPr>
            </a:pPr>
            <a:r>
              <a:t>Mentoring and coaching </a:t>
            </a:r>
          </a:p>
          <a:p>
            <a:pPr marL="443484" indent="-332613" algn="l" defTabSz="886968">
              <a:lnSpc>
                <a:spcPct val="115000"/>
              </a:lnSpc>
              <a:buClr>
                <a:srgbClr val="FFFFFF"/>
              </a:buClr>
              <a:buSzPts val="1700"/>
              <a:buFont typeface="Helvetica"/>
              <a:buChar char="●"/>
              <a:defRPr sz="1746">
                <a:solidFill>
                  <a:srgbClr val="FFFFFF"/>
                </a:solidFill>
              </a:defRPr>
            </a:pPr>
            <a:r>
              <a:t>Sepsis 2015</a:t>
            </a:r>
          </a:p>
          <a:p>
            <a:pPr marL="443484" indent="-332613" algn="l" defTabSz="886968">
              <a:lnSpc>
                <a:spcPct val="115000"/>
              </a:lnSpc>
              <a:buClr>
                <a:srgbClr val="FFFFFF"/>
              </a:buClr>
              <a:buSzPts val="1700"/>
              <a:buFont typeface="Helvetica"/>
              <a:buChar char="●"/>
              <a:defRPr sz="1746">
                <a:solidFill>
                  <a:srgbClr val="FFFFFF"/>
                </a:solidFill>
              </a:defRPr>
            </a:pPr>
            <a:r>
              <a:t>2016 the new direction </a:t>
            </a:r>
          </a:p>
          <a:p>
            <a:pPr marL="443484" indent="-332613" algn="l" defTabSz="886968">
              <a:lnSpc>
                <a:spcPct val="115000"/>
              </a:lnSpc>
              <a:buClr>
                <a:srgbClr val="FFFFFF"/>
              </a:buClr>
              <a:buSzPts val="1700"/>
              <a:buFont typeface="Helvetica"/>
              <a:buChar char="●"/>
              <a:defRPr sz="1746">
                <a:solidFill>
                  <a:srgbClr val="FFFFFF"/>
                </a:solidFill>
              </a:defRPr>
            </a:pPr>
            <a:r>
              <a:t>CEO by 2018</a:t>
            </a:r>
          </a:p>
          <a:p>
            <a:pPr marL="443484" indent="-332613" algn="l" defTabSz="886968">
              <a:lnSpc>
                <a:spcPct val="115000"/>
              </a:lnSpc>
              <a:buClr>
                <a:srgbClr val="FFFFFF"/>
              </a:buClr>
              <a:buSzPts val="1700"/>
              <a:buFont typeface="Helvetica"/>
              <a:buChar char="●"/>
              <a:defRPr sz="1746">
                <a:solidFill>
                  <a:srgbClr val="FFFFFF"/>
                </a:solidFill>
              </a:defRPr>
            </a:pPr>
            <a:r>
              <a:t>PhD by 2030</a:t>
            </a:r>
          </a:p>
        </p:txBody>
      </p:sp>
      <p:pic>
        <p:nvPicPr>
          <p:cNvPr id="138" name="Google Shape;89;p15" descr="Google Shape;89;p15"/>
          <p:cNvPicPr>
            <a:picLocks noChangeAspect="1"/>
          </p:cNvPicPr>
          <p:nvPr/>
        </p:nvPicPr>
        <p:blipFill>
          <a:blip r:embed="rId2">
            <a:extLst/>
          </a:blip>
          <a:stretch>
            <a:fillRect/>
          </a:stretch>
        </p:blipFill>
        <p:spPr>
          <a:xfrm>
            <a:off x="1090387" y="489124"/>
            <a:ext cx="2359977" cy="3146677"/>
          </a:xfrm>
          <a:prstGeom prst="rect">
            <a:avLst/>
          </a:prstGeom>
          <a:ln w="76200">
            <a:solidFill>
              <a:schemeClr val="accent6"/>
            </a:solidFill>
          </a:ln>
        </p:spPr>
      </p:pic>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 name="Google Shape;94;p16"/>
          <p:cNvSpPr txBox="1">
            <a:spLocks noGrp="1"/>
          </p:cNvSpPr>
          <p:nvPr>
            <p:ph type="title"/>
          </p:nvPr>
        </p:nvSpPr>
        <p:spPr>
          <a:xfrm>
            <a:off x="452050" y="575950"/>
            <a:ext cx="8269800" cy="635401"/>
          </a:xfrm>
          <a:prstGeom prst="rect">
            <a:avLst/>
          </a:prstGeom>
        </p:spPr>
        <p:txBody>
          <a:bodyPr/>
          <a:lstStyle>
            <a:lvl1pPr defTabSz="886968">
              <a:defRPr sz="2910"/>
            </a:lvl1pPr>
          </a:lstStyle>
          <a:p>
            <a:r>
              <a:t>Types of Organisations we are discussing </a:t>
            </a:r>
          </a:p>
        </p:txBody>
      </p:sp>
      <p:sp>
        <p:nvSpPr>
          <p:cNvPr id="141" name="Google Shape;95;p16"/>
          <p:cNvSpPr txBox="1">
            <a:spLocks noGrp="1"/>
          </p:cNvSpPr>
          <p:nvPr>
            <p:ph type="body" sz="quarter" idx="1"/>
          </p:nvPr>
        </p:nvSpPr>
        <p:spPr>
          <a:xfrm>
            <a:off x="2387602" y="1469712"/>
            <a:ext cx="3071401" cy="3002401"/>
          </a:xfrm>
          <a:prstGeom prst="rect">
            <a:avLst/>
          </a:prstGeom>
        </p:spPr>
        <p:txBody>
          <a:bodyPr/>
          <a:lstStyle/>
          <a:p>
            <a:pPr marL="0" indent="0" defTabSz="886968">
              <a:buSzTx/>
              <a:buNone/>
              <a:defRPr sz="1746"/>
            </a:pPr>
            <a:r>
              <a:t>GP Practices </a:t>
            </a:r>
          </a:p>
          <a:p>
            <a:pPr marL="0" indent="0" defTabSz="886968">
              <a:spcBef>
                <a:spcPts val="1500"/>
              </a:spcBef>
              <a:buSzTx/>
              <a:buNone/>
              <a:defRPr sz="1746"/>
            </a:pPr>
            <a:r>
              <a:t>Local Authorities </a:t>
            </a:r>
          </a:p>
          <a:p>
            <a:pPr marL="0" indent="0" defTabSz="886968">
              <a:spcBef>
                <a:spcPts val="1500"/>
              </a:spcBef>
              <a:buSzTx/>
              <a:buNone/>
              <a:defRPr sz="1746"/>
            </a:pPr>
            <a:r>
              <a:t>Health Boards</a:t>
            </a:r>
          </a:p>
          <a:p>
            <a:pPr marL="0" indent="0" defTabSz="886968">
              <a:spcBef>
                <a:spcPts val="1500"/>
              </a:spcBef>
              <a:buSzTx/>
              <a:buNone/>
              <a:defRPr sz="1746"/>
            </a:pPr>
            <a:r>
              <a:t>Schools</a:t>
            </a:r>
          </a:p>
          <a:p>
            <a:pPr marL="0" indent="0" defTabSz="886968">
              <a:spcBef>
                <a:spcPts val="1500"/>
              </a:spcBef>
              <a:buSzTx/>
              <a:buNone/>
              <a:defRPr sz="1746"/>
            </a:pPr>
            <a:r>
              <a:t>Colleges</a:t>
            </a:r>
          </a:p>
          <a:p>
            <a:pPr marL="0" indent="0" defTabSz="886968">
              <a:spcBef>
                <a:spcPts val="1500"/>
              </a:spcBef>
              <a:buSzTx/>
              <a:buNone/>
              <a:defRPr sz="1746"/>
            </a:pPr>
            <a:r>
              <a:t>Voluntary Organisations</a:t>
            </a:r>
          </a:p>
        </p:txBody>
      </p:sp>
      <p:sp>
        <p:nvSpPr>
          <p:cNvPr id="142" name="Google Shape;96;p16"/>
          <p:cNvSpPr txBox="1">
            <a:spLocks noGrp="1"/>
          </p:cNvSpPr>
          <p:nvPr>
            <p:ph type="body" idx="13"/>
          </p:nvPr>
        </p:nvSpPr>
        <p:spPr>
          <a:xfrm>
            <a:off x="5663272" y="1469712"/>
            <a:ext cx="3071401" cy="30024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pPr marL="0" indent="0" defTabSz="886968">
              <a:buSzTx/>
              <a:buNone/>
              <a:defRPr sz="1746"/>
            </a:pPr>
            <a:r>
              <a:t>Universities</a:t>
            </a:r>
          </a:p>
          <a:p>
            <a:pPr marL="0" indent="0" defTabSz="886968">
              <a:spcBef>
                <a:spcPts val="1500"/>
              </a:spcBef>
              <a:buSzTx/>
              <a:buNone/>
              <a:defRPr sz="1746"/>
            </a:pPr>
            <a:r>
              <a:t>Social Enterprises</a:t>
            </a:r>
          </a:p>
          <a:p>
            <a:pPr marL="0" indent="0" defTabSz="886968">
              <a:spcBef>
                <a:spcPts val="1500"/>
              </a:spcBef>
              <a:buSzTx/>
              <a:buNone/>
              <a:defRPr sz="1746"/>
            </a:pPr>
            <a:r>
              <a:t>Not for Profits/Charities</a:t>
            </a:r>
          </a:p>
          <a:p>
            <a:pPr marL="0" indent="0" defTabSz="886968">
              <a:spcBef>
                <a:spcPts val="1500"/>
              </a:spcBef>
              <a:buSzTx/>
              <a:buNone/>
              <a:defRPr sz="1746"/>
            </a:pPr>
            <a:r>
              <a:t>Corporate Sector</a:t>
            </a:r>
          </a:p>
          <a:p>
            <a:pPr marL="0" indent="0" defTabSz="886968">
              <a:spcBef>
                <a:spcPts val="1500"/>
              </a:spcBef>
              <a:buSzTx/>
              <a:buNone/>
              <a:defRPr sz="1746"/>
            </a:pPr>
            <a:r>
              <a:t>Government</a:t>
            </a:r>
          </a:p>
          <a:p>
            <a:pPr marL="0" indent="0" defTabSz="886968">
              <a:spcBef>
                <a:spcPts val="1500"/>
              </a:spcBef>
              <a:buSzTx/>
              <a:buNone/>
              <a:defRPr sz="1746"/>
            </a:pPr>
            <a:r>
              <a:t>Community Groups</a:t>
            </a:r>
          </a:p>
        </p:txBody>
      </p:sp>
      <p:sp>
        <p:nvSpPr>
          <p:cNvPr id="143" name="Google Shape;97;p16"/>
          <p:cNvSpPr/>
          <p:nvPr/>
        </p:nvSpPr>
        <p:spPr>
          <a:xfrm>
            <a:off x="1689449" y="1545441"/>
            <a:ext cx="710701" cy="2706270"/>
          </a:xfrm>
          <a:prstGeom prst="rect">
            <a:avLst/>
          </a:prstGeom>
          <a:solidFill>
            <a:srgbClr val="F46524"/>
          </a:solidFill>
          <a:ln w="12700">
            <a:miter lim="400000"/>
          </a:ln>
        </p:spPr>
        <p:txBody>
          <a:bodyPr lIns="0" tIns="0" rIns="0" bIns="0" anchor="ctr"/>
          <a:lstStyle/>
          <a:p>
            <a:pPr>
              <a:defRPr>
                <a:solidFill>
                  <a:srgbClr val="000000"/>
                </a:solidFill>
              </a:defRPr>
            </a:pPr>
            <a:endParaRPr/>
          </a:p>
        </p:txBody>
      </p:sp>
      <p:sp>
        <p:nvSpPr>
          <p:cNvPr id="144" name="Google Shape;98;p16"/>
          <p:cNvSpPr/>
          <p:nvPr/>
        </p:nvSpPr>
        <p:spPr>
          <a:xfrm>
            <a:off x="4939874" y="1582416"/>
            <a:ext cx="710701" cy="2706269"/>
          </a:xfrm>
          <a:prstGeom prst="rect">
            <a:avLst/>
          </a:prstGeom>
          <a:solidFill>
            <a:srgbClr val="F46524"/>
          </a:solidFill>
          <a:ln w="12700">
            <a:miter lim="400000"/>
          </a:ln>
        </p:spPr>
        <p:txBody>
          <a:bodyPr lIns="0" tIns="0" rIns="0" bIns="0" anchor="ctr"/>
          <a:lstStyle/>
          <a:p>
            <a:pPr>
              <a:defRPr>
                <a:solidFill>
                  <a:srgbClr val="000000"/>
                </a:solidFill>
              </a:defRPr>
            </a:pPr>
            <a:endParaRP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 name="Google Shape;103;p17"/>
          <p:cNvSpPr txBox="1">
            <a:spLocks noGrp="1"/>
          </p:cNvSpPr>
          <p:nvPr>
            <p:ph type="title"/>
          </p:nvPr>
        </p:nvSpPr>
        <p:spPr>
          <a:xfrm>
            <a:off x="248275" y="575950"/>
            <a:ext cx="8473500" cy="635401"/>
          </a:xfrm>
          <a:prstGeom prst="rect">
            <a:avLst/>
          </a:prstGeom>
        </p:spPr>
        <p:txBody>
          <a:bodyPr/>
          <a:lstStyle>
            <a:lvl1pPr defTabSz="886968">
              <a:defRPr sz="2910"/>
            </a:lvl1pPr>
          </a:lstStyle>
          <a:p>
            <a:r>
              <a:t>My work in different organisations</a:t>
            </a:r>
          </a:p>
        </p:txBody>
      </p:sp>
      <p:sp>
        <p:nvSpPr>
          <p:cNvPr id="147" name="Google Shape;104;p17"/>
          <p:cNvSpPr txBox="1">
            <a:spLocks noGrp="1"/>
          </p:cNvSpPr>
          <p:nvPr>
            <p:ph type="body" sz="quarter" idx="1"/>
          </p:nvPr>
        </p:nvSpPr>
        <p:spPr>
          <a:xfrm>
            <a:off x="2333324" y="1469712"/>
            <a:ext cx="3071402" cy="3002401"/>
          </a:xfrm>
          <a:prstGeom prst="rect">
            <a:avLst/>
          </a:prstGeom>
        </p:spPr>
        <p:txBody>
          <a:bodyPr/>
          <a:lstStyle/>
          <a:p>
            <a:pPr marL="0" indent="0">
              <a:buSzTx/>
              <a:buNone/>
              <a:defRPr sz="1800"/>
            </a:pPr>
            <a:r>
              <a:t>Trinity Hospice</a:t>
            </a:r>
          </a:p>
          <a:p>
            <a:pPr marL="0" indent="0">
              <a:spcBef>
                <a:spcPts val="1600"/>
              </a:spcBef>
              <a:buSzTx/>
              <a:buNone/>
              <a:defRPr sz="1800"/>
            </a:pPr>
            <a:r>
              <a:t>Disability Wales</a:t>
            </a:r>
          </a:p>
          <a:p>
            <a:pPr marL="0" indent="0">
              <a:spcBef>
                <a:spcPts val="1600"/>
              </a:spcBef>
              <a:buSzTx/>
              <a:buNone/>
              <a:defRPr sz="1800"/>
            </a:pPr>
            <a:r>
              <a:t>Measure the Mountain</a:t>
            </a:r>
          </a:p>
          <a:p>
            <a:pPr marL="0" indent="0">
              <a:spcBef>
                <a:spcPts val="1600"/>
              </a:spcBef>
              <a:buSzTx/>
              <a:buNone/>
              <a:defRPr sz="1800"/>
            </a:pPr>
            <a:r>
              <a:t>USW GO Wales 	</a:t>
            </a:r>
          </a:p>
        </p:txBody>
      </p:sp>
      <p:sp>
        <p:nvSpPr>
          <p:cNvPr id="148" name="Google Shape;105;p17"/>
          <p:cNvSpPr txBox="1">
            <a:spLocks noGrp="1"/>
          </p:cNvSpPr>
          <p:nvPr>
            <p:ph type="body" idx="13"/>
          </p:nvPr>
        </p:nvSpPr>
        <p:spPr>
          <a:xfrm>
            <a:off x="5564625" y="1241112"/>
            <a:ext cx="3281101" cy="30024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pPr marL="0" indent="0">
              <a:buSzTx/>
              <a:buNone/>
            </a:pPr>
            <a:r>
              <a:t>Scope </a:t>
            </a:r>
          </a:p>
          <a:p>
            <a:pPr marL="0" indent="0">
              <a:spcBef>
                <a:spcPts val="1600"/>
              </a:spcBef>
              <a:buSzTx/>
              <a:buNone/>
            </a:pPr>
            <a:r>
              <a:t>Swansea Bay University Health Board</a:t>
            </a:r>
          </a:p>
          <a:p>
            <a:pPr marL="0" indent="0">
              <a:spcBef>
                <a:spcPts val="1600"/>
              </a:spcBef>
              <a:buSzTx/>
              <a:buNone/>
            </a:pPr>
            <a:r>
              <a:t>Cardiff and Vale College</a:t>
            </a:r>
          </a:p>
          <a:p>
            <a:pPr marL="0" indent="0">
              <a:spcBef>
                <a:spcPts val="1600"/>
              </a:spcBef>
              <a:buSzTx/>
              <a:buNone/>
            </a:pPr>
            <a:r>
              <a:t>Crown Representative - Central Gov</a:t>
            </a:r>
          </a:p>
        </p:txBody>
      </p:sp>
      <p:sp>
        <p:nvSpPr>
          <p:cNvPr id="149" name="Google Shape;106;p17"/>
          <p:cNvSpPr/>
          <p:nvPr/>
        </p:nvSpPr>
        <p:spPr>
          <a:xfrm>
            <a:off x="4815825" y="1362125"/>
            <a:ext cx="710701" cy="2419250"/>
          </a:xfrm>
          <a:prstGeom prst="rect">
            <a:avLst/>
          </a:prstGeom>
          <a:solidFill>
            <a:srgbClr val="F46524"/>
          </a:solidFill>
          <a:ln w="12700">
            <a:miter lim="400000"/>
          </a:ln>
        </p:spPr>
        <p:txBody>
          <a:bodyPr lIns="0" tIns="0" rIns="0" bIns="0" anchor="ctr"/>
          <a:lstStyle/>
          <a:p>
            <a:pPr>
              <a:defRPr>
                <a:solidFill>
                  <a:srgbClr val="000000"/>
                </a:solidFill>
              </a:defRPr>
            </a:pPr>
            <a:endParaRPr/>
          </a:p>
        </p:txBody>
      </p:sp>
      <p:sp>
        <p:nvSpPr>
          <p:cNvPr id="150" name="Google Shape;107;p17"/>
          <p:cNvSpPr/>
          <p:nvPr/>
        </p:nvSpPr>
        <p:spPr>
          <a:xfrm>
            <a:off x="1589724" y="1362125"/>
            <a:ext cx="710701" cy="2419250"/>
          </a:xfrm>
          <a:prstGeom prst="rect">
            <a:avLst/>
          </a:prstGeom>
          <a:solidFill>
            <a:srgbClr val="F46524"/>
          </a:solidFill>
          <a:ln w="12700">
            <a:miter lim="400000"/>
          </a:ln>
        </p:spPr>
        <p:txBody>
          <a:bodyPr lIns="0" tIns="0" rIns="0" bIns="0" anchor="ctr"/>
          <a:lstStyle/>
          <a:p>
            <a:pPr>
              <a:defRPr>
                <a:solidFill>
                  <a:srgbClr val="000000"/>
                </a:solidFill>
              </a:defRPr>
            </a:pPr>
            <a:endParaRP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 name="Google Shape;112;p18"/>
          <p:cNvSpPr txBox="1">
            <a:spLocks noGrp="1"/>
          </p:cNvSpPr>
          <p:nvPr>
            <p:ph type="title"/>
          </p:nvPr>
        </p:nvSpPr>
        <p:spPr>
          <a:xfrm>
            <a:off x="853949" y="1304850"/>
            <a:ext cx="7436102" cy="1538401"/>
          </a:xfrm>
          <a:prstGeom prst="rect">
            <a:avLst/>
          </a:prstGeom>
        </p:spPr>
        <p:txBody>
          <a:bodyPr/>
          <a:lstStyle>
            <a:lvl1pPr defTabSz="841247">
              <a:defRPr sz="8832"/>
            </a:lvl1pPr>
          </a:lstStyle>
          <a:p>
            <a:r>
              <a:t>TASK</a:t>
            </a:r>
          </a:p>
        </p:txBody>
      </p:sp>
      <p:sp>
        <p:nvSpPr>
          <p:cNvPr id="153" name="Google Shape;113;p18"/>
          <p:cNvSpPr txBox="1">
            <a:spLocks noGrp="1"/>
          </p:cNvSpPr>
          <p:nvPr>
            <p:ph type="body" sz="quarter" idx="1"/>
          </p:nvPr>
        </p:nvSpPr>
        <p:spPr>
          <a:xfrm>
            <a:off x="853949" y="2919450"/>
            <a:ext cx="7436102" cy="1071601"/>
          </a:xfrm>
          <a:prstGeom prst="rect">
            <a:avLst/>
          </a:prstGeom>
        </p:spPr>
        <p:txBody>
          <a:bodyPr/>
          <a:lstStyle>
            <a:lvl1pPr marL="0" indent="0">
              <a:spcBef>
                <a:spcPts val="1600"/>
              </a:spcBef>
              <a:buSzTx/>
              <a:buNone/>
            </a:lvl1pPr>
          </a:lstStyle>
          <a:p>
            <a:r>
              <a:t>What is the difference between a Manager and a Leader</a:t>
            </a: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 name="Google Shape;118;p19"/>
          <p:cNvSpPr/>
          <p:nvPr/>
        </p:nvSpPr>
        <p:spPr>
          <a:xfrm>
            <a:off x="5720350" y="2080124"/>
            <a:ext cx="2939101" cy="2047501"/>
          </a:xfrm>
          <a:prstGeom prst="rect">
            <a:avLst/>
          </a:prstGeom>
          <a:solidFill>
            <a:srgbClr val="F46524"/>
          </a:solidFill>
          <a:ln w="12700">
            <a:miter lim="400000"/>
          </a:ln>
        </p:spPr>
        <p:txBody>
          <a:bodyPr lIns="0" tIns="0" rIns="0" bIns="0" anchor="ctr"/>
          <a:lstStyle/>
          <a:p>
            <a:pPr>
              <a:defRPr>
                <a:solidFill>
                  <a:srgbClr val="000000"/>
                </a:solidFill>
              </a:defRPr>
            </a:pPr>
            <a:endParaRPr/>
          </a:p>
        </p:txBody>
      </p:sp>
      <p:sp>
        <p:nvSpPr>
          <p:cNvPr id="156" name="Google Shape;119;p19"/>
          <p:cNvSpPr/>
          <p:nvPr/>
        </p:nvSpPr>
        <p:spPr>
          <a:xfrm>
            <a:off x="2431824" y="2081650"/>
            <a:ext cx="2939102" cy="2047501"/>
          </a:xfrm>
          <a:prstGeom prst="rect">
            <a:avLst/>
          </a:prstGeom>
          <a:solidFill>
            <a:srgbClr val="F46524"/>
          </a:solidFill>
          <a:ln w="12700">
            <a:miter lim="400000"/>
          </a:ln>
        </p:spPr>
        <p:txBody>
          <a:bodyPr lIns="0" tIns="0" rIns="0" bIns="0" anchor="ctr"/>
          <a:lstStyle/>
          <a:p>
            <a:pPr>
              <a:defRPr>
                <a:solidFill>
                  <a:srgbClr val="000000"/>
                </a:solidFill>
              </a:defRPr>
            </a:pPr>
            <a:endParaRPr/>
          </a:p>
        </p:txBody>
      </p:sp>
      <p:sp>
        <p:nvSpPr>
          <p:cNvPr id="157" name="Google Shape;120;p19"/>
          <p:cNvSpPr txBox="1">
            <a:spLocks noGrp="1"/>
          </p:cNvSpPr>
          <p:nvPr>
            <p:ph type="title"/>
          </p:nvPr>
        </p:nvSpPr>
        <p:spPr>
          <a:xfrm>
            <a:off x="301424" y="575950"/>
            <a:ext cx="8420401" cy="635401"/>
          </a:xfrm>
          <a:prstGeom prst="rect">
            <a:avLst/>
          </a:prstGeom>
        </p:spPr>
        <p:txBody>
          <a:bodyPr/>
          <a:lstStyle>
            <a:lvl1pPr defTabSz="886968">
              <a:defRPr sz="2910"/>
            </a:lvl1pPr>
          </a:lstStyle>
          <a:p>
            <a:r>
              <a:t>Managers and Leaders; Being the difference</a:t>
            </a:r>
          </a:p>
        </p:txBody>
      </p:sp>
      <p:sp>
        <p:nvSpPr>
          <p:cNvPr id="158" name="Google Shape;121;p19"/>
          <p:cNvSpPr txBox="1">
            <a:spLocks noGrp="1"/>
          </p:cNvSpPr>
          <p:nvPr>
            <p:ph type="body" sz="quarter" idx="1"/>
          </p:nvPr>
        </p:nvSpPr>
        <p:spPr>
          <a:xfrm>
            <a:off x="2400302" y="1602675"/>
            <a:ext cx="3071401" cy="3002401"/>
          </a:xfrm>
          <a:prstGeom prst="rect">
            <a:avLst/>
          </a:prstGeom>
        </p:spPr>
        <p:txBody>
          <a:bodyPr/>
          <a:lstStyle/>
          <a:p>
            <a:pPr marL="0" indent="0">
              <a:buSzTx/>
              <a:buNone/>
            </a:pPr>
            <a:r>
              <a:t>Managers </a:t>
            </a:r>
          </a:p>
          <a:p>
            <a:pPr marL="0" indent="0" algn="ctr">
              <a:spcBef>
                <a:spcPts val="1600"/>
              </a:spcBef>
              <a:buSzTx/>
              <a:buNone/>
            </a:pPr>
            <a:r>
              <a:t>Managers ensure that the available resources are well organized and applied to produce the best results. In the resource constrained and difficult environments of many low – to middle-income countries, a manager must also be a leader to achieve optimum results.	</a:t>
            </a:r>
          </a:p>
        </p:txBody>
      </p:sp>
      <p:sp>
        <p:nvSpPr>
          <p:cNvPr id="159" name="Google Shape;122;p19"/>
          <p:cNvSpPr txBox="1">
            <a:spLocks noGrp="1"/>
          </p:cNvSpPr>
          <p:nvPr>
            <p:ph type="body" idx="13"/>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pPr marL="0" indent="0">
              <a:buSzTx/>
              <a:buNone/>
              <a:defRPr sz="1400"/>
            </a:pPr>
            <a:r>
              <a:t>Leaders </a:t>
            </a:r>
          </a:p>
          <a:p>
            <a:pPr marL="0" indent="0" algn="ctr">
              <a:spcBef>
                <a:spcPts val="1600"/>
              </a:spcBef>
              <a:buSzTx/>
              <a:buNone/>
              <a:defRPr sz="1400"/>
            </a:pPr>
            <a:r>
              <a:t>Leaders will have a vision of what can be achieved and then communicate this to others and evolve strategies for realizing the vision. They motivate people and are able to negotiate for resources and other support to achieve their goals. </a:t>
            </a:r>
          </a:p>
        </p:txBody>
      </p:sp>
      <p:sp>
        <p:nvSpPr>
          <p:cNvPr id="160" name="Google Shape;123;p19"/>
          <p:cNvSpPr txBox="1"/>
          <p:nvPr/>
        </p:nvSpPr>
        <p:spPr>
          <a:xfrm>
            <a:off x="327999" y="2818425"/>
            <a:ext cx="1754402" cy="83055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424" tIns="91424" rIns="91424" bIns="91424">
            <a:spAutoFit/>
          </a:bodyPr>
          <a:lstStyle>
            <a:lvl1pPr>
              <a:defRPr>
                <a:solidFill>
                  <a:srgbClr val="000000"/>
                </a:solidFill>
                <a:latin typeface="Lato"/>
                <a:ea typeface="Lato"/>
                <a:cs typeface="Lato"/>
                <a:sym typeface="Lato"/>
              </a:defRPr>
            </a:lvl1pPr>
          </a:lstStyle>
          <a:p>
            <a:r>
              <a:t>Taken from the World Health Organisation </a:t>
            </a:r>
          </a:p>
        </p:txBody>
      </p:sp>
      <p:sp>
        <p:nvSpPr>
          <p:cNvPr id="161" name="Google Shape;124;p19"/>
          <p:cNvSpPr txBox="1"/>
          <p:nvPr/>
        </p:nvSpPr>
        <p:spPr>
          <a:xfrm>
            <a:off x="242599" y="4287899"/>
            <a:ext cx="8567402" cy="61465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424" tIns="91424" rIns="91424" bIns="91424">
            <a:spAutoFit/>
          </a:bodyPr>
          <a:lstStyle>
            <a:lvl1pPr>
              <a:defRPr>
                <a:solidFill>
                  <a:srgbClr val="000000"/>
                </a:solidFill>
                <a:latin typeface="Lato"/>
                <a:ea typeface="Lato"/>
                <a:cs typeface="Lato"/>
                <a:sym typeface="Lato"/>
              </a:defRPr>
            </a:lvl1pPr>
          </a:lstStyle>
          <a:p>
            <a:r>
              <a:t>Good managers should strive to be good leaders and good leaders, need management skills to be effective. </a:t>
            </a: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 name="Google Shape;129;p20"/>
          <p:cNvSpPr txBox="1">
            <a:spLocks noGrp="1"/>
          </p:cNvSpPr>
          <p:nvPr>
            <p:ph type="title"/>
          </p:nvPr>
        </p:nvSpPr>
        <p:spPr>
          <a:xfrm>
            <a:off x="853949" y="1304850"/>
            <a:ext cx="7436102" cy="1538401"/>
          </a:xfrm>
          <a:prstGeom prst="rect">
            <a:avLst/>
          </a:prstGeom>
        </p:spPr>
        <p:txBody>
          <a:bodyPr/>
          <a:lstStyle>
            <a:lvl1pPr defTabSz="841247">
              <a:defRPr sz="8832"/>
            </a:lvl1pPr>
          </a:lstStyle>
          <a:p>
            <a:r>
              <a:t>TASK</a:t>
            </a:r>
          </a:p>
        </p:txBody>
      </p:sp>
      <p:sp>
        <p:nvSpPr>
          <p:cNvPr id="164" name="Google Shape;130;p20"/>
          <p:cNvSpPr txBox="1">
            <a:spLocks noGrp="1"/>
          </p:cNvSpPr>
          <p:nvPr>
            <p:ph type="body" sz="quarter" idx="1"/>
          </p:nvPr>
        </p:nvSpPr>
        <p:spPr>
          <a:xfrm>
            <a:off x="853949" y="2919450"/>
            <a:ext cx="7436102" cy="459900"/>
          </a:xfrm>
          <a:prstGeom prst="rect">
            <a:avLst/>
          </a:prstGeom>
        </p:spPr>
        <p:txBody>
          <a:bodyPr/>
          <a:lstStyle>
            <a:lvl1pPr marL="0" indent="0" defTabSz="886968">
              <a:spcBef>
                <a:spcPts val="1500"/>
              </a:spcBef>
              <a:buSzTx/>
              <a:buNone/>
              <a:defRPr sz="1746"/>
            </a:lvl1pPr>
          </a:lstStyle>
          <a:p>
            <a:r>
              <a:t>What are the traits of a good manager and a good leader?</a:t>
            </a:r>
          </a:p>
        </p:txBody>
      </p:sp>
      <p:grpSp>
        <p:nvGrpSpPr>
          <p:cNvPr id="167" name="Google Shape;131;p20"/>
          <p:cNvGrpSpPr/>
          <p:nvPr/>
        </p:nvGrpSpPr>
        <p:grpSpPr>
          <a:xfrm>
            <a:off x="5605800" y="3765549"/>
            <a:ext cx="3052801" cy="398751"/>
            <a:chOff x="0" y="0"/>
            <a:chExt cx="3052800" cy="398749"/>
          </a:xfrm>
        </p:grpSpPr>
        <p:sp>
          <p:nvSpPr>
            <p:cNvPr id="165" name="Rectangle"/>
            <p:cNvSpPr/>
            <p:nvPr/>
          </p:nvSpPr>
          <p:spPr>
            <a:xfrm>
              <a:off x="0" y="0"/>
              <a:ext cx="3052801" cy="386401"/>
            </a:xfrm>
            <a:prstGeom prst="rect">
              <a:avLst/>
            </a:prstGeom>
            <a:solidFill>
              <a:srgbClr val="F46524"/>
            </a:solidFill>
            <a:ln w="12700" cap="flat">
              <a:noFill/>
              <a:miter lim="400000"/>
            </a:ln>
            <a:effectLst/>
          </p:spPr>
          <p:txBody>
            <a:bodyPr wrap="square" lIns="0" tIns="0" rIns="0" bIns="0" numCol="1" anchor="t">
              <a:noAutofit/>
            </a:bodyPr>
            <a:lstStyle/>
            <a:p>
              <a:pPr algn="ctr">
                <a:defRPr>
                  <a:solidFill>
                    <a:srgbClr val="000000"/>
                  </a:solidFill>
                  <a:latin typeface="Lato"/>
                  <a:ea typeface="Lato"/>
                  <a:cs typeface="Lato"/>
                  <a:sym typeface="Lato"/>
                </a:defRPr>
              </a:pPr>
              <a:endParaRPr/>
            </a:p>
          </p:txBody>
        </p:sp>
        <p:sp>
          <p:nvSpPr>
            <p:cNvPr id="166" name="Leadership is creating a vision"/>
            <p:cNvSpPr txBox="1"/>
            <p:nvPr/>
          </p:nvSpPr>
          <p:spPr>
            <a:xfrm>
              <a:off x="0" y="0"/>
              <a:ext cx="3052801" cy="39875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424" tIns="91424" rIns="91424" bIns="91424" numCol="1" anchor="t">
              <a:spAutoFit/>
            </a:bodyPr>
            <a:lstStyle>
              <a:lvl1pPr algn="ctr">
                <a:defRPr>
                  <a:solidFill>
                    <a:srgbClr val="000000"/>
                  </a:solidFill>
                  <a:latin typeface="Lato"/>
                  <a:ea typeface="Lato"/>
                  <a:cs typeface="Lato"/>
                  <a:sym typeface="Lato"/>
                </a:defRPr>
              </a:lvl1pPr>
            </a:lstStyle>
            <a:p>
              <a:r>
                <a:t>Leadership is creating a vision</a:t>
              </a:r>
            </a:p>
          </p:txBody>
        </p:sp>
      </p:grpSp>
      <p:grpSp>
        <p:nvGrpSpPr>
          <p:cNvPr id="170" name="Google Shape;132;p20"/>
          <p:cNvGrpSpPr/>
          <p:nvPr/>
        </p:nvGrpSpPr>
        <p:grpSpPr>
          <a:xfrm>
            <a:off x="628924" y="3758050"/>
            <a:ext cx="3333002" cy="401401"/>
            <a:chOff x="0" y="0"/>
            <a:chExt cx="3333000" cy="401400"/>
          </a:xfrm>
        </p:grpSpPr>
        <p:sp>
          <p:nvSpPr>
            <p:cNvPr id="168" name="Rectangle"/>
            <p:cNvSpPr/>
            <p:nvPr/>
          </p:nvSpPr>
          <p:spPr>
            <a:xfrm>
              <a:off x="-1" y="-1"/>
              <a:ext cx="3333002" cy="401402"/>
            </a:xfrm>
            <a:prstGeom prst="rect">
              <a:avLst/>
            </a:prstGeom>
            <a:solidFill>
              <a:srgbClr val="F46524"/>
            </a:solidFill>
            <a:ln w="12700" cap="flat">
              <a:noFill/>
              <a:miter lim="400000"/>
            </a:ln>
            <a:effectLst/>
          </p:spPr>
          <p:txBody>
            <a:bodyPr wrap="square" lIns="0" tIns="0" rIns="0" bIns="0" numCol="1" anchor="t">
              <a:noAutofit/>
            </a:bodyPr>
            <a:lstStyle/>
            <a:p>
              <a:pPr algn="ctr">
                <a:defRPr>
                  <a:solidFill>
                    <a:srgbClr val="000000"/>
                  </a:solidFill>
                  <a:latin typeface="Lato"/>
                  <a:ea typeface="Lato"/>
                  <a:cs typeface="Lato"/>
                  <a:sym typeface="Lato"/>
                </a:defRPr>
              </a:pPr>
              <a:endParaRPr/>
            </a:p>
          </p:txBody>
        </p:sp>
        <p:sp>
          <p:nvSpPr>
            <p:cNvPr id="169" name="Management is getting things done"/>
            <p:cNvSpPr txBox="1"/>
            <p:nvPr/>
          </p:nvSpPr>
          <p:spPr>
            <a:xfrm>
              <a:off x="-1" y="-1"/>
              <a:ext cx="3333002" cy="398751"/>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91424" tIns="91424" rIns="91424" bIns="91424" numCol="1" anchor="t">
              <a:spAutoFit/>
            </a:bodyPr>
            <a:lstStyle>
              <a:lvl1pPr algn="ctr">
                <a:defRPr>
                  <a:solidFill>
                    <a:srgbClr val="000000"/>
                  </a:solidFill>
                  <a:latin typeface="Lato"/>
                  <a:ea typeface="Lato"/>
                  <a:cs typeface="Lato"/>
                  <a:sym typeface="Lato"/>
                </a:defRPr>
              </a:lvl1pPr>
            </a:lstStyle>
            <a:p>
              <a:r>
                <a:t>Management is getting things done</a:t>
              </a:r>
            </a:p>
          </p:txBody>
        </p:sp>
      </p:gr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 name="Google Shape;137;p21"/>
          <p:cNvSpPr txBox="1">
            <a:spLocks noGrp="1"/>
          </p:cNvSpPr>
          <p:nvPr>
            <p:ph type="title"/>
          </p:nvPr>
        </p:nvSpPr>
        <p:spPr>
          <a:xfrm>
            <a:off x="469874" y="575950"/>
            <a:ext cx="8252102" cy="635401"/>
          </a:xfrm>
          <a:prstGeom prst="rect">
            <a:avLst/>
          </a:prstGeom>
        </p:spPr>
        <p:txBody>
          <a:bodyPr/>
          <a:lstStyle>
            <a:lvl1pPr defTabSz="886968">
              <a:defRPr sz="2910"/>
            </a:lvl1pPr>
          </a:lstStyle>
          <a:p>
            <a:r>
              <a:t>The traits of good leaders and managers</a:t>
            </a:r>
          </a:p>
        </p:txBody>
      </p:sp>
      <p:sp>
        <p:nvSpPr>
          <p:cNvPr id="173" name="Google Shape;138;p21"/>
          <p:cNvSpPr txBox="1">
            <a:spLocks noGrp="1"/>
          </p:cNvSpPr>
          <p:nvPr>
            <p:ph type="body" sz="half" idx="1"/>
          </p:nvPr>
        </p:nvSpPr>
        <p:spPr>
          <a:xfrm>
            <a:off x="2400299" y="1513524"/>
            <a:ext cx="3071402" cy="3091801"/>
          </a:xfrm>
          <a:prstGeom prst="rect">
            <a:avLst/>
          </a:prstGeom>
          <a:solidFill>
            <a:srgbClr val="F46524"/>
          </a:solidFill>
        </p:spPr>
        <p:txBody>
          <a:bodyPr/>
          <a:lstStyle/>
          <a:p>
            <a:pPr marL="0" indent="0">
              <a:buSzTx/>
              <a:buNone/>
            </a:pPr>
            <a:r>
              <a:t>Certain attributes are required for a </a:t>
            </a:r>
            <a:r>
              <a:rPr b="1" u="sng"/>
              <a:t>manager</a:t>
            </a:r>
            <a:r>
              <a:t> to be effective, including: </a:t>
            </a:r>
          </a:p>
          <a:p>
            <a:pPr>
              <a:spcBef>
                <a:spcPts val="1600"/>
              </a:spcBef>
            </a:pPr>
            <a:r>
              <a:t>clarity of purpose and tasks; </a:t>
            </a:r>
          </a:p>
          <a:p>
            <a:r>
              <a:t>good organizational skills; </a:t>
            </a:r>
          </a:p>
          <a:p>
            <a:r>
              <a:t>ability to communicate tasks and expected results effectively; </a:t>
            </a:r>
          </a:p>
          <a:p>
            <a:r>
              <a:t>ability to negotiate various administrative and regulatory processes; </a:t>
            </a:r>
          </a:p>
          <a:p>
            <a:r>
              <a:t>■ good delegation skills.</a:t>
            </a:r>
          </a:p>
        </p:txBody>
      </p:sp>
      <p:sp>
        <p:nvSpPr>
          <p:cNvPr id="174" name="Google Shape;139;p21"/>
          <p:cNvSpPr txBox="1">
            <a:spLocks noGrp="1"/>
          </p:cNvSpPr>
          <p:nvPr>
            <p:ph type="body" idx="13"/>
          </p:nvPr>
        </p:nvSpPr>
        <p:spPr>
          <a:xfrm>
            <a:off x="5688450" y="1513424"/>
            <a:ext cx="3071401" cy="3091801"/>
          </a:xfrm>
          <a:prstGeom prst="rect">
            <a:avLst/>
          </a:prstGeom>
          <a:solidFill>
            <a:srgbClr val="F46524"/>
          </a:solidFill>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pPr marL="0" indent="0">
              <a:buSzTx/>
              <a:buNone/>
              <a:defRPr sz="1400" b="1" u="sng"/>
            </a:pPr>
            <a:r>
              <a:t>Leaders</a:t>
            </a:r>
            <a:r>
              <a:rPr u="none"/>
              <a:t> </a:t>
            </a:r>
            <a:r>
              <a:rPr b="0" u="none"/>
              <a:t>often (but not necessarily always): </a:t>
            </a:r>
          </a:p>
          <a:p>
            <a:pPr indent="-317500">
              <a:spcBef>
                <a:spcPts val="1600"/>
              </a:spcBef>
              <a:buSzPts val="1400"/>
              <a:defRPr sz="1400"/>
            </a:pPr>
            <a:r>
              <a:t> have a sense of mission; </a:t>
            </a:r>
          </a:p>
          <a:p>
            <a:pPr indent="-317500">
              <a:buSzPts val="1400"/>
              <a:defRPr sz="1400"/>
            </a:pPr>
            <a:r>
              <a:t>are charismatic; </a:t>
            </a:r>
          </a:p>
          <a:p>
            <a:pPr indent="-317500">
              <a:buSzPts val="1400"/>
              <a:defRPr sz="1400"/>
            </a:pPr>
            <a:r>
              <a:t>are able to influence people to work together for a common cause; </a:t>
            </a:r>
          </a:p>
          <a:p>
            <a:pPr indent="-317500">
              <a:buSzPts val="1400"/>
              <a:defRPr sz="1400"/>
            </a:pPr>
            <a:r>
              <a:t>are decisive; </a:t>
            </a:r>
          </a:p>
          <a:p>
            <a:pPr indent="-317500">
              <a:buSzPts val="1400"/>
              <a:defRPr sz="1400"/>
            </a:pPr>
            <a:r>
              <a:t>use creative problem solving to promote better care and a positive working environment. </a:t>
            </a: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 name="Google Shape;144;p22"/>
          <p:cNvSpPr txBox="1">
            <a:spLocks noGrp="1"/>
          </p:cNvSpPr>
          <p:nvPr>
            <p:ph type="title"/>
          </p:nvPr>
        </p:nvSpPr>
        <p:spPr>
          <a:xfrm>
            <a:off x="265500" y="1397349"/>
            <a:ext cx="4045200" cy="1318202"/>
          </a:xfrm>
          <a:prstGeom prst="rect">
            <a:avLst/>
          </a:prstGeom>
        </p:spPr>
        <p:txBody>
          <a:bodyPr/>
          <a:lstStyle/>
          <a:p>
            <a:r>
              <a:t>Disability Awareness</a:t>
            </a:r>
          </a:p>
        </p:txBody>
      </p:sp>
      <p:sp>
        <p:nvSpPr>
          <p:cNvPr id="177" name="Google Shape;145;p22"/>
          <p:cNvSpPr txBox="1">
            <a:spLocks noGrp="1"/>
          </p:cNvSpPr>
          <p:nvPr>
            <p:ph type="body" sz="quarter" idx="1"/>
          </p:nvPr>
        </p:nvSpPr>
        <p:spPr>
          <a:xfrm>
            <a:off x="265500" y="2735370"/>
            <a:ext cx="4045200" cy="1345502"/>
          </a:xfrm>
          <a:prstGeom prst="rect">
            <a:avLst/>
          </a:prstGeom>
        </p:spPr>
        <p:txBody>
          <a:bodyPr/>
          <a:lstStyle/>
          <a:p>
            <a:pPr marL="0" indent="0"/>
            <a:r>
              <a:t>Do you feel that you are </a:t>
            </a:r>
          </a:p>
          <a:p>
            <a:pPr marL="0" indent="0"/>
            <a:r>
              <a:t>aware of disability?</a:t>
            </a:r>
          </a:p>
        </p:txBody>
      </p:sp>
      <p:sp>
        <p:nvSpPr>
          <p:cNvPr id="178" name="Google Shape;146;p22"/>
          <p:cNvSpPr txBox="1">
            <a:spLocks noGrp="1"/>
          </p:cNvSpPr>
          <p:nvPr>
            <p:ph type="body" idx="13"/>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pPr marL="0" indent="0">
              <a:buClr>
                <a:srgbClr val="FFFFFF"/>
              </a:buClr>
              <a:buSzTx/>
              <a:buNone/>
              <a:defRPr>
                <a:solidFill>
                  <a:srgbClr val="FFFFFF"/>
                </a:solidFill>
              </a:defRPr>
            </a:pPr>
            <a:r>
              <a:t>What is Disability?</a:t>
            </a:r>
          </a:p>
          <a:p>
            <a:pPr marL="0" indent="0">
              <a:spcBef>
                <a:spcPts val="1600"/>
              </a:spcBef>
              <a:buClr>
                <a:srgbClr val="FFFFFF"/>
              </a:buClr>
              <a:buSzTx/>
              <a:buNone/>
              <a:defRPr>
                <a:solidFill>
                  <a:srgbClr val="FFFFFF"/>
                </a:solidFill>
              </a:defRPr>
            </a:pPr>
            <a:r>
              <a:t>What are we being made aware of?</a:t>
            </a:r>
          </a:p>
          <a:p>
            <a:pPr marL="0" indent="0">
              <a:spcBef>
                <a:spcPts val="1600"/>
              </a:spcBef>
              <a:buClr>
                <a:srgbClr val="FFFFFF"/>
              </a:buClr>
              <a:buSzTx/>
              <a:buNone/>
              <a:defRPr>
                <a:solidFill>
                  <a:srgbClr val="FFFFFF"/>
                </a:solidFill>
              </a:defRPr>
            </a:pPr>
            <a:r>
              <a:t>Why is it important?</a:t>
            </a:r>
          </a:p>
        </p:txBody>
      </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 name="Google Shape;151;p23"/>
          <p:cNvSpPr txBox="1">
            <a:spLocks noGrp="1"/>
          </p:cNvSpPr>
          <p:nvPr>
            <p:ph type="title"/>
          </p:nvPr>
        </p:nvSpPr>
        <p:spPr>
          <a:xfrm>
            <a:off x="459600" y="513199"/>
            <a:ext cx="8296800" cy="1542002"/>
          </a:xfrm>
          <a:prstGeom prst="rect">
            <a:avLst/>
          </a:prstGeom>
        </p:spPr>
        <p:txBody>
          <a:bodyPr/>
          <a:lstStyle/>
          <a:p>
            <a:r>
              <a:t>The Equality Act 2010</a:t>
            </a:r>
          </a:p>
        </p:txBody>
      </p:sp>
      <p:sp>
        <p:nvSpPr>
          <p:cNvPr id="181" name="Google Shape;152;p23"/>
          <p:cNvSpPr txBox="1"/>
          <p:nvPr/>
        </p:nvSpPr>
        <p:spPr>
          <a:xfrm>
            <a:off x="780450" y="2045999"/>
            <a:ext cx="7749300" cy="268141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424" tIns="91424" rIns="91424" bIns="91424">
            <a:spAutoFit/>
          </a:bodyPr>
          <a:lstStyle/>
          <a:p>
            <a:pPr algn="ctr">
              <a:lnSpc>
                <a:spcPct val="131579"/>
              </a:lnSpc>
              <a:spcBef>
                <a:spcPts val="1500"/>
              </a:spcBef>
              <a:defRPr sz="1800">
                <a:solidFill>
                  <a:srgbClr val="FFFFFF"/>
                </a:solidFill>
                <a:latin typeface="Lato"/>
                <a:ea typeface="Lato"/>
                <a:cs typeface="Lato"/>
                <a:sym typeface="Lato"/>
              </a:defRPr>
            </a:pPr>
            <a:r>
              <a:t>The Equality Act 2010 legally protects people from discrimination in the workplace and in wider society.</a:t>
            </a:r>
          </a:p>
          <a:p>
            <a:pPr algn="ctr">
              <a:lnSpc>
                <a:spcPct val="131579"/>
              </a:lnSpc>
              <a:spcBef>
                <a:spcPts val="1500"/>
              </a:spcBef>
              <a:defRPr sz="1800">
                <a:solidFill>
                  <a:srgbClr val="FFFFFF"/>
                </a:solidFill>
                <a:latin typeface="Lato"/>
                <a:ea typeface="Lato"/>
                <a:cs typeface="Lato"/>
                <a:sym typeface="Lato"/>
              </a:defRPr>
            </a:pPr>
            <a:r>
              <a:t>It replaced previous anti-discrimination laws with a single Act, making the law easier to understand and strengthening protection in some situations. It sets out the different ways in which it’s unlawful to treat someone.</a:t>
            </a:r>
          </a:p>
        </p:txBody>
      </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 name="Google Shape;157;p24"/>
          <p:cNvSpPr txBox="1">
            <a:spLocks noGrp="1"/>
          </p:cNvSpPr>
          <p:nvPr>
            <p:ph type="body" sz="half" idx="1"/>
          </p:nvPr>
        </p:nvSpPr>
        <p:spPr>
          <a:xfrm>
            <a:off x="257925" y="500673"/>
            <a:ext cx="4045200" cy="3878402"/>
          </a:xfrm>
          <a:prstGeom prst="rect">
            <a:avLst/>
          </a:prstGeom>
        </p:spPr>
        <p:txBody>
          <a:bodyPr/>
          <a:lstStyle/>
          <a:p>
            <a:pPr marL="0" indent="0" defTabSz="886968">
              <a:defRPr sz="2037"/>
            </a:pPr>
            <a:r>
              <a:t>Nine Protected Characteristics</a:t>
            </a:r>
          </a:p>
          <a:p>
            <a:pPr marL="0" indent="0" defTabSz="886968">
              <a:defRPr sz="2037"/>
            </a:pPr>
            <a:endParaRPr/>
          </a:p>
          <a:p>
            <a:pPr marL="443484" indent="-351091" algn="l" defTabSz="886968">
              <a:buClr>
                <a:srgbClr val="000000"/>
              </a:buClr>
              <a:buSzPts val="2000"/>
              <a:buFont typeface="Helvetica"/>
              <a:buChar char="●"/>
              <a:defRPr sz="2037"/>
            </a:pPr>
            <a:r>
              <a:t>age</a:t>
            </a:r>
          </a:p>
          <a:p>
            <a:pPr marL="443484" indent="-351091" algn="l" defTabSz="886968">
              <a:buClr>
                <a:srgbClr val="000000"/>
              </a:buClr>
              <a:buSzPts val="2000"/>
              <a:buFont typeface="Helvetica"/>
              <a:buChar char="●"/>
              <a:defRPr sz="2037"/>
            </a:pPr>
            <a:r>
              <a:t>disability</a:t>
            </a:r>
          </a:p>
          <a:p>
            <a:pPr marL="443484" indent="-351091" algn="l" defTabSz="886968">
              <a:buClr>
                <a:srgbClr val="000000"/>
              </a:buClr>
              <a:buSzPts val="2000"/>
              <a:buFont typeface="Helvetica"/>
              <a:buChar char="●"/>
              <a:defRPr sz="2037"/>
            </a:pPr>
            <a:r>
              <a:t>gender reassignment</a:t>
            </a:r>
          </a:p>
          <a:p>
            <a:pPr marL="443484" indent="-351091" algn="l" defTabSz="886968">
              <a:buClr>
                <a:srgbClr val="000000"/>
              </a:buClr>
              <a:buSzPts val="2000"/>
              <a:buFont typeface="Helvetica"/>
              <a:buChar char="●"/>
              <a:defRPr sz="2037"/>
            </a:pPr>
            <a:r>
              <a:t>marriage and civil partnership</a:t>
            </a:r>
          </a:p>
          <a:p>
            <a:pPr marL="443484" indent="-351091" algn="l" defTabSz="886968">
              <a:buClr>
                <a:srgbClr val="000000"/>
              </a:buClr>
              <a:buSzPts val="2000"/>
              <a:buFont typeface="Helvetica"/>
              <a:buChar char="●"/>
              <a:defRPr sz="2037"/>
            </a:pPr>
            <a:r>
              <a:t>pregnancy and maternity</a:t>
            </a:r>
          </a:p>
          <a:p>
            <a:pPr marL="443484" indent="-351091" algn="l" defTabSz="886968">
              <a:buClr>
                <a:srgbClr val="000000"/>
              </a:buClr>
              <a:buSzPts val="2000"/>
              <a:buFont typeface="Helvetica"/>
              <a:buChar char="●"/>
              <a:defRPr sz="2037"/>
            </a:pPr>
            <a:r>
              <a:t>race</a:t>
            </a:r>
          </a:p>
          <a:p>
            <a:pPr marL="443484" indent="-351091" algn="l" defTabSz="886968">
              <a:buClr>
                <a:srgbClr val="000000"/>
              </a:buClr>
              <a:buSzPts val="2000"/>
              <a:buFont typeface="Helvetica"/>
              <a:buChar char="●"/>
              <a:defRPr sz="2037"/>
            </a:pPr>
            <a:r>
              <a:t>religion or belief</a:t>
            </a:r>
          </a:p>
          <a:p>
            <a:pPr marL="443484" indent="-351091" algn="l" defTabSz="886968">
              <a:buClr>
                <a:srgbClr val="000000"/>
              </a:buClr>
              <a:buSzPts val="2000"/>
              <a:buFont typeface="Helvetica"/>
              <a:buChar char="●"/>
              <a:defRPr sz="2037"/>
            </a:pPr>
            <a:r>
              <a:t>sex</a:t>
            </a:r>
          </a:p>
          <a:p>
            <a:pPr marL="443484" indent="-351091" algn="l" defTabSz="886968">
              <a:buClr>
                <a:srgbClr val="000000"/>
              </a:buClr>
              <a:buSzPts val="2000"/>
              <a:buFont typeface="Helvetica"/>
              <a:buChar char="●"/>
              <a:defRPr sz="2037"/>
            </a:pPr>
            <a:r>
              <a:t>sexual orientation</a:t>
            </a:r>
          </a:p>
        </p:txBody>
      </p:sp>
      <p:sp>
        <p:nvSpPr>
          <p:cNvPr id="184" name="Google Shape;158;p24"/>
          <p:cNvSpPr txBox="1">
            <a:spLocks noGrp="1"/>
          </p:cNvSpPr>
          <p:nvPr>
            <p:ph type="body" idx="13"/>
          </p:nvPr>
        </p:nvSpPr>
        <p:spPr>
          <a:xfrm>
            <a:off x="4748400" y="200574"/>
            <a:ext cx="4219200" cy="51435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nchor="t"/>
          <a:lstStyle/>
          <a:p>
            <a:pPr marL="0" indent="0">
              <a:buClr>
                <a:srgbClr val="FFFFFF"/>
              </a:buClr>
              <a:buSzTx/>
              <a:buNone/>
              <a:defRPr>
                <a:solidFill>
                  <a:srgbClr val="FFFFFF"/>
                </a:solidFill>
              </a:defRPr>
            </a:pPr>
            <a:r>
              <a:t>What the law covers </a:t>
            </a:r>
          </a:p>
          <a:p>
            <a:pPr indent="-330200">
              <a:spcBef>
                <a:spcPts val="1600"/>
              </a:spcBef>
              <a:buClr>
                <a:srgbClr val="FFFFFF"/>
              </a:buClr>
              <a:buSzPts val="1600"/>
              <a:buFont typeface="Arial"/>
              <a:defRPr sz="1600">
                <a:solidFill>
                  <a:srgbClr val="FFFFFF"/>
                </a:solidFill>
                <a:latin typeface="+mj-lt"/>
                <a:ea typeface="+mj-ea"/>
                <a:cs typeface="+mj-cs"/>
                <a:sym typeface="Arial"/>
              </a:defRPr>
            </a:pPr>
            <a:r>
              <a:t>when you are in the workplace</a:t>
            </a:r>
          </a:p>
          <a:p>
            <a:pPr indent="-330200">
              <a:buClr>
                <a:srgbClr val="FFFFFF"/>
              </a:buClr>
              <a:buSzPts val="1600"/>
              <a:buFont typeface="Arial"/>
              <a:defRPr sz="1600">
                <a:solidFill>
                  <a:srgbClr val="FFFFFF"/>
                </a:solidFill>
                <a:latin typeface="+mj-lt"/>
                <a:ea typeface="+mj-ea"/>
                <a:cs typeface="+mj-cs"/>
                <a:sym typeface="Arial"/>
              </a:defRPr>
            </a:pPr>
            <a:r>
              <a:t>when you use public services like healthcare (for example, visiting your doctor or local hospital) or education (for example, at your school or college)</a:t>
            </a:r>
          </a:p>
          <a:p>
            <a:pPr indent="-330200">
              <a:buClr>
                <a:srgbClr val="FFFFFF"/>
              </a:buClr>
              <a:buSzPts val="1600"/>
              <a:buFont typeface="Arial"/>
              <a:defRPr sz="1600">
                <a:solidFill>
                  <a:srgbClr val="FFFFFF"/>
                </a:solidFill>
                <a:latin typeface="+mj-lt"/>
                <a:ea typeface="+mj-ea"/>
                <a:cs typeface="+mj-cs"/>
                <a:sym typeface="Arial"/>
              </a:defRPr>
            </a:pPr>
            <a:r>
              <a:t>when you use businesses and other organisations that provide services and goods (like shops, restaurants, and cinemas)</a:t>
            </a:r>
          </a:p>
          <a:p>
            <a:pPr indent="-330200">
              <a:buClr>
                <a:srgbClr val="FFFFFF"/>
              </a:buClr>
              <a:buSzPts val="1600"/>
              <a:buFont typeface="Arial"/>
              <a:defRPr sz="1600">
                <a:solidFill>
                  <a:srgbClr val="FFFFFF"/>
                </a:solidFill>
                <a:latin typeface="+mj-lt"/>
                <a:ea typeface="+mj-ea"/>
                <a:cs typeface="+mj-cs"/>
                <a:sym typeface="Arial"/>
              </a:defRPr>
            </a:pPr>
            <a:r>
              <a:t>when you use transport</a:t>
            </a:r>
          </a:p>
          <a:p>
            <a:pPr indent="-330200">
              <a:buClr>
                <a:srgbClr val="FFFFFF"/>
              </a:buClr>
              <a:buSzPts val="1600"/>
              <a:buFont typeface="Arial"/>
              <a:defRPr sz="1600">
                <a:solidFill>
                  <a:srgbClr val="FFFFFF"/>
                </a:solidFill>
                <a:latin typeface="+mj-lt"/>
                <a:ea typeface="+mj-ea"/>
                <a:cs typeface="+mj-cs"/>
                <a:sym typeface="Arial"/>
              </a:defRPr>
            </a:pPr>
            <a:r>
              <a:t>when you join a club or association (for example, your local tennis club)</a:t>
            </a:r>
          </a:p>
          <a:p>
            <a:pPr indent="-330200">
              <a:buClr>
                <a:srgbClr val="FFFFFF"/>
              </a:buClr>
              <a:buSzPts val="1600"/>
              <a:buFont typeface="Arial"/>
              <a:defRPr sz="1600">
                <a:solidFill>
                  <a:srgbClr val="FFFFFF"/>
                </a:solidFill>
                <a:latin typeface="+mj-lt"/>
                <a:ea typeface="+mj-ea"/>
                <a:cs typeface="+mj-cs"/>
                <a:sym typeface="Arial"/>
              </a:defRPr>
            </a:pPr>
            <a:r>
              <a:t>when you have contact with public bodies like your local council or government departments</a:t>
            </a:r>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 name="Google Shape;163;p25"/>
          <p:cNvSpPr txBox="1">
            <a:spLocks noGrp="1"/>
          </p:cNvSpPr>
          <p:nvPr>
            <p:ph type="title"/>
          </p:nvPr>
        </p:nvSpPr>
        <p:spPr>
          <a:xfrm>
            <a:off x="265500" y="1397349"/>
            <a:ext cx="4045200" cy="1318202"/>
          </a:xfrm>
          <a:prstGeom prst="rect">
            <a:avLst/>
          </a:prstGeom>
        </p:spPr>
        <p:txBody>
          <a:bodyPr/>
          <a:lstStyle/>
          <a:p>
            <a:r>
              <a:t>The Models of Disability</a:t>
            </a:r>
          </a:p>
        </p:txBody>
      </p:sp>
      <p:sp>
        <p:nvSpPr>
          <p:cNvPr id="187" name="Google Shape;164;p25"/>
          <p:cNvSpPr txBox="1">
            <a:spLocks noGrp="1"/>
          </p:cNvSpPr>
          <p:nvPr>
            <p:ph type="body" sz="quarter" idx="1"/>
          </p:nvPr>
        </p:nvSpPr>
        <p:spPr>
          <a:xfrm>
            <a:off x="265500" y="2735370"/>
            <a:ext cx="4045200" cy="1345502"/>
          </a:xfrm>
          <a:prstGeom prst="rect">
            <a:avLst/>
          </a:prstGeom>
        </p:spPr>
        <p:txBody>
          <a:bodyPr/>
          <a:lstStyle/>
          <a:p>
            <a:pPr marL="0" indent="0"/>
            <a:endParaRPr/>
          </a:p>
        </p:txBody>
      </p:sp>
      <p:sp>
        <p:nvSpPr>
          <p:cNvPr id="188" name="Google Shape;165;p25"/>
          <p:cNvSpPr txBox="1">
            <a:spLocks noGrp="1"/>
          </p:cNvSpPr>
          <p:nvPr>
            <p:ph type="body" idx="13"/>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pPr marL="443484" indent="-332613" defTabSz="886968">
              <a:lnSpc>
                <a:spcPct val="200000"/>
              </a:lnSpc>
              <a:buClr>
                <a:srgbClr val="FFFFFF"/>
              </a:buClr>
              <a:buSzPts val="1700"/>
              <a:defRPr sz="1746">
                <a:solidFill>
                  <a:srgbClr val="FFFFFF"/>
                </a:solidFill>
              </a:defRPr>
            </a:pPr>
            <a:r>
              <a:t>Charitable </a:t>
            </a:r>
          </a:p>
          <a:p>
            <a:pPr marL="443484" indent="-332613" defTabSz="886968">
              <a:lnSpc>
                <a:spcPct val="200000"/>
              </a:lnSpc>
              <a:buClr>
                <a:srgbClr val="FFFFFF"/>
              </a:buClr>
              <a:buSzPts val="1700"/>
              <a:defRPr sz="1746">
                <a:solidFill>
                  <a:srgbClr val="FFFFFF"/>
                </a:solidFill>
              </a:defRPr>
            </a:pPr>
            <a:r>
              <a:t>Medical - NHS and DWP typically still stuck on this </a:t>
            </a:r>
          </a:p>
          <a:p>
            <a:pPr marL="443484" indent="-332613" defTabSz="886968">
              <a:lnSpc>
                <a:spcPct val="200000"/>
              </a:lnSpc>
              <a:buClr>
                <a:srgbClr val="FFFFFF"/>
              </a:buClr>
              <a:buSzPts val="1700"/>
              <a:defRPr sz="1746">
                <a:solidFill>
                  <a:srgbClr val="FFFFFF"/>
                </a:solidFill>
              </a:defRPr>
            </a:pPr>
            <a:r>
              <a:t>Social - Used by campaigners and most recognised </a:t>
            </a:r>
          </a:p>
          <a:p>
            <a:pPr marL="443484" indent="-332613" defTabSz="886968">
              <a:lnSpc>
                <a:spcPct val="200000"/>
              </a:lnSpc>
              <a:buClr>
                <a:srgbClr val="FFFFFF"/>
              </a:buClr>
              <a:buSzPts val="1700"/>
              <a:defRPr sz="1746">
                <a:solidFill>
                  <a:srgbClr val="FFFFFF"/>
                </a:solidFill>
              </a:defRPr>
            </a:pPr>
            <a:r>
              <a:t>Human Rights</a:t>
            </a:r>
          </a:p>
          <a:p>
            <a:pPr marL="443484" indent="-332613" defTabSz="886968">
              <a:lnSpc>
                <a:spcPct val="200000"/>
              </a:lnSpc>
              <a:buClr>
                <a:srgbClr val="FFFFFF"/>
              </a:buClr>
              <a:buSzPts val="1700"/>
              <a:defRPr sz="1746">
                <a:solidFill>
                  <a:srgbClr val="FFFFFF"/>
                </a:solidFill>
              </a:defRPr>
            </a:pPr>
            <a:r>
              <a:t>Interactional </a:t>
            </a:r>
          </a:p>
        </p:txBody>
      </p:sp>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 name="Google Shape;170;p26"/>
          <p:cNvSpPr txBox="1">
            <a:spLocks noGrp="1"/>
          </p:cNvSpPr>
          <p:nvPr>
            <p:ph type="ctrTitle"/>
          </p:nvPr>
        </p:nvSpPr>
        <p:spPr>
          <a:xfrm>
            <a:off x="2371725" y="630224"/>
            <a:ext cx="6331500" cy="1542002"/>
          </a:xfrm>
          <a:prstGeom prst="rect">
            <a:avLst/>
          </a:prstGeom>
        </p:spPr>
        <p:txBody>
          <a:bodyPr/>
          <a:lstStyle>
            <a:lvl1pPr defTabSz="850391">
              <a:defRPr sz="4464"/>
            </a:lvl1pPr>
          </a:lstStyle>
          <a:p>
            <a:r>
              <a:t>Charitable Model</a:t>
            </a:r>
          </a:p>
        </p:txBody>
      </p:sp>
      <p:sp>
        <p:nvSpPr>
          <p:cNvPr id="191" name="Google Shape;171;p26"/>
          <p:cNvSpPr txBox="1">
            <a:spLocks noGrp="1"/>
          </p:cNvSpPr>
          <p:nvPr>
            <p:ph type="subTitle" sz="quarter" idx="1"/>
          </p:nvPr>
        </p:nvSpPr>
        <p:spPr>
          <a:xfrm>
            <a:off x="2390267" y="3238450"/>
            <a:ext cx="6331501" cy="1241700"/>
          </a:xfrm>
          <a:prstGeom prst="rect">
            <a:avLst/>
          </a:prstGeom>
        </p:spPr>
        <p:txBody>
          <a:bodyPr/>
          <a:lstStyle>
            <a:lvl1pPr marL="0" indent="0"/>
          </a:lstStyle>
          <a:p>
            <a:r>
              <a:t>The charity model of disability focuses on the individual, and tends to view people with disabilities as passive victims</a:t>
            </a:r>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 name="Google Shape;176;p27"/>
          <p:cNvSpPr txBox="1">
            <a:spLocks noGrp="1"/>
          </p:cNvSpPr>
          <p:nvPr>
            <p:ph type="ctrTitle"/>
          </p:nvPr>
        </p:nvSpPr>
        <p:spPr>
          <a:xfrm>
            <a:off x="2371725" y="630224"/>
            <a:ext cx="6331500" cy="1542002"/>
          </a:xfrm>
          <a:prstGeom prst="rect">
            <a:avLst/>
          </a:prstGeom>
        </p:spPr>
        <p:txBody>
          <a:bodyPr/>
          <a:lstStyle/>
          <a:p>
            <a:r>
              <a:t>Medical Model</a:t>
            </a:r>
          </a:p>
        </p:txBody>
      </p:sp>
      <p:sp>
        <p:nvSpPr>
          <p:cNvPr id="194" name="Google Shape;177;p27"/>
          <p:cNvSpPr txBox="1">
            <a:spLocks noGrp="1"/>
          </p:cNvSpPr>
          <p:nvPr>
            <p:ph type="subTitle" sz="half" idx="1"/>
          </p:nvPr>
        </p:nvSpPr>
        <p:spPr>
          <a:xfrm>
            <a:off x="2390267" y="2146894"/>
            <a:ext cx="6331501" cy="2333256"/>
          </a:xfrm>
          <a:prstGeom prst="rect">
            <a:avLst/>
          </a:prstGeom>
        </p:spPr>
        <p:txBody>
          <a:bodyPr/>
          <a:lstStyle>
            <a:lvl1pPr marL="0" indent="0"/>
          </a:lstStyle>
          <a:p>
            <a:r>
              <a:t>The medical (or biomedical) model of disability considers ‘disability a problem of the individual that is directly caused by a disease, an injury, or some other health condition and requires medical care in the form of treatment and rehabilitation’ (Mitra, 2006, p. 237).</a:t>
            </a:r>
          </a:p>
        </p:txBody>
      </p:sp>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Google Shape;182;p28"/>
          <p:cNvSpPr txBox="1">
            <a:spLocks noGrp="1"/>
          </p:cNvSpPr>
          <p:nvPr>
            <p:ph type="ctrTitle"/>
          </p:nvPr>
        </p:nvSpPr>
        <p:spPr>
          <a:xfrm>
            <a:off x="2371725" y="630224"/>
            <a:ext cx="6331500" cy="1542002"/>
          </a:xfrm>
          <a:prstGeom prst="rect">
            <a:avLst/>
          </a:prstGeom>
        </p:spPr>
        <p:txBody>
          <a:bodyPr/>
          <a:lstStyle/>
          <a:p>
            <a:r>
              <a:t>Social Model</a:t>
            </a:r>
          </a:p>
        </p:txBody>
      </p:sp>
      <p:sp>
        <p:nvSpPr>
          <p:cNvPr id="197" name="Google Shape;183;p28"/>
          <p:cNvSpPr txBox="1">
            <a:spLocks noGrp="1"/>
          </p:cNvSpPr>
          <p:nvPr>
            <p:ph type="subTitle" sz="half" idx="1"/>
          </p:nvPr>
        </p:nvSpPr>
        <p:spPr>
          <a:xfrm>
            <a:off x="2390267" y="1716831"/>
            <a:ext cx="6331501" cy="2763319"/>
          </a:xfrm>
          <a:prstGeom prst="rect">
            <a:avLst/>
          </a:prstGeom>
        </p:spPr>
        <p:txBody>
          <a:bodyPr/>
          <a:lstStyle/>
          <a:p>
            <a:pPr marL="0" indent="0"/>
            <a:r>
              <a:t>The social model of disability developed as a reaction to the individualistic approaches of the charitable and medical models. It sees disability as created by the social environment, which excludes people with impairments from full participation in society as a result of attitudinal, environmental and institutional barriers (Mitra, 2006, p. 237).</a:t>
            </a:r>
          </a:p>
          <a:p>
            <a:pPr marL="0" indent="0"/>
            <a:endParaRPr/>
          </a:p>
        </p:txBody>
      </p:sp>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Google Shape;188;p29"/>
          <p:cNvSpPr txBox="1">
            <a:spLocks noGrp="1"/>
          </p:cNvSpPr>
          <p:nvPr>
            <p:ph type="ctrTitle"/>
          </p:nvPr>
        </p:nvSpPr>
        <p:spPr>
          <a:xfrm>
            <a:off x="2371725" y="630224"/>
            <a:ext cx="6331500" cy="1542002"/>
          </a:xfrm>
          <a:prstGeom prst="rect">
            <a:avLst/>
          </a:prstGeom>
        </p:spPr>
        <p:txBody>
          <a:bodyPr/>
          <a:lstStyle/>
          <a:p>
            <a:r>
              <a:t>Human Rights Model</a:t>
            </a:r>
          </a:p>
        </p:txBody>
      </p:sp>
      <p:sp>
        <p:nvSpPr>
          <p:cNvPr id="200" name="Google Shape;189;p29"/>
          <p:cNvSpPr txBox="1">
            <a:spLocks noGrp="1"/>
          </p:cNvSpPr>
          <p:nvPr>
            <p:ph type="subTitle" sz="half" idx="1"/>
          </p:nvPr>
        </p:nvSpPr>
        <p:spPr>
          <a:xfrm>
            <a:off x="2390267" y="1737171"/>
            <a:ext cx="6331501" cy="2742979"/>
          </a:xfrm>
          <a:prstGeom prst="rect">
            <a:avLst/>
          </a:prstGeom>
        </p:spPr>
        <p:txBody>
          <a:bodyPr/>
          <a:lstStyle/>
          <a:p>
            <a:pPr marL="0" indent="0"/>
            <a:r>
              <a:t>This model of disability is based on the social model and also seeks to transform unjust systems and practices. It takes the UNCRPD as its main reference point and sees people with disabilities as the ‘central actors in their own lives as decision makers, citizens and rights holders’ (Al Ju’beh, 2015, pp. 20-21, 87).  </a:t>
            </a:r>
          </a:p>
          <a:p>
            <a:pPr marL="0" indent="0"/>
            <a:endParaRPr/>
          </a:p>
        </p:txBody>
      </p:sp>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 name="Google Shape;194;p30"/>
          <p:cNvSpPr txBox="1">
            <a:spLocks noGrp="1"/>
          </p:cNvSpPr>
          <p:nvPr>
            <p:ph type="ctrTitle"/>
          </p:nvPr>
        </p:nvSpPr>
        <p:spPr>
          <a:xfrm>
            <a:off x="2371725" y="630224"/>
            <a:ext cx="6331500" cy="1542002"/>
          </a:xfrm>
          <a:prstGeom prst="rect">
            <a:avLst/>
          </a:prstGeom>
        </p:spPr>
        <p:txBody>
          <a:bodyPr/>
          <a:lstStyle/>
          <a:p>
            <a:r>
              <a:t>Interactional Model</a:t>
            </a:r>
          </a:p>
        </p:txBody>
      </p:sp>
      <p:sp>
        <p:nvSpPr>
          <p:cNvPr id="203" name="Google Shape;195;p30"/>
          <p:cNvSpPr txBox="1">
            <a:spLocks noGrp="1"/>
          </p:cNvSpPr>
          <p:nvPr>
            <p:ph type="subTitle" sz="half" idx="1"/>
          </p:nvPr>
        </p:nvSpPr>
        <p:spPr>
          <a:xfrm>
            <a:off x="2390267" y="1557039"/>
            <a:ext cx="6331501" cy="2923111"/>
          </a:xfrm>
          <a:prstGeom prst="rect">
            <a:avLst/>
          </a:prstGeom>
        </p:spPr>
        <p:txBody>
          <a:bodyPr/>
          <a:lstStyle/>
          <a:p>
            <a:pPr marL="0" indent="0"/>
            <a:r>
              <a:t>Interactional models recognise that disability should be seen as neither purely medical nor purely social, as people with disabilities can experience problems arising from the interaction of their health condition with the environment (WHO &amp; World Bank, 2011, p. 4). </a:t>
            </a:r>
          </a:p>
          <a:p>
            <a:pPr marL="0" indent="0"/>
            <a:endParaRPr/>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Google Shape;200;p31"/>
          <p:cNvSpPr txBox="1">
            <a:spLocks noGrp="1"/>
          </p:cNvSpPr>
          <p:nvPr>
            <p:ph type="title"/>
          </p:nvPr>
        </p:nvSpPr>
        <p:spPr>
          <a:xfrm>
            <a:off x="265500" y="1397349"/>
            <a:ext cx="4045200" cy="1318202"/>
          </a:xfrm>
          <a:prstGeom prst="rect">
            <a:avLst/>
          </a:prstGeom>
        </p:spPr>
        <p:txBody>
          <a:bodyPr/>
          <a:lstStyle/>
          <a:p>
            <a:r>
              <a:t>Disability v Impairment</a:t>
            </a:r>
          </a:p>
        </p:txBody>
      </p:sp>
      <p:sp>
        <p:nvSpPr>
          <p:cNvPr id="206" name="Google Shape;201;p31"/>
          <p:cNvSpPr txBox="1">
            <a:spLocks noGrp="1"/>
          </p:cNvSpPr>
          <p:nvPr>
            <p:ph type="body" sz="quarter" idx="1"/>
          </p:nvPr>
        </p:nvSpPr>
        <p:spPr>
          <a:xfrm>
            <a:off x="265500" y="2735370"/>
            <a:ext cx="4045200" cy="1345502"/>
          </a:xfrm>
          <a:prstGeom prst="rect">
            <a:avLst/>
          </a:prstGeom>
        </p:spPr>
        <p:txBody>
          <a:bodyPr/>
          <a:lstStyle>
            <a:lvl1pPr marL="0" indent="0"/>
          </a:lstStyle>
          <a:p>
            <a:r>
              <a:t>Do you know the difference?</a:t>
            </a:r>
          </a:p>
        </p:txBody>
      </p:sp>
      <p:sp>
        <p:nvSpPr>
          <p:cNvPr id="207" name="Google Shape;202;p31"/>
          <p:cNvSpPr txBox="1">
            <a:spLocks noGrp="1"/>
          </p:cNvSpPr>
          <p:nvPr>
            <p:ph type="body" idx="13"/>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pPr>
              <a:lnSpc>
                <a:spcPct val="100000"/>
              </a:lnSpc>
              <a:buClr>
                <a:srgbClr val="FFFFFF"/>
              </a:buClr>
              <a:defRPr>
                <a:solidFill>
                  <a:srgbClr val="FFFFFF"/>
                </a:solidFill>
              </a:defRPr>
            </a:pPr>
            <a:r>
              <a:t>What is the difference between a disability and an impairment?</a:t>
            </a:r>
          </a:p>
          <a:p>
            <a:pPr>
              <a:lnSpc>
                <a:spcPct val="200000"/>
              </a:lnSpc>
              <a:buClr>
                <a:srgbClr val="FFFFFF"/>
              </a:buClr>
              <a:defRPr>
                <a:solidFill>
                  <a:srgbClr val="FFFFFF"/>
                </a:solidFill>
              </a:defRPr>
            </a:pPr>
            <a:r>
              <a:t>Why does it matter?</a:t>
            </a:r>
          </a:p>
        </p:txBody>
      </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 name="Google Shape;207;p32"/>
          <p:cNvSpPr txBox="1">
            <a:spLocks noGrp="1"/>
          </p:cNvSpPr>
          <p:nvPr>
            <p:ph type="title"/>
          </p:nvPr>
        </p:nvSpPr>
        <p:spPr>
          <a:xfrm>
            <a:off x="423600" y="521297"/>
            <a:ext cx="8296800" cy="4281827"/>
          </a:xfrm>
          <a:prstGeom prst="rect">
            <a:avLst/>
          </a:prstGeom>
        </p:spPr>
        <p:txBody>
          <a:bodyPr/>
          <a:lstStyle/>
          <a:p>
            <a:pPr>
              <a:lnSpc>
                <a:spcPct val="115000"/>
              </a:lnSpc>
              <a:defRPr sz="1800" b="0">
                <a:latin typeface="Lato"/>
                <a:ea typeface="Lato"/>
                <a:cs typeface="Lato"/>
                <a:sym typeface="Lato"/>
              </a:defRPr>
            </a:pPr>
            <a:r>
              <a:t>A disabled person is a person with an impairment who experiences disability. </a:t>
            </a:r>
          </a:p>
          <a:p>
            <a:pPr>
              <a:lnSpc>
                <a:spcPct val="115000"/>
              </a:lnSpc>
            </a:pPr>
            <a:endParaRPr sz="1800" b="0">
              <a:latin typeface="Lato"/>
              <a:ea typeface="Lato"/>
              <a:cs typeface="Lato"/>
              <a:sym typeface="Lato"/>
            </a:endParaRPr>
          </a:p>
          <a:p>
            <a:pPr>
              <a:lnSpc>
                <a:spcPct val="115000"/>
              </a:lnSpc>
              <a:defRPr sz="1800" b="0">
                <a:latin typeface="Lato"/>
                <a:ea typeface="Lato"/>
                <a:cs typeface="Lato"/>
                <a:sym typeface="Lato"/>
              </a:defRPr>
            </a:pPr>
            <a:r>
              <a:t>Impairment: an injury, illness, or congenital condition that causes or is likely to cause a loss or difference of physiological or psychological function. </a:t>
            </a:r>
          </a:p>
          <a:p>
            <a:pPr>
              <a:lnSpc>
                <a:spcPct val="115000"/>
              </a:lnSpc>
            </a:pPr>
            <a:endParaRPr sz="1800" b="0">
              <a:latin typeface="Lato"/>
              <a:ea typeface="Lato"/>
              <a:cs typeface="Lato"/>
              <a:sym typeface="Lato"/>
            </a:endParaRPr>
          </a:p>
          <a:p>
            <a:pPr>
              <a:lnSpc>
                <a:spcPct val="115000"/>
              </a:lnSpc>
              <a:defRPr sz="1800" b="0">
                <a:latin typeface="Lato"/>
                <a:ea typeface="Lato"/>
                <a:cs typeface="Lato"/>
                <a:sym typeface="Lato"/>
              </a:defRPr>
            </a:pPr>
            <a:r>
              <a:t>Disability: the loss or limitation of opportunities to take part in society on an equal level with others due to social and environmental barriers. </a:t>
            </a:r>
          </a:p>
        </p:txBody>
      </p:sp>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 name="Google Shape;212;p33"/>
          <p:cNvSpPr txBox="1">
            <a:spLocks noGrp="1"/>
          </p:cNvSpPr>
          <p:nvPr>
            <p:ph type="title"/>
          </p:nvPr>
        </p:nvSpPr>
        <p:spPr>
          <a:xfrm>
            <a:off x="853949" y="1304850"/>
            <a:ext cx="7436102" cy="1538401"/>
          </a:xfrm>
          <a:prstGeom prst="rect">
            <a:avLst/>
          </a:prstGeom>
        </p:spPr>
        <p:txBody>
          <a:bodyPr/>
          <a:lstStyle>
            <a:lvl1pPr defTabSz="841247">
              <a:defRPr sz="8832"/>
            </a:lvl1pPr>
          </a:lstStyle>
          <a:p>
            <a:r>
              <a:t>TASK</a:t>
            </a:r>
          </a:p>
        </p:txBody>
      </p:sp>
      <p:sp>
        <p:nvSpPr>
          <p:cNvPr id="212" name="Google Shape;213;p33"/>
          <p:cNvSpPr txBox="1">
            <a:spLocks noGrp="1"/>
          </p:cNvSpPr>
          <p:nvPr>
            <p:ph type="body" sz="quarter" idx="1"/>
          </p:nvPr>
        </p:nvSpPr>
        <p:spPr>
          <a:xfrm>
            <a:off x="853949" y="2919450"/>
            <a:ext cx="7436102" cy="1071601"/>
          </a:xfrm>
          <a:prstGeom prst="rect">
            <a:avLst/>
          </a:prstGeom>
        </p:spPr>
        <p:txBody>
          <a:bodyPr/>
          <a:lstStyle>
            <a:lvl1pPr marL="0" indent="0">
              <a:spcBef>
                <a:spcPts val="1600"/>
              </a:spcBef>
              <a:buSzTx/>
              <a:buNone/>
            </a:lvl1pPr>
          </a:lstStyle>
          <a:p>
            <a:r>
              <a:t>Work out which statements are impairment and which are disability </a:t>
            </a:r>
          </a:p>
        </p:txBody>
      </p:sp>
    </p:spTree>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 name="Google Shape;218;p34"/>
          <p:cNvSpPr txBox="1">
            <a:spLocks noGrp="1"/>
          </p:cNvSpPr>
          <p:nvPr>
            <p:ph type="subTitle" idx="1"/>
          </p:nvPr>
        </p:nvSpPr>
        <p:spPr>
          <a:xfrm>
            <a:off x="333500" y="486613"/>
            <a:ext cx="8781255" cy="4538001"/>
          </a:xfrm>
          <a:prstGeom prst="rect">
            <a:avLst/>
          </a:prstGeom>
        </p:spPr>
        <p:txBody>
          <a:bodyPr anchor="t"/>
          <a:lstStyle/>
          <a:p>
            <a:pPr marL="457200" indent="-317500">
              <a:lnSpc>
                <a:spcPct val="115000"/>
              </a:lnSpc>
              <a:buClr>
                <a:srgbClr val="FFFFFF"/>
              </a:buClr>
              <a:buSzPts val="1400"/>
              <a:buAutoNum type="alphaUcPeriod"/>
              <a:defRPr sz="1400">
                <a:latin typeface="Helvetica Neue"/>
                <a:ea typeface="Helvetica Neue"/>
                <a:cs typeface="Helvetica Neue"/>
                <a:sym typeface="Helvetica Neue"/>
              </a:defRPr>
            </a:pPr>
            <a:r>
              <a:t>Sally is unable to receive the weekly bulletin as it is sent via an email that her software cannot read. </a:t>
            </a:r>
          </a:p>
          <a:p>
            <a:pPr marL="0" indent="0">
              <a:lnSpc>
                <a:spcPct val="115000"/>
              </a:lnSpc>
            </a:pPr>
            <a:endParaRPr sz="1400">
              <a:latin typeface="Helvetica Neue"/>
              <a:ea typeface="Helvetica Neue"/>
              <a:cs typeface="Helvetica Neue"/>
              <a:sym typeface="Helvetica Neue"/>
            </a:endParaRPr>
          </a:p>
          <a:p>
            <a:pPr marL="457200" indent="-317500">
              <a:lnSpc>
                <a:spcPct val="115000"/>
              </a:lnSpc>
              <a:buClr>
                <a:srgbClr val="FFFFFF"/>
              </a:buClr>
              <a:buSzPts val="1400"/>
              <a:buAutoNum type="alphaUcPeriod"/>
              <a:defRPr sz="1400">
                <a:latin typeface="Helvetica Neue"/>
                <a:ea typeface="Helvetica Neue"/>
                <a:cs typeface="Helvetica Neue"/>
                <a:sym typeface="Helvetica Neue"/>
              </a:defRPr>
            </a:pPr>
            <a:r>
              <a:t>Sally has sight loss in both eyes and is registered blind</a:t>
            </a:r>
          </a:p>
          <a:p>
            <a:pPr marL="0" indent="0">
              <a:lnSpc>
                <a:spcPct val="115000"/>
              </a:lnSpc>
            </a:pPr>
            <a:endParaRPr sz="1400">
              <a:latin typeface="Helvetica Neue"/>
              <a:ea typeface="Helvetica Neue"/>
              <a:cs typeface="Helvetica Neue"/>
              <a:sym typeface="Helvetica Neue"/>
            </a:endParaRPr>
          </a:p>
          <a:p>
            <a:pPr marL="0" indent="0">
              <a:lnSpc>
                <a:spcPct val="115000"/>
              </a:lnSpc>
            </a:pPr>
            <a:endParaRPr sz="1400">
              <a:latin typeface="Helvetica Neue"/>
              <a:ea typeface="Helvetica Neue"/>
              <a:cs typeface="Helvetica Neue"/>
              <a:sym typeface="Helvetica Neue"/>
            </a:endParaRPr>
          </a:p>
          <a:p>
            <a:pPr marL="457200" indent="-317500">
              <a:lnSpc>
                <a:spcPct val="115000"/>
              </a:lnSpc>
              <a:buClr>
                <a:srgbClr val="FFFFFF"/>
              </a:buClr>
              <a:buSzPts val="1400"/>
              <a:buAutoNum type="alphaUcPeriod"/>
              <a:defRPr sz="1400">
                <a:latin typeface="Helvetica Neue"/>
                <a:ea typeface="Helvetica Neue"/>
                <a:cs typeface="Helvetica Neue"/>
                <a:sym typeface="Helvetica Neue"/>
              </a:defRPr>
            </a:pPr>
            <a:r>
              <a:t>Jack’s legs have not had any muscle strength since birth due to a condition he was born with </a:t>
            </a:r>
          </a:p>
          <a:p>
            <a:pPr marL="0" indent="457200">
              <a:lnSpc>
                <a:spcPct val="115000"/>
              </a:lnSpc>
            </a:pPr>
            <a:endParaRPr sz="1400">
              <a:latin typeface="Helvetica Neue"/>
              <a:ea typeface="Helvetica Neue"/>
              <a:cs typeface="Helvetica Neue"/>
              <a:sym typeface="Helvetica Neue"/>
            </a:endParaRPr>
          </a:p>
          <a:p>
            <a:pPr marL="457200" indent="-317500">
              <a:lnSpc>
                <a:spcPct val="115000"/>
              </a:lnSpc>
              <a:buClr>
                <a:srgbClr val="FFFFFF"/>
              </a:buClr>
              <a:buSzPts val="1400"/>
              <a:buAutoNum type="alphaUcPeriod"/>
              <a:defRPr sz="1400">
                <a:latin typeface="Helvetica Neue"/>
                <a:ea typeface="Helvetica Neue"/>
                <a:cs typeface="Helvetica Neue"/>
                <a:sym typeface="Helvetica Neue"/>
              </a:defRPr>
            </a:pPr>
            <a:r>
              <a:t>Jack is unable to attend the local networking event as he is a wheelchair user and the meeting is on the first floor of a grade two listed building with no lift </a:t>
            </a:r>
          </a:p>
          <a:p>
            <a:pPr marL="0" indent="0">
              <a:lnSpc>
                <a:spcPct val="115000"/>
              </a:lnSpc>
            </a:pPr>
            <a:endParaRPr sz="1400">
              <a:latin typeface="Helvetica Neue"/>
              <a:ea typeface="Helvetica Neue"/>
              <a:cs typeface="Helvetica Neue"/>
              <a:sym typeface="Helvetica Neue"/>
            </a:endParaRPr>
          </a:p>
          <a:p>
            <a:pPr marL="0" indent="0">
              <a:lnSpc>
                <a:spcPct val="115000"/>
              </a:lnSpc>
            </a:pPr>
            <a:endParaRPr sz="1400">
              <a:latin typeface="Helvetica Neue"/>
              <a:ea typeface="Helvetica Neue"/>
              <a:cs typeface="Helvetica Neue"/>
              <a:sym typeface="Helvetica Neue"/>
            </a:endParaRPr>
          </a:p>
          <a:p>
            <a:pPr marL="457200" indent="-317500">
              <a:lnSpc>
                <a:spcPct val="115000"/>
              </a:lnSpc>
              <a:buClr>
                <a:srgbClr val="FFFFFF"/>
              </a:buClr>
              <a:buSzPts val="1400"/>
              <a:buAutoNum type="alphaUcPeriod"/>
              <a:defRPr sz="1400">
                <a:latin typeface="Helvetica Neue"/>
                <a:ea typeface="Helvetica Neue"/>
                <a:cs typeface="Helvetica Neue"/>
                <a:sym typeface="Helvetica Neue"/>
              </a:defRPr>
            </a:pPr>
            <a:r>
              <a:t>Andi has a congenital hearing loss and her first language is British Sign Language</a:t>
            </a:r>
          </a:p>
          <a:p>
            <a:pPr marL="0" indent="0">
              <a:lnSpc>
                <a:spcPct val="115000"/>
              </a:lnSpc>
            </a:pPr>
            <a:endParaRPr sz="1400">
              <a:latin typeface="Helvetica Neue"/>
              <a:ea typeface="Helvetica Neue"/>
              <a:cs typeface="Helvetica Neue"/>
              <a:sym typeface="Helvetica Neue"/>
            </a:endParaRPr>
          </a:p>
          <a:p>
            <a:pPr marL="457200" indent="-317500">
              <a:lnSpc>
                <a:spcPct val="115000"/>
              </a:lnSpc>
              <a:buClr>
                <a:srgbClr val="FFFFFF"/>
              </a:buClr>
              <a:buSzPts val="1400"/>
              <a:buAutoNum type="alphaUcPeriod"/>
              <a:defRPr sz="1400">
                <a:latin typeface="Helvetica Neue"/>
                <a:ea typeface="Helvetica Neue"/>
                <a:cs typeface="Helvetica Neue"/>
                <a:sym typeface="Helvetica Neue"/>
              </a:defRPr>
            </a:pPr>
            <a:r>
              <a:t>Andi was unable to participate in the team meeting as she is deaf and all communication was verbal</a:t>
            </a:r>
          </a:p>
        </p:txBody>
      </p:sp>
    </p:spTree>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 name="Google Shape;225;p35"/>
          <p:cNvSpPr txBox="1">
            <a:spLocks noGrp="1"/>
          </p:cNvSpPr>
          <p:nvPr>
            <p:ph type="title"/>
          </p:nvPr>
        </p:nvSpPr>
        <p:spPr>
          <a:xfrm>
            <a:off x="265500" y="1397349"/>
            <a:ext cx="4045200" cy="1318202"/>
          </a:xfrm>
          <a:prstGeom prst="rect">
            <a:avLst/>
          </a:prstGeom>
        </p:spPr>
        <p:txBody>
          <a:bodyPr/>
          <a:lstStyle>
            <a:lvl1pPr defTabSz="722376">
              <a:defRPr sz="2844"/>
            </a:lvl1pPr>
          </a:lstStyle>
          <a:p>
            <a:r>
              <a:t>How is a disabled person’s life affected?</a:t>
            </a:r>
          </a:p>
        </p:txBody>
      </p:sp>
      <p:sp>
        <p:nvSpPr>
          <p:cNvPr id="217" name="Google Shape;226;p35"/>
          <p:cNvSpPr txBox="1">
            <a:spLocks noGrp="1"/>
          </p:cNvSpPr>
          <p:nvPr>
            <p:ph type="body" sz="quarter" idx="1"/>
          </p:nvPr>
        </p:nvSpPr>
        <p:spPr>
          <a:xfrm>
            <a:off x="265500" y="2735370"/>
            <a:ext cx="4045200" cy="1345502"/>
          </a:xfrm>
          <a:prstGeom prst="rect">
            <a:avLst/>
          </a:prstGeom>
        </p:spPr>
        <p:txBody>
          <a:bodyPr/>
          <a:lstStyle/>
          <a:p>
            <a:pPr marL="0" indent="0"/>
            <a:endParaRPr/>
          </a:p>
        </p:txBody>
      </p:sp>
      <p:sp>
        <p:nvSpPr>
          <p:cNvPr id="218" name="Google Shape;227;p35"/>
          <p:cNvSpPr txBox="1">
            <a:spLocks noGrp="1"/>
          </p:cNvSpPr>
          <p:nvPr>
            <p:ph type="body" idx="13"/>
          </p:nvPr>
        </p:nvSpPr>
        <p:spPr>
          <a:xfrm>
            <a:off x="4939500" y="919149"/>
            <a:ext cx="3837000" cy="3695102"/>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pPr>
              <a:buClr>
                <a:srgbClr val="FFFFFF"/>
              </a:buClr>
              <a:defRPr>
                <a:solidFill>
                  <a:srgbClr val="FFFFFF"/>
                </a:solidFill>
              </a:defRPr>
            </a:pPr>
            <a:r>
              <a:t>Education </a:t>
            </a:r>
          </a:p>
          <a:p>
            <a:pPr>
              <a:buClr>
                <a:srgbClr val="FFFFFF"/>
              </a:buClr>
              <a:defRPr>
                <a:solidFill>
                  <a:srgbClr val="FFFFFF"/>
                </a:solidFill>
              </a:defRPr>
            </a:pPr>
            <a:r>
              <a:t>Work</a:t>
            </a:r>
          </a:p>
          <a:p>
            <a:pPr>
              <a:buClr>
                <a:srgbClr val="FFFFFF"/>
              </a:buClr>
              <a:defRPr>
                <a:solidFill>
                  <a:srgbClr val="FFFFFF"/>
                </a:solidFill>
              </a:defRPr>
            </a:pPr>
            <a:r>
              <a:t>Travel</a:t>
            </a:r>
          </a:p>
          <a:p>
            <a:pPr>
              <a:buClr>
                <a:srgbClr val="FFFFFF"/>
              </a:buClr>
              <a:defRPr>
                <a:solidFill>
                  <a:srgbClr val="FFFFFF"/>
                </a:solidFill>
              </a:defRPr>
            </a:pPr>
            <a:r>
              <a:t>Health</a:t>
            </a:r>
          </a:p>
          <a:p>
            <a:pPr>
              <a:buClr>
                <a:srgbClr val="FFFFFF"/>
              </a:buClr>
              <a:defRPr>
                <a:solidFill>
                  <a:srgbClr val="FFFFFF"/>
                </a:solidFill>
              </a:defRPr>
            </a:pPr>
            <a:r>
              <a:t>Social Care</a:t>
            </a:r>
          </a:p>
          <a:p>
            <a:pPr>
              <a:buClr>
                <a:srgbClr val="FFFFFF"/>
              </a:buClr>
              <a:defRPr>
                <a:solidFill>
                  <a:srgbClr val="FFFFFF"/>
                </a:solidFill>
              </a:defRPr>
            </a:pPr>
            <a:r>
              <a:t>Housing </a:t>
            </a:r>
          </a:p>
          <a:p>
            <a:pPr>
              <a:buClr>
                <a:srgbClr val="FFFFFF"/>
              </a:buClr>
              <a:defRPr>
                <a:solidFill>
                  <a:srgbClr val="FFFFFF"/>
                </a:solidFill>
              </a:defRPr>
            </a:pPr>
            <a:r>
              <a:t>Leisure </a:t>
            </a:r>
          </a:p>
          <a:p>
            <a:pPr>
              <a:buClr>
                <a:srgbClr val="FFFFFF"/>
              </a:buClr>
              <a:defRPr>
                <a:solidFill>
                  <a:srgbClr val="FFFFFF"/>
                </a:solidFill>
              </a:defRPr>
            </a:pPr>
            <a:r>
              <a:t>Finance </a:t>
            </a:r>
          </a:p>
          <a:p>
            <a:pPr>
              <a:buClr>
                <a:srgbClr val="FFFFFF"/>
              </a:buClr>
              <a:defRPr>
                <a:solidFill>
                  <a:srgbClr val="FFFFFF"/>
                </a:solidFill>
              </a:defRPr>
            </a:pPr>
            <a:r>
              <a:t>Relationships</a:t>
            </a:r>
          </a:p>
        </p:txBody>
      </p:sp>
    </p:spTree>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 name="Google Shape;232;p36"/>
          <p:cNvSpPr txBox="1">
            <a:spLocks noGrp="1"/>
          </p:cNvSpPr>
          <p:nvPr>
            <p:ph type="title"/>
          </p:nvPr>
        </p:nvSpPr>
        <p:spPr>
          <a:xfrm>
            <a:off x="265500" y="1397349"/>
            <a:ext cx="4045200" cy="1318202"/>
          </a:xfrm>
          <a:prstGeom prst="rect">
            <a:avLst/>
          </a:prstGeom>
        </p:spPr>
        <p:txBody>
          <a:bodyPr/>
          <a:lstStyle/>
          <a:p>
            <a:r>
              <a:t>Legislation that you need to know</a:t>
            </a:r>
          </a:p>
        </p:txBody>
      </p:sp>
      <p:sp>
        <p:nvSpPr>
          <p:cNvPr id="221" name="Google Shape;233;p36"/>
          <p:cNvSpPr txBox="1">
            <a:spLocks noGrp="1"/>
          </p:cNvSpPr>
          <p:nvPr>
            <p:ph type="body" sz="quarter" idx="1"/>
          </p:nvPr>
        </p:nvSpPr>
        <p:spPr>
          <a:xfrm>
            <a:off x="265500" y="2735370"/>
            <a:ext cx="4045200" cy="1345502"/>
          </a:xfrm>
          <a:prstGeom prst="rect">
            <a:avLst/>
          </a:prstGeom>
        </p:spPr>
        <p:txBody>
          <a:bodyPr/>
          <a:lstStyle/>
          <a:p>
            <a:pPr marL="0" indent="0"/>
            <a:endParaRPr/>
          </a:p>
        </p:txBody>
      </p:sp>
      <p:sp>
        <p:nvSpPr>
          <p:cNvPr id="222" name="Google Shape;234;p36"/>
          <p:cNvSpPr txBox="1">
            <a:spLocks noGrp="1"/>
          </p:cNvSpPr>
          <p:nvPr>
            <p:ph type="body" idx="13"/>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pPr>
              <a:buClr>
                <a:srgbClr val="FFFFFF"/>
              </a:buClr>
              <a:defRPr>
                <a:solidFill>
                  <a:srgbClr val="FFFFFF"/>
                </a:solidFill>
              </a:defRPr>
            </a:pPr>
            <a:r>
              <a:t>Social Services and Wellbeing Act</a:t>
            </a:r>
          </a:p>
          <a:p>
            <a:pPr>
              <a:buClr>
                <a:srgbClr val="FFFFFF"/>
              </a:buClr>
              <a:defRPr>
                <a:solidFill>
                  <a:srgbClr val="FFFFFF"/>
                </a:solidFill>
              </a:defRPr>
            </a:pPr>
            <a:r>
              <a:t>Future Generations Act</a:t>
            </a:r>
          </a:p>
          <a:p>
            <a:pPr>
              <a:buClr>
                <a:srgbClr val="FFFFFF"/>
              </a:buClr>
              <a:defRPr>
                <a:solidFill>
                  <a:srgbClr val="FFFFFF"/>
                </a:solidFill>
              </a:defRPr>
            </a:pPr>
            <a:r>
              <a:t>Independent Living Framework</a:t>
            </a:r>
          </a:p>
          <a:p>
            <a:pPr>
              <a:buClr>
                <a:srgbClr val="FFFFFF"/>
              </a:buClr>
              <a:defRPr>
                <a:solidFill>
                  <a:srgbClr val="FFFFFF"/>
                </a:solidFill>
              </a:defRPr>
            </a:pPr>
            <a:r>
              <a:t>Social Value Act</a:t>
            </a:r>
          </a:p>
        </p:txBody>
      </p:sp>
    </p:spTree>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 name="Google Shape;239;p37"/>
          <p:cNvSpPr txBox="1">
            <a:spLocks noGrp="1"/>
          </p:cNvSpPr>
          <p:nvPr>
            <p:ph type="ctrTitle"/>
          </p:nvPr>
        </p:nvSpPr>
        <p:spPr>
          <a:xfrm>
            <a:off x="2371725" y="630224"/>
            <a:ext cx="6331500" cy="1542002"/>
          </a:xfrm>
          <a:prstGeom prst="rect">
            <a:avLst/>
          </a:prstGeom>
        </p:spPr>
        <p:txBody>
          <a:bodyPr/>
          <a:lstStyle>
            <a:lvl1pPr defTabSz="850391">
              <a:defRPr sz="4464"/>
            </a:lvl1pPr>
          </a:lstStyle>
          <a:p>
            <a:r>
              <a:t>Social services and wellbeing Act </a:t>
            </a:r>
          </a:p>
        </p:txBody>
      </p:sp>
      <p:sp>
        <p:nvSpPr>
          <p:cNvPr id="225" name="Google Shape;240;p37"/>
          <p:cNvSpPr txBox="1">
            <a:spLocks noGrp="1"/>
          </p:cNvSpPr>
          <p:nvPr>
            <p:ph type="subTitle" sz="half" idx="1"/>
          </p:nvPr>
        </p:nvSpPr>
        <p:spPr>
          <a:xfrm>
            <a:off x="2390267" y="2204838"/>
            <a:ext cx="6331501" cy="2275312"/>
          </a:xfrm>
          <a:prstGeom prst="rect">
            <a:avLst/>
          </a:prstGeom>
        </p:spPr>
        <p:txBody>
          <a:bodyPr/>
          <a:lstStyle>
            <a:lvl1pPr marL="0" indent="0"/>
          </a:lstStyle>
          <a:p>
            <a:r>
              <a:t>The Social Services and Well-being (Wales) Act came into force on 6 April 2016. The Act provides the legal framework for improving the well-being of people who need care and support, and carers who need support, and for transforming social services in Wales.</a:t>
            </a:r>
          </a:p>
        </p:txBody>
      </p:sp>
    </p:spTree>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 name="Google Shape;245;p38"/>
          <p:cNvSpPr txBox="1">
            <a:spLocks noGrp="1"/>
          </p:cNvSpPr>
          <p:nvPr>
            <p:ph type="ctrTitle"/>
          </p:nvPr>
        </p:nvSpPr>
        <p:spPr>
          <a:xfrm>
            <a:off x="1325849" y="630224"/>
            <a:ext cx="7377602" cy="1542002"/>
          </a:xfrm>
          <a:prstGeom prst="rect">
            <a:avLst/>
          </a:prstGeom>
        </p:spPr>
        <p:txBody>
          <a:bodyPr/>
          <a:lstStyle>
            <a:lvl1pPr defTabSz="905255">
              <a:defRPr sz="4752"/>
            </a:lvl1pPr>
          </a:lstStyle>
          <a:p>
            <a:r>
              <a:t>Action on Disability 2019</a:t>
            </a:r>
          </a:p>
        </p:txBody>
      </p:sp>
      <p:sp>
        <p:nvSpPr>
          <p:cNvPr id="228" name="Google Shape;246;p38"/>
          <p:cNvSpPr txBox="1">
            <a:spLocks noGrp="1"/>
          </p:cNvSpPr>
          <p:nvPr>
            <p:ph type="subTitle" idx="1"/>
          </p:nvPr>
        </p:nvSpPr>
        <p:spPr>
          <a:xfrm>
            <a:off x="310774" y="1330107"/>
            <a:ext cx="8658302" cy="3331844"/>
          </a:xfrm>
          <a:prstGeom prst="rect">
            <a:avLst/>
          </a:prstGeom>
        </p:spPr>
        <p:txBody>
          <a:bodyPr/>
          <a:lstStyle/>
          <a:p>
            <a:pPr marL="0" indent="0"/>
            <a:r>
              <a:t>Focusing on the work being carried out across the country, it sets out the principles, legal context and commitments which will underpin all of the Government’s work with, and for, disabled people.</a:t>
            </a:r>
          </a:p>
          <a:p>
            <a:pPr marL="0" indent="0"/>
            <a:endParaRPr/>
          </a:p>
          <a:p>
            <a:pPr marL="0" indent="0"/>
            <a:r>
              <a:t>The framework’s main aims are to: </a:t>
            </a:r>
          </a:p>
          <a:p>
            <a:pPr marL="457200" indent="-342900">
              <a:buClr>
                <a:srgbClr val="FFFFFF"/>
              </a:buClr>
              <a:buSzPts val="1800"/>
              <a:buFont typeface="Helvetica"/>
              <a:buChar char="●"/>
            </a:pPr>
            <a:r>
              <a:t>Improve access to help, advice and services for disabled people in Wales</a:t>
            </a:r>
          </a:p>
          <a:p>
            <a:pPr marL="457200" indent="-342900">
              <a:buClr>
                <a:srgbClr val="FFFFFF"/>
              </a:buClr>
              <a:buSzPts val="1800"/>
              <a:buFont typeface="Helvetica"/>
              <a:buChar char="●"/>
            </a:pPr>
            <a:r>
              <a:t>Promote equality of opportunity</a:t>
            </a:r>
          </a:p>
          <a:p>
            <a:pPr marL="457200" indent="-342900">
              <a:buClr>
                <a:srgbClr val="FFFFFF"/>
              </a:buClr>
              <a:buSzPts val="1800"/>
              <a:buFont typeface="Helvetica"/>
              <a:buChar char="●"/>
            </a:pPr>
            <a:r>
              <a:t>Enable disabled people to more easily and readily access resources and mainstream services</a:t>
            </a:r>
          </a:p>
          <a:p>
            <a:pPr marL="457200" indent="-342900">
              <a:buClr>
                <a:srgbClr val="FFFFFF"/>
              </a:buClr>
              <a:buSzPts val="1800"/>
              <a:buFont typeface="Helvetica"/>
              <a:buChar char="●"/>
            </a:pPr>
            <a:r>
              <a:t>Focus on the key issues identified by disabled people and set out what the Welsh Government can do to remove the barriers they face.</a:t>
            </a:r>
          </a:p>
        </p:txBody>
      </p:sp>
    </p:spTree>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 name="Google Shape;251;p39"/>
          <p:cNvSpPr txBox="1">
            <a:spLocks noGrp="1"/>
          </p:cNvSpPr>
          <p:nvPr>
            <p:ph type="ctrTitle"/>
          </p:nvPr>
        </p:nvSpPr>
        <p:spPr>
          <a:xfrm>
            <a:off x="2371725" y="630224"/>
            <a:ext cx="6331500" cy="1542002"/>
          </a:xfrm>
          <a:prstGeom prst="rect">
            <a:avLst/>
          </a:prstGeom>
        </p:spPr>
        <p:txBody>
          <a:bodyPr/>
          <a:lstStyle>
            <a:lvl1pPr defTabSz="850391">
              <a:defRPr sz="4464"/>
            </a:lvl1pPr>
          </a:lstStyle>
          <a:p>
            <a:r>
              <a:t>Future Generations (Wales) Act 2015</a:t>
            </a:r>
          </a:p>
        </p:txBody>
      </p:sp>
      <p:sp>
        <p:nvSpPr>
          <p:cNvPr id="231" name="Google Shape;252;p39"/>
          <p:cNvSpPr txBox="1">
            <a:spLocks noGrp="1"/>
          </p:cNvSpPr>
          <p:nvPr>
            <p:ph type="subTitle" idx="1"/>
          </p:nvPr>
        </p:nvSpPr>
        <p:spPr>
          <a:xfrm>
            <a:off x="434702" y="1941031"/>
            <a:ext cx="8274602" cy="2728494"/>
          </a:xfrm>
          <a:prstGeom prst="rect">
            <a:avLst/>
          </a:prstGeom>
        </p:spPr>
        <p:txBody>
          <a:bodyPr/>
          <a:lstStyle/>
          <a:p>
            <a:pPr marL="0" indent="0" algn="ctr"/>
            <a:r>
              <a:t>The Well-being of Future Generations Act requires public bodies in Wales to think about the long-term impact of their decisions, to work better with people, communities and each other, and to prevent persistent problems such as poverty, health inequalities and climate change.</a:t>
            </a:r>
          </a:p>
          <a:p>
            <a:pPr marL="0" indent="0" algn="ctr"/>
            <a:endParaRPr/>
          </a:p>
          <a:p>
            <a:pPr marL="0" indent="0" algn="ctr"/>
            <a:r>
              <a:t>The Act is unique to Wales attracting interest from countries across the world as it offers a huge opportunity to make a long-lasting, positive change to current and future generations.</a:t>
            </a:r>
          </a:p>
        </p:txBody>
      </p:sp>
    </p:spTree>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3" name="Google Shape;257;p40"/>
          <p:cNvSpPr txBox="1">
            <a:spLocks noGrp="1"/>
          </p:cNvSpPr>
          <p:nvPr>
            <p:ph type="ctrTitle"/>
          </p:nvPr>
        </p:nvSpPr>
        <p:spPr>
          <a:xfrm>
            <a:off x="2371725" y="630224"/>
            <a:ext cx="6331500" cy="1542002"/>
          </a:xfrm>
          <a:prstGeom prst="rect">
            <a:avLst/>
          </a:prstGeom>
        </p:spPr>
        <p:txBody>
          <a:bodyPr/>
          <a:lstStyle/>
          <a:p>
            <a:r>
              <a:t>Social Value Act</a:t>
            </a:r>
          </a:p>
        </p:txBody>
      </p:sp>
      <p:sp>
        <p:nvSpPr>
          <p:cNvPr id="234" name="Google Shape;258;p40"/>
          <p:cNvSpPr txBox="1">
            <a:spLocks noGrp="1"/>
          </p:cNvSpPr>
          <p:nvPr>
            <p:ph type="subTitle" idx="1"/>
          </p:nvPr>
        </p:nvSpPr>
        <p:spPr>
          <a:xfrm>
            <a:off x="2390267" y="1019025"/>
            <a:ext cx="6331501" cy="3461125"/>
          </a:xfrm>
          <a:prstGeom prst="rect">
            <a:avLst/>
          </a:prstGeom>
        </p:spPr>
        <p:txBody>
          <a:bodyPr/>
          <a:lstStyle/>
          <a:p>
            <a:pPr marL="0" indent="0"/>
            <a:r>
              <a:t>The SVA requires you to consider, at the pre procurement stage, how procurement could improve the social, economic and environmental well-being of the relevant area, and also to consider how in conducting the process of procurement, the commissioner might act with a view to securing that improvement. This means you should think about the potential social benefit of a service from the start of the commissioning process. </a:t>
            </a:r>
          </a:p>
          <a:p>
            <a:pPr marL="0" indent="0"/>
            <a:endParaRPr/>
          </a:p>
        </p:txBody>
      </p:sp>
      <p:sp>
        <p:nvSpPr>
          <p:cNvPr id="235" name="Google Shape;259;p40"/>
          <p:cNvSpPr txBox="1"/>
          <p:nvPr/>
        </p:nvSpPr>
        <p:spPr>
          <a:xfrm>
            <a:off x="477449" y="4053399"/>
            <a:ext cx="8188802" cy="74165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424" tIns="91424" rIns="91424" bIns="91424">
            <a:spAutoFit/>
          </a:bodyPr>
          <a:lstStyle>
            <a:lvl1pPr algn="ctr">
              <a:defRPr sz="1800">
                <a:solidFill>
                  <a:srgbClr val="FFFFFF"/>
                </a:solidFill>
                <a:latin typeface="Lato"/>
                <a:ea typeface="Lato"/>
                <a:cs typeface="Lato"/>
                <a:sym typeface="Lato"/>
              </a:defRPr>
            </a:lvl1pPr>
          </a:lstStyle>
          <a:p>
            <a:r>
              <a:t>Social Value Wales is a combination of this act and the future generations act</a:t>
            </a:r>
          </a:p>
        </p:txBody>
      </p:sp>
    </p:spTree>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 name="Google Shape;264;p41"/>
          <p:cNvSpPr txBox="1">
            <a:spLocks noGrp="1"/>
          </p:cNvSpPr>
          <p:nvPr>
            <p:ph type="title"/>
          </p:nvPr>
        </p:nvSpPr>
        <p:spPr>
          <a:xfrm>
            <a:off x="265500" y="1397349"/>
            <a:ext cx="4045200" cy="1318202"/>
          </a:xfrm>
          <a:prstGeom prst="rect">
            <a:avLst/>
          </a:prstGeom>
        </p:spPr>
        <p:txBody>
          <a:bodyPr/>
          <a:lstStyle>
            <a:lvl1pPr defTabSz="603504">
              <a:defRPr sz="2376"/>
            </a:lvl1pPr>
          </a:lstStyle>
          <a:p>
            <a:r>
              <a:t>Support work with disabled people in the workplace</a:t>
            </a:r>
          </a:p>
        </p:txBody>
      </p:sp>
      <p:sp>
        <p:nvSpPr>
          <p:cNvPr id="238" name="Google Shape;265;p41"/>
          <p:cNvSpPr txBox="1">
            <a:spLocks noGrp="1"/>
          </p:cNvSpPr>
          <p:nvPr>
            <p:ph type="body" sz="quarter" idx="1"/>
          </p:nvPr>
        </p:nvSpPr>
        <p:spPr>
          <a:xfrm>
            <a:off x="265500" y="2735370"/>
            <a:ext cx="4045200" cy="1345502"/>
          </a:xfrm>
          <a:prstGeom prst="rect">
            <a:avLst/>
          </a:prstGeom>
        </p:spPr>
        <p:txBody>
          <a:bodyPr/>
          <a:lstStyle>
            <a:lvl1pPr marL="0" indent="0"/>
          </a:lstStyle>
          <a:p>
            <a:r>
              <a:t>What type of support do you think is given?</a:t>
            </a:r>
          </a:p>
        </p:txBody>
      </p:sp>
      <p:sp>
        <p:nvSpPr>
          <p:cNvPr id="239" name="Google Shape;266;p41"/>
          <p:cNvSpPr txBox="1">
            <a:spLocks noGrp="1"/>
          </p:cNvSpPr>
          <p:nvPr>
            <p:ph type="body" idx="13"/>
          </p:nvPr>
        </p:nvSpPr>
        <p:spPr>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pPr>
              <a:buClr>
                <a:srgbClr val="FFFFFF"/>
              </a:buClr>
              <a:defRPr>
                <a:solidFill>
                  <a:srgbClr val="FFFFFF"/>
                </a:solidFill>
              </a:defRPr>
            </a:pPr>
            <a:r>
              <a:t>Types of Support Workers</a:t>
            </a:r>
          </a:p>
          <a:p>
            <a:pPr>
              <a:buClr>
                <a:srgbClr val="FFFFFF"/>
              </a:buClr>
              <a:defRPr>
                <a:solidFill>
                  <a:srgbClr val="FFFFFF"/>
                </a:solidFill>
              </a:defRPr>
            </a:pPr>
            <a:r>
              <a:t>Access to Work Grant</a:t>
            </a:r>
          </a:p>
          <a:p>
            <a:pPr>
              <a:buClr>
                <a:srgbClr val="FFFFFF"/>
              </a:buClr>
              <a:defRPr>
                <a:solidFill>
                  <a:srgbClr val="FFFFFF"/>
                </a:solidFill>
              </a:defRPr>
            </a:pPr>
            <a:r>
              <a:t>Working in the corporate sector</a:t>
            </a:r>
          </a:p>
        </p:txBody>
      </p:sp>
    </p:spTree>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1" name="Google Shape;271;p42"/>
          <p:cNvSpPr txBox="1">
            <a:spLocks noGrp="1"/>
          </p:cNvSpPr>
          <p:nvPr>
            <p:ph type="ctrTitle"/>
          </p:nvPr>
        </p:nvSpPr>
        <p:spPr>
          <a:xfrm>
            <a:off x="386549" y="630224"/>
            <a:ext cx="8316602" cy="1542002"/>
          </a:xfrm>
          <a:prstGeom prst="rect">
            <a:avLst/>
          </a:prstGeom>
        </p:spPr>
        <p:txBody>
          <a:bodyPr/>
          <a:lstStyle/>
          <a:p>
            <a:r>
              <a:t>Types of Support Worker</a:t>
            </a:r>
          </a:p>
        </p:txBody>
      </p:sp>
      <p:sp>
        <p:nvSpPr>
          <p:cNvPr id="242" name="Google Shape;272;p42"/>
          <p:cNvSpPr txBox="1">
            <a:spLocks noGrp="1"/>
          </p:cNvSpPr>
          <p:nvPr>
            <p:ph type="subTitle" idx="1"/>
          </p:nvPr>
        </p:nvSpPr>
        <p:spPr>
          <a:xfrm>
            <a:off x="390525" y="1582025"/>
            <a:ext cx="6331500" cy="3350281"/>
          </a:xfrm>
          <a:prstGeom prst="rect">
            <a:avLst/>
          </a:prstGeom>
        </p:spPr>
        <p:txBody>
          <a:bodyPr/>
          <a:lstStyle/>
          <a:p>
            <a:pPr marL="443484" indent="-332613" defTabSz="886968">
              <a:buClr>
                <a:srgbClr val="FFFFFF"/>
              </a:buClr>
              <a:buSzPts val="1700"/>
              <a:buFont typeface="Helvetica"/>
              <a:buChar char="●"/>
              <a:defRPr sz="1746"/>
            </a:pPr>
            <a:r>
              <a:t>British Sign Language (BSL) Interpreter</a:t>
            </a:r>
          </a:p>
          <a:p>
            <a:pPr marL="443484" indent="-332613" defTabSz="886968">
              <a:buClr>
                <a:srgbClr val="FFFFFF"/>
              </a:buClr>
              <a:buSzPts val="1700"/>
              <a:buFont typeface="Helvetica"/>
              <a:buChar char="●"/>
              <a:defRPr sz="1746"/>
            </a:pPr>
            <a:r>
              <a:t>Carer</a:t>
            </a:r>
          </a:p>
          <a:p>
            <a:pPr marL="443484" indent="-332613" defTabSz="886968">
              <a:buClr>
                <a:srgbClr val="FFFFFF"/>
              </a:buClr>
              <a:buSzPts val="1700"/>
              <a:buFont typeface="Helvetica"/>
              <a:buChar char="●"/>
              <a:defRPr sz="1746"/>
            </a:pPr>
            <a:r>
              <a:t>Counsellor</a:t>
            </a:r>
          </a:p>
          <a:p>
            <a:pPr marL="443484" indent="-332613" defTabSz="886968">
              <a:buClr>
                <a:srgbClr val="FFFFFF"/>
              </a:buClr>
              <a:buSzPts val="1700"/>
              <a:buFont typeface="Helvetica"/>
              <a:buChar char="●"/>
              <a:defRPr sz="1746"/>
            </a:pPr>
            <a:r>
              <a:t>Driver</a:t>
            </a:r>
          </a:p>
          <a:p>
            <a:pPr marL="443484" indent="-332613" defTabSz="886968">
              <a:buClr>
                <a:srgbClr val="FFFFFF"/>
              </a:buClr>
              <a:buSzPts val="1700"/>
              <a:buFont typeface="Helvetica"/>
              <a:buChar char="●"/>
              <a:defRPr sz="1746"/>
            </a:pPr>
            <a:r>
              <a:t>Job-Aide</a:t>
            </a:r>
          </a:p>
          <a:p>
            <a:pPr marL="443484" indent="-332613" defTabSz="886968">
              <a:buClr>
                <a:srgbClr val="FFFFFF"/>
              </a:buClr>
              <a:buSzPts val="1700"/>
              <a:buFont typeface="Helvetica"/>
              <a:buChar char="●"/>
              <a:defRPr sz="1746"/>
            </a:pPr>
            <a:r>
              <a:t>Job Coach</a:t>
            </a:r>
          </a:p>
          <a:p>
            <a:pPr marL="443484" indent="-332613" defTabSz="886968">
              <a:buClr>
                <a:srgbClr val="FFFFFF"/>
              </a:buClr>
              <a:buSzPts val="1700"/>
              <a:buFont typeface="Helvetica"/>
              <a:buChar char="●"/>
              <a:defRPr sz="1746"/>
            </a:pPr>
            <a:r>
              <a:t>Lip Speaker </a:t>
            </a:r>
          </a:p>
          <a:p>
            <a:pPr marL="443484" indent="-332613" defTabSz="886968">
              <a:buClr>
                <a:srgbClr val="FFFFFF"/>
              </a:buClr>
              <a:buSzPts val="1700"/>
              <a:buFont typeface="Helvetica"/>
              <a:buChar char="●"/>
              <a:defRPr sz="1746"/>
            </a:pPr>
            <a:r>
              <a:t>Note Taker </a:t>
            </a:r>
          </a:p>
          <a:p>
            <a:pPr marL="443484" indent="-332613" defTabSz="886968">
              <a:buClr>
                <a:srgbClr val="FFFFFF"/>
              </a:buClr>
              <a:buSzPts val="1700"/>
              <a:buFont typeface="Helvetica"/>
              <a:buChar char="●"/>
              <a:defRPr sz="1746"/>
            </a:pPr>
            <a:r>
              <a:t>Palantypist (Types subtitles)</a:t>
            </a:r>
          </a:p>
          <a:p>
            <a:pPr marL="443484" indent="-332613" defTabSz="886968">
              <a:buClr>
                <a:srgbClr val="FFFFFF"/>
              </a:buClr>
              <a:buSzPts val="1700"/>
              <a:buFont typeface="Helvetica"/>
              <a:buChar char="●"/>
              <a:defRPr sz="1746"/>
            </a:pPr>
            <a:r>
              <a:t>Personal Reader </a:t>
            </a:r>
          </a:p>
          <a:p>
            <a:pPr marL="443484" indent="-332613" defTabSz="886968">
              <a:buClr>
                <a:srgbClr val="FFFFFF"/>
              </a:buClr>
              <a:buSzPts val="1700"/>
              <a:buFont typeface="Helvetica"/>
              <a:buChar char="●"/>
              <a:defRPr sz="1746"/>
            </a:pPr>
            <a:r>
              <a:t>Travel Buddy</a:t>
            </a:r>
          </a:p>
        </p:txBody>
      </p:sp>
    </p:spTree>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 name="Google Shape;277;p43"/>
          <p:cNvSpPr txBox="1">
            <a:spLocks noGrp="1"/>
          </p:cNvSpPr>
          <p:nvPr>
            <p:ph type="ctrTitle"/>
          </p:nvPr>
        </p:nvSpPr>
        <p:spPr>
          <a:xfrm>
            <a:off x="356225" y="630224"/>
            <a:ext cx="8346900" cy="1542002"/>
          </a:xfrm>
          <a:prstGeom prst="rect">
            <a:avLst/>
          </a:prstGeom>
        </p:spPr>
        <p:txBody>
          <a:bodyPr/>
          <a:lstStyle/>
          <a:p>
            <a:r>
              <a:t>Access to Work Grant</a:t>
            </a:r>
          </a:p>
        </p:txBody>
      </p:sp>
      <p:sp>
        <p:nvSpPr>
          <p:cNvPr id="245" name="Google Shape;278;p43"/>
          <p:cNvSpPr txBox="1">
            <a:spLocks noGrp="1"/>
          </p:cNvSpPr>
          <p:nvPr>
            <p:ph type="subTitle" idx="1"/>
          </p:nvPr>
        </p:nvSpPr>
        <p:spPr>
          <a:xfrm>
            <a:off x="284550" y="1412599"/>
            <a:ext cx="8574900" cy="3696621"/>
          </a:xfrm>
          <a:prstGeom prst="rect">
            <a:avLst/>
          </a:prstGeom>
        </p:spPr>
        <p:txBody>
          <a:bodyPr/>
          <a:lstStyle/>
          <a:p>
            <a:pPr marL="457200" indent="-342900">
              <a:buClr>
                <a:srgbClr val="FFFFFF"/>
              </a:buClr>
              <a:buSzPts val="1800"/>
              <a:buFont typeface="Helvetica"/>
              <a:buChar char="●"/>
            </a:pPr>
            <a:r>
              <a:t>publicly funded employment support programme</a:t>
            </a:r>
          </a:p>
          <a:p>
            <a:pPr marL="457200" indent="-342900">
              <a:buClr>
                <a:srgbClr val="FFFFFF"/>
              </a:buClr>
              <a:buSzPts val="1800"/>
              <a:buFont typeface="Helvetica"/>
              <a:buChar char="●"/>
            </a:pPr>
            <a:r>
              <a:t>provide practical and financial support</a:t>
            </a:r>
          </a:p>
          <a:p>
            <a:pPr marL="0" indent="457200"/>
            <a:endParaRPr/>
          </a:p>
          <a:p>
            <a:pPr marL="0" indent="457200"/>
            <a:endParaRPr/>
          </a:p>
          <a:p>
            <a:pPr marL="0" indent="457200"/>
            <a:endParaRPr/>
          </a:p>
          <a:p>
            <a:pPr marL="0" indent="0"/>
            <a:endParaRPr/>
          </a:p>
          <a:p>
            <a:pPr marL="0" indent="0"/>
            <a:r>
              <a:t>An Access to Work grant can pay for practical support to help you:</a:t>
            </a:r>
          </a:p>
          <a:p>
            <a:pPr marL="457200" indent="-342900">
              <a:buClr>
                <a:srgbClr val="FFFFFF"/>
              </a:buClr>
              <a:buSzPts val="1800"/>
              <a:buFont typeface="Helvetica"/>
              <a:buChar char="●"/>
            </a:pPr>
            <a:r>
              <a:t>start working</a:t>
            </a:r>
          </a:p>
          <a:p>
            <a:pPr marL="457200" indent="-342900">
              <a:buClr>
                <a:srgbClr val="FFFFFF"/>
              </a:buClr>
              <a:buSzPts val="1800"/>
              <a:buFont typeface="Helvetica"/>
              <a:buChar char="●"/>
            </a:pPr>
            <a:r>
              <a:t>stay in work</a:t>
            </a:r>
          </a:p>
          <a:p>
            <a:pPr marL="457200" indent="-342900">
              <a:buClr>
                <a:srgbClr val="FFFFFF"/>
              </a:buClr>
              <a:buSzPts val="1800"/>
              <a:buFont typeface="Helvetica"/>
              <a:buChar char="●"/>
            </a:pPr>
            <a:r>
              <a:t>move into self-employment or start a business</a:t>
            </a:r>
          </a:p>
          <a:p>
            <a:pPr marL="0" indent="457200"/>
            <a:endParaRPr/>
          </a:p>
        </p:txBody>
      </p:sp>
    </p:spTree>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7" name="Google Shape;283;p44"/>
          <p:cNvSpPr txBox="1">
            <a:spLocks noGrp="1"/>
          </p:cNvSpPr>
          <p:nvPr>
            <p:ph type="ctrTitle"/>
          </p:nvPr>
        </p:nvSpPr>
        <p:spPr>
          <a:xfrm>
            <a:off x="356225" y="630224"/>
            <a:ext cx="8346900" cy="1542002"/>
          </a:xfrm>
          <a:prstGeom prst="rect">
            <a:avLst/>
          </a:prstGeom>
        </p:spPr>
        <p:txBody>
          <a:bodyPr/>
          <a:lstStyle/>
          <a:p>
            <a:r>
              <a:t>Access to Work Grant</a:t>
            </a:r>
          </a:p>
        </p:txBody>
      </p:sp>
      <p:sp>
        <p:nvSpPr>
          <p:cNvPr id="248" name="Google Shape;284;p44"/>
          <p:cNvSpPr txBox="1"/>
          <p:nvPr/>
        </p:nvSpPr>
        <p:spPr>
          <a:xfrm>
            <a:off x="454724" y="1377149"/>
            <a:ext cx="8491802" cy="389776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424" tIns="91424" rIns="91424" bIns="91424">
            <a:spAutoFit/>
          </a:bodyPr>
          <a:lstStyle/>
          <a:p>
            <a:pPr>
              <a:lnSpc>
                <a:spcPct val="115000"/>
              </a:lnSpc>
              <a:defRPr sz="1600">
                <a:solidFill>
                  <a:srgbClr val="FFFFFF"/>
                </a:solidFill>
                <a:latin typeface="Helvetica Neue"/>
                <a:ea typeface="Helvetica Neue"/>
                <a:cs typeface="Helvetica Neue"/>
                <a:sym typeface="Helvetica Neue"/>
              </a:defRPr>
            </a:pPr>
            <a:r>
              <a:t>The money can pay for things like:</a:t>
            </a:r>
          </a:p>
          <a:p>
            <a:pPr marL="457200" indent="-330200">
              <a:lnSpc>
                <a:spcPct val="115000"/>
              </a:lnSpc>
              <a:spcBef>
                <a:spcPts val="1600"/>
              </a:spcBef>
              <a:buClr>
                <a:srgbClr val="FFFFFF"/>
              </a:buClr>
              <a:buSzPts val="1600"/>
              <a:buFont typeface="Helvetica Neue"/>
              <a:buChar char="●"/>
              <a:defRPr sz="1600">
                <a:solidFill>
                  <a:srgbClr val="FFFFFF"/>
                </a:solidFill>
                <a:latin typeface="Helvetica Neue"/>
                <a:ea typeface="Helvetica Neue"/>
                <a:cs typeface="Helvetica Neue"/>
                <a:sym typeface="Helvetica Neue"/>
              </a:defRPr>
            </a:pPr>
            <a:r>
              <a:t>changes to the equipment you use</a:t>
            </a:r>
          </a:p>
          <a:p>
            <a:pPr marL="457200" indent="-330200">
              <a:lnSpc>
                <a:spcPct val="115000"/>
              </a:lnSpc>
              <a:buClr>
                <a:srgbClr val="FFFFFF"/>
              </a:buClr>
              <a:buSzPts val="1600"/>
              <a:buFont typeface="Helvetica Neue"/>
              <a:buChar char="●"/>
              <a:defRPr sz="1600">
                <a:solidFill>
                  <a:srgbClr val="FFFFFF"/>
                </a:solidFill>
                <a:latin typeface="Helvetica Neue"/>
                <a:ea typeface="Helvetica Neue"/>
                <a:cs typeface="Helvetica Neue"/>
                <a:sym typeface="Helvetica Neue"/>
              </a:defRPr>
            </a:pPr>
            <a:r>
              <a:t>special equipment</a:t>
            </a:r>
          </a:p>
          <a:p>
            <a:pPr marL="457200" indent="-330200">
              <a:lnSpc>
                <a:spcPct val="115000"/>
              </a:lnSpc>
              <a:buClr>
                <a:srgbClr val="FFFFFF"/>
              </a:buClr>
              <a:buSzPts val="1600"/>
              <a:buFont typeface="Helvetica Neue"/>
              <a:buChar char="●"/>
              <a:defRPr sz="1600">
                <a:solidFill>
                  <a:srgbClr val="FFFFFF"/>
                </a:solidFill>
                <a:latin typeface="Helvetica Neue"/>
                <a:ea typeface="Helvetica Neue"/>
                <a:cs typeface="Helvetica Neue"/>
                <a:sym typeface="Helvetica Neue"/>
              </a:defRPr>
            </a:pPr>
            <a:r>
              <a:t>travel to work if you can’t use public transport</a:t>
            </a:r>
          </a:p>
          <a:p>
            <a:pPr marL="457200" indent="-330200">
              <a:lnSpc>
                <a:spcPct val="115000"/>
              </a:lnSpc>
              <a:buClr>
                <a:srgbClr val="FFFFFF"/>
              </a:buClr>
              <a:buSzPts val="1600"/>
              <a:buFont typeface="Helvetica Neue"/>
              <a:buChar char="●"/>
              <a:defRPr sz="1600">
                <a:solidFill>
                  <a:srgbClr val="FFFFFF"/>
                </a:solidFill>
                <a:latin typeface="Helvetica Neue"/>
                <a:ea typeface="Helvetica Neue"/>
                <a:cs typeface="Helvetica Neue"/>
                <a:sym typeface="Helvetica Neue"/>
              </a:defRPr>
            </a:pPr>
            <a:r>
              <a:t>a support worker or job coach to help you in your workplace</a:t>
            </a:r>
          </a:p>
          <a:p>
            <a:pPr marL="457200" indent="-330200">
              <a:lnSpc>
                <a:spcPct val="115000"/>
              </a:lnSpc>
              <a:buClr>
                <a:srgbClr val="FFFFFF"/>
              </a:buClr>
              <a:buSzPts val="1600"/>
              <a:buFont typeface="Helvetica Neue"/>
              <a:buChar char="●"/>
              <a:defRPr sz="1600">
                <a:solidFill>
                  <a:srgbClr val="FFFFFF"/>
                </a:solidFill>
                <a:latin typeface="Helvetica Neue"/>
                <a:ea typeface="Helvetica Neue"/>
                <a:cs typeface="Helvetica Neue"/>
                <a:sym typeface="Helvetica Neue"/>
              </a:defRPr>
            </a:pPr>
            <a:r>
              <a:t>a support service if you have a mental health condition and you’re absent from work or finding it difficult to work</a:t>
            </a:r>
          </a:p>
          <a:p>
            <a:pPr marL="457200" indent="-330200">
              <a:lnSpc>
                <a:spcPct val="115000"/>
              </a:lnSpc>
              <a:buClr>
                <a:srgbClr val="FFFFFF"/>
              </a:buClr>
              <a:buSzPts val="1600"/>
              <a:buFont typeface="Helvetica Neue"/>
              <a:buChar char="●"/>
              <a:defRPr sz="1600">
                <a:solidFill>
                  <a:srgbClr val="FFFFFF"/>
                </a:solidFill>
                <a:latin typeface="Helvetica Neue"/>
                <a:ea typeface="Helvetica Neue"/>
                <a:cs typeface="Helvetica Neue"/>
                <a:sym typeface="Helvetica Neue"/>
              </a:defRPr>
            </a:pPr>
            <a:r>
              <a:t>disability awareness training for your colleagues</a:t>
            </a:r>
          </a:p>
          <a:p>
            <a:pPr marL="457200" indent="-330200">
              <a:lnSpc>
                <a:spcPct val="115000"/>
              </a:lnSpc>
              <a:buClr>
                <a:srgbClr val="FFFFFF"/>
              </a:buClr>
              <a:buSzPts val="1600"/>
              <a:buFont typeface="Helvetica Neue"/>
              <a:buChar char="●"/>
              <a:defRPr sz="1600">
                <a:solidFill>
                  <a:srgbClr val="FFFFFF"/>
                </a:solidFill>
                <a:latin typeface="Helvetica Neue"/>
                <a:ea typeface="Helvetica Neue"/>
                <a:cs typeface="Helvetica Neue"/>
                <a:sym typeface="Helvetica Neue"/>
              </a:defRPr>
            </a:pPr>
            <a:r>
              <a:t>someone to help you at a job interview</a:t>
            </a:r>
          </a:p>
          <a:p>
            <a:pPr marL="457200" indent="-330200">
              <a:lnSpc>
                <a:spcPct val="115000"/>
              </a:lnSpc>
              <a:buClr>
                <a:srgbClr val="FFFFFF"/>
              </a:buClr>
              <a:buSzPts val="1600"/>
              <a:buFont typeface="Helvetica Neue"/>
              <a:buChar char="●"/>
              <a:defRPr sz="1600">
                <a:solidFill>
                  <a:srgbClr val="FFFFFF"/>
                </a:solidFill>
                <a:latin typeface="Helvetica Neue"/>
                <a:ea typeface="Helvetica Neue"/>
                <a:cs typeface="Helvetica Neue"/>
                <a:sym typeface="Helvetica Neue"/>
              </a:defRPr>
            </a:pPr>
            <a:r>
              <a:t>the cost of moving your equipment if you change location or job</a:t>
            </a:r>
          </a:p>
          <a:p>
            <a:pPr>
              <a:lnSpc>
                <a:spcPct val="115000"/>
              </a:lnSpc>
              <a:spcBef>
                <a:spcPts val="1600"/>
              </a:spcBef>
              <a:defRPr>
                <a:solidFill>
                  <a:srgbClr val="000000"/>
                </a:solidFill>
              </a:defRPr>
            </a:pPr>
            <a:endParaRPr sz="1600">
              <a:solidFill>
                <a:srgbClr val="FFFFFF"/>
              </a:solidFill>
              <a:latin typeface="Helvetica Neue"/>
              <a:ea typeface="Helvetica Neue"/>
              <a:cs typeface="Helvetica Neue"/>
              <a:sym typeface="Helvetica Neue"/>
            </a:endParaRPr>
          </a:p>
        </p:txBody>
      </p:sp>
    </p:spTree>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 name="Google Shape;289;p45"/>
          <p:cNvSpPr txBox="1">
            <a:spLocks noGrp="1"/>
          </p:cNvSpPr>
          <p:nvPr>
            <p:ph type="title"/>
          </p:nvPr>
        </p:nvSpPr>
        <p:spPr>
          <a:xfrm>
            <a:off x="853949" y="1304850"/>
            <a:ext cx="7436102" cy="1538401"/>
          </a:xfrm>
          <a:prstGeom prst="rect">
            <a:avLst/>
          </a:prstGeom>
        </p:spPr>
        <p:txBody>
          <a:bodyPr/>
          <a:lstStyle>
            <a:lvl1pPr defTabSz="841247">
              <a:defRPr sz="8832"/>
            </a:lvl1pPr>
          </a:lstStyle>
          <a:p>
            <a:r>
              <a:t>TASK</a:t>
            </a:r>
          </a:p>
        </p:txBody>
      </p:sp>
      <p:sp>
        <p:nvSpPr>
          <p:cNvPr id="251" name="Google Shape;290;p45"/>
          <p:cNvSpPr txBox="1">
            <a:spLocks noGrp="1"/>
          </p:cNvSpPr>
          <p:nvPr>
            <p:ph type="body" sz="quarter" idx="1"/>
          </p:nvPr>
        </p:nvSpPr>
        <p:spPr>
          <a:xfrm>
            <a:off x="853949" y="2919450"/>
            <a:ext cx="7436102" cy="1071601"/>
          </a:xfrm>
          <a:prstGeom prst="rect">
            <a:avLst/>
          </a:prstGeom>
        </p:spPr>
        <p:txBody>
          <a:bodyPr/>
          <a:lstStyle>
            <a:lvl1pPr marL="0" indent="0">
              <a:spcBef>
                <a:spcPts val="1600"/>
              </a:spcBef>
              <a:buSzTx/>
              <a:buNone/>
            </a:lvl1pPr>
          </a:lstStyle>
          <a:p>
            <a:r>
              <a:t>Create a package of support based on Access to Work guidelines for a new disabled employee</a:t>
            </a:r>
          </a:p>
        </p:txBody>
      </p:sp>
      <p:sp>
        <p:nvSpPr>
          <p:cNvPr id="252" name="Google Shape;291;p45"/>
          <p:cNvSpPr txBox="1"/>
          <p:nvPr/>
        </p:nvSpPr>
        <p:spPr>
          <a:xfrm>
            <a:off x="477599" y="3750400"/>
            <a:ext cx="8188802" cy="65285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424" tIns="91424" rIns="91424" bIns="91424">
            <a:spAutoFit/>
          </a:bodyPr>
          <a:lstStyle/>
          <a:p>
            <a:pPr>
              <a:lnSpc>
                <a:spcPct val="115000"/>
              </a:lnSpc>
              <a:spcBef>
                <a:spcPts val="2800"/>
              </a:spcBef>
            </a:pPr>
            <a:r>
              <a:rPr u="sng">
                <a:solidFill>
                  <a:srgbClr val="0277BD"/>
                </a:solidFill>
                <a:uFill>
                  <a:solidFill>
                    <a:srgbClr val="0277BD"/>
                  </a:solidFill>
                </a:uFill>
                <a:hlinkClick r:id="rId2"/>
              </a:rPr>
              <a:t>https://youtu.be/2-yNUaivqM4</a:t>
            </a:r>
            <a:r>
              <a:rPr>
                <a:solidFill>
                  <a:srgbClr val="000000"/>
                </a:solidFill>
              </a:rPr>
              <a:t>         </a:t>
            </a:r>
            <a:r>
              <a:rPr u="sng">
                <a:solidFill>
                  <a:srgbClr val="0277BD"/>
                </a:solidFill>
                <a:uFill>
                  <a:solidFill>
                    <a:srgbClr val="0277BD"/>
                  </a:solidFill>
                </a:uFill>
                <a:latin typeface="Roboto"/>
                <a:ea typeface="Roboto"/>
                <a:cs typeface="Roboto"/>
                <a:sym typeface="Roboto"/>
                <a:hlinkClick r:id="rId3"/>
              </a:rPr>
              <a:t>https://youtu.be/rd15jaLso6c</a:t>
            </a:r>
            <a:r>
              <a:rPr>
                <a:solidFill>
                  <a:srgbClr val="000000"/>
                </a:solidFill>
              </a:rPr>
              <a:t>      </a:t>
            </a:r>
            <a:r>
              <a:rPr u="sng">
                <a:solidFill>
                  <a:srgbClr val="0277BD"/>
                </a:solidFill>
                <a:uFill>
                  <a:solidFill>
                    <a:srgbClr val="0277BD"/>
                  </a:solidFill>
                </a:uFill>
                <a:latin typeface="Roboto"/>
                <a:ea typeface="Roboto"/>
                <a:cs typeface="Roboto"/>
                <a:sym typeface="Roboto"/>
                <a:hlinkClick r:id="rId4"/>
              </a:rPr>
              <a:t>https://youtu.be/qcpQSiX89eE</a:t>
            </a:r>
            <a:endParaRPr>
              <a:latin typeface="Roboto"/>
              <a:ea typeface="Roboto"/>
              <a:cs typeface="Roboto"/>
              <a:sym typeface="Roboto"/>
            </a:endParaRPr>
          </a:p>
        </p:txBody>
      </p:sp>
    </p:spTree>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4" name="Google Shape;296;p46"/>
          <p:cNvSpPr txBox="1">
            <a:spLocks noGrp="1"/>
          </p:cNvSpPr>
          <p:nvPr>
            <p:ph type="ctrTitle"/>
          </p:nvPr>
        </p:nvSpPr>
        <p:spPr>
          <a:xfrm>
            <a:off x="387025" y="509024"/>
            <a:ext cx="8514000" cy="1542002"/>
          </a:xfrm>
          <a:prstGeom prst="rect">
            <a:avLst/>
          </a:prstGeom>
        </p:spPr>
        <p:txBody>
          <a:bodyPr/>
          <a:lstStyle>
            <a:lvl1pPr defTabSz="850391">
              <a:defRPr sz="4464"/>
            </a:lvl1pPr>
          </a:lstStyle>
          <a:p>
            <a:r>
              <a:t>Working in the corporate sector </a:t>
            </a:r>
          </a:p>
        </p:txBody>
      </p:sp>
      <p:sp>
        <p:nvSpPr>
          <p:cNvPr id="255" name="Google Shape;297;p46"/>
          <p:cNvSpPr txBox="1">
            <a:spLocks noGrp="1"/>
          </p:cNvSpPr>
          <p:nvPr>
            <p:ph type="subTitle" idx="1"/>
          </p:nvPr>
        </p:nvSpPr>
        <p:spPr>
          <a:xfrm>
            <a:off x="566282" y="1805880"/>
            <a:ext cx="8155486" cy="2759995"/>
          </a:xfrm>
          <a:prstGeom prst="rect">
            <a:avLst/>
          </a:prstGeom>
        </p:spPr>
        <p:txBody>
          <a:bodyPr/>
          <a:lstStyle/>
          <a:p>
            <a:pPr marL="457200" indent="-342900">
              <a:buClr>
                <a:srgbClr val="FFFFFF"/>
              </a:buClr>
              <a:buSzPts val="1800"/>
              <a:buFont typeface="Helvetica"/>
              <a:buChar char="●"/>
            </a:pPr>
            <a:r>
              <a:t>Care work</a:t>
            </a:r>
          </a:p>
          <a:p>
            <a:pPr marL="457200" indent="-342900">
              <a:buClr>
                <a:srgbClr val="FFFFFF"/>
              </a:buClr>
              <a:buSzPts val="1800"/>
              <a:buFont typeface="Helvetica"/>
              <a:buChar char="●"/>
            </a:pPr>
            <a:r>
              <a:t>Organising workload</a:t>
            </a:r>
          </a:p>
          <a:p>
            <a:pPr marL="457200" indent="-342900">
              <a:buClr>
                <a:srgbClr val="FFFFFF"/>
              </a:buClr>
              <a:buSzPts val="1800"/>
              <a:buFont typeface="Helvetica"/>
              <a:buChar char="●"/>
            </a:pPr>
            <a:r>
              <a:t>Driving for someone </a:t>
            </a:r>
          </a:p>
          <a:p>
            <a:pPr marL="457200" indent="-342900">
              <a:buClr>
                <a:srgbClr val="FFFFFF"/>
              </a:buClr>
              <a:buSzPts val="1800"/>
              <a:buFont typeface="Helvetica"/>
              <a:buChar char="●"/>
            </a:pPr>
            <a:r>
              <a:t>Checking spelling and written word</a:t>
            </a:r>
          </a:p>
          <a:p>
            <a:pPr marL="457200" indent="-342900">
              <a:buClr>
                <a:srgbClr val="FFFFFF"/>
              </a:buClr>
              <a:buSzPts val="1800"/>
              <a:buFont typeface="Helvetica"/>
              <a:buChar char="●"/>
            </a:pPr>
            <a:r>
              <a:t>Managing anxiety </a:t>
            </a:r>
          </a:p>
          <a:p>
            <a:pPr marL="457200" indent="-342900">
              <a:buClr>
                <a:srgbClr val="FFFFFF"/>
              </a:buClr>
              <a:buSzPts val="1800"/>
              <a:buFont typeface="Helvetica"/>
              <a:buChar char="●"/>
            </a:pPr>
            <a:r>
              <a:t>Doing work a disabled person cannot do </a:t>
            </a:r>
          </a:p>
          <a:p>
            <a:pPr marL="457200" indent="-342900">
              <a:buClr>
                <a:srgbClr val="FFFFFF"/>
              </a:buClr>
              <a:buSzPts val="1800"/>
              <a:buFont typeface="Helvetica"/>
              <a:buChar char="●"/>
            </a:pPr>
            <a:r>
              <a:t>Handling manual items</a:t>
            </a:r>
          </a:p>
          <a:p>
            <a:pPr marL="457200" indent="-342900">
              <a:buClr>
                <a:srgbClr val="FFFFFF"/>
              </a:buClr>
              <a:buSzPts val="1800"/>
              <a:buFont typeface="Helvetica"/>
              <a:buChar char="●"/>
            </a:pPr>
            <a:r>
              <a:t>Meeting notes </a:t>
            </a:r>
          </a:p>
          <a:p>
            <a:pPr marL="457200" indent="-342900">
              <a:buClr>
                <a:srgbClr val="FFFFFF"/>
              </a:buClr>
              <a:buSzPts val="1800"/>
              <a:buFont typeface="Helvetica"/>
              <a:buChar char="●"/>
            </a:pPr>
            <a:r>
              <a:t>Explaining circumstances </a:t>
            </a:r>
          </a:p>
        </p:txBody>
      </p:sp>
    </p:spTree>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7" name="Google Shape;302;p47"/>
          <p:cNvSpPr txBox="1">
            <a:spLocks noGrp="1"/>
          </p:cNvSpPr>
          <p:nvPr>
            <p:ph type="title"/>
          </p:nvPr>
        </p:nvSpPr>
        <p:spPr>
          <a:xfrm>
            <a:off x="265500" y="1397349"/>
            <a:ext cx="4045200" cy="1318202"/>
          </a:xfrm>
          <a:prstGeom prst="rect">
            <a:avLst/>
          </a:prstGeom>
        </p:spPr>
        <p:txBody>
          <a:bodyPr/>
          <a:lstStyle/>
          <a:p>
            <a:r>
              <a:t>Work placements with Legacy </a:t>
            </a:r>
          </a:p>
        </p:txBody>
      </p:sp>
      <p:sp>
        <p:nvSpPr>
          <p:cNvPr id="258" name="Google Shape;303;p47"/>
          <p:cNvSpPr txBox="1">
            <a:spLocks noGrp="1"/>
          </p:cNvSpPr>
          <p:nvPr>
            <p:ph type="body" sz="quarter" idx="1"/>
          </p:nvPr>
        </p:nvSpPr>
        <p:spPr>
          <a:xfrm>
            <a:off x="265500" y="2735370"/>
            <a:ext cx="4045200" cy="1345502"/>
          </a:xfrm>
          <a:prstGeom prst="rect">
            <a:avLst/>
          </a:prstGeom>
        </p:spPr>
        <p:txBody>
          <a:bodyPr/>
          <a:lstStyle>
            <a:lvl1pPr marL="0" indent="0"/>
          </a:lstStyle>
          <a:p>
            <a:r>
              <a:t>info@legacyig.org</a:t>
            </a:r>
          </a:p>
        </p:txBody>
      </p:sp>
      <p:sp>
        <p:nvSpPr>
          <p:cNvPr id="259" name="Google Shape;304;p47"/>
          <p:cNvSpPr txBox="1">
            <a:spLocks noGrp="1"/>
          </p:cNvSpPr>
          <p:nvPr>
            <p:ph type="body" idx="13"/>
          </p:nvPr>
        </p:nvSpPr>
        <p:spPr>
          <a:xfrm>
            <a:off x="4837974" y="724199"/>
            <a:ext cx="4084501" cy="369510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pPr>
              <a:buClr>
                <a:srgbClr val="FFFFFF"/>
              </a:buClr>
              <a:defRPr>
                <a:solidFill>
                  <a:srgbClr val="FFFFFF"/>
                </a:solidFill>
              </a:defRPr>
            </a:pPr>
            <a:r>
              <a:t>Shadow a support worker</a:t>
            </a:r>
          </a:p>
          <a:p>
            <a:pPr>
              <a:buClr>
                <a:srgbClr val="FFFFFF"/>
              </a:buClr>
              <a:defRPr>
                <a:solidFill>
                  <a:srgbClr val="FFFFFF"/>
                </a:solidFill>
              </a:defRPr>
            </a:pPr>
            <a:r>
              <a:t>Take a week's work experience</a:t>
            </a:r>
          </a:p>
          <a:p>
            <a:pPr>
              <a:buClr>
                <a:srgbClr val="FFFFFF"/>
              </a:buClr>
              <a:defRPr>
                <a:solidFill>
                  <a:srgbClr val="FFFFFF"/>
                </a:solidFill>
              </a:defRPr>
            </a:pPr>
            <a:r>
              <a:t>Summer placements </a:t>
            </a:r>
          </a:p>
          <a:p>
            <a:pPr>
              <a:buClr>
                <a:srgbClr val="FFFFFF"/>
              </a:buClr>
              <a:defRPr>
                <a:solidFill>
                  <a:srgbClr val="FFFFFF"/>
                </a:solidFill>
              </a:defRPr>
            </a:pPr>
            <a:r>
              <a:t>Internships </a:t>
            </a:r>
          </a:p>
          <a:p>
            <a:pPr>
              <a:buClr>
                <a:srgbClr val="FFFFFF"/>
              </a:buClr>
              <a:defRPr>
                <a:solidFill>
                  <a:srgbClr val="FFFFFF"/>
                </a:solidFill>
              </a:defRPr>
            </a:pPr>
            <a:r>
              <a:t>Our new programme in 2020 - 26wkp</a:t>
            </a:r>
          </a:p>
        </p:txBody>
      </p:sp>
    </p:spTree>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 name="Google Shape;309;p48"/>
          <p:cNvSpPr txBox="1">
            <a:spLocks noGrp="1"/>
          </p:cNvSpPr>
          <p:nvPr>
            <p:ph type="body" sz="quarter" idx="1"/>
          </p:nvPr>
        </p:nvSpPr>
        <p:spPr>
          <a:xfrm>
            <a:off x="328016" y="4226024"/>
            <a:ext cx="8388602" cy="393601"/>
          </a:xfrm>
          <a:prstGeom prst="rect">
            <a:avLst/>
          </a:prstGeom>
        </p:spPr>
        <p:txBody>
          <a:bodyPr/>
          <a:lstStyle>
            <a:lvl1pPr marL="0" defTabSz="512063">
              <a:defRPr sz="1344" b="1">
                <a:solidFill>
                  <a:srgbClr val="F46524"/>
                </a:solidFill>
              </a:defRPr>
            </a:lvl1pPr>
          </a:lstStyle>
          <a:p>
            <a:r>
              <a:t>Thank you for today! Do you have any questions left to ask?</a:t>
            </a:r>
          </a:p>
        </p:txBody>
      </p:sp>
      <p:pic>
        <p:nvPicPr>
          <p:cNvPr id="262" name="Google Shape;310;p48" descr="Google Shape;310;p48"/>
          <p:cNvPicPr>
            <a:picLocks noChangeAspect="1"/>
          </p:cNvPicPr>
          <p:nvPr/>
        </p:nvPicPr>
        <p:blipFill>
          <a:blip r:embed="rId2">
            <a:extLst/>
          </a:blip>
          <a:stretch>
            <a:fillRect/>
          </a:stretch>
        </p:blipFill>
        <p:spPr>
          <a:xfrm>
            <a:off x="6624722" y="1003025"/>
            <a:ext cx="2091903" cy="2789203"/>
          </a:xfrm>
          <a:prstGeom prst="rect">
            <a:avLst/>
          </a:prstGeom>
          <a:ln w="12700">
            <a:miter lim="400000"/>
          </a:ln>
        </p:spPr>
      </p:pic>
      <p:sp>
        <p:nvSpPr>
          <p:cNvPr id="263" name="Google Shape;311;p48"/>
          <p:cNvSpPr txBox="1"/>
          <p:nvPr/>
        </p:nvSpPr>
        <p:spPr>
          <a:xfrm>
            <a:off x="549524" y="1017150"/>
            <a:ext cx="6075302" cy="342135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91424" tIns="91424" rIns="91424" bIns="91424">
            <a:spAutoFit/>
          </a:bodyPr>
          <a:lstStyle/>
          <a:p>
            <a:pPr>
              <a:defRPr>
                <a:solidFill>
                  <a:srgbClr val="000000"/>
                </a:solidFill>
                <a:latin typeface="Lato"/>
                <a:ea typeface="Lato"/>
                <a:cs typeface="Lato"/>
                <a:sym typeface="Lato"/>
              </a:defRPr>
            </a:pPr>
            <a:r>
              <a:t>Sara Flay </a:t>
            </a:r>
          </a:p>
          <a:p>
            <a:pPr>
              <a:defRPr>
                <a:solidFill>
                  <a:srgbClr val="000000"/>
                </a:solidFill>
                <a:latin typeface="Lato"/>
                <a:ea typeface="Lato"/>
                <a:cs typeface="Lato"/>
                <a:sym typeface="Lato"/>
              </a:defRPr>
            </a:pPr>
            <a:r>
              <a:t>CEO </a:t>
            </a:r>
          </a:p>
          <a:p>
            <a:pPr>
              <a:defRPr>
                <a:solidFill>
                  <a:srgbClr val="000000"/>
                </a:solidFill>
                <a:latin typeface="Lato"/>
                <a:ea typeface="Lato"/>
                <a:cs typeface="Lato"/>
                <a:sym typeface="Lato"/>
              </a:defRPr>
            </a:pPr>
            <a:r>
              <a:t>Legacy International Group </a:t>
            </a:r>
          </a:p>
          <a:p>
            <a:pPr>
              <a:defRPr>
                <a:solidFill>
                  <a:srgbClr val="000000"/>
                </a:solidFill>
              </a:defRPr>
            </a:pPr>
            <a:endParaRPr>
              <a:latin typeface="Lato"/>
              <a:ea typeface="Lato"/>
              <a:cs typeface="Lato"/>
              <a:sym typeface="Lato"/>
            </a:endParaRPr>
          </a:p>
          <a:p>
            <a:pPr>
              <a:defRPr>
                <a:solidFill>
                  <a:srgbClr val="000000"/>
                </a:solidFill>
                <a:latin typeface="Lato"/>
                <a:ea typeface="Lato"/>
                <a:cs typeface="Lato"/>
                <a:sym typeface="Lato"/>
              </a:defRPr>
            </a:pPr>
            <a:r>
              <a:t>Facebook: Legacy International Group </a:t>
            </a:r>
          </a:p>
          <a:p>
            <a:pPr>
              <a:defRPr>
                <a:solidFill>
                  <a:srgbClr val="000000"/>
                </a:solidFill>
                <a:latin typeface="Lato"/>
                <a:ea typeface="Lato"/>
                <a:cs typeface="Lato"/>
                <a:sym typeface="Lato"/>
              </a:defRPr>
            </a:pPr>
            <a:r>
              <a:t>Linkedin : Sara Flay </a:t>
            </a:r>
          </a:p>
          <a:p>
            <a:pPr>
              <a:defRPr>
                <a:solidFill>
                  <a:srgbClr val="000000"/>
                </a:solidFill>
                <a:latin typeface="Lato"/>
                <a:ea typeface="Lato"/>
                <a:cs typeface="Lato"/>
                <a:sym typeface="Lato"/>
              </a:defRPr>
            </a:pPr>
            <a:r>
              <a:t>Linkedin : Legacy International Group</a:t>
            </a:r>
          </a:p>
          <a:p>
            <a:pPr>
              <a:defRPr>
                <a:solidFill>
                  <a:srgbClr val="000000"/>
                </a:solidFill>
              </a:defRPr>
            </a:pPr>
            <a:endParaRPr>
              <a:latin typeface="Lato"/>
              <a:ea typeface="Lato"/>
              <a:cs typeface="Lato"/>
              <a:sym typeface="Lato"/>
            </a:endParaRPr>
          </a:p>
          <a:p>
            <a:pPr>
              <a:defRPr u="sng">
                <a:solidFill>
                  <a:srgbClr val="0277BD"/>
                </a:solidFill>
                <a:latin typeface="Lato"/>
                <a:ea typeface="Lato"/>
                <a:cs typeface="Lato"/>
                <a:sym typeface="Lato"/>
              </a:defRPr>
            </a:pPr>
            <a:r>
              <a:rPr>
                <a:uFill>
                  <a:solidFill>
                    <a:srgbClr val="0277BD"/>
                  </a:solidFill>
                </a:uFill>
                <a:hlinkClick r:id="rId3"/>
              </a:rPr>
              <a:t>s.flay@legacyig.org</a:t>
            </a:r>
            <a:endParaRPr>
              <a:solidFill>
                <a:srgbClr val="000000"/>
              </a:solidFill>
            </a:endParaRPr>
          </a:p>
          <a:p>
            <a:pPr>
              <a:defRPr>
                <a:solidFill>
                  <a:srgbClr val="000000"/>
                </a:solidFill>
              </a:defRPr>
            </a:pPr>
            <a:endParaRPr>
              <a:latin typeface="Lato"/>
              <a:ea typeface="Lato"/>
              <a:cs typeface="Lato"/>
              <a:sym typeface="Lato"/>
            </a:endParaRPr>
          </a:p>
          <a:p>
            <a:pPr>
              <a:defRPr>
                <a:solidFill>
                  <a:srgbClr val="000000"/>
                </a:solidFill>
                <a:latin typeface="Lato"/>
                <a:ea typeface="Lato"/>
                <a:cs typeface="Lato"/>
                <a:sym typeface="Lato"/>
              </a:defRPr>
            </a:pPr>
            <a:r>
              <a:t>Office : 01685 709549</a:t>
            </a:r>
          </a:p>
          <a:p>
            <a:pPr>
              <a:defRPr>
                <a:solidFill>
                  <a:srgbClr val="000000"/>
                </a:solidFill>
              </a:defRPr>
            </a:pPr>
            <a:endParaRPr>
              <a:latin typeface="Lato"/>
              <a:ea typeface="Lato"/>
              <a:cs typeface="Lato"/>
              <a:sym typeface="Lato"/>
            </a:endParaRPr>
          </a:p>
          <a:p>
            <a:pPr>
              <a:defRPr>
                <a:solidFill>
                  <a:srgbClr val="000000"/>
                </a:solidFill>
                <a:latin typeface="Lato"/>
                <a:ea typeface="Lato"/>
                <a:cs typeface="Lato"/>
                <a:sym typeface="Lato"/>
              </a:defRPr>
            </a:pPr>
            <a:r>
              <a:t>Crownford House - Ground Floor, Swan St, Merthyr Tydfil. CF47 8EU</a:t>
            </a:r>
          </a:p>
          <a:p>
            <a:pPr>
              <a:defRPr>
                <a:solidFill>
                  <a:srgbClr val="000000"/>
                </a:solidFill>
              </a:defRPr>
            </a:pPr>
            <a:endParaRPr>
              <a:latin typeface="Lato"/>
              <a:ea typeface="Lato"/>
              <a:cs typeface="Lato"/>
              <a:sym typeface="Lato"/>
            </a:endParaRPr>
          </a:p>
        </p:txBody>
      </p:sp>
    </p:spTree>
  </p:cSld>
  <p:clrMapOvr>
    <a:masterClrMapping/>
  </p:clrMapOvr>
  <p:transition spd="med"/>
</p:sld>
</file>

<file path=ppt/theme/theme1.xml><?xml version="1.0" encoding="utf-8"?>
<a:theme xmlns:a="http://schemas.openxmlformats.org/drawingml/2006/main" name="Swiss">
  <a:themeElements>
    <a:clrScheme name="Swiss">
      <a:dk1>
        <a:srgbClr val="F46524"/>
      </a:dk1>
      <a:lt1>
        <a:srgbClr val="F46524"/>
      </a:lt1>
      <a:dk2>
        <a:srgbClr val="A7A7A7"/>
      </a:dk2>
      <a:lt2>
        <a:srgbClr val="535353"/>
      </a:lt2>
      <a:accent1>
        <a:srgbClr val="01579B"/>
      </a:accent1>
      <a:accent2>
        <a:srgbClr val="27C7BD"/>
      </a:accent2>
      <a:accent3>
        <a:srgbClr val="0099E8"/>
      </a:accent3>
      <a:accent4>
        <a:srgbClr val="51B9A3"/>
      </a:accent4>
      <a:accent5>
        <a:srgbClr val="FB8C00"/>
      </a:accent5>
      <a:accent6>
        <a:srgbClr val="FFAE88"/>
      </a:accent6>
      <a:hlink>
        <a:srgbClr val="0000FF"/>
      </a:hlink>
      <a:folHlink>
        <a:srgbClr val="FF00FF"/>
      </a:folHlink>
    </a:clrScheme>
    <a:fontScheme name="Swiss">
      <a:majorFont>
        <a:latin typeface="Arial"/>
        <a:ea typeface="Arial"/>
        <a:cs typeface="Arial"/>
      </a:majorFont>
      <a:minorFont>
        <a:latin typeface="Helvetica"/>
        <a:ea typeface="Helvetica"/>
        <a:cs typeface="Helvetica"/>
      </a:minorFont>
    </a:fontScheme>
    <a:fmtScheme name="Swis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0" tIns="0" rIns="0" bIns="0"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F46524"/>
            </a:solidFill>
            <a:effectLst/>
            <a:uFillTx/>
            <a:latin typeface="+mj-lt"/>
            <a:ea typeface="+mj-ea"/>
            <a:cs typeface="+mj-cs"/>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0" tIns="0" rIns="0" bIns="0"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F46524"/>
            </a:solidFill>
            <a:effectLst/>
            <a:uFillTx/>
            <a:latin typeface="+mj-lt"/>
            <a:ea typeface="+mj-ea"/>
            <a:cs typeface="+mj-cs"/>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Swiss">
  <a:themeElements>
    <a:clrScheme name="Swiss">
      <a:dk1>
        <a:srgbClr val="000000"/>
      </a:dk1>
      <a:lt1>
        <a:srgbClr val="FFFFFF"/>
      </a:lt1>
      <a:dk2>
        <a:srgbClr val="A7A7A7"/>
      </a:dk2>
      <a:lt2>
        <a:srgbClr val="535353"/>
      </a:lt2>
      <a:accent1>
        <a:srgbClr val="01579B"/>
      </a:accent1>
      <a:accent2>
        <a:srgbClr val="27C7BD"/>
      </a:accent2>
      <a:accent3>
        <a:srgbClr val="0099E8"/>
      </a:accent3>
      <a:accent4>
        <a:srgbClr val="51B9A3"/>
      </a:accent4>
      <a:accent5>
        <a:srgbClr val="FB8C00"/>
      </a:accent5>
      <a:accent6>
        <a:srgbClr val="FFAE88"/>
      </a:accent6>
      <a:hlink>
        <a:srgbClr val="0000FF"/>
      </a:hlink>
      <a:folHlink>
        <a:srgbClr val="FF00FF"/>
      </a:folHlink>
    </a:clrScheme>
    <a:fontScheme name="Swiss">
      <a:majorFont>
        <a:latin typeface="Arial"/>
        <a:ea typeface="Arial"/>
        <a:cs typeface="Arial"/>
      </a:majorFont>
      <a:minorFont>
        <a:latin typeface="Helvetica"/>
        <a:ea typeface="Helvetica"/>
        <a:cs typeface="Helvetica"/>
      </a:minorFont>
    </a:fontScheme>
    <a:fmtScheme name="Swis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0" tIns="0" rIns="0" bIns="0"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F46524"/>
            </a:solidFill>
            <a:effectLst/>
            <a:uFillTx/>
            <a:latin typeface="+mj-lt"/>
            <a:ea typeface="+mj-ea"/>
            <a:cs typeface="+mj-cs"/>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0" tIns="0" rIns="0" bIns="0"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400" b="0" i="0" u="none" strike="noStrike" cap="none" spc="0" normalizeH="0" baseline="0">
            <a:ln>
              <a:noFill/>
            </a:ln>
            <a:solidFill>
              <a:srgbClr val="F46524"/>
            </a:solidFill>
            <a:effectLst/>
            <a:uFillTx/>
            <a:latin typeface="+mj-lt"/>
            <a:ea typeface="+mj-ea"/>
            <a:cs typeface="+mj-cs"/>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0</TotalTime>
  <Words>1847</Words>
  <Application>Microsoft Office PowerPoint</Application>
  <PresentationFormat>On-screen Show (16:9)</PresentationFormat>
  <Paragraphs>252</Paragraphs>
  <Slides>36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Arial</vt:lpstr>
      <vt:lpstr>Helvetica</vt:lpstr>
      <vt:lpstr>Helvetica Neue</vt:lpstr>
      <vt:lpstr>Lato</vt:lpstr>
      <vt:lpstr>Raleway</vt:lpstr>
      <vt:lpstr>Roboto</vt:lpstr>
      <vt:lpstr>Swiss</vt:lpstr>
      <vt:lpstr>When Health and Social Care meet Social Impact</vt:lpstr>
      <vt:lpstr>What are we covering?</vt:lpstr>
      <vt:lpstr>My Story </vt:lpstr>
      <vt:lpstr>Types of Organisations we are discussing </vt:lpstr>
      <vt:lpstr>My work in different organisations</vt:lpstr>
      <vt:lpstr>TASK</vt:lpstr>
      <vt:lpstr>Managers and Leaders; Being the difference</vt:lpstr>
      <vt:lpstr>TASK</vt:lpstr>
      <vt:lpstr>The traits of good leaders and managers</vt:lpstr>
      <vt:lpstr>Disability Awareness</vt:lpstr>
      <vt:lpstr>The Equality Act 2010</vt:lpstr>
      <vt:lpstr>PowerPoint Presentation</vt:lpstr>
      <vt:lpstr>The Models of Disability</vt:lpstr>
      <vt:lpstr>Charitable Model</vt:lpstr>
      <vt:lpstr>Medical Model</vt:lpstr>
      <vt:lpstr>Social Model</vt:lpstr>
      <vt:lpstr>Human Rights Model</vt:lpstr>
      <vt:lpstr>Interactional Model</vt:lpstr>
      <vt:lpstr>Disability v Impairment</vt:lpstr>
      <vt:lpstr>A disabled person is a person with an impairment who experiences disability.   Impairment: an injury, illness, or congenital condition that causes or is likely to cause a loss or difference of physiological or psychological function.   Disability: the loss or limitation of opportunities to take part in society on an equal level with others due to social and environmental barriers. </vt:lpstr>
      <vt:lpstr>TASK</vt:lpstr>
      <vt:lpstr>PowerPoint Presentation</vt:lpstr>
      <vt:lpstr>How is a disabled person’s life affected?</vt:lpstr>
      <vt:lpstr>Legislation that you need to know</vt:lpstr>
      <vt:lpstr>Social services and wellbeing Act </vt:lpstr>
      <vt:lpstr>Action on Disability 2019</vt:lpstr>
      <vt:lpstr>Future Generations (Wales) Act 2015</vt:lpstr>
      <vt:lpstr>Social Value Act</vt:lpstr>
      <vt:lpstr>Support work with disabled people in the workplace</vt:lpstr>
      <vt:lpstr>Types of Support Worker</vt:lpstr>
      <vt:lpstr>Access to Work Grant</vt:lpstr>
      <vt:lpstr>Access to Work Grant</vt:lpstr>
      <vt:lpstr>TASK</vt:lpstr>
      <vt:lpstr>Working in the corporate sector </vt:lpstr>
      <vt:lpstr>Work placements with Legacy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When Health and Social Care meet Social Impact</dc:title>
  <dc:creator>Jayne Griffith Parry</dc:creator>
  <cp:lastModifiedBy>Jayne Griffith Parry</cp:lastModifiedBy>
  <cp:revision>1</cp:revision>
  <dcterms:modified xsi:type="dcterms:W3CDTF">2019-11-25T13:07:16Z</dcterms:modified>
</cp:coreProperties>
</file>