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handoutMasterIdLst>
    <p:handoutMasterId r:id="rId13"/>
  </p:handoutMasterIdLst>
  <p:sldIdLst>
    <p:sldId id="259" r:id="rId2"/>
    <p:sldId id="260" r:id="rId3"/>
    <p:sldId id="261" r:id="rId4"/>
    <p:sldId id="262" r:id="rId5"/>
    <p:sldId id="263" r:id="rId6"/>
    <p:sldId id="264" r:id="rId7"/>
    <p:sldId id="265" r:id="rId8"/>
    <p:sldId id="266" r:id="rId9"/>
    <p:sldId id="267" r:id="rId10"/>
    <p:sldId id="268" r:id="rId11"/>
  </p:sldIdLst>
  <p:sldSz cx="9144000" cy="6858000" type="screen4x3"/>
  <p:notesSz cx="6797675" cy="9926638"/>
  <p:defaultTextStyle>
    <a:defPPr>
      <a:defRPr lang="en-GB"/>
    </a:defPPr>
    <a:lvl1pPr algn="l" rtl="0" fontAlgn="base">
      <a:spcBef>
        <a:spcPct val="0"/>
      </a:spcBef>
      <a:spcAft>
        <a:spcPct val="0"/>
      </a:spcAft>
      <a:defRPr sz="14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sz="14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sz="14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sz="14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sz="14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1400"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sz="1400"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sz="1400"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sz="1400"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1773E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0000" autoAdjust="0"/>
    <p:restoredTop sz="94660"/>
  </p:normalViewPr>
  <p:slideViewPr>
    <p:cSldViewPr>
      <p:cViewPr>
        <p:scale>
          <a:sx n="78" d="100"/>
          <a:sy n="78" d="100"/>
        </p:scale>
        <p:origin x="-1530" y="-4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49688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102E372-9CA6-46DA-9BD9-195A72BC8D90}" type="datetimeFigureOut">
              <a:rPr lang="en-GB" smtClean="0"/>
              <a:t>02/01/2013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163"/>
            <a:ext cx="2946400" cy="4968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49688" y="9428163"/>
            <a:ext cx="2946400" cy="4968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D189D61-EAB2-41AC-A054-CE3118A6BCA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8348524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45659" cy="496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en-GB"/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50443" y="0"/>
            <a:ext cx="2945659" cy="496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endParaRPr lang="en-GB"/>
          </a:p>
        </p:txBody>
      </p:sp>
      <p:sp>
        <p:nvSpPr>
          <p:cNvPr id="3076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17575" y="744538"/>
            <a:ext cx="4962525" cy="3722687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</p:spPr>
      </p:sp>
      <p:sp>
        <p:nvSpPr>
          <p:cNvPr id="3077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79768" y="4715153"/>
            <a:ext cx="5438140" cy="44669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</a:p>
        </p:txBody>
      </p:sp>
      <p:sp>
        <p:nvSpPr>
          <p:cNvPr id="3078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428583"/>
            <a:ext cx="2945659" cy="496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en-GB"/>
          </a:p>
        </p:txBody>
      </p:sp>
      <p:sp>
        <p:nvSpPr>
          <p:cNvPr id="3079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50443" y="9428583"/>
            <a:ext cx="2945659" cy="496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fld id="{2851B722-5E54-46AF-8AAE-62146363C543}" type="slidenum">
              <a:rPr lang="en-GB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285561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45F24160-E4BA-494D-A1BF-FD6F57B9238B}" type="datetime1">
              <a:rPr lang="en-GB"/>
              <a:pPr/>
              <a:t>02/01/2013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Footer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A8B2F8E-3916-4238-A191-6B893705E389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91A7D28B-C6F2-48AF-8A3D-E2DAA2198555}" type="datetime1">
              <a:rPr lang="en-GB"/>
              <a:pPr/>
              <a:t>02/01/2013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Footer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754E468-17A5-4843-824A-ECDB2178EE75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AEFBBB23-762D-405C-9786-754696D62DF8}" type="datetime1">
              <a:rPr lang="en-GB"/>
              <a:pPr/>
              <a:t>02/01/2013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Footer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C473FF6-3C18-4656-B3A4-827812504728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FE9081E4-F518-4ACB-ADB2-4D4E0ED0D908}" type="datetime1">
              <a:rPr lang="en-GB"/>
              <a:pPr/>
              <a:t>02/01/2013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Footer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3C9C090-EA6F-4E3B-90A2-496B69476DD9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2CBA6DF1-4661-4EB1-B72D-1EDA8A9733BF}" type="datetime1">
              <a:rPr lang="en-GB"/>
              <a:pPr/>
              <a:t>02/01/2013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Footer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894E974-5E47-45F7-8966-0CDE3BD92BBE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93DF52BF-B86D-465C-8F78-6FC3A3F5975D}" type="datetime1">
              <a:rPr lang="en-GB"/>
              <a:pPr/>
              <a:t>02/01/2013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Footer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EC58ADF-EC61-4A11-A9AD-5671EFF5B683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481293B4-8C48-4CDD-9281-64FBD05B9582}" type="datetime1">
              <a:rPr lang="en-GB"/>
              <a:pPr/>
              <a:t>02/01/2013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Footer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E6CD6D9-1108-4251-89A2-8CE36F5C3490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3B177A87-369E-46D9-A117-7D6137DC3F3F}" type="datetime1">
              <a:rPr lang="en-GB"/>
              <a:pPr/>
              <a:t>02/01/2013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Footer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97B8C44-9EFB-42EF-AFB7-D13DCB8CD88F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B6480CE2-E6B8-4CAD-B70E-932813CD67F4}" type="datetime1">
              <a:rPr lang="en-GB"/>
              <a:pPr/>
              <a:t>02/01/2013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Footer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AF86CD4-DF0B-461F-9A80-9FB84961E51E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DDCF1E94-56EC-413B-A164-A58BDC925D3C}" type="datetime1">
              <a:rPr lang="en-GB"/>
              <a:pPr/>
              <a:t>02/01/2013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Footer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A4DEEE5-F448-4A58-A6BF-62EE1160F3C5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646DFF0F-C2F5-46EC-BEAB-046F0BBDEA9D}" type="datetime1">
              <a:rPr lang="en-GB"/>
              <a:pPr/>
              <a:t>02/01/2013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Footer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A294B4D-C2E8-4514-8611-67EE284164DE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  <a:endParaRPr lang="en-GB" smtClean="0"/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 smtClean="0"/>
          </a:p>
        </p:txBody>
      </p:sp>
      <p:sp>
        <p:nvSpPr>
          <p:cNvPr id="1035" name="Rectangle 11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1692275" y="6237288"/>
            <a:ext cx="792163" cy="431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0" tIns="0" rIns="0" bIns="0" numCol="1" anchor="b" anchorCtr="0" compatLnSpc="1">
            <a:prstTxWarp prst="textNoShape">
              <a:avLst/>
            </a:prstTxWarp>
          </a:bodyPr>
          <a:lstStyle>
            <a:lvl1pPr>
              <a:defRPr sz="1000"/>
            </a:lvl1pPr>
          </a:lstStyle>
          <a:p>
            <a:fld id="{3025E8B1-A443-47A2-896F-10B5DF746B9E}" type="datetime1">
              <a:rPr lang="en-GB"/>
              <a:pPr/>
              <a:t>02/01/2013</a:t>
            </a:fld>
            <a:endParaRPr lang="en-GB"/>
          </a:p>
        </p:txBody>
      </p:sp>
      <p:sp>
        <p:nvSpPr>
          <p:cNvPr id="1036" name="Rectangle 12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2557463" y="6237288"/>
            <a:ext cx="4967287" cy="431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0" tIns="0" rIns="0" bIns="0" numCol="1" anchor="b" anchorCtr="0" compatLnSpc="1">
            <a:prstTxWarp prst="textNoShape">
              <a:avLst/>
            </a:prstTxWarp>
          </a:bodyPr>
          <a:lstStyle>
            <a:lvl1pPr>
              <a:defRPr sz="1000"/>
            </a:lvl1pPr>
          </a:lstStyle>
          <a:p>
            <a:r>
              <a:rPr lang="en-GB"/>
              <a:t>Footer</a:t>
            </a:r>
          </a:p>
        </p:txBody>
      </p:sp>
      <p:sp>
        <p:nvSpPr>
          <p:cNvPr id="1037" name="Rectangle 13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7669213" y="6237288"/>
            <a:ext cx="863600" cy="4333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000"/>
            </a:lvl1pPr>
          </a:lstStyle>
          <a:p>
            <a:fld id="{39F347A4-22F5-48A1-A31A-D5215BA474CD}" type="slidenum">
              <a:rPr lang="en-GB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/>
  <p:txStyles>
    <p:titleStyle>
      <a:lvl1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Myriad Pro" pitchFamily="34" charset="0"/>
        </a:defRPr>
      </a:lvl2pPr>
      <a:lvl3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Myriad Pro" pitchFamily="34" charset="0"/>
        </a:defRPr>
      </a:lvl3pPr>
      <a:lvl4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Myriad Pro" pitchFamily="34" charset="0"/>
        </a:defRPr>
      </a:lvl4pPr>
      <a:lvl5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Myriad Pro" pitchFamily="34" charset="0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Myriad Pro" pitchFamily="34" charset="0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Myriad Pro" pitchFamily="34" charset="0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Myriad Pro" pitchFamily="34" charset="0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Myriad Pro" pitchFamily="34" charset="0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hyperlink" Target="http://img.photobucket.com/albums/v53/MagikGuy/Globalisation.jpg" TargetMode="Externa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E5947C0-9528-4A9D-9F74-0DFCC2255E9F}" type="slidenum">
              <a:rPr lang="en-GB"/>
              <a:pPr>
                <a:defRPr/>
              </a:pPr>
              <a:t>1</a:t>
            </a:fld>
            <a:endParaRPr lang="en-GB"/>
          </a:p>
        </p:txBody>
      </p:sp>
      <p:sp>
        <p:nvSpPr>
          <p:cNvPr id="132098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dirty="0" smtClean="0"/>
              <a:t>Human Resource Management</a:t>
            </a:r>
          </a:p>
        </p:txBody>
      </p:sp>
      <p:sp>
        <p:nvSpPr>
          <p:cNvPr id="132099" name="Rectangle 3"/>
          <p:cNvSpPr>
            <a:spLocks noGrp="1" noRot="1" noChangeArrowheads="1"/>
          </p:cNvSpPr>
          <p:nvPr>
            <p:ph type="body" idx="1"/>
          </p:nvPr>
        </p:nvSpPr>
        <p:spPr/>
        <p:txBody>
          <a:bodyPr/>
          <a:lstStyle/>
          <a:p>
            <a:pPr algn="ctr" eaLnBrk="1" hangingPunct="1">
              <a:defRPr/>
            </a:pPr>
            <a:endParaRPr lang="en-GB" dirty="0" smtClean="0"/>
          </a:p>
          <a:p>
            <a:pPr algn="ctr" eaLnBrk="1" hangingPunct="1">
              <a:buFont typeface="Wingdings" pitchFamily="2" charset="2"/>
              <a:buNone/>
              <a:defRPr/>
            </a:pPr>
            <a:r>
              <a:rPr lang="en-GB" dirty="0" smtClean="0"/>
              <a:t>The</a:t>
            </a:r>
          </a:p>
          <a:p>
            <a:pPr algn="ctr" eaLnBrk="1" hangingPunct="1">
              <a:buFont typeface="Wingdings" pitchFamily="2" charset="2"/>
              <a:buNone/>
              <a:defRPr/>
            </a:pPr>
            <a:r>
              <a:rPr lang="en-GB" dirty="0" smtClean="0"/>
              <a:t> ‘Globalised’</a:t>
            </a:r>
          </a:p>
          <a:p>
            <a:pPr algn="ctr" eaLnBrk="1" hangingPunct="1">
              <a:buFont typeface="Wingdings" pitchFamily="2" charset="2"/>
              <a:buNone/>
              <a:defRPr/>
            </a:pPr>
            <a:r>
              <a:rPr lang="en-GB" smtClean="0"/>
              <a:t>Context</a:t>
            </a:r>
          </a:p>
        </p:txBody>
      </p:sp>
      <p:pic>
        <p:nvPicPr>
          <p:cNvPr id="2053" name="Picture 7" descr="See full size image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3140968"/>
            <a:ext cx="2160587" cy="1985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82315639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86C06EC-C794-4B58-AF15-B0134EA8C897}" type="slidenum">
              <a:rPr lang="en-GB"/>
              <a:pPr>
                <a:defRPr/>
              </a:pPr>
              <a:t>2</a:t>
            </a:fld>
            <a:endParaRPr lang="en-GB"/>
          </a:p>
        </p:txBody>
      </p:sp>
      <p:sp>
        <p:nvSpPr>
          <p:cNvPr id="126978" name="Rectangle 2"/>
          <p:cNvSpPr>
            <a:spLocks noGrp="1" noRot="1" noChangeArrowheads="1"/>
          </p:cNvSpPr>
          <p:nvPr>
            <p:ph type="title"/>
          </p:nvPr>
        </p:nvSpPr>
        <p:spPr>
          <a:xfrm>
            <a:off x="301625" y="228600"/>
            <a:ext cx="8510588" cy="901700"/>
          </a:xfrm>
        </p:spPr>
        <p:txBody>
          <a:bodyPr/>
          <a:lstStyle/>
          <a:p>
            <a:pPr eaLnBrk="1" hangingPunct="1">
              <a:defRPr/>
            </a:pPr>
            <a:r>
              <a:rPr lang="en-GB" b="1" smtClean="0"/>
              <a:t>Seven Major Changes:</a:t>
            </a:r>
          </a:p>
        </p:txBody>
      </p:sp>
      <p:sp>
        <p:nvSpPr>
          <p:cNvPr id="126979" name="Rectangle 3"/>
          <p:cNvSpPr>
            <a:spLocks noGrp="1" noRot="1" noChangeArrowheads="1"/>
          </p:cNvSpPr>
          <p:nvPr>
            <p:ph type="body" idx="1"/>
          </p:nvPr>
        </p:nvSpPr>
        <p:spPr>
          <a:xfrm>
            <a:off x="457200" y="1125538"/>
            <a:ext cx="8229600" cy="5000625"/>
          </a:xfrm>
        </p:spPr>
        <p:txBody>
          <a:bodyPr/>
          <a:lstStyle/>
          <a:p>
            <a:pPr marL="609600" indent="-609600" eaLnBrk="1" hangingPunct="1">
              <a:lnSpc>
                <a:spcPct val="80000"/>
              </a:lnSpc>
              <a:buFont typeface="Wingdings" pitchFamily="2" charset="2"/>
              <a:buNone/>
              <a:defRPr/>
            </a:pPr>
            <a:endParaRPr lang="en-GB" sz="2800" b="1" smtClean="0"/>
          </a:p>
          <a:p>
            <a:pPr marL="609600" indent="-609600" eaLnBrk="1" hangingPunct="1">
              <a:lnSpc>
                <a:spcPct val="80000"/>
              </a:lnSpc>
              <a:buFont typeface="Wingdings" pitchFamily="2" charset="2"/>
              <a:buAutoNum type="arabicPeriod"/>
              <a:defRPr/>
            </a:pPr>
            <a:r>
              <a:rPr lang="en-GB" sz="2800" smtClean="0"/>
              <a:t>The rise of the virtual organisation</a:t>
            </a:r>
          </a:p>
          <a:p>
            <a:pPr marL="609600" indent="-609600" eaLnBrk="1" hangingPunct="1">
              <a:lnSpc>
                <a:spcPct val="80000"/>
              </a:lnSpc>
              <a:buFont typeface="Wingdings" pitchFamily="2" charset="2"/>
              <a:buAutoNum type="arabicPeriod"/>
              <a:defRPr/>
            </a:pPr>
            <a:r>
              <a:rPr lang="en-GB" sz="2800" smtClean="0"/>
              <a:t>The ‘just-in-time’ workforce</a:t>
            </a:r>
          </a:p>
          <a:p>
            <a:pPr marL="609600" indent="-609600" eaLnBrk="1" hangingPunct="1">
              <a:lnSpc>
                <a:spcPct val="80000"/>
              </a:lnSpc>
              <a:buFont typeface="Wingdings" pitchFamily="2" charset="2"/>
              <a:buAutoNum type="arabicPeriod"/>
              <a:defRPr/>
            </a:pPr>
            <a:r>
              <a:rPr lang="en-GB" sz="2800" smtClean="0"/>
              <a:t>The ascendancy of knowledge workers</a:t>
            </a:r>
          </a:p>
          <a:p>
            <a:pPr marL="609600" indent="-609600" eaLnBrk="1" hangingPunct="1">
              <a:lnSpc>
                <a:spcPct val="80000"/>
              </a:lnSpc>
              <a:buFont typeface="Wingdings" pitchFamily="2" charset="2"/>
              <a:buAutoNum type="arabicPeriod"/>
              <a:defRPr/>
            </a:pPr>
            <a:r>
              <a:rPr lang="en-GB" sz="2800" smtClean="0"/>
              <a:t>Computerised coaching and electronic monitoring</a:t>
            </a:r>
          </a:p>
          <a:p>
            <a:pPr marL="609600" indent="-609600" eaLnBrk="1" hangingPunct="1">
              <a:lnSpc>
                <a:spcPct val="80000"/>
              </a:lnSpc>
              <a:buFont typeface="Wingdings" pitchFamily="2" charset="2"/>
              <a:buAutoNum type="arabicPeriod"/>
              <a:defRPr/>
            </a:pPr>
            <a:r>
              <a:rPr lang="en-GB" sz="2800" smtClean="0"/>
              <a:t>The growth of worker diversity</a:t>
            </a:r>
          </a:p>
          <a:p>
            <a:pPr marL="609600" indent="-609600" eaLnBrk="1" hangingPunct="1">
              <a:lnSpc>
                <a:spcPct val="80000"/>
              </a:lnSpc>
              <a:buFont typeface="Wingdings" pitchFamily="2" charset="2"/>
              <a:buAutoNum type="arabicPeriod"/>
              <a:defRPr/>
            </a:pPr>
            <a:r>
              <a:rPr lang="en-GB" sz="2800" smtClean="0"/>
              <a:t>The aging workforce</a:t>
            </a:r>
          </a:p>
          <a:p>
            <a:pPr marL="609600" indent="-609600" eaLnBrk="1" hangingPunct="1">
              <a:lnSpc>
                <a:spcPct val="80000"/>
              </a:lnSpc>
              <a:buFont typeface="Wingdings" pitchFamily="2" charset="2"/>
              <a:buAutoNum type="arabicPeriod"/>
              <a:defRPr/>
            </a:pPr>
            <a:r>
              <a:rPr lang="en-GB" sz="2800" smtClean="0"/>
              <a:t>The birth of the dynamic workforce</a:t>
            </a:r>
          </a:p>
          <a:p>
            <a:pPr marL="609600" indent="-609600" eaLnBrk="1" hangingPunct="1">
              <a:lnSpc>
                <a:spcPct val="80000"/>
              </a:lnSpc>
              <a:buFont typeface="Wingdings" pitchFamily="2" charset="2"/>
              <a:buNone/>
              <a:defRPr/>
            </a:pPr>
            <a:endParaRPr lang="en-GB" sz="2800" smtClean="0"/>
          </a:p>
          <a:p>
            <a:pPr marL="609600" indent="-609600" eaLnBrk="1" hangingPunct="1">
              <a:lnSpc>
                <a:spcPct val="80000"/>
              </a:lnSpc>
              <a:buFont typeface="Wingdings" pitchFamily="2" charset="2"/>
              <a:buNone/>
              <a:defRPr/>
            </a:pPr>
            <a:r>
              <a:rPr lang="en-GB" sz="2400" smtClean="0"/>
              <a:t>Ref: ROBERT BARNER (1994) Crossing the Minefield. Amacom.</a:t>
            </a:r>
          </a:p>
        </p:txBody>
      </p:sp>
    </p:spTree>
    <p:extLst>
      <p:ext uri="{BB962C8B-B14F-4D97-AF65-F5344CB8AC3E}">
        <p14:creationId xmlns:p14="http://schemas.microsoft.com/office/powerpoint/2010/main" val="160632528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C3321A7-8158-4160-A2AE-2EEB2C529FBC}" type="slidenum">
              <a:rPr lang="en-GB"/>
              <a:pPr>
                <a:defRPr/>
              </a:pPr>
              <a:t>3</a:t>
            </a:fld>
            <a:endParaRPr lang="en-GB"/>
          </a:p>
        </p:txBody>
      </p:sp>
      <p:sp>
        <p:nvSpPr>
          <p:cNvPr id="128002" name="Rectangle 2"/>
          <p:cNvSpPr>
            <a:spLocks noGrp="1" noRot="1" noChangeArrowheads="1"/>
          </p:cNvSpPr>
          <p:nvPr>
            <p:ph type="title"/>
          </p:nvPr>
        </p:nvSpPr>
        <p:spPr>
          <a:xfrm>
            <a:off x="301625" y="228600"/>
            <a:ext cx="8510588" cy="901700"/>
          </a:xfrm>
        </p:spPr>
        <p:txBody>
          <a:bodyPr/>
          <a:lstStyle/>
          <a:p>
            <a:pPr eaLnBrk="1" hangingPunct="1">
              <a:defRPr/>
            </a:pPr>
            <a:r>
              <a:rPr lang="en-GB" sz="3600" smtClean="0"/>
              <a:t/>
            </a:r>
            <a:br>
              <a:rPr lang="en-GB" sz="3600" smtClean="0"/>
            </a:br>
            <a:r>
              <a:rPr lang="en-GB" sz="3600" smtClean="0"/>
              <a:t>Nine Contemporary Management Challenges:</a:t>
            </a:r>
            <a:br>
              <a:rPr lang="en-GB" sz="3600" smtClean="0"/>
            </a:br>
            <a:endParaRPr lang="en-GB" sz="3600" smtClean="0"/>
          </a:p>
        </p:txBody>
      </p:sp>
      <p:sp>
        <p:nvSpPr>
          <p:cNvPr id="128003" name="Rectangle 3"/>
          <p:cNvSpPr>
            <a:spLocks noGrp="1" noRot="1" noChangeArrowheads="1"/>
          </p:cNvSpPr>
          <p:nvPr>
            <p:ph type="body" idx="1"/>
          </p:nvPr>
        </p:nvSpPr>
        <p:spPr>
          <a:xfrm>
            <a:off x="457200" y="1196975"/>
            <a:ext cx="8229600" cy="4929188"/>
          </a:xfrm>
        </p:spPr>
        <p:txBody>
          <a:bodyPr/>
          <a:lstStyle/>
          <a:p>
            <a:pPr marL="609600" indent="-609600" eaLnBrk="1" hangingPunct="1">
              <a:buFont typeface="Wingdings" pitchFamily="2" charset="2"/>
              <a:buAutoNum type="arabicPeriod"/>
              <a:defRPr/>
            </a:pPr>
            <a:r>
              <a:rPr lang="en-GB" sz="2400" smtClean="0"/>
              <a:t>Downsizing</a:t>
            </a:r>
          </a:p>
          <a:p>
            <a:pPr marL="609600" indent="-609600" eaLnBrk="1" hangingPunct="1">
              <a:buFont typeface="Wingdings" pitchFamily="2" charset="2"/>
              <a:buAutoNum type="arabicPeriod"/>
              <a:defRPr/>
            </a:pPr>
            <a:r>
              <a:rPr lang="en-GB" sz="2400" smtClean="0"/>
              <a:t>Managing Diversity</a:t>
            </a:r>
          </a:p>
          <a:p>
            <a:pPr marL="609600" indent="-609600" eaLnBrk="1" hangingPunct="1">
              <a:buFont typeface="Wingdings" pitchFamily="2" charset="2"/>
              <a:buAutoNum type="arabicPeriod"/>
              <a:defRPr/>
            </a:pPr>
            <a:r>
              <a:rPr lang="en-GB" sz="2400" smtClean="0"/>
              <a:t>Managing an ever changing environment</a:t>
            </a:r>
          </a:p>
          <a:p>
            <a:pPr marL="609600" indent="-609600" eaLnBrk="1" hangingPunct="1">
              <a:buFont typeface="Wingdings" pitchFamily="2" charset="2"/>
              <a:buAutoNum type="arabicPeriod"/>
              <a:defRPr/>
            </a:pPr>
            <a:r>
              <a:rPr lang="en-GB" sz="2400" smtClean="0"/>
              <a:t>The impact of new technologies</a:t>
            </a:r>
          </a:p>
          <a:p>
            <a:pPr marL="609600" indent="-609600" eaLnBrk="1" hangingPunct="1">
              <a:buFont typeface="Wingdings" pitchFamily="2" charset="2"/>
              <a:buAutoNum type="arabicPeriod"/>
              <a:defRPr/>
            </a:pPr>
            <a:r>
              <a:rPr lang="en-GB" sz="2400" smtClean="0"/>
              <a:t>Choice of organisational structure</a:t>
            </a:r>
          </a:p>
          <a:p>
            <a:pPr marL="609600" indent="-609600" eaLnBrk="1" hangingPunct="1">
              <a:buFont typeface="Wingdings" pitchFamily="2" charset="2"/>
              <a:buAutoNum type="arabicPeriod"/>
              <a:defRPr/>
            </a:pPr>
            <a:r>
              <a:rPr lang="en-GB" sz="2400" smtClean="0"/>
              <a:t>Globalisation</a:t>
            </a:r>
          </a:p>
          <a:p>
            <a:pPr marL="609600" indent="-609600" eaLnBrk="1" hangingPunct="1">
              <a:buFont typeface="Wingdings" pitchFamily="2" charset="2"/>
              <a:buAutoNum type="arabicPeriod"/>
              <a:defRPr/>
            </a:pPr>
            <a:r>
              <a:rPr lang="en-GB" sz="2400" smtClean="0"/>
              <a:t>Ethics and Social Responsibility</a:t>
            </a:r>
          </a:p>
          <a:p>
            <a:pPr marL="609600" indent="-609600" eaLnBrk="1" hangingPunct="1">
              <a:buFont typeface="Wingdings" pitchFamily="2" charset="2"/>
              <a:buAutoNum type="arabicPeriod"/>
              <a:defRPr/>
            </a:pPr>
            <a:r>
              <a:rPr lang="en-GB" sz="2400" smtClean="0"/>
              <a:t>The Quality challenge</a:t>
            </a:r>
          </a:p>
          <a:p>
            <a:pPr marL="609600" indent="-609600" eaLnBrk="1" hangingPunct="1">
              <a:buFont typeface="Wingdings" pitchFamily="2" charset="2"/>
              <a:buAutoNum type="arabicPeriod"/>
              <a:defRPr/>
            </a:pPr>
            <a:r>
              <a:rPr lang="en-GB" sz="2400" smtClean="0"/>
              <a:t>The shift towards a service economy</a:t>
            </a:r>
          </a:p>
          <a:p>
            <a:pPr marL="609600" indent="-609600" eaLnBrk="1" hangingPunct="1">
              <a:buFont typeface="Wingdings" pitchFamily="2" charset="2"/>
              <a:buNone/>
              <a:defRPr/>
            </a:pPr>
            <a:endParaRPr lang="en-GB" sz="2400" smtClean="0"/>
          </a:p>
          <a:p>
            <a:pPr marL="609600" indent="-609600" eaLnBrk="1" hangingPunct="1">
              <a:buFont typeface="Wingdings" pitchFamily="2" charset="2"/>
              <a:buNone/>
              <a:defRPr/>
            </a:pPr>
            <a:r>
              <a:rPr lang="en-GB" sz="2000" smtClean="0"/>
              <a:t>Ref: Ricky Griffin (1999) Management.  6</a:t>
            </a:r>
            <a:r>
              <a:rPr lang="en-GB" sz="2000" baseline="30000" smtClean="0"/>
              <a:t>th</a:t>
            </a:r>
            <a:r>
              <a:rPr lang="en-GB" sz="2000" smtClean="0"/>
              <a:t> Edn. Houghton Mifflin Co.</a:t>
            </a:r>
          </a:p>
        </p:txBody>
      </p:sp>
    </p:spTree>
    <p:extLst>
      <p:ext uri="{BB962C8B-B14F-4D97-AF65-F5344CB8AC3E}">
        <p14:creationId xmlns:p14="http://schemas.microsoft.com/office/powerpoint/2010/main" val="402792734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865A25F-6BDD-4988-8048-75946AB08B43}" type="slidenum">
              <a:rPr lang="en-GB"/>
              <a:pPr>
                <a:defRPr/>
              </a:pPr>
              <a:t>4</a:t>
            </a:fld>
            <a:endParaRPr lang="en-GB"/>
          </a:p>
        </p:txBody>
      </p:sp>
      <p:sp>
        <p:nvSpPr>
          <p:cNvPr id="129026" name="Rectangle 2"/>
          <p:cNvSpPr>
            <a:spLocks noGrp="1" noRot="1" noChangeArrowheads="1"/>
          </p:cNvSpPr>
          <p:nvPr>
            <p:ph type="title"/>
          </p:nvPr>
        </p:nvSpPr>
        <p:spPr>
          <a:xfrm>
            <a:off x="301625" y="228600"/>
            <a:ext cx="8510588" cy="901700"/>
          </a:xfrm>
        </p:spPr>
        <p:txBody>
          <a:bodyPr/>
          <a:lstStyle/>
          <a:p>
            <a:pPr eaLnBrk="1" hangingPunct="1">
              <a:defRPr/>
            </a:pPr>
            <a:r>
              <a:rPr lang="en-GB" sz="4000" smtClean="0"/>
              <a:t>Six key Global Challenges facing today’s management:</a:t>
            </a:r>
          </a:p>
        </p:txBody>
      </p:sp>
      <p:sp>
        <p:nvSpPr>
          <p:cNvPr id="129027" name="Rectangle 3"/>
          <p:cNvSpPr>
            <a:spLocks noGrp="1" noRot="1" noChangeArrowheads="1"/>
          </p:cNvSpPr>
          <p:nvPr>
            <p:ph type="body" idx="1"/>
          </p:nvPr>
        </p:nvSpPr>
        <p:spPr/>
        <p:txBody>
          <a:bodyPr/>
          <a:lstStyle/>
          <a:p>
            <a:pPr marL="609600" indent="-609600" eaLnBrk="1" hangingPunct="1">
              <a:buFont typeface="Wingdings" pitchFamily="2" charset="2"/>
              <a:buAutoNum type="arabicPeriod"/>
              <a:defRPr/>
            </a:pPr>
            <a:r>
              <a:rPr lang="en-GB" dirty="0" smtClean="0"/>
              <a:t>New technology / ‘march of the web’</a:t>
            </a:r>
          </a:p>
          <a:p>
            <a:pPr marL="609600" indent="-609600" eaLnBrk="1" hangingPunct="1">
              <a:buFont typeface="Wingdings" pitchFamily="2" charset="2"/>
              <a:buAutoNum type="arabicPeriod"/>
              <a:defRPr/>
            </a:pPr>
            <a:r>
              <a:rPr lang="en-GB" dirty="0" smtClean="0"/>
              <a:t>Customer power</a:t>
            </a:r>
          </a:p>
          <a:p>
            <a:pPr marL="609600" indent="-609600" eaLnBrk="1" hangingPunct="1">
              <a:buFont typeface="Wingdings" pitchFamily="2" charset="2"/>
              <a:buAutoNum type="arabicPeriod"/>
              <a:defRPr/>
            </a:pPr>
            <a:r>
              <a:rPr lang="en-GB" dirty="0" smtClean="0"/>
              <a:t>Time compression</a:t>
            </a:r>
          </a:p>
          <a:p>
            <a:pPr marL="609600" indent="-609600" eaLnBrk="1" hangingPunct="1">
              <a:buFont typeface="Wingdings" pitchFamily="2" charset="2"/>
              <a:buAutoNum type="arabicPeriod"/>
              <a:defRPr/>
            </a:pPr>
            <a:r>
              <a:rPr lang="en-GB" dirty="0" smtClean="0"/>
              <a:t>Global competition</a:t>
            </a:r>
          </a:p>
          <a:p>
            <a:pPr marL="609600" indent="-609600" eaLnBrk="1" hangingPunct="1">
              <a:buFont typeface="Wingdings" pitchFamily="2" charset="2"/>
              <a:buAutoNum type="arabicPeriod"/>
              <a:defRPr/>
            </a:pPr>
            <a:r>
              <a:rPr lang="en-GB" dirty="0" smtClean="0"/>
              <a:t>Environmentalism</a:t>
            </a:r>
          </a:p>
          <a:p>
            <a:pPr marL="609600" indent="-609600" eaLnBrk="1" hangingPunct="1">
              <a:buFont typeface="Wingdings" pitchFamily="2" charset="2"/>
              <a:buAutoNum type="arabicPeriod"/>
              <a:defRPr/>
            </a:pPr>
            <a:r>
              <a:rPr lang="en-GB" dirty="0" smtClean="0"/>
              <a:t>Political and social change</a:t>
            </a:r>
          </a:p>
          <a:p>
            <a:pPr marL="609600" indent="-609600" eaLnBrk="1" hangingPunct="1">
              <a:buFont typeface="Wingdings" pitchFamily="2" charset="2"/>
              <a:buNone/>
              <a:defRPr/>
            </a:pPr>
            <a:endParaRPr lang="en-GB" dirty="0" smtClean="0"/>
          </a:p>
          <a:p>
            <a:pPr marL="609600" indent="-609600" eaLnBrk="1" hangingPunct="1">
              <a:buFont typeface="Wingdings" pitchFamily="2" charset="2"/>
              <a:buNone/>
              <a:defRPr/>
            </a:pPr>
            <a:r>
              <a:rPr lang="en-GB" sz="2000" dirty="0" smtClean="0"/>
              <a:t>See: WOLF M (2004</a:t>
            </a:r>
            <a:r>
              <a:rPr lang="en-GB" sz="2000" smtClean="0"/>
              <a:t>)  </a:t>
            </a:r>
            <a:r>
              <a:rPr lang="en-GB" sz="2000" i="1" smtClean="0"/>
              <a:t>Why </a:t>
            </a:r>
            <a:r>
              <a:rPr lang="en-GB" sz="2000" i="1" dirty="0" smtClean="0"/>
              <a:t>Globalisation Works  -  Yale Press.</a:t>
            </a:r>
          </a:p>
        </p:txBody>
      </p:sp>
    </p:spTree>
    <p:extLst>
      <p:ext uri="{BB962C8B-B14F-4D97-AF65-F5344CB8AC3E}">
        <p14:creationId xmlns:p14="http://schemas.microsoft.com/office/powerpoint/2010/main" val="419068010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C2BE0E5-1E72-4AAD-8AE0-28BF25E922F7}" type="slidenum">
              <a:rPr lang="en-GB"/>
              <a:pPr>
                <a:defRPr/>
              </a:pPr>
              <a:t>5</a:t>
            </a:fld>
            <a:endParaRPr lang="en-GB"/>
          </a:p>
        </p:txBody>
      </p:sp>
      <p:sp>
        <p:nvSpPr>
          <p:cNvPr id="130050" name="Rectangle 2"/>
          <p:cNvSpPr>
            <a:spLocks noGrp="1" noRot="1" noChangeArrowheads="1"/>
          </p:cNvSpPr>
          <p:nvPr>
            <p:ph type="title"/>
          </p:nvPr>
        </p:nvSpPr>
        <p:spPr>
          <a:xfrm>
            <a:off x="301625" y="228600"/>
            <a:ext cx="8510588" cy="1068388"/>
          </a:xfrm>
        </p:spPr>
        <p:txBody>
          <a:bodyPr/>
          <a:lstStyle/>
          <a:p>
            <a:pPr eaLnBrk="1" hangingPunct="1">
              <a:defRPr/>
            </a:pPr>
            <a:r>
              <a:rPr lang="en-GB" smtClean="0"/>
              <a:t>Six Challenges for Managers:</a:t>
            </a:r>
          </a:p>
        </p:txBody>
      </p:sp>
      <p:sp>
        <p:nvSpPr>
          <p:cNvPr id="130051" name="Rectangle 3"/>
          <p:cNvSpPr>
            <a:spLocks noGrp="1" noRot="1" noChangeArrowheads="1"/>
          </p:cNvSpPr>
          <p:nvPr>
            <p:ph type="body" idx="1"/>
          </p:nvPr>
        </p:nvSpPr>
        <p:spPr>
          <a:xfrm>
            <a:off x="457200" y="1341438"/>
            <a:ext cx="8229600" cy="4784725"/>
          </a:xfrm>
        </p:spPr>
        <p:txBody>
          <a:bodyPr/>
          <a:lstStyle/>
          <a:p>
            <a:pPr marL="609600" indent="-609600" eaLnBrk="1" hangingPunct="1">
              <a:buFont typeface="Wingdings" pitchFamily="2" charset="2"/>
              <a:buAutoNum type="arabicPeriod"/>
              <a:defRPr/>
            </a:pPr>
            <a:r>
              <a:rPr lang="en-GB" dirty="0" smtClean="0"/>
              <a:t>Culture</a:t>
            </a:r>
          </a:p>
          <a:p>
            <a:pPr marL="609600" indent="-609600" eaLnBrk="1" hangingPunct="1">
              <a:buFont typeface="Wingdings" pitchFamily="2" charset="2"/>
              <a:buAutoNum type="arabicPeriod"/>
              <a:defRPr/>
            </a:pPr>
            <a:r>
              <a:rPr lang="en-GB" dirty="0" smtClean="0"/>
              <a:t>Motivation</a:t>
            </a:r>
          </a:p>
          <a:p>
            <a:pPr marL="609600" indent="-609600" eaLnBrk="1" hangingPunct="1">
              <a:buFont typeface="Wingdings" pitchFamily="2" charset="2"/>
              <a:buAutoNum type="arabicPeriod"/>
              <a:defRPr/>
            </a:pPr>
            <a:r>
              <a:rPr lang="en-GB" dirty="0" smtClean="0"/>
              <a:t>Leadership</a:t>
            </a:r>
          </a:p>
          <a:p>
            <a:pPr marL="609600" indent="-609600" eaLnBrk="1" hangingPunct="1">
              <a:buFont typeface="Wingdings" pitchFamily="2" charset="2"/>
              <a:buAutoNum type="arabicPeriod"/>
              <a:defRPr/>
            </a:pPr>
            <a:r>
              <a:rPr lang="en-GB" dirty="0" smtClean="0"/>
              <a:t>Power</a:t>
            </a:r>
          </a:p>
          <a:p>
            <a:pPr marL="609600" indent="-609600" eaLnBrk="1" hangingPunct="1">
              <a:buFont typeface="Wingdings" pitchFamily="2" charset="2"/>
              <a:buAutoNum type="arabicPeriod"/>
              <a:defRPr/>
            </a:pPr>
            <a:r>
              <a:rPr lang="en-GB" dirty="0" smtClean="0"/>
              <a:t>Role-playing</a:t>
            </a:r>
          </a:p>
          <a:p>
            <a:pPr marL="609600" indent="-609600" eaLnBrk="1" hangingPunct="1">
              <a:buFont typeface="Wingdings" pitchFamily="2" charset="2"/>
              <a:buAutoNum type="arabicPeriod"/>
              <a:defRPr/>
            </a:pPr>
            <a:r>
              <a:rPr lang="en-GB" dirty="0" smtClean="0"/>
              <a:t>Working in Groups</a:t>
            </a:r>
          </a:p>
          <a:p>
            <a:pPr marL="609600" indent="-609600" eaLnBrk="1" hangingPunct="1">
              <a:buFont typeface="Wingdings" pitchFamily="2" charset="2"/>
              <a:buNone/>
              <a:defRPr/>
            </a:pPr>
            <a:endParaRPr lang="en-GB" sz="2000" dirty="0" smtClean="0"/>
          </a:p>
        </p:txBody>
      </p:sp>
    </p:spTree>
    <p:extLst>
      <p:ext uri="{BB962C8B-B14F-4D97-AF65-F5344CB8AC3E}">
        <p14:creationId xmlns:p14="http://schemas.microsoft.com/office/powerpoint/2010/main" val="281319410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dirty="0" smtClean="0"/>
              <a:t>Advantages of globalisation</a:t>
            </a:r>
            <a:br>
              <a:rPr lang="en-GB" dirty="0" smtClean="0"/>
            </a:br>
            <a:endParaRPr lang="en-GB" dirty="0" smtClean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z="2800" dirty="0" smtClean="0"/>
              <a:t>free movement of people (tourism, migration)</a:t>
            </a:r>
          </a:p>
          <a:p>
            <a:pPr eaLnBrk="1" hangingPunct="1">
              <a:defRPr/>
            </a:pPr>
            <a:r>
              <a:rPr lang="en-GB" sz="2800" dirty="0" smtClean="0"/>
              <a:t>free exchange of goods (trade gains, lower prices)</a:t>
            </a:r>
          </a:p>
          <a:p>
            <a:pPr eaLnBrk="1" hangingPunct="1">
              <a:defRPr/>
            </a:pPr>
            <a:r>
              <a:rPr lang="en-GB" sz="2800" dirty="0" smtClean="0"/>
              <a:t>free exchange of ideas and information</a:t>
            </a:r>
          </a:p>
          <a:p>
            <a:pPr eaLnBrk="1" hangingPunct="1">
              <a:defRPr/>
            </a:pPr>
            <a:r>
              <a:rPr lang="en-GB" sz="2800" dirty="0" smtClean="0"/>
              <a:t>quick dispersion of innovation</a:t>
            </a:r>
          </a:p>
          <a:p>
            <a:pPr eaLnBrk="1" hangingPunct="1">
              <a:defRPr/>
            </a:pPr>
            <a:r>
              <a:rPr lang="en-GB" sz="2800" dirty="0" smtClean="0"/>
              <a:t>international division of work (specialisation of work, scale advantages)</a:t>
            </a:r>
          </a:p>
          <a:p>
            <a:pPr eaLnBrk="1" hangingPunct="1">
              <a:defRPr/>
            </a:pPr>
            <a:r>
              <a:rPr lang="en-GB" sz="2800" dirty="0" smtClean="0"/>
              <a:t>quicker economic increase</a:t>
            </a:r>
          </a:p>
          <a:p>
            <a:pPr eaLnBrk="1" hangingPunct="1">
              <a:defRPr/>
            </a:pPr>
            <a:r>
              <a:rPr lang="en-GB" sz="2800" dirty="0" smtClean="0"/>
              <a:t>higher level of life standards of living</a:t>
            </a:r>
          </a:p>
          <a:p>
            <a:pPr eaLnBrk="1" hangingPunct="1">
              <a:defRPr/>
            </a:pPr>
            <a:r>
              <a:rPr lang="en-GB" sz="2800" dirty="0" smtClean="0"/>
              <a:t> international barriers are shifted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37A3B3A9-29BA-4C60-B5B8-01B3497720D4}" type="slidenum">
              <a:rPr lang="en-GB"/>
              <a:pPr>
                <a:defRPr/>
              </a:pPr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6020772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1625" y="228600"/>
            <a:ext cx="8510588" cy="968375"/>
          </a:xfrm>
        </p:spPr>
        <p:txBody>
          <a:bodyPr/>
          <a:lstStyle/>
          <a:p>
            <a:pPr eaLnBrk="1" hangingPunct="1">
              <a:defRPr/>
            </a:pPr>
            <a:r>
              <a:rPr lang="en-GB" dirty="0" smtClean="0"/>
              <a:t>Disadvantages: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1625" y="1052513"/>
            <a:ext cx="8540750" cy="5046662"/>
          </a:xfrm>
        </p:spPr>
        <p:txBody>
          <a:bodyPr/>
          <a:lstStyle/>
          <a:p>
            <a:pPr eaLnBrk="1" hangingPunct="1">
              <a:defRPr/>
            </a:pPr>
            <a:r>
              <a:rPr lang="en-GB" sz="2400" dirty="0" smtClean="0"/>
              <a:t>free movement of people (mass tourism and its consequences)</a:t>
            </a:r>
          </a:p>
          <a:p>
            <a:pPr eaLnBrk="1" hangingPunct="1">
              <a:defRPr/>
            </a:pPr>
            <a:r>
              <a:rPr lang="en-GB" sz="2400" dirty="0" smtClean="0"/>
              <a:t>free (?) exchange of goods</a:t>
            </a:r>
          </a:p>
          <a:p>
            <a:pPr eaLnBrk="1" hangingPunct="1">
              <a:defRPr/>
            </a:pPr>
            <a:r>
              <a:rPr lang="en-GB" sz="2400" dirty="0" smtClean="0"/>
              <a:t>negative – free exchange of people (migration: brain drain)</a:t>
            </a:r>
          </a:p>
          <a:p>
            <a:pPr eaLnBrk="1" hangingPunct="1">
              <a:defRPr/>
            </a:pPr>
            <a:r>
              <a:rPr lang="en-GB" sz="2400" dirty="0" smtClean="0"/>
              <a:t>protection of EU farmers (300 </a:t>
            </a:r>
            <a:r>
              <a:rPr lang="en-GB" sz="2400" dirty="0" err="1" smtClean="0"/>
              <a:t>bln</a:t>
            </a:r>
            <a:r>
              <a:rPr lang="en-GB" sz="2400" dirty="0" smtClean="0"/>
              <a:t> $/year; 16x more than aid for Africa)</a:t>
            </a:r>
          </a:p>
          <a:p>
            <a:pPr eaLnBrk="1" hangingPunct="1">
              <a:defRPr/>
            </a:pPr>
            <a:r>
              <a:rPr lang="en-GB" sz="2400" dirty="0" smtClean="0"/>
              <a:t>weaker countries cannot successfully compete</a:t>
            </a:r>
          </a:p>
          <a:p>
            <a:pPr eaLnBrk="1" hangingPunct="1">
              <a:defRPr/>
            </a:pPr>
            <a:r>
              <a:rPr lang="en-GB" sz="2400" dirty="0" smtClean="0"/>
              <a:t>local economic crises strike the whole world</a:t>
            </a:r>
          </a:p>
          <a:p>
            <a:pPr eaLnBrk="1" hangingPunct="1">
              <a:defRPr/>
            </a:pPr>
            <a:r>
              <a:rPr lang="en-GB" sz="2400" dirty="0" smtClean="0"/>
              <a:t>diseases easily disperse</a:t>
            </a:r>
          </a:p>
          <a:p>
            <a:pPr eaLnBrk="1" hangingPunct="1">
              <a:defRPr/>
            </a:pPr>
            <a:r>
              <a:rPr lang="en-GB" sz="2400" dirty="0" smtClean="0"/>
              <a:t> increase of crime, terrorism, smuggling of drugs and arms</a:t>
            </a:r>
          </a:p>
          <a:p>
            <a:pPr eaLnBrk="1" hangingPunct="1">
              <a:defRPr/>
            </a:pPr>
            <a:r>
              <a:rPr lang="en-GB" sz="2400" dirty="0" smtClean="0"/>
              <a:t>economic neo-colonialism</a:t>
            </a:r>
          </a:p>
          <a:p>
            <a:pPr eaLnBrk="1" hangingPunct="1">
              <a:buFont typeface="Wingdings" pitchFamily="2" charset="2"/>
              <a:buNone/>
              <a:defRPr/>
            </a:pPr>
            <a:r>
              <a:rPr lang="en-GB" sz="2400" dirty="0" smtClean="0"/>
              <a:t>	– commonwealths</a:t>
            </a:r>
          </a:p>
          <a:p>
            <a:pPr eaLnBrk="1" hangingPunct="1">
              <a:buFont typeface="Wingdings" pitchFamily="2" charset="2"/>
              <a:buNone/>
              <a:defRPr/>
            </a:pPr>
            <a:r>
              <a:rPr lang="en-GB" sz="2400" dirty="0" smtClean="0"/>
              <a:t>	– subordination of weaker countries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D2265FF-ADA9-4B57-B4E3-A9FF57D699DE}" type="slidenum">
              <a:rPr lang="en-GB"/>
              <a:pPr>
                <a:defRPr/>
              </a:pPr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841414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021C1044-C379-4D75-824A-5A3FF7E49729}" type="slidenum">
              <a:rPr lang="en-GB"/>
              <a:pPr>
                <a:defRPr/>
              </a:pPr>
              <a:t>8</a:t>
            </a:fld>
            <a:endParaRPr lang="en-GB"/>
          </a:p>
        </p:txBody>
      </p:sp>
      <p:sp>
        <p:nvSpPr>
          <p:cNvPr id="131074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mtClean="0"/>
              <a:t>The biggest challenge ?</a:t>
            </a:r>
          </a:p>
        </p:txBody>
      </p:sp>
      <p:sp>
        <p:nvSpPr>
          <p:cNvPr id="131075" name="Rectangle 3"/>
          <p:cNvSpPr>
            <a:spLocks noGrp="1" noRot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buFont typeface="Wingdings" pitchFamily="2" charset="2"/>
              <a:buNone/>
              <a:defRPr/>
            </a:pPr>
            <a:r>
              <a:rPr lang="en-GB" dirty="0" smtClean="0"/>
              <a:t> </a:t>
            </a:r>
            <a:r>
              <a:rPr lang="en-GB" dirty="0" err="1" smtClean="0"/>
              <a:t>Drucker</a:t>
            </a:r>
            <a:r>
              <a:rPr lang="en-GB" dirty="0" smtClean="0"/>
              <a:t>:</a:t>
            </a:r>
          </a:p>
          <a:p>
            <a:pPr eaLnBrk="1" hangingPunct="1">
              <a:buFont typeface="Wingdings" pitchFamily="2" charset="2"/>
              <a:buNone/>
              <a:defRPr/>
            </a:pPr>
            <a:endParaRPr lang="en-GB" dirty="0" smtClean="0"/>
          </a:p>
          <a:p>
            <a:pPr eaLnBrk="1" hangingPunct="1">
              <a:buFont typeface="Wingdings" pitchFamily="2" charset="2"/>
              <a:buNone/>
              <a:defRPr/>
            </a:pPr>
            <a:r>
              <a:rPr lang="en-GB" b="1" i="1" dirty="0" smtClean="0"/>
              <a:t>‘The biggest challenge is knowledge-worker productivity</a:t>
            </a:r>
            <a:r>
              <a:rPr lang="en-GB" b="1" i="1" dirty="0" smtClean="0"/>
              <a:t>’.</a:t>
            </a:r>
          </a:p>
          <a:p>
            <a:pPr eaLnBrk="1" hangingPunct="1">
              <a:buFont typeface="Wingdings" pitchFamily="2" charset="2"/>
              <a:buNone/>
              <a:defRPr/>
            </a:pPr>
            <a:endParaRPr lang="en-GB" b="1" i="1" dirty="0"/>
          </a:p>
          <a:p>
            <a:pPr eaLnBrk="1" hangingPunct="1">
              <a:buFont typeface="Wingdings" pitchFamily="2" charset="2"/>
              <a:buNone/>
              <a:defRPr/>
            </a:pPr>
            <a:r>
              <a:rPr lang="en-GB" b="1" i="1" dirty="0" smtClean="0"/>
              <a:t>So – how can strategic HRM or </a:t>
            </a:r>
            <a:r>
              <a:rPr lang="en-GB" b="1" i="1" smtClean="0"/>
              <a:t>HRD encourage </a:t>
            </a:r>
            <a:r>
              <a:rPr lang="en-GB" b="1" i="1" dirty="0" smtClean="0"/>
              <a:t>this ?</a:t>
            </a:r>
            <a:endParaRPr lang="en-GB" b="1" i="1" dirty="0" smtClean="0"/>
          </a:p>
          <a:p>
            <a:pPr eaLnBrk="1" hangingPunct="1">
              <a:buFont typeface="Wingdings" pitchFamily="2" charset="2"/>
              <a:buNone/>
              <a:defRPr/>
            </a:pPr>
            <a:endParaRPr lang="en-GB" b="1" i="1" dirty="0" smtClean="0"/>
          </a:p>
          <a:p>
            <a:pPr eaLnBrk="1" hangingPunct="1">
              <a:buFont typeface="Wingdings" pitchFamily="2" charset="2"/>
              <a:buNone/>
              <a:defRPr/>
            </a:pPr>
            <a:endParaRPr lang="en-GB" b="1" i="1" dirty="0" smtClean="0"/>
          </a:p>
          <a:p>
            <a:pPr eaLnBrk="1" hangingPunct="1">
              <a:buFont typeface="Wingdings" pitchFamily="2" charset="2"/>
              <a:buNone/>
              <a:defRPr/>
            </a:pPr>
            <a:r>
              <a:rPr lang="en-GB" sz="2000" b="1" i="1" dirty="0" smtClean="0"/>
              <a:t>Ref: Peter </a:t>
            </a:r>
            <a:r>
              <a:rPr lang="en-GB" sz="2000" b="1" i="1" dirty="0" err="1" smtClean="0"/>
              <a:t>Drucker</a:t>
            </a:r>
            <a:r>
              <a:rPr lang="en-GB" sz="2000" b="1" i="1" dirty="0" smtClean="0"/>
              <a:t> (1999) Management Challenges for the 21</a:t>
            </a:r>
            <a:r>
              <a:rPr lang="en-GB" sz="2000" b="1" i="1" baseline="30000" dirty="0" smtClean="0"/>
              <a:t>st</a:t>
            </a:r>
            <a:r>
              <a:rPr lang="en-GB" sz="2000" b="1" i="1" dirty="0" smtClean="0"/>
              <a:t> Century. Butterworth-Heinemann.</a:t>
            </a:r>
          </a:p>
        </p:txBody>
      </p:sp>
    </p:spTree>
    <p:extLst>
      <p:ext uri="{BB962C8B-B14F-4D97-AF65-F5344CB8AC3E}">
        <p14:creationId xmlns:p14="http://schemas.microsoft.com/office/powerpoint/2010/main" val="136503888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Assignment 1 Support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Higher and lower level writing skills – general introduction</a:t>
            </a:r>
          </a:p>
          <a:p>
            <a:r>
              <a:rPr lang="en-GB" dirty="0" smtClean="0"/>
              <a:t>Understanding the assessment criteria</a:t>
            </a:r>
          </a:p>
          <a:p>
            <a:r>
              <a:rPr lang="en-GB" dirty="0" smtClean="0"/>
              <a:t>The concept of ‘globalisation’</a:t>
            </a:r>
          </a:p>
          <a:p>
            <a:r>
              <a:rPr lang="en-GB" dirty="0" smtClean="0"/>
              <a:t>But in the context of how this has encouraged strategic HRM</a:t>
            </a:r>
          </a:p>
          <a:p>
            <a:endParaRPr lang="en-GB" dirty="0"/>
          </a:p>
          <a:p>
            <a:r>
              <a:rPr lang="en-GB" dirty="0" smtClean="0"/>
              <a:t>Thus: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A7D28B-C6F2-48AF-8A3D-E2DAA2198555}" type="datetime1">
              <a:rPr lang="en-GB" smtClean="0"/>
              <a:pPr/>
              <a:t>02/01/2013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Footer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54E468-17A5-4843-824A-ECDB2178EE75}" type="slidenum">
              <a:rPr lang="en-GB" smtClean="0"/>
              <a:pPr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172181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Cont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You must define strategic HRM in a global context</a:t>
            </a:r>
          </a:p>
          <a:p>
            <a:endParaRPr lang="en-GB" dirty="0"/>
          </a:p>
          <a:p>
            <a:r>
              <a:rPr lang="en-GB" dirty="0" smtClean="0"/>
              <a:t>Possibly use the HRM cycle ?</a:t>
            </a:r>
          </a:p>
          <a:p>
            <a:r>
              <a:rPr lang="en-GB" dirty="0" smtClean="0"/>
              <a:t>Show evidence of reading / research and integrate</a:t>
            </a:r>
          </a:p>
          <a:p>
            <a:endParaRPr lang="en-GB" dirty="0"/>
          </a:p>
          <a:p>
            <a:r>
              <a:rPr lang="en-GB" dirty="0" smtClean="0"/>
              <a:t>Will review individually with you on 22 Jan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A7D28B-C6F2-48AF-8A3D-E2DAA2198555}" type="datetime1">
              <a:rPr lang="en-GB" smtClean="0"/>
              <a:pPr/>
              <a:t>02/01/2013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Footer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54E468-17A5-4843-824A-ECDB2178EE75}" type="slidenum">
              <a:rPr lang="en-GB" smtClean="0"/>
              <a:pPr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7364428"/>
      </p:ext>
    </p:extLst>
  </p:cSld>
  <p:clrMapOvr>
    <a:masterClrMapping/>
  </p:clrMapOvr>
</p:sld>
</file>

<file path=ppt/theme/theme1.xml><?xml version="1.0" encoding="utf-8"?>
<a:theme xmlns:a="http://schemas.openxmlformats.org/drawingml/2006/main" name="TSD_PP3">
  <a:themeElements>
    <a:clrScheme name="Default Design 14">
      <a:dk1>
        <a:srgbClr val="061E3B"/>
      </a:dk1>
      <a:lt1>
        <a:srgbClr val="ACDFFF"/>
      </a:lt1>
      <a:dk2>
        <a:srgbClr val="061E3B"/>
      </a:dk2>
      <a:lt2>
        <a:srgbClr val="969696"/>
      </a:lt2>
      <a:accent1>
        <a:srgbClr val="FFFFFF"/>
      </a:accent1>
      <a:accent2>
        <a:srgbClr val="8DC6FF"/>
      </a:accent2>
      <a:accent3>
        <a:srgbClr val="D2ECFF"/>
      </a:accent3>
      <a:accent4>
        <a:srgbClr val="041831"/>
      </a:accent4>
      <a:accent5>
        <a:srgbClr val="FFFFFF"/>
      </a:accent5>
      <a:accent6>
        <a:srgbClr val="7FB3E7"/>
      </a:accent6>
      <a:hlink>
        <a:srgbClr val="0E488F"/>
      </a:hlink>
      <a:folHlink>
        <a:srgbClr val="FFCC00"/>
      </a:folHlink>
    </a:clrScheme>
    <a:fontScheme name="Default Design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9525" cap="flat" cmpd="sng" algn="ctr">
          <a:noFill/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GB" sz="1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9525" cap="flat" cmpd="sng" algn="ctr">
          <a:noFill/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GB" sz="1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3">
        <a:dk1>
          <a:srgbClr val="061E3B"/>
        </a:dk1>
        <a:lt1>
          <a:srgbClr val="DEF6F1"/>
        </a:lt1>
        <a:dk2>
          <a:srgbClr val="061E3B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41831"/>
        </a:accent4>
        <a:accent5>
          <a:srgbClr val="FFFFFF"/>
        </a:accent5>
        <a:accent6>
          <a:srgbClr val="7FB3E7"/>
        </a:accent6>
        <a:hlink>
          <a:srgbClr val="0E488F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14">
        <a:dk1>
          <a:srgbClr val="061E3B"/>
        </a:dk1>
        <a:lt1>
          <a:srgbClr val="ACDFFF"/>
        </a:lt1>
        <a:dk2>
          <a:srgbClr val="061E3B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D2ECFF"/>
        </a:accent3>
        <a:accent4>
          <a:srgbClr val="041831"/>
        </a:accent4>
        <a:accent5>
          <a:srgbClr val="FFFFFF"/>
        </a:accent5>
        <a:accent6>
          <a:srgbClr val="7FB3E7"/>
        </a:accent6>
        <a:hlink>
          <a:srgbClr val="0E488F"/>
        </a:hlink>
        <a:folHlink>
          <a:srgbClr val="FFCC0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TSD_PP3</Template>
  <TotalTime>62</TotalTime>
  <Words>422</Words>
  <Application>Microsoft Office PowerPoint</Application>
  <PresentationFormat>On-screen Show (4:3)</PresentationFormat>
  <Paragraphs>102</Paragraphs>
  <Slides>10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1" baseType="lpstr">
      <vt:lpstr>TSD_PP3</vt:lpstr>
      <vt:lpstr>Human Resource Management</vt:lpstr>
      <vt:lpstr>Seven Major Changes:</vt:lpstr>
      <vt:lpstr> Nine Contemporary Management Challenges: </vt:lpstr>
      <vt:lpstr>Six key Global Challenges facing today’s management:</vt:lpstr>
      <vt:lpstr>Six Challenges for Managers:</vt:lpstr>
      <vt:lpstr>Advantages of globalisation </vt:lpstr>
      <vt:lpstr>Disadvantages:</vt:lpstr>
      <vt:lpstr>The biggest challenge ?</vt:lpstr>
      <vt:lpstr>Assignment 1 Support</vt:lpstr>
      <vt:lpstr>Cont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Steve Emmens</dc:creator>
  <cp:lastModifiedBy>Andrew Caswell</cp:lastModifiedBy>
  <cp:revision>8</cp:revision>
  <cp:lastPrinted>2013-01-02T11:42:17Z</cp:lastPrinted>
  <dcterms:created xsi:type="dcterms:W3CDTF">2011-06-23T09:06:05Z</dcterms:created>
  <dcterms:modified xsi:type="dcterms:W3CDTF">2013-01-02T11:49:24Z</dcterms:modified>
</cp:coreProperties>
</file>