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4"/>
  </p:sldMasterIdLst>
  <p:notesMasterIdLst>
    <p:notesMasterId r:id="rId14"/>
  </p:notesMasterIdLst>
  <p:handoutMasterIdLst>
    <p:handoutMasterId r:id="rId15"/>
  </p:handoutMasterIdLst>
  <p:sldIdLst>
    <p:sldId id="256" r:id="rId5"/>
    <p:sldId id="258" r:id="rId6"/>
    <p:sldId id="268" r:id="rId7"/>
    <p:sldId id="266" r:id="rId8"/>
    <p:sldId id="269" r:id="rId9"/>
    <p:sldId id="267" r:id="rId10"/>
    <p:sldId id="270" r:id="rId11"/>
    <p:sldId id="272"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01" autoAdjust="0"/>
    <p:restoredTop sz="95033" autoAdjust="0"/>
  </p:normalViewPr>
  <p:slideViewPr>
    <p:cSldViewPr snapToGrid="0" snapToObjects="1">
      <p:cViewPr varScale="1">
        <p:scale>
          <a:sx n="87" d="100"/>
          <a:sy n="87" d="100"/>
        </p:scale>
        <p:origin x="624" y="67"/>
      </p:cViewPr>
      <p:guideLst>
        <p:guide orient="horz" pos="2160"/>
        <p:guide pos="3840"/>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FB2-4C8E-A036-A2C2DD78A2D9}"/>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FB2-4C8E-A036-A2C2DD78A2D9}"/>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9FB2-4C8E-A036-A2C2DD78A2D9}"/>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1-6C35-4306-9871-46FDC56447C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9FB2-4C8E-A036-A2C2DD78A2D9}"/>
              </c:ext>
            </c:extLst>
          </c:dPt>
          <c:cat>
            <c:strRef>
              <c:f>Sheet1!$A$2:$A$6</c:f>
              <c:strCache>
                <c:ptCount val="5"/>
                <c:pt idx="0">
                  <c:v>1st Question</c:v>
                </c:pt>
                <c:pt idx="1">
                  <c:v>2nd Question</c:v>
                </c:pt>
                <c:pt idx="2">
                  <c:v>3rd Question</c:v>
                </c:pt>
                <c:pt idx="3">
                  <c:v>4th Question </c:v>
                </c:pt>
                <c:pt idx="4">
                  <c:v>5th Question </c:v>
                </c:pt>
              </c:strCache>
            </c:strRef>
          </c:cat>
          <c:val>
            <c:numRef>
              <c:f>Sheet1!$B$2:$B$6</c:f>
              <c:numCache>
                <c:formatCode>General</c:formatCode>
                <c:ptCount val="5"/>
                <c:pt idx="0">
                  <c:v>5</c:v>
                </c:pt>
                <c:pt idx="1">
                  <c:v>3</c:v>
                </c:pt>
                <c:pt idx="2">
                  <c:v>5</c:v>
                </c:pt>
                <c:pt idx="3">
                  <c:v>4</c:v>
                </c:pt>
                <c:pt idx="4">
                  <c:v>8</c:v>
                </c:pt>
              </c:numCache>
            </c:numRef>
          </c:val>
          <c:extLst>
            <c:ext xmlns:c16="http://schemas.microsoft.com/office/drawing/2014/chart" uri="{C3380CC4-5D6E-409C-BE32-E72D297353CC}">
              <c16:uniqueId val="{00000000-6C35-4306-9871-46FDC56447C2}"/>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7F2D40-DF92-4ADE-A761-CBF896599C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74F42E9-55BA-437C-85B3-324B4E2BF2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6D81A9-CFC2-4640-899E-DD3E177BE50A}" type="datetimeFigureOut">
              <a:rPr lang="en-US" smtClean="0"/>
              <a:t>10/17/2022</a:t>
            </a:fld>
            <a:endParaRPr lang="en-US" dirty="0"/>
          </a:p>
        </p:txBody>
      </p:sp>
      <p:sp>
        <p:nvSpPr>
          <p:cNvPr id="4" name="Footer Placeholder 3">
            <a:extLst>
              <a:ext uri="{FF2B5EF4-FFF2-40B4-BE49-F238E27FC236}">
                <a16:creationId xmlns:a16="http://schemas.microsoft.com/office/drawing/2014/main" id="{407DF0FD-84A5-462F-A0AC-B2CEF6020C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D85C710-014C-4C89-9B64-843B9863CE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605DA-80A8-4B7B-B889-6C5700BB4CEA}" type="slidenum">
              <a:rPr lang="en-US" smtClean="0"/>
              <a:t>‹#›</a:t>
            </a:fld>
            <a:endParaRPr lang="en-US" dirty="0"/>
          </a:p>
        </p:txBody>
      </p:sp>
    </p:spTree>
    <p:extLst>
      <p:ext uri="{BB962C8B-B14F-4D97-AF65-F5344CB8AC3E}">
        <p14:creationId xmlns:p14="http://schemas.microsoft.com/office/powerpoint/2010/main" val="2166539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E50F4-C55A-473A-A70B-4B042EF011A9}" type="datetimeFigureOut">
              <a:rPr lang="en-US" smtClean="0"/>
              <a:t>10/17/2022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44625-0ADF-4414-89A2-9E135F0C849F}" type="slidenum">
              <a:rPr lang="en-US" smtClean="0"/>
              <a:t>‹#›</a:t>
            </a:fld>
            <a:endParaRPr lang="en-US" dirty="0"/>
          </a:p>
        </p:txBody>
      </p:sp>
    </p:spTree>
    <p:extLst>
      <p:ext uri="{BB962C8B-B14F-4D97-AF65-F5344CB8AC3E}">
        <p14:creationId xmlns:p14="http://schemas.microsoft.com/office/powerpoint/2010/main" val="112222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a:t>
            </a:fld>
            <a:endParaRPr lang="en-US" dirty="0"/>
          </a:p>
        </p:txBody>
      </p:sp>
    </p:spTree>
    <p:extLst>
      <p:ext uri="{BB962C8B-B14F-4D97-AF65-F5344CB8AC3E}">
        <p14:creationId xmlns:p14="http://schemas.microsoft.com/office/powerpoint/2010/main" val="3749808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2</a:t>
            </a:fld>
            <a:endParaRPr lang="en-US" dirty="0"/>
          </a:p>
        </p:txBody>
      </p:sp>
    </p:spTree>
    <p:extLst>
      <p:ext uri="{BB962C8B-B14F-4D97-AF65-F5344CB8AC3E}">
        <p14:creationId xmlns:p14="http://schemas.microsoft.com/office/powerpoint/2010/main" val="1636654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2023250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6546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7458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2310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87299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40550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9307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4097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90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86312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98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050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8569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044187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8596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02126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4754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DE6118-2437-4B30-8E3C-4D2BE6020583}" type="datetimeFigureOut">
              <a:rPr lang="en-US" smtClean="0"/>
              <a:pPr/>
              <a:t>10/17/2022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4506576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ght sky with mountains far away on the horizon">
            <a:extLst>
              <a:ext uri="{FF2B5EF4-FFF2-40B4-BE49-F238E27FC236}">
                <a16:creationId xmlns:a16="http://schemas.microsoft.com/office/drawing/2014/main" id="{7C454B0C-0819-4D56-9275-BCE254DA659D}"/>
              </a:ext>
            </a:extLst>
          </p:cNvPr>
          <p:cNvPicPr>
            <a:picLocks noChangeAspect="1"/>
          </p:cNvPicPr>
          <p:nvPr/>
        </p:nvPicPr>
        <p:blipFill rotWithShape="1">
          <a:blip r:embed="rId3">
            <a:alphaModFix amt="2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40C7600-5BA8-4A54-887F-74AF87750A31}"/>
              </a:ext>
            </a:extLst>
          </p:cNvPr>
          <p:cNvSpPr>
            <a:spLocks noGrp="1"/>
          </p:cNvSpPr>
          <p:nvPr>
            <p:ph type="ctrTitle"/>
          </p:nvPr>
        </p:nvSpPr>
        <p:spPr>
          <a:xfrm>
            <a:off x="3962398" y="1719440"/>
            <a:ext cx="7823201" cy="2421464"/>
          </a:xfrm>
        </p:spPr>
        <p:txBody>
          <a:bodyPr>
            <a:normAutofit fontScale="90000"/>
          </a:bodyPr>
          <a:lstStyle/>
          <a:p>
            <a:pPr algn="l"/>
            <a:r>
              <a:rPr lang="en-GB" b="1" dirty="0">
                <a:latin typeface="Arial" panose="020B0604020202020204" pitchFamily="34" charset="0"/>
                <a:cs typeface="Arial" panose="020B0604020202020204" pitchFamily="34" charset="0"/>
              </a:rPr>
              <a:t>How do students use technology to collaborate at UWTSD?</a:t>
            </a:r>
            <a:endParaRPr lang="en-US"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E584786-6548-4BB4-95FD-977AD1F362C6}"/>
              </a:ext>
            </a:extLst>
          </p:cNvPr>
          <p:cNvSpPr>
            <a:spLocks noGrp="1"/>
          </p:cNvSpPr>
          <p:nvPr>
            <p:ph type="subTitle" idx="1"/>
          </p:nvPr>
        </p:nvSpPr>
        <p:spPr>
          <a:xfrm>
            <a:off x="3962399" y="4441460"/>
            <a:ext cx="7197726" cy="1405467"/>
          </a:xfrm>
        </p:spPr>
        <p:txBody>
          <a:bodyPr>
            <a:normAutofit fontScale="92500" lnSpcReduction="10000"/>
          </a:bodyPr>
          <a:lstStyle/>
          <a:p>
            <a:r>
              <a:rPr lang="en-US" dirty="0">
                <a:solidFill>
                  <a:schemeClr val="accent1">
                    <a:lumMod val="40000"/>
                    <a:lumOff val="60000"/>
                  </a:schemeClr>
                </a:solidFill>
              </a:rPr>
              <a:t>Leah jones 2218266</a:t>
            </a:r>
          </a:p>
          <a:p>
            <a:r>
              <a:rPr lang="en-US" dirty="0">
                <a:solidFill>
                  <a:schemeClr val="accent1">
                    <a:lumMod val="40000"/>
                    <a:lumOff val="60000"/>
                  </a:schemeClr>
                </a:solidFill>
              </a:rPr>
              <a:t>Nicola </a:t>
            </a:r>
            <a:r>
              <a:rPr lang="en-US" dirty="0" err="1">
                <a:solidFill>
                  <a:schemeClr val="accent1">
                    <a:lumMod val="40000"/>
                    <a:lumOff val="60000"/>
                  </a:schemeClr>
                </a:solidFill>
              </a:rPr>
              <a:t>Buckham</a:t>
            </a:r>
            <a:r>
              <a:rPr lang="en-US" dirty="0">
                <a:solidFill>
                  <a:schemeClr val="accent1">
                    <a:lumMod val="40000"/>
                    <a:lumOff val="60000"/>
                  </a:schemeClr>
                </a:solidFill>
              </a:rPr>
              <a:t> 2208272</a:t>
            </a:r>
          </a:p>
          <a:p>
            <a:r>
              <a:rPr lang="en-US" dirty="0">
                <a:solidFill>
                  <a:schemeClr val="accent1">
                    <a:lumMod val="40000"/>
                    <a:lumOff val="60000"/>
                  </a:schemeClr>
                </a:solidFill>
              </a:rPr>
              <a:t>Shahida </a:t>
            </a:r>
            <a:r>
              <a:rPr lang="en-US" dirty="0" err="1">
                <a:solidFill>
                  <a:schemeClr val="accent1">
                    <a:lumMod val="40000"/>
                    <a:lumOff val="60000"/>
                  </a:schemeClr>
                </a:solidFill>
              </a:rPr>
              <a:t>parveen</a:t>
            </a:r>
            <a:r>
              <a:rPr lang="en-US" dirty="0">
                <a:solidFill>
                  <a:schemeClr val="accent1">
                    <a:lumMod val="40000"/>
                    <a:lumOff val="60000"/>
                  </a:schemeClr>
                </a:solidFill>
              </a:rPr>
              <a:t> 2210673</a:t>
            </a:r>
          </a:p>
          <a:p>
            <a:r>
              <a:rPr lang="en-US" dirty="0" err="1">
                <a:solidFill>
                  <a:schemeClr val="accent1">
                    <a:lumMod val="40000"/>
                    <a:lumOff val="60000"/>
                  </a:schemeClr>
                </a:solidFill>
              </a:rPr>
              <a:t>Nazia</a:t>
            </a:r>
            <a:r>
              <a:rPr lang="en-US" dirty="0">
                <a:solidFill>
                  <a:schemeClr val="accent1">
                    <a:lumMod val="40000"/>
                    <a:lumOff val="60000"/>
                  </a:schemeClr>
                </a:solidFill>
              </a:rPr>
              <a:t> </a:t>
            </a:r>
            <a:r>
              <a:rPr lang="en-US" dirty="0" err="1">
                <a:solidFill>
                  <a:schemeClr val="accent1">
                    <a:lumMod val="40000"/>
                    <a:lumOff val="60000"/>
                  </a:schemeClr>
                </a:solidFill>
              </a:rPr>
              <a:t>reham</a:t>
            </a:r>
            <a:r>
              <a:rPr lang="en-US" dirty="0">
                <a:solidFill>
                  <a:schemeClr val="accent1">
                    <a:lumMod val="40000"/>
                    <a:lumOff val="60000"/>
                  </a:schemeClr>
                </a:solidFill>
              </a:rPr>
              <a:t> 2215437</a:t>
            </a:r>
          </a:p>
        </p:txBody>
      </p:sp>
      <p:sp>
        <p:nvSpPr>
          <p:cNvPr id="4" name="TextBox 3">
            <a:extLst>
              <a:ext uri="{FF2B5EF4-FFF2-40B4-BE49-F238E27FC236}">
                <a16:creationId xmlns:a16="http://schemas.microsoft.com/office/drawing/2014/main" id="{414AECE9-9106-7CCD-7A67-FAA11666DE8F}"/>
              </a:ext>
            </a:extLst>
          </p:cNvPr>
          <p:cNvSpPr txBox="1"/>
          <p:nvPr/>
        </p:nvSpPr>
        <p:spPr>
          <a:xfrm>
            <a:off x="483577" y="448408"/>
            <a:ext cx="6137031" cy="923330"/>
          </a:xfrm>
          <a:prstGeom prst="rect">
            <a:avLst/>
          </a:prstGeom>
          <a:noFill/>
        </p:spPr>
        <p:txBody>
          <a:bodyPr wrap="square" rtlCol="0">
            <a:spAutoFit/>
          </a:bodyPr>
          <a:lstStyle/>
          <a:p>
            <a:r>
              <a:rPr lang="en-GB" dirty="0"/>
              <a:t>Digital skills and research methods (LCHS4002_BIRM)</a:t>
            </a:r>
          </a:p>
          <a:p>
            <a:r>
              <a:rPr lang="en-GB" dirty="0"/>
              <a:t>Matthew Brian </a:t>
            </a:r>
          </a:p>
          <a:p>
            <a:r>
              <a:rPr lang="en-GB"/>
              <a:t>Group presentation</a:t>
            </a:r>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F444-FCBD-B140-9C05-E443FA0805C4}"/>
              </a:ext>
            </a:extLst>
          </p:cNvPr>
          <p:cNvSpPr>
            <a:spLocks noGrp="1"/>
          </p:cNvSpPr>
          <p:nvPr>
            <p:ph type="title"/>
          </p:nvPr>
        </p:nvSpPr>
        <p:spPr>
          <a:xfrm>
            <a:off x="429905" y="645311"/>
            <a:ext cx="7595302" cy="1456267"/>
          </a:xfrm>
        </p:spPr>
        <p:txBody>
          <a:bodyPr>
            <a:normAutofit fontScale="90000"/>
          </a:bodyPr>
          <a:lstStyle/>
          <a:p>
            <a:r>
              <a:rPr lang="en-GB" sz="3200" u="sng" dirty="0">
                <a:latin typeface="Arial" panose="020B0604020202020204" pitchFamily="34" charset="0"/>
                <a:cs typeface="Arial" panose="020B0604020202020204" pitchFamily="34" charset="0"/>
              </a:rPr>
              <a:t>Is there a need to provide training on how to use technology to collaborate at </a:t>
            </a:r>
            <a:r>
              <a:rPr lang="en-GB" sz="3200" u="sng" dirty="0" err="1">
                <a:latin typeface="Arial" panose="020B0604020202020204" pitchFamily="34" charset="0"/>
                <a:cs typeface="Arial" panose="020B0604020202020204" pitchFamily="34" charset="0"/>
              </a:rPr>
              <a:t>uwtsd</a:t>
            </a:r>
            <a:r>
              <a:rPr lang="en-GB" sz="3200" u="sng" dirty="0">
                <a:latin typeface="Arial" panose="020B0604020202020204" pitchFamily="34" charset="0"/>
                <a:cs typeface="Arial" panose="020B0604020202020204" pitchFamily="34" charset="0"/>
              </a:rPr>
              <a:t>?</a:t>
            </a:r>
            <a:endParaRPr lang="ru-RU" sz="3200" u="sng" dirty="0">
              <a:latin typeface="Arial" panose="020B0604020202020204" pitchFamily="34" charset="0"/>
              <a:cs typeface="Arial" panose="020B0604020202020204" pitchFamily="34" charset="0"/>
            </a:endParaRPr>
          </a:p>
        </p:txBody>
      </p:sp>
      <p:pic>
        <p:nvPicPr>
          <p:cNvPr id="4" name="Picture 3" descr="satellite against the night sky">
            <a:extLst>
              <a:ext uri="{FF2B5EF4-FFF2-40B4-BE49-F238E27FC236}">
                <a16:creationId xmlns:a16="http://schemas.microsoft.com/office/drawing/2014/main" id="{D4F2268B-BB87-42FB-B84F-C145C01B497A}"/>
              </a:ext>
            </a:extLst>
          </p:cNvPr>
          <p:cNvPicPr>
            <a:picLocks noChangeAspect="1"/>
          </p:cNvPicPr>
          <p:nvPr/>
        </p:nvPicPr>
        <p:blipFill rotWithShape="1">
          <a:blip r:embed="rId4"/>
          <a:srcRect l="8611" r="16027" b="1"/>
          <a:stretch/>
        </p:blipFill>
        <p:spPr>
          <a:xfrm>
            <a:off x="8888133" y="4144246"/>
            <a:ext cx="3302966" cy="2717299"/>
          </a:xfrm>
          <a:custGeom>
            <a:avLst/>
            <a:gdLst>
              <a:gd name="connsiteX0" fmla="*/ 1663658 w 3039855"/>
              <a:gd name="connsiteY0" fmla="*/ 0 h 2500842"/>
              <a:gd name="connsiteX1" fmla="*/ 2947417 w 3039855"/>
              <a:gd name="connsiteY1" fmla="*/ 605417 h 2500842"/>
              <a:gd name="connsiteX2" fmla="*/ 3039855 w 3039855"/>
              <a:gd name="connsiteY2" fmla="*/ 729032 h 2500842"/>
              <a:gd name="connsiteX3" fmla="*/ 3039855 w 3039855"/>
              <a:gd name="connsiteY3" fmla="*/ 2500842 h 2500842"/>
              <a:gd name="connsiteX4" fmla="*/ 226952 w 3039855"/>
              <a:gd name="connsiteY4" fmla="*/ 2500842 h 2500842"/>
              <a:gd name="connsiteX5" fmla="*/ 155401 w 3039855"/>
              <a:gd name="connsiteY5" fmla="*/ 2366679 h 2500842"/>
              <a:gd name="connsiteX6" fmla="*/ 0 w 3039855"/>
              <a:gd name="connsiteY6" fmla="*/ 1663658 h 2500842"/>
              <a:gd name="connsiteX7" fmla="*/ 1663658 w 3039855"/>
              <a:gd name="connsiteY7" fmla="*/ 0 h 250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79" name="Group 178">
            <a:extLst>
              <a:ext uri="{FF2B5EF4-FFF2-40B4-BE49-F238E27FC236}">
                <a16:creationId xmlns:a16="http://schemas.microsoft.com/office/drawing/2014/main" id="{CFEF753B-CA1B-4178-80F5-095B7FEA21C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80"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1" name="Group 180">
              <a:extLst>
                <a:ext uri="{FF2B5EF4-FFF2-40B4-BE49-F238E27FC236}">
                  <a16:creationId xmlns:a16="http://schemas.microsoft.com/office/drawing/2014/main" id="{6A21E140-4ECB-4C42-BDC7-F4351513DA9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2" name="Straight Connector 181">
                <a:extLst>
                  <a:ext uri="{FF2B5EF4-FFF2-40B4-BE49-F238E27FC236}">
                    <a16:creationId xmlns:a16="http://schemas.microsoft.com/office/drawing/2014/main" id="{2940CFC5-AC4C-4746-A3B9-3DD434FF6DE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6EC95677-9C92-4D0D-91D4-E07380F2502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097602B2-71E1-4395-9C47-DE48B712AE8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FC50570-F1A9-4DB3-A64D-3A21A58882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88E4F209-3FDA-4C17-A86D-59990132FF4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9950C402-F8DC-4C99-90A8-CD67BDEC6CB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76483FEF-FBDD-456C-AD52-B6D166FB1C0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DA316CA5-D470-4E6D-A6E8-D35DB7725D2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8BFA4937-71AA-4400-8DCD-20E5DF0501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768FA0D4-7119-47B3-8329-0978770774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62C433AC-8114-47CC-9467-FCB5FE9807B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F9CB489-BA36-4004-A019-75FBA23CCB9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B4C060E4-E790-4A31-B683-EA834FCF4E2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13F00D2A-400F-4678-BB33-16B61650F47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46AABFD4-3727-4DF4-933A-C0A090248A8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CC40A87-D067-41BF-B368-A197EC0D9DF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E116F92B-7098-4139-AC77-75B4CE3323F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CFDF485C-38E7-4C0D-A2A7-3F1DE3B918A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BF6DBD12-21A0-4F07-953F-D3B3486C151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54F4E42-5B16-41F4-8FF4-2EB134C1FE1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6F4CC20F-EBF6-4AFE-9A4F-68ACC7513B4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FA745DE2-9816-4D5B-BB41-BE1874612FF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5B5D721-5554-457C-BE2F-BCA2505CADF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AFF390C-48FB-4FA5-998E-6DDDF9D2B41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F4B2E647-1CF4-4AF8-9AF5-8EAB6D6E888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46DA8C50-AA32-47D8-8DCB-DE9624E60EF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1ED6412-8EBC-4680-B7D2-65A4F73BBBD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2983F033-A214-4959-956E-4B50B7AC660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A77F30C3-5A8C-4BEB-95C1-A7B9C0961F3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9A432F5-9A86-437C-8108-7945FA72EC4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4F8B1465-BA18-4D1C-ADED-D4BAA7638AA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45DD7842-E27E-4461-B9C8-63AD2F0C44F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3C45934F-49A5-4EDB-A9A3-5540D74AB1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EF9B0E3-0DC0-4D03-A02B-8F62D905F4F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B1998C4-BF81-4332-A399-AD43467F677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44CFAF52-7684-46F2-8DFD-70A7F36DB0E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93EFB5D1-BDF7-40B6-BBEA-D489CE79F15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B5A98777-A259-461F-A9B2-21DFC45C179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0F795195-D966-482A-8D47-6265C00F6D0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6E881E12-FFE1-441E-B36B-804289472BA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61DBEB97-C3B3-4646-9760-227E20B1555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0BA17FBA-A611-4CA2-9CDC-E073B889C4C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1B66F6D2-50DA-4E7A-8583-E9159CD9622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DD181CC7-8652-404A-B5C7-58004FD15F3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75706D69-47CD-47E3-83C9-EDB4EAF58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2ADC21AA-CD21-436C-A9D7-DC4167E5008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4702CCCC-772F-4AF1-8201-73C25371105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62AAD2B7-288B-42CF-804B-E33B84D747A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D51CCD7B-95EB-4EE4-BAED-4308C80BF36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F92C4B5C-D0FB-4C0A-B5FA-2C7DDF7625C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4D2931E-A280-496D-99C1-5C2A820CB4D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ED33CBE3-55B1-43CF-96B9-2E994EBCEA3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16C6D563-A48C-4E6B-AE46-2CCE38A6601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AD0ABECB-C92E-4F76-89A6-1334939CDF8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C258514-FFA8-4DE3-9B25-D55705AC3BD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C2B9E312-EEBF-4783-B25E-D7DD0D6E712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7CB21139-A4D5-4D0F-9AD0-868FFC4240F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72FF9AC-BC86-42FD-8DF7-72429C958CA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23D09EAB-27F8-4FAC-91C2-4942ABA7408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10D82CB2-C309-4CCD-9FB1-EF8F4407ECC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3625D6FE-BC58-4E33-B4E9-282D5CB75E0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2158CF66-DCD3-4627-9675-61B42A30371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44ED85B9-D0C1-4222-B4BC-E81876EC388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1299F075-06C0-46B8-A3F7-1D7E8D6001D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EA87578-2C04-4651-A5BF-81D06050C9F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12A8551E-D8EB-40F2-AD25-87484A17D2F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AC1E0E32-3B75-404A-9165-57337825085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4A410333-16BA-443A-B24F-418ED775366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71589D1-7914-4EA7-B6B4-C1E7EA5FE67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E62A5ACA-F5D5-41F3-9549-06DB799C4D1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A254CA6-3565-4CD0-8BEB-C94A533C011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E62203F9-E5BE-44F8-8D43-31EEF85E922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FC43FC58-4722-4D22-88C1-652EB165851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D4C87F1C-06F8-43CD-8920-F525A5504B5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F75BF2BA-0DFF-4812-986E-9F2286A9F46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7B79CBCB-DE00-4F16-A2FC-E54EF816BA3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DEA1374B-AC49-4266-965E-1F9CD9E53BC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325DE178-9F40-48D5-B0A9-4B032474225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261" name="Group 260">
            <a:extLst>
              <a:ext uri="{FF2B5EF4-FFF2-40B4-BE49-F238E27FC236}">
                <a16:creationId xmlns:a16="http://schemas.microsoft.com/office/drawing/2014/main" id="{29858C9E-401F-4216-8087-A25D1B58814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262"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3" name="Group 262">
              <a:extLst>
                <a:ext uri="{FF2B5EF4-FFF2-40B4-BE49-F238E27FC236}">
                  <a16:creationId xmlns:a16="http://schemas.microsoft.com/office/drawing/2014/main" id="{EF1F68DE-2C0A-4FBF-8033-8DFBB75AE20F}"/>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4" name="Straight Connector 263">
                <a:extLst>
                  <a:ext uri="{FF2B5EF4-FFF2-40B4-BE49-F238E27FC236}">
                    <a16:creationId xmlns:a16="http://schemas.microsoft.com/office/drawing/2014/main" id="{1C147FEA-3E5D-4830-B91C-78418FE209F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C91F075D-8726-4FD6-BE73-EDCD7607303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0BDE3685-352D-4E32-9662-2C6C92E20FA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10A2922F-AA86-4B02-80C4-409D71A0AD7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A23C72B0-E133-40CF-A094-E239AD994B2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63F2DFC9-23E2-4429-911D-AA55B034054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E71590EC-7AA6-47B3-AFF5-6E9A1B8B1C7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23C6AC81-5D5E-4224-B222-B731E90F1C7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164FB43F-3082-49BF-A7C5-72A42773D43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C9F3EE03-5655-4428-86AC-F579E8F339B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EF7335E6-5FFD-4206-9AF0-1791A88C9A0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CE837EB7-EE63-4B6B-9334-1B8055AD9F3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4EE8D5FB-B44C-43C8-A4F4-D786090733F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8847AA0E-6A2D-41F5-A9B5-3A2F3B87528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9E4D651B-C768-4CBE-B971-A3CA38D803F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913496D3-4182-4D80-9A16-89DBB740861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088D4C91-F0F7-4549-B54A-CC855FD3A78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84885948-783E-4197-B942-2DDCD542EA6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2837E330-008B-45A6-98A5-CE7D6FBBE10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DD807602-B947-4984-8017-D89F3B0ADBA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7AA37C4-9C24-41F1-98CA-BBD9BE15956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692CF8CD-056F-4556-939F-1EFF0FECEC1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A29F3FAC-18B2-4886-9A93-44B7AD01DF6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35B536E5-4149-49B5-8119-04FF4A5ACF3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4A2B8B6A-D5D3-4DAA-AB4B-A1C1086B408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F8E4C672-BE9E-4026-992B-B2FE6C13618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AC36DA4E-F1E7-4B68-ADA1-4F132BDCF23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EB5D2532-6A77-4DE1-8BB0-37AA33FD9F2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BF234A36-BE57-450D-BDA2-AD70152CF5C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D461473E-1290-4BD0-B4DF-3C95DCE0F61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50325318-A62D-4427-B613-AF5E076E3D3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3F928DB9-6B46-43EF-A7CF-C4B9830CA51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BA011901-65F6-4D44-BD40-744878B6B2D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838496B-B788-4873-9E1C-9B4442984E6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A15262F7-23A5-4A6B-BD2C-44CF82ECDEE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B5857A42-75EB-4FF2-AF41-2D612A687D34}"/>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3FC449E1-9573-406B-A201-3E897E668A4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71001847-954F-46EC-97E7-E38732517B9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F3B040FD-D427-4F90-8CFC-D4295224879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975C627A-78ED-4D2B-9F9E-26BE2C0A750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2523831A-B9F1-40EF-B113-873BEFA6609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07483313-610C-403C-811D-EE70A78046D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1CE5A29-BB15-441C-B3CD-3D3EE2163DA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E476D005-3155-4DEF-88DE-068B497DED9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2628975E-6165-407B-8A45-7F23746BCC6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6A69F000-3171-47D5-8EFE-4F201716C0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60092325-1C07-4FBC-9C9C-42244C9B9DC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2A33CB00-75FF-4DFF-9D6A-CEF5EA2E260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39B85FF-580E-435C-8523-23A0352695B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C53E7419-AF0F-4B69-88BF-853EDC328C5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052C8AEF-9C9D-4737-BA0F-DBB3BF0C04C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6ADDDBC2-F0DB-4038-98D0-B38749D8C0E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E5F14C72-98E5-4A6C-BA03-5E105AA4D4C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9ACEF013-464E-44D2-9B83-863E69077E1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3141F09F-05CE-4CE9-9F5A-861FBC31A83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7ED70A3C-4B21-4941-9F11-00A51A748A0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11927814-33EF-4FBA-95F7-4138C1C7CEC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F4D2B900-3BAC-4EE3-AB6E-9F3212F4DCA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FB00017B-AD65-4759-8A6A-B03C70E07BA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22C4A8E2-640F-4D30-99EC-A2D2B0FD6E5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9492085E-DF05-4380-B8C2-93832478CFE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49750F82-33DB-42EE-B31F-CC5DE7EBA14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60B9848F-8B4C-4440-9BF6-98A4F3F72C0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E7AA0900-78F5-4163-807F-3DEE6DCBB10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0F627689-9632-474B-B3A8-EC1A82A36E6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71C6CB03-F81D-48A2-BF05-98D4EF2CC2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12FB4D2F-4789-48A1-A4AA-F318ED2BA5B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64B8907A-2A80-490C-AACF-678CA6DE19D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A175CCF3-4796-4C76-A92E-B495335FB45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CFC6D15-64F3-449C-8C0B-3FCB2976D26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08AA4A6-DD28-4235-AAE3-CC28DF83430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3D393E8B-AAB8-4606-A4FA-815EDABDD12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8BA7B770-7EB6-4AC1-B028-9C45DEE440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D87B822C-3951-4E65-A45D-7160FAC3FD0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54B9CDF0-DC54-4868-B60A-6840FDE6A29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3706BEC8-029B-4E0F-A55F-A552E1DE26C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25EBA5EB-4807-4E96-BA08-B6B74AE040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5548885E-CABE-42B5-B06A-1E6B9B19811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6" descr="abstract image of light dots">
            <a:extLst>
              <a:ext uri="{FF2B5EF4-FFF2-40B4-BE49-F238E27FC236}">
                <a16:creationId xmlns:a16="http://schemas.microsoft.com/office/drawing/2014/main" id="{FE6C54C5-D2F4-48F8-B65E-7506F07BCCF3}"/>
              </a:ext>
            </a:extLst>
          </p:cNvPr>
          <p:cNvPicPr>
            <a:picLocks noChangeAspect="1"/>
          </p:cNvPicPr>
          <p:nvPr/>
        </p:nvPicPr>
        <p:blipFill rotWithShape="1">
          <a:blip r:embed="rId5"/>
          <a:srcRect l="23268" r="4773" b="-1"/>
          <a:stretch/>
        </p:blipFill>
        <p:spPr>
          <a:xfrm>
            <a:off x="8055588" y="-3863"/>
            <a:ext cx="4132754" cy="3445946"/>
          </a:xfrm>
          <a:custGeom>
            <a:avLst/>
            <a:gdLst>
              <a:gd name="connsiteX0" fmla="*/ 303228 w 4638368"/>
              <a:gd name="connsiteY0" fmla="*/ 0 h 3867534"/>
              <a:gd name="connsiteX1" fmla="*/ 4638368 w 4638368"/>
              <a:gd name="connsiteY1" fmla="*/ 0 h 3867534"/>
              <a:gd name="connsiteX2" fmla="*/ 4638368 w 4638368"/>
              <a:gd name="connsiteY2" fmla="*/ 2952747 h 3867534"/>
              <a:gd name="connsiteX3" fmla="*/ 4585825 w 4638368"/>
              <a:gd name="connsiteY3" fmla="*/ 3013864 h 3867534"/>
              <a:gd name="connsiteX4" fmla="*/ 2641346 w 4638368"/>
              <a:gd name="connsiteY4" fmla="*/ 3867534 h 3867534"/>
              <a:gd name="connsiteX5" fmla="*/ 0 w 4638368"/>
              <a:gd name="connsiteY5" fmla="*/ 1226188 h 3867534"/>
              <a:gd name="connsiteX6" fmla="*/ 260466 w 4638368"/>
              <a:gd name="connsiteY6" fmla="*/ 81056 h 3867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
        <p:nvSpPr>
          <p:cNvPr id="6" name="Content Placeholder 5">
            <a:extLst>
              <a:ext uri="{FF2B5EF4-FFF2-40B4-BE49-F238E27FC236}">
                <a16:creationId xmlns:a16="http://schemas.microsoft.com/office/drawing/2014/main" id="{7C24D7C7-35D2-30E5-4860-AD9C2303BC97}"/>
              </a:ext>
            </a:extLst>
          </p:cNvPr>
          <p:cNvSpPr>
            <a:spLocks noGrp="1"/>
          </p:cNvSpPr>
          <p:nvPr>
            <p:ph idx="1"/>
          </p:nvPr>
        </p:nvSpPr>
        <p:spPr>
          <a:xfrm>
            <a:off x="685801" y="3816305"/>
            <a:ext cx="10131425" cy="1974895"/>
          </a:xfrm>
        </p:spPr>
        <p:txBody>
          <a:bodyPr/>
          <a:lstStyle/>
          <a:p>
            <a:pPr marL="0" indent="0">
              <a:buNone/>
            </a:pPr>
            <a:endParaRPr lang="en-GB" dirty="0"/>
          </a:p>
          <a:p>
            <a:pPr marL="0" indent="0">
              <a:buNone/>
            </a:pPr>
            <a:endParaRPr lang="en-GB" dirty="0"/>
          </a:p>
        </p:txBody>
      </p:sp>
      <p:sp>
        <p:nvSpPr>
          <p:cNvPr id="14" name="TextBox 13">
            <a:extLst>
              <a:ext uri="{FF2B5EF4-FFF2-40B4-BE49-F238E27FC236}">
                <a16:creationId xmlns:a16="http://schemas.microsoft.com/office/drawing/2014/main" id="{17B32FFC-1540-0A79-E0BA-57002F3C8E40}"/>
              </a:ext>
            </a:extLst>
          </p:cNvPr>
          <p:cNvSpPr txBox="1"/>
          <p:nvPr/>
        </p:nvSpPr>
        <p:spPr>
          <a:xfrm>
            <a:off x="470998" y="2261343"/>
            <a:ext cx="7233052"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purpose of this presentation is to find whether or not there is a need to provide training on how to use technology to communicate and come together. The reason for the choice of this question is that we observed students ,including ourselves, had different levels of capability when it comes to contemporary technologies. </a:t>
            </a:r>
          </a:p>
        </p:txBody>
      </p:sp>
      <p:sp>
        <p:nvSpPr>
          <p:cNvPr id="3" name="TextBox 2">
            <a:extLst>
              <a:ext uri="{FF2B5EF4-FFF2-40B4-BE49-F238E27FC236}">
                <a16:creationId xmlns:a16="http://schemas.microsoft.com/office/drawing/2014/main" id="{8C501AAD-E7D7-5711-0409-41A7A6C0FADA}"/>
              </a:ext>
            </a:extLst>
          </p:cNvPr>
          <p:cNvSpPr txBox="1"/>
          <p:nvPr/>
        </p:nvSpPr>
        <p:spPr>
          <a:xfrm>
            <a:off x="95340" y="6414482"/>
            <a:ext cx="2456620" cy="369332"/>
          </a:xfrm>
          <a:prstGeom prst="rect">
            <a:avLst/>
          </a:prstGeom>
          <a:noFill/>
        </p:spPr>
        <p:txBody>
          <a:bodyPr wrap="square" rtlCol="0">
            <a:spAutoFit/>
          </a:bodyPr>
          <a:lstStyle/>
          <a:p>
            <a:r>
              <a:rPr lang="en-GB" dirty="0"/>
              <a:t>Nicola</a:t>
            </a:r>
          </a:p>
        </p:txBody>
      </p:sp>
    </p:spTree>
    <p:extLst>
      <p:ext uri="{BB962C8B-B14F-4D97-AF65-F5344CB8AC3E}">
        <p14:creationId xmlns:p14="http://schemas.microsoft.com/office/powerpoint/2010/main" val="291382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D4AF8-D005-17E8-805A-5F5CCBF9DA5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Methodology</a:t>
            </a:r>
            <a:r>
              <a:rPr lang="en-GB" dirty="0"/>
              <a:t> </a:t>
            </a:r>
          </a:p>
        </p:txBody>
      </p:sp>
      <p:sp>
        <p:nvSpPr>
          <p:cNvPr id="3" name="Content Placeholder 2">
            <a:extLst>
              <a:ext uri="{FF2B5EF4-FFF2-40B4-BE49-F238E27FC236}">
                <a16:creationId xmlns:a16="http://schemas.microsoft.com/office/drawing/2014/main" id="{9E18DA28-CAAD-7751-8A64-00B2432E7A88}"/>
              </a:ext>
            </a:extLst>
          </p:cNvPr>
          <p:cNvSpPr>
            <a:spLocks noGrp="1"/>
          </p:cNvSpPr>
          <p:nvPr>
            <p:ph sz="half" idx="1"/>
          </p:nvPr>
        </p:nvSpPr>
        <p:spPr>
          <a:xfrm>
            <a:off x="685801" y="2419349"/>
            <a:ext cx="9686924" cy="2372785"/>
          </a:xfrm>
        </p:spPr>
        <p:txBody>
          <a:bodyPr>
            <a:noAutofit/>
          </a:bodyPr>
          <a:lstStyle/>
          <a:p>
            <a:pPr marL="0" indent="0">
              <a:buNone/>
            </a:pPr>
            <a:r>
              <a:rPr lang="en-GB" sz="2800" dirty="0">
                <a:latin typeface="Arial" panose="020B0604020202020204" pitchFamily="34" charset="0"/>
                <a:cs typeface="Arial" panose="020B0604020202020204" pitchFamily="34" charset="0"/>
              </a:rPr>
              <a:t>We found our information using qualitative data and primary research. As a group we carried out a survey to ask the students of UWTSD if they felt confident using technology to collaborate. We also researched and found previous data on technology collaboration and its importance to the society today. This will bring us to the conclusion on whether online communication training is vital for students. </a:t>
            </a:r>
          </a:p>
        </p:txBody>
      </p:sp>
      <p:sp>
        <p:nvSpPr>
          <p:cNvPr id="5" name="TextBox 4">
            <a:extLst>
              <a:ext uri="{FF2B5EF4-FFF2-40B4-BE49-F238E27FC236}">
                <a16:creationId xmlns:a16="http://schemas.microsoft.com/office/drawing/2014/main" id="{D44003F6-7C97-7939-265C-F9AC6D1BEEB6}"/>
              </a:ext>
            </a:extLst>
          </p:cNvPr>
          <p:cNvSpPr txBox="1"/>
          <p:nvPr/>
        </p:nvSpPr>
        <p:spPr>
          <a:xfrm>
            <a:off x="457200" y="6330462"/>
            <a:ext cx="2593731" cy="369332"/>
          </a:xfrm>
          <a:prstGeom prst="rect">
            <a:avLst/>
          </a:prstGeom>
          <a:noFill/>
        </p:spPr>
        <p:txBody>
          <a:bodyPr wrap="square" rtlCol="0">
            <a:spAutoFit/>
          </a:bodyPr>
          <a:lstStyle/>
          <a:p>
            <a:r>
              <a:rPr lang="en-GB" dirty="0" err="1"/>
              <a:t>Nazia</a:t>
            </a:r>
            <a:r>
              <a:rPr lang="en-GB" dirty="0"/>
              <a:t> </a:t>
            </a:r>
          </a:p>
        </p:txBody>
      </p:sp>
    </p:spTree>
    <p:extLst>
      <p:ext uri="{BB962C8B-B14F-4D97-AF65-F5344CB8AC3E}">
        <p14:creationId xmlns:p14="http://schemas.microsoft.com/office/powerpoint/2010/main" val="2750797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0A172-E6FE-D19B-DD89-808F746B082A}"/>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rationale</a:t>
            </a:r>
            <a:r>
              <a:rPr lang="en-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71305248-59E8-63B5-6CC0-2678CA62C36B}"/>
              </a:ext>
            </a:extLst>
          </p:cNvPr>
          <p:cNvSpPr txBox="1"/>
          <p:nvPr/>
        </p:nvSpPr>
        <p:spPr>
          <a:xfrm>
            <a:off x="652318" y="1656540"/>
            <a:ext cx="10198390" cy="513986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Individuals who lack understanding of contemporary technologies can find it difficult to comply with the technology skills for collaboration required from Educational institutions and work places such as; Microsoft teams, zoom, msn and skype classes. There is also other ways to collaborate online which includes </a:t>
            </a:r>
            <a:r>
              <a:rPr lang="en-GB" sz="1600" dirty="0" err="1">
                <a:latin typeface="Arial" panose="020B0604020202020204" pitchFamily="34" charset="0"/>
                <a:cs typeface="Arial" panose="020B0604020202020204" pitchFamily="34" charset="0"/>
              </a:rPr>
              <a:t>whatsapp</a:t>
            </a:r>
            <a:r>
              <a:rPr lang="en-GB" sz="1600" dirty="0">
                <a:latin typeface="Arial" panose="020B0604020202020204" pitchFamily="34" charset="0"/>
                <a:cs typeface="Arial" panose="020B0604020202020204" pitchFamily="34" charset="0"/>
              </a:rPr>
              <a:t>, emails and social media. Technology can be hard to correspond as it is consistently evolving, in the 1980s technology was so complicated it was seen as mandatory for people to take courses on how to use computers (Alexander 2014). Research studies show that the younger generations information and strategic skills are relatively low. Currently technology communication skills are gained by trail and error or practice as there isn’t many options regarding training when it comes to online collaboration.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During the pandemic universities and work places became dependant on the use of online collaboration, which has now become a regular thing in the world today. Without previous knowledge it became hard for people to adjust to the new style of communication.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Alexander and Jen mentioned that “The appropriate use of many digital media cannot be intuitively learned without any prior knowledge” this supports that technology collaboration requires previous knowledge or training to fully understand expectations for online collaboration.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165D42F-92CD-9B45-B41D-9A4884A9C864}"/>
              </a:ext>
            </a:extLst>
          </p:cNvPr>
          <p:cNvSpPr txBox="1"/>
          <p:nvPr/>
        </p:nvSpPr>
        <p:spPr>
          <a:xfrm>
            <a:off x="395654" y="6248400"/>
            <a:ext cx="2602523" cy="369332"/>
          </a:xfrm>
          <a:prstGeom prst="rect">
            <a:avLst/>
          </a:prstGeom>
          <a:noFill/>
        </p:spPr>
        <p:txBody>
          <a:bodyPr wrap="square" rtlCol="0">
            <a:spAutoFit/>
          </a:bodyPr>
          <a:lstStyle/>
          <a:p>
            <a:r>
              <a:rPr lang="en-GB" dirty="0"/>
              <a:t>All </a:t>
            </a:r>
          </a:p>
        </p:txBody>
      </p:sp>
    </p:spTree>
    <p:extLst>
      <p:ext uri="{BB962C8B-B14F-4D97-AF65-F5344CB8AC3E}">
        <p14:creationId xmlns:p14="http://schemas.microsoft.com/office/powerpoint/2010/main" val="1935359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83E88-E230-7E20-9EBF-CC99BB1AD98A}"/>
              </a:ext>
            </a:extLst>
          </p:cNvPr>
          <p:cNvSpPr>
            <a:spLocks noGrp="1"/>
          </p:cNvSpPr>
          <p:nvPr>
            <p:ph type="title"/>
          </p:nvPr>
        </p:nvSpPr>
        <p:spPr>
          <a:xfrm>
            <a:off x="514350" y="0"/>
            <a:ext cx="10131425" cy="1456267"/>
          </a:xfrm>
        </p:spPr>
        <p:txBody>
          <a:bodyPr/>
          <a:lstStyle/>
          <a:p>
            <a:r>
              <a:rPr lang="en-GB" u="sng" dirty="0">
                <a:latin typeface="Arial" panose="020B0604020202020204" pitchFamily="34" charset="0"/>
                <a:cs typeface="Arial" panose="020B0604020202020204" pitchFamily="34" charset="0"/>
              </a:rPr>
              <a:t>Research timeline </a:t>
            </a:r>
          </a:p>
        </p:txBody>
      </p:sp>
      <p:graphicFrame>
        <p:nvGraphicFramePr>
          <p:cNvPr id="5" name="Table 5">
            <a:extLst>
              <a:ext uri="{FF2B5EF4-FFF2-40B4-BE49-F238E27FC236}">
                <a16:creationId xmlns:a16="http://schemas.microsoft.com/office/drawing/2014/main" id="{9F5E2F1F-EE41-B87D-468A-99ABB124AED3}"/>
              </a:ext>
            </a:extLst>
          </p:cNvPr>
          <p:cNvGraphicFramePr>
            <a:graphicFrameLocks noGrp="1"/>
          </p:cNvGraphicFramePr>
          <p:nvPr>
            <p:ph idx="1"/>
            <p:extLst>
              <p:ext uri="{D42A27DB-BD31-4B8C-83A1-F6EECF244321}">
                <p14:modId xmlns:p14="http://schemas.microsoft.com/office/powerpoint/2010/main" val="2929974927"/>
              </p:ext>
            </p:extLst>
          </p:nvPr>
        </p:nvGraphicFramePr>
        <p:xfrm>
          <a:off x="514350" y="1234937"/>
          <a:ext cx="10302874" cy="5196328"/>
        </p:xfrm>
        <a:graphic>
          <a:graphicData uri="http://schemas.openxmlformats.org/drawingml/2006/table">
            <a:tbl>
              <a:tblPr firstRow="1" bandRow="1">
                <a:tableStyleId>{5C22544A-7EE6-4342-B048-85BDC9FD1C3A}</a:tableStyleId>
              </a:tblPr>
              <a:tblGrid>
                <a:gridCol w="5237162">
                  <a:extLst>
                    <a:ext uri="{9D8B030D-6E8A-4147-A177-3AD203B41FA5}">
                      <a16:colId xmlns:a16="http://schemas.microsoft.com/office/drawing/2014/main" val="1136631753"/>
                    </a:ext>
                  </a:extLst>
                </a:gridCol>
                <a:gridCol w="5065712">
                  <a:extLst>
                    <a:ext uri="{9D8B030D-6E8A-4147-A177-3AD203B41FA5}">
                      <a16:colId xmlns:a16="http://schemas.microsoft.com/office/drawing/2014/main" val="1760078385"/>
                    </a:ext>
                  </a:extLst>
                </a:gridCol>
              </a:tblGrid>
              <a:tr h="403943">
                <a:tc>
                  <a:txBody>
                    <a:bodyPr/>
                    <a:lstStyle/>
                    <a:p>
                      <a:r>
                        <a:rPr lang="en-GB" dirty="0">
                          <a:latin typeface="Arial" panose="020B0604020202020204" pitchFamily="34" charset="0"/>
                          <a:cs typeface="Arial" panose="020B0604020202020204" pitchFamily="34" charset="0"/>
                        </a:rPr>
                        <a:t>Research timeline </a:t>
                      </a:r>
                    </a:p>
                  </a:txBody>
                  <a:tcPr/>
                </a:tc>
                <a:tc>
                  <a:txBody>
                    <a:bodyPr/>
                    <a:lstStyle/>
                    <a:p>
                      <a:r>
                        <a:rPr lang="en-GB" dirty="0">
                          <a:latin typeface="Arial" panose="020B0604020202020204" pitchFamily="34" charset="0"/>
                          <a:cs typeface="Arial" panose="020B0604020202020204" pitchFamily="34" charset="0"/>
                        </a:rPr>
                        <a:t>Preparation </a:t>
                      </a:r>
                    </a:p>
                  </a:txBody>
                  <a:tcPr/>
                </a:tc>
                <a:extLst>
                  <a:ext uri="{0D108BD9-81ED-4DB2-BD59-A6C34878D82A}">
                    <a16:rowId xmlns:a16="http://schemas.microsoft.com/office/drawing/2014/main" val="1009354082"/>
                  </a:ext>
                </a:extLst>
              </a:tr>
              <a:tr h="697217">
                <a:tc>
                  <a:txBody>
                    <a:bodyPr/>
                    <a:lstStyle/>
                    <a:p>
                      <a:r>
                        <a:rPr lang="en-GB" dirty="0">
                          <a:latin typeface="Arial" panose="020B0604020202020204" pitchFamily="34" charset="0"/>
                          <a:cs typeface="Arial" panose="020B0604020202020204" pitchFamily="34" charset="0"/>
                        </a:rPr>
                        <a:t>Week 1</a:t>
                      </a:r>
                    </a:p>
                  </a:txBody>
                  <a:tcPr/>
                </a:tc>
                <a:tc>
                  <a:txBody>
                    <a:bodyPr/>
                    <a:lstStyle/>
                    <a:p>
                      <a:r>
                        <a:rPr lang="en-GB" dirty="0">
                          <a:latin typeface="Arial" panose="020B0604020202020204" pitchFamily="34" charset="0"/>
                          <a:cs typeface="Arial" panose="020B0604020202020204" pitchFamily="34" charset="0"/>
                        </a:rPr>
                        <a:t>We were assigned the task and viewed the assignment </a:t>
                      </a:r>
                      <a:r>
                        <a:rPr lang="en-GB" dirty="0" err="1">
                          <a:latin typeface="Arial" panose="020B0604020202020204" pitchFamily="34" charset="0"/>
                          <a:cs typeface="Arial" panose="020B0604020202020204" pitchFamily="34" charset="0"/>
                        </a:rPr>
                        <a:t>brieth</a:t>
                      </a:r>
                      <a:r>
                        <a:rPr lang="en-GB"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116525675"/>
                  </a:ext>
                </a:extLst>
              </a:tr>
              <a:tr h="996024">
                <a:tc>
                  <a:txBody>
                    <a:bodyPr/>
                    <a:lstStyle/>
                    <a:p>
                      <a:r>
                        <a:rPr lang="en-GB" dirty="0">
                          <a:latin typeface="Arial" panose="020B0604020202020204" pitchFamily="34" charset="0"/>
                          <a:cs typeface="Arial" panose="020B0604020202020204" pitchFamily="34" charset="0"/>
                        </a:rPr>
                        <a:t>Week 2 </a:t>
                      </a:r>
                    </a:p>
                  </a:txBody>
                  <a:tcPr/>
                </a:tc>
                <a:tc>
                  <a:txBody>
                    <a:bodyPr/>
                    <a:lstStyle/>
                    <a:p>
                      <a:r>
                        <a:rPr lang="en-GB" dirty="0">
                          <a:latin typeface="Arial" panose="020B0604020202020204" pitchFamily="34" charset="0"/>
                          <a:cs typeface="Arial" panose="020B0604020202020204" pitchFamily="34" charset="0"/>
                        </a:rPr>
                        <a:t>In week 2 we were assigned our groups and analysed how the </a:t>
                      </a:r>
                      <a:r>
                        <a:rPr lang="en-GB" dirty="0" err="1">
                          <a:latin typeface="Arial" panose="020B0604020202020204" pitchFamily="34" charset="0"/>
                          <a:cs typeface="Arial" panose="020B0604020202020204" pitchFamily="34" charset="0"/>
                        </a:rPr>
                        <a:t>powerpoint</a:t>
                      </a:r>
                      <a:r>
                        <a:rPr lang="en-GB" dirty="0">
                          <a:latin typeface="Arial" panose="020B0604020202020204" pitchFamily="34" charset="0"/>
                          <a:cs typeface="Arial" panose="020B0604020202020204" pitchFamily="34" charset="0"/>
                        </a:rPr>
                        <a:t> needed to be presented and our proposed method.</a:t>
                      </a:r>
                    </a:p>
                  </a:txBody>
                  <a:tcPr/>
                </a:tc>
                <a:extLst>
                  <a:ext uri="{0D108BD9-81ED-4DB2-BD59-A6C34878D82A}">
                    <a16:rowId xmlns:a16="http://schemas.microsoft.com/office/drawing/2014/main" val="3141129915"/>
                  </a:ext>
                </a:extLst>
              </a:tr>
              <a:tr h="996024">
                <a:tc>
                  <a:txBody>
                    <a:bodyPr/>
                    <a:lstStyle/>
                    <a:p>
                      <a:r>
                        <a:rPr lang="en-GB" dirty="0">
                          <a:latin typeface="Arial" panose="020B0604020202020204" pitchFamily="34" charset="0"/>
                          <a:cs typeface="Arial" panose="020B0604020202020204" pitchFamily="34" charset="0"/>
                        </a:rPr>
                        <a:t>Week 3 </a:t>
                      </a:r>
                    </a:p>
                  </a:txBody>
                  <a:tcPr/>
                </a:tc>
                <a:tc>
                  <a:txBody>
                    <a:bodyPr/>
                    <a:lstStyle/>
                    <a:p>
                      <a:r>
                        <a:rPr lang="en-GB" dirty="0">
                          <a:latin typeface="Arial" panose="020B0604020202020204" pitchFamily="34" charset="0"/>
                          <a:cs typeface="Arial" panose="020B0604020202020204" pitchFamily="34" charset="0"/>
                        </a:rPr>
                        <a:t>Then we started to research and gather information for out presentation. We also started to collect and look for different sources of information.</a:t>
                      </a:r>
                    </a:p>
                  </a:txBody>
                  <a:tcPr/>
                </a:tc>
                <a:extLst>
                  <a:ext uri="{0D108BD9-81ED-4DB2-BD59-A6C34878D82A}">
                    <a16:rowId xmlns:a16="http://schemas.microsoft.com/office/drawing/2014/main" val="3108331062"/>
                  </a:ext>
                </a:extLst>
              </a:tr>
              <a:tr h="996024">
                <a:tc>
                  <a:txBody>
                    <a:bodyPr/>
                    <a:lstStyle/>
                    <a:p>
                      <a:r>
                        <a:rPr lang="en-GB" dirty="0">
                          <a:latin typeface="Arial" panose="020B0604020202020204" pitchFamily="34" charset="0"/>
                          <a:cs typeface="Arial" panose="020B0604020202020204" pitchFamily="34" charset="0"/>
                        </a:rPr>
                        <a:t>Week 4 </a:t>
                      </a:r>
                    </a:p>
                  </a:txBody>
                  <a:tcPr/>
                </a:tc>
                <a:tc>
                  <a:txBody>
                    <a:bodyPr/>
                    <a:lstStyle/>
                    <a:p>
                      <a:r>
                        <a:rPr lang="en-GB" dirty="0">
                          <a:latin typeface="Arial" panose="020B0604020202020204" pitchFamily="34" charset="0"/>
                          <a:cs typeface="Arial" panose="020B0604020202020204" pitchFamily="34" charset="0"/>
                        </a:rPr>
                        <a:t>In week 4 we started to break down information and organise into this our </a:t>
                      </a:r>
                      <a:r>
                        <a:rPr lang="en-GB" dirty="0" err="1">
                          <a:latin typeface="Arial" panose="020B0604020202020204" pitchFamily="34" charset="0"/>
                          <a:cs typeface="Arial" panose="020B0604020202020204" pitchFamily="34" charset="0"/>
                        </a:rPr>
                        <a:t>powerpoint</a:t>
                      </a:r>
                      <a:r>
                        <a:rPr lang="en-GB" dirty="0">
                          <a:latin typeface="Arial" panose="020B0604020202020204" pitchFamily="34" charset="0"/>
                          <a:cs typeface="Arial" panose="020B0604020202020204" pitchFamily="34" charset="0"/>
                        </a:rPr>
                        <a:t>. Also we  created our surveys for the participants. </a:t>
                      </a:r>
                    </a:p>
                  </a:txBody>
                  <a:tcPr/>
                </a:tc>
                <a:extLst>
                  <a:ext uri="{0D108BD9-81ED-4DB2-BD59-A6C34878D82A}">
                    <a16:rowId xmlns:a16="http://schemas.microsoft.com/office/drawing/2014/main" val="538994846"/>
                  </a:ext>
                </a:extLst>
              </a:tr>
              <a:tr h="697217">
                <a:tc>
                  <a:txBody>
                    <a:bodyPr/>
                    <a:lstStyle/>
                    <a:p>
                      <a:r>
                        <a:rPr lang="en-GB" dirty="0">
                          <a:latin typeface="Arial" panose="020B0604020202020204" pitchFamily="34" charset="0"/>
                          <a:cs typeface="Arial" panose="020B0604020202020204" pitchFamily="34" charset="0"/>
                        </a:rPr>
                        <a:t>Week 5 </a:t>
                      </a:r>
                    </a:p>
                  </a:txBody>
                  <a:tcPr/>
                </a:tc>
                <a:tc>
                  <a:txBody>
                    <a:bodyPr/>
                    <a:lstStyle/>
                    <a:p>
                      <a:r>
                        <a:rPr lang="en-GB" dirty="0">
                          <a:latin typeface="Arial" panose="020B0604020202020204" pitchFamily="34" charset="0"/>
                          <a:cs typeface="Arial" panose="020B0604020202020204" pitchFamily="34" charset="0"/>
                        </a:rPr>
                        <a:t>In the final week we handed out our surveys and collected our data. We then presented the </a:t>
                      </a:r>
                      <a:r>
                        <a:rPr lang="en-GB" dirty="0" err="1">
                          <a:latin typeface="Arial" panose="020B0604020202020204" pitchFamily="34" charset="0"/>
                          <a:cs typeface="Arial" panose="020B0604020202020204" pitchFamily="34" charset="0"/>
                        </a:rPr>
                        <a:t>powerpoint</a:t>
                      </a:r>
                      <a:r>
                        <a:rPr lang="en-GB" dirty="0">
                          <a:latin typeface="Arial" panose="020B0604020202020204" pitchFamily="34" charset="0"/>
                          <a:cs typeface="Arial" panose="020B0604020202020204" pitchFamily="34" charset="0"/>
                        </a:rPr>
                        <a:t> to the class.</a:t>
                      </a:r>
                    </a:p>
                  </a:txBody>
                  <a:tcPr/>
                </a:tc>
                <a:extLst>
                  <a:ext uri="{0D108BD9-81ED-4DB2-BD59-A6C34878D82A}">
                    <a16:rowId xmlns:a16="http://schemas.microsoft.com/office/drawing/2014/main" val="4240069012"/>
                  </a:ext>
                </a:extLst>
              </a:tr>
            </a:tbl>
          </a:graphicData>
        </a:graphic>
      </p:graphicFrame>
      <p:sp>
        <p:nvSpPr>
          <p:cNvPr id="6" name="TextBox 5">
            <a:extLst>
              <a:ext uri="{FF2B5EF4-FFF2-40B4-BE49-F238E27FC236}">
                <a16:creationId xmlns:a16="http://schemas.microsoft.com/office/drawing/2014/main" id="{243846DE-A88B-006D-8B2F-3B30E78AC396}"/>
              </a:ext>
            </a:extLst>
          </p:cNvPr>
          <p:cNvSpPr txBox="1"/>
          <p:nvPr/>
        </p:nvSpPr>
        <p:spPr>
          <a:xfrm>
            <a:off x="514350" y="6453526"/>
            <a:ext cx="2562958" cy="369332"/>
          </a:xfrm>
          <a:prstGeom prst="rect">
            <a:avLst/>
          </a:prstGeom>
          <a:noFill/>
        </p:spPr>
        <p:txBody>
          <a:bodyPr wrap="square" rtlCol="0">
            <a:spAutoFit/>
          </a:bodyPr>
          <a:lstStyle/>
          <a:p>
            <a:r>
              <a:rPr lang="en-GB" dirty="0"/>
              <a:t>Leah</a:t>
            </a:r>
          </a:p>
        </p:txBody>
      </p:sp>
    </p:spTree>
    <p:extLst>
      <p:ext uri="{BB962C8B-B14F-4D97-AF65-F5344CB8AC3E}">
        <p14:creationId xmlns:p14="http://schemas.microsoft.com/office/powerpoint/2010/main" val="369905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F54E-895C-AB1B-126D-935A3CBF22B1}"/>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Ethical considerations </a:t>
            </a:r>
          </a:p>
        </p:txBody>
      </p:sp>
      <p:sp>
        <p:nvSpPr>
          <p:cNvPr id="3" name="Content Placeholder 2">
            <a:extLst>
              <a:ext uri="{FF2B5EF4-FFF2-40B4-BE49-F238E27FC236}">
                <a16:creationId xmlns:a16="http://schemas.microsoft.com/office/drawing/2014/main" id="{B9A1949D-F0D2-711C-E683-8F12E85D4323}"/>
              </a:ext>
            </a:extLst>
          </p:cNvPr>
          <p:cNvSpPr>
            <a:spLocks noGrp="1"/>
          </p:cNvSpPr>
          <p:nvPr>
            <p:ph idx="1"/>
          </p:nvPr>
        </p:nvSpPr>
        <p:spPr/>
        <p:txBody>
          <a:bodyPr>
            <a:normAutofit fontScale="25000" lnSpcReduction="20000"/>
          </a:bodyPr>
          <a:lstStyle/>
          <a:p>
            <a:pPr marL="0" indent="0">
              <a:buNone/>
            </a:pPr>
            <a:endParaRPr lang="en-GB" dirty="0"/>
          </a:p>
          <a:p>
            <a:pPr marL="0" indent="0">
              <a:buNone/>
            </a:pPr>
            <a:r>
              <a:rPr lang="en-GB" dirty="0"/>
              <a:t>32.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60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err="1"/>
              <a:t>cndee</a:t>
            </a:r>
            <a:endParaRPr lang="en-GB" dirty="0"/>
          </a:p>
        </p:txBody>
      </p:sp>
      <p:sp>
        <p:nvSpPr>
          <p:cNvPr id="4" name="TextBox 3">
            <a:extLst>
              <a:ext uri="{FF2B5EF4-FFF2-40B4-BE49-F238E27FC236}">
                <a16:creationId xmlns:a16="http://schemas.microsoft.com/office/drawing/2014/main" id="{CE37B869-EFD2-836A-C984-C57A9D236A86}"/>
              </a:ext>
            </a:extLst>
          </p:cNvPr>
          <p:cNvSpPr txBox="1"/>
          <p:nvPr/>
        </p:nvSpPr>
        <p:spPr>
          <a:xfrm>
            <a:off x="600076" y="1360425"/>
            <a:ext cx="7781924" cy="7263527"/>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Anonymity and confidentiality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Informed consent and voluntary participation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Benefits and purpose of research presented to participant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Participants are kept anonymous by not revealing there names or identity in data collection or to ourselves conducting the research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Ethical considerations are principles and values that need to be abided by when conducting primary research. To make sure we conducted ethical research we stood by these considerations and allowed students to willing participant and made sure they understood what they were taking part in.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Nicola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9107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7B9D1-9696-B2DB-8DC9-5E26460007C8}"/>
              </a:ext>
            </a:extLst>
          </p:cNvPr>
          <p:cNvSpPr>
            <a:spLocks noGrp="1"/>
          </p:cNvSpPr>
          <p:nvPr>
            <p:ph type="title"/>
          </p:nvPr>
        </p:nvSpPr>
        <p:spPr>
          <a:xfrm>
            <a:off x="552450" y="638175"/>
            <a:ext cx="3680885" cy="426508"/>
          </a:xfrm>
        </p:spPr>
        <p:txBody>
          <a:bodyPr>
            <a:normAutofit fontScale="90000"/>
          </a:bodyPr>
          <a:lstStyle/>
          <a:p>
            <a:r>
              <a:rPr lang="en-GB" u="sng" dirty="0">
                <a:latin typeface="Arial" panose="020B0604020202020204" pitchFamily="34" charset="0"/>
                <a:cs typeface="Arial" panose="020B0604020202020204" pitchFamily="34" charset="0"/>
              </a:rPr>
              <a:t>survey results </a:t>
            </a:r>
          </a:p>
        </p:txBody>
      </p:sp>
      <p:sp>
        <p:nvSpPr>
          <p:cNvPr id="4" name="Text Placeholder 3">
            <a:extLst>
              <a:ext uri="{FF2B5EF4-FFF2-40B4-BE49-F238E27FC236}">
                <a16:creationId xmlns:a16="http://schemas.microsoft.com/office/drawing/2014/main" id="{FBE96D51-8122-71AB-D8F9-997315A444AF}"/>
              </a:ext>
            </a:extLst>
          </p:cNvPr>
          <p:cNvSpPr>
            <a:spLocks noGrp="1"/>
          </p:cNvSpPr>
          <p:nvPr>
            <p:ph type="body" sz="half" idx="2"/>
          </p:nvPr>
        </p:nvSpPr>
        <p:spPr>
          <a:xfrm>
            <a:off x="552450" y="1312333"/>
            <a:ext cx="4661388" cy="4233334"/>
          </a:xfrm>
        </p:spPr>
        <p:txBody>
          <a:bodyPr>
            <a:noAutofit/>
          </a:bodyPr>
          <a:lstStyle/>
          <a:p>
            <a:r>
              <a:rPr lang="en-GB" dirty="0">
                <a:latin typeface="Arial" panose="020B0604020202020204" pitchFamily="34" charset="0"/>
                <a:cs typeface="Arial" panose="020B0604020202020204" pitchFamily="34" charset="0"/>
              </a:rPr>
              <a:t>This survey analyses the amount of students who struggle with technology to communicate with others. As a group we asked students 5 different questions. The survey results shows the amount of participants that agreed to each question we asked. </a:t>
            </a:r>
          </a:p>
          <a:p>
            <a:r>
              <a:rPr lang="en-GB" dirty="0">
                <a:latin typeface="Arial" panose="020B0604020202020204" pitchFamily="34" charset="0"/>
                <a:cs typeface="Arial" panose="020B0604020202020204" pitchFamily="34" charset="0"/>
              </a:rPr>
              <a:t>Two thirds of students agreed that more training is required to help improve academic performance. We asked students if the use of MS teams and one drive is difficult to understand. We found that 14 out of 20 individuals struggled and were new to the software. More than half of the participants did not feel confident without the support of others and found online collaborative and technology as a whole complicated with or without support.</a:t>
            </a:r>
          </a:p>
          <a:p>
            <a:r>
              <a:rPr lang="en-GB" dirty="0">
                <a:latin typeface="Arial" panose="020B0604020202020204" pitchFamily="34" charset="0"/>
                <a:cs typeface="Arial" panose="020B0604020202020204" pitchFamily="34" charset="0"/>
              </a:rPr>
              <a:t>Majority of students agreed that training is important, from the data we gather it is clear to see that more training needs to be provided on how to use the software to further improve knowledge and understanding. </a:t>
            </a:r>
          </a:p>
        </p:txBody>
      </p:sp>
      <p:graphicFrame>
        <p:nvGraphicFramePr>
          <p:cNvPr id="13" name="Content Placeholder 12">
            <a:extLst>
              <a:ext uri="{FF2B5EF4-FFF2-40B4-BE49-F238E27FC236}">
                <a16:creationId xmlns:a16="http://schemas.microsoft.com/office/drawing/2014/main" id="{D5E1A007-E293-DA3C-299C-586F02CB591A}"/>
              </a:ext>
            </a:extLst>
          </p:cNvPr>
          <p:cNvGraphicFramePr>
            <a:graphicFrameLocks noGrp="1"/>
          </p:cNvGraphicFramePr>
          <p:nvPr>
            <p:ph idx="1"/>
            <p:extLst>
              <p:ext uri="{D42A27DB-BD31-4B8C-83A1-F6EECF244321}">
                <p14:modId xmlns:p14="http://schemas.microsoft.com/office/powerpoint/2010/main" val="1711957775"/>
              </p:ext>
            </p:extLst>
          </p:nvPr>
        </p:nvGraphicFramePr>
        <p:xfrm>
          <a:off x="5414843" y="609600"/>
          <a:ext cx="6169025" cy="5181600"/>
        </p:xfrm>
        <a:graphic>
          <a:graphicData uri="http://schemas.openxmlformats.org/drawingml/2006/chart">
            <c:chart xmlns:c="http://schemas.openxmlformats.org/drawingml/2006/chart" xmlns:r="http://schemas.openxmlformats.org/officeDocument/2006/relationships" r:id="rId2"/>
          </a:graphicData>
        </a:graphic>
      </p:graphicFrame>
      <p:sp>
        <p:nvSpPr>
          <p:cNvPr id="14" name="TextBox 13">
            <a:extLst>
              <a:ext uri="{FF2B5EF4-FFF2-40B4-BE49-F238E27FC236}">
                <a16:creationId xmlns:a16="http://schemas.microsoft.com/office/drawing/2014/main" id="{803D26A3-9A9B-2C9F-5200-A9107ECF4E8C}"/>
              </a:ext>
            </a:extLst>
          </p:cNvPr>
          <p:cNvSpPr txBox="1"/>
          <p:nvPr/>
        </p:nvSpPr>
        <p:spPr>
          <a:xfrm>
            <a:off x="9601200" y="6330462"/>
            <a:ext cx="2127738" cy="369332"/>
          </a:xfrm>
          <a:prstGeom prst="rect">
            <a:avLst/>
          </a:prstGeom>
          <a:noFill/>
        </p:spPr>
        <p:txBody>
          <a:bodyPr wrap="square" rtlCol="0">
            <a:spAutoFit/>
          </a:bodyPr>
          <a:lstStyle/>
          <a:p>
            <a:r>
              <a:rPr lang="en-GB" dirty="0"/>
              <a:t>Shahida  </a:t>
            </a:r>
          </a:p>
        </p:txBody>
      </p:sp>
    </p:spTree>
    <p:extLst>
      <p:ext uri="{BB962C8B-B14F-4D97-AF65-F5344CB8AC3E}">
        <p14:creationId xmlns:p14="http://schemas.microsoft.com/office/powerpoint/2010/main" val="1756993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2618D-6F18-7248-81DB-824848044EED}"/>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Hypothesis </a:t>
            </a:r>
          </a:p>
        </p:txBody>
      </p:sp>
      <p:sp>
        <p:nvSpPr>
          <p:cNvPr id="3" name="Content Placeholder 2">
            <a:extLst>
              <a:ext uri="{FF2B5EF4-FFF2-40B4-BE49-F238E27FC236}">
                <a16:creationId xmlns:a16="http://schemas.microsoft.com/office/drawing/2014/main" id="{7A582E76-A693-A6C8-5B3F-B4D3840B6FD0}"/>
              </a:ext>
            </a:extLst>
          </p:cNvPr>
          <p:cNvSpPr>
            <a:spLocks noGrp="1"/>
          </p:cNvSpPr>
          <p:nvPr>
            <p:ph idx="1"/>
          </p:nvPr>
        </p:nvSpPr>
        <p:spPr/>
        <p:txBody>
          <a:bodyPr>
            <a:noAutofit/>
          </a:bodyPr>
          <a:lstStyle/>
          <a:p>
            <a:pPr marL="0" indent="0">
              <a:buNone/>
            </a:pPr>
            <a:r>
              <a:rPr lang="en-GB" sz="2400" dirty="0">
                <a:latin typeface="Arial" panose="020B0604020202020204" pitchFamily="34" charset="0"/>
                <a:cs typeface="Arial" panose="020B0604020202020204" pitchFamily="34" charset="0"/>
              </a:rPr>
              <a:t>Online Collaboration can improve students academic outcomes and our research supports that training needs to be provided as people have different strengths and weaknesses surrounding technology due to different stages of learning. As almost everything is based around technology we found that every student can benefit from more training regardless of their experience. As a group we feel all students should know how to collaborate online to share knowledge and give every student an equal chance at success. Training would also speed up the learning process allowing students to focus assignments rather than learning how to use technology to communicate.</a:t>
            </a:r>
          </a:p>
        </p:txBody>
      </p:sp>
      <p:sp>
        <p:nvSpPr>
          <p:cNvPr id="4" name="TextBox 3">
            <a:extLst>
              <a:ext uri="{FF2B5EF4-FFF2-40B4-BE49-F238E27FC236}">
                <a16:creationId xmlns:a16="http://schemas.microsoft.com/office/drawing/2014/main" id="{CF79A6C1-E434-97C7-879A-F3FEEAFBFD68}"/>
              </a:ext>
            </a:extLst>
          </p:cNvPr>
          <p:cNvSpPr txBox="1"/>
          <p:nvPr/>
        </p:nvSpPr>
        <p:spPr>
          <a:xfrm>
            <a:off x="9135208" y="6022731"/>
            <a:ext cx="2277207" cy="369332"/>
          </a:xfrm>
          <a:prstGeom prst="rect">
            <a:avLst/>
          </a:prstGeom>
          <a:noFill/>
        </p:spPr>
        <p:txBody>
          <a:bodyPr wrap="square" rtlCol="0">
            <a:spAutoFit/>
          </a:bodyPr>
          <a:lstStyle/>
          <a:p>
            <a:r>
              <a:rPr lang="en-GB" dirty="0"/>
              <a:t>Leah </a:t>
            </a:r>
          </a:p>
        </p:txBody>
      </p:sp>
    </p:spTree>
    <p:extLst>
      <p:ext uri="{BB962C8B-B14F-4D97-AF65-F5344CB8AC3E}">
        <p14:creationId xmlns:p14="http://schemas.microsoft.com/office/powerpoint/2010/main" val="135210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86AD-4F42-1736-CDEA-71C1E6F412E0}"/>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BAC21AC9-2CCD-8B8D-DEB2-D98AD65C5C23}"/>
              </a:ext>
            </a:extLst>
          </p:cNvPr>
          <p:cNvSpPr>
            <a:spLocks noGrp="1"/>
          </p:cNvSpPr>
          <p:nvPr>
            <p:ph idx="1"/>
          </p:nvPr>
        </p:nvSpPr>
        <p:spPr/>
        <p:txBody>
          <a:bodyPr/>
          <a:lstStyle/>
          <a:p>
            <a:pPr marL="342900" indent="-342900">
              <a:buFont typeface="+mj-lt"/>
              <a:buAutoNum type="arabicPeriod"/>
            </a:pPr>
            <a:r>
              <a:rPr lang="en-GB" dirty="0">
                <a:latin typeface="Arial" panose="020B0604020202020204" pitchFamily="34" charset="0"/>
                <a:cs typeface="Arial" panose="020B0604020202020204" pitchFamily="34" charset="0"/>
              </a:rPr>
              <a:t>Van Dijk, Jan A.G.M., Van </a:t>
            </a:r>
            <a:r>
              <a:rPr lang="en-GB" dirty="0" err="1">
                <a:latin typeface="Arial" panose="020B0604020202020204" pitchFamily="34" charset="0"/>
                <a:cs typeface="Arial" panose="020B0604020202020204" pitchFamily="34" charset="0"/>
              </a:rPr>
              <a:t>Deursen</a:t>
            </a:r>
            <a:r>
              <a:rPr lang="en-GB" dirty="0">
                <a:latin typeface="Arial" panose="020B0604020202020204" pitchFamily="34" charset="0"/>
                <a:cs typeface="Arial" panose="020B0604020202020204" pitchFamily="34" charset="0"/>
              </a:rPr>
              <a:t>, Alexander J.A.M. (2014). Solutions: Learning Digital Skills, University of Twente.</a:t>
            </a:r>
          </a:p>
          <a:p>
            <a:pPr marL="342900" indent="-342900">
              <a:buFont typeface="+mj-lt"/>
              <a:buAutoNum type="arabicPeriod"/>
            </a:pPr>
            <a:r>
              <a:rPr lang="en-GB" dirty="0">
                <a:latin typeface="Arial" panose="020B0604020202020204" pitchFamily="34" charset="0"/>
                <a:cs typeface="Arial" panose="020B0604020202020204" pitchFamily="34" charset="0"/>
              </a:rPr>
              <a:t>Okabe-Miyamoto, </a:t>
            </a:r>
            <a:r>
              <a:rPr lang="en-GB" dirty="0" err="1">
                <a:latin typeface="Arial" panose="020B0604020202020204" pitchFamily="34" charset="0"/>
                <a:cs typeface="Arial" panose="020B0604020202020204" pitchFamily="34" charset="0"/>
              </a:rPr>
              <a:t>Karryna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Durnell</a:t>
            </a:r>
            <a:r>
              <a:rPr lang="en-GB" dirty="0">
                <a:latin typeface="Arial" panose="020B0604020202020204" pitchFamily="34" charset="0"/>
                <a:cs typeface="Arial" panose="020B0604020202020204" pitchFamily="34" charset="0"/>
              </a:rPr>
              <a:t>, Eric., Howell, Ryan T. and Zizi, Martin. (2021). Did zoom bomb? Negative video conferencing meetings during COVID-19 undermined worker subjective productivity.</a:t>
            </a:r>
          </a:p>
          <a:p>
            <a:pPr marL="342900" indent="-342900">
              <a:buFont typeface="+mj-lt"/>
              <a:buAutoNum type="arabicPeriod"/>
            </a:pPr>
            <a:r>
              <a:rPr lang="en-GB" dirty="0">
                <a:latin typeface="Arial" panose="020B0604020202020204" pitchFamily="34" charset="0"/>
                <a:cs typeface="Arial" panose="020B0604020202020204" pitchFamily="34" charset="0"/>
              </a:rPr>
              <a:t>Chatterjee, </a:t>
            </a:r>
            <a:r>
              <a:rPr lang="en-GB" dirty="0" err="1">
                <a:latin typeface="Arial" panose="020B0604020202020204" pitchFamily="34" charset="0"/>
                <a:cs typeface="Arial" panose="020B0604020202020204" pitchFamily="34" charset="0"/>
              </a:rPr>
              <a:t>Ritushree</a:t>
            </a:r>
            <a:r>
              <a:rPr lang="en-GB" dirty="0">
                <a:latin typeface="Arial" panose="020B0604020202020204" pitchFamily="34" charset="0"/>
                <a:cs typeface="Arial" panose="020B0604020202020204" pitchFamily="34" charset="0"/>
              </a:rPr>
              <a:t>., Correia, Ana-</a:t>
            </a:r>
            <a:r>
              <a:rPr lang="en-GB" dirty="0" err="1">
                <a:latin typeface="Arial" panose="020B0604020202020204" pitchFamily="34" charset="0"/>
                <a:cs typeface="Arial" panose="020B0604020202020204" pitchFamily="34" charset="0"/>
              </a:rPr>
              <a:t>paula</a:t>
            </a:r>
            <a:r>
              <a:rPr lang="en-GB" dirty="0">
                <a:latin typeface="Arial" panose="020B0604020202020204" pitchFamily="34" charset="0"/>
                <a:cs typeface="Arial" panose="020B0604020202020204" pitchFamily="34" charset="0"/>
              </a:rPr>
              <a:t>. (2019). Online Students’ Attitudes Toward Collaborative Learning and Sense of Community.</a:t>
            </a:r>
          </a:p>
          <a:p>
            <a:pPr marL="0" indent="0">
              <a:buNone/>
            </a:pPr>
            <a:endParaRPr lang="en-GB" dirty="0"/>
          </a:p>
        </p:txBody>
      </p:sp>
      <p:sp>
        <p:nvSpPr>
          <p:cNvPr id="4" name="TextBox 3">
            <a:extLst>
              <a:ext uri="{FF2B5EF4-FFF2-40B4-BE49-F238E27FC236}">
                <a16:creationId xmlns:a16="http://schemas.microsoft.com/office/drawing/2014/main" id="{D106C5BB-2ABC-BF10-0B89-2E6674A8AA04}"/>
              </a:ext>
            </a:extLst>
          </p:cNvPr>
          <p:cNvSpPr txBox="1"/>
          <p:nvPr/>
        </p:nvSpPr>
        <p:spPr>
          <a:xfrm>
            <a:off x="1019908" y="5882054"/>
            <a:ext cx="2233246" cy="369332"/>
          </a:xfrm>
          <a:prstGeom prst="rect">
            <a:avLst/>
          </a:prstGeom>
          <a:noFill/>
        </p:spPr>
        <p:txBody>
          <a:bodyPr wrap="square" rtlCol="0">
            <a:spAutoFit/>
          </a:bodyPr>
          <a:lstStyle/>
          <a:p>
            <a:r>
              <a:rPr lang="en-GB" dirty="0"/>
              <a:t>Shahida </a:t>
            </a:r>
          </a:p>
        </p:txBody>
      </p:sp>
    </p:spTree>
    <p:extLst>
      <p:ext uri="{BB962C8B-B14F-4D97-AF65-F5344CB8AC3E}">
        <p14:creationId xmlns:p14="http://schemas.microsoft.com/office/powerpoint/2010/main" val="3665256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E8D3305-1D9D-4BC8-A40F-6F8AE50BD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D51BCB-0419-432E-B7F1-25548446A625}">
  <ds:schemaRefs>
    <ds:schemaRef ds:uri="http://schemas.microsoft.com/sharepoint/v3/contenttype/forms"/>
  </ds:schemaRefs>
</ds:datastoreItem>
</file>

<file path=customXml/itemProps3.xml><?xml version="1.0" encoding="utf-8"?>
<ds:datastoreItem xmlns:ds="http://schemas.openxmlformats.org/officeDocument/2006/customXml" ds:itemID="{1F08B90B-70ED-4539-9C14-FB2728D9064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Future design</Template>
  <TotalTime>15708</TotalTime>
  <Words>972</Words>
  <Application>Microsoft Office PowerPoint</Application>
  <PresentationFormat>Widescreen</PresentationFormat>
  <Paragraphs>126</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Celestial</vt:lpstr>
      <vt:lpstr>How do students use technology to collaborate at UWTSD?</vt:lpstr>
      <vt:lpstr>Is there a need to provide training on how to use technology to collaborate at uwtsd?</vt:lpstr>
      <vt:lpstr>Methodology </vt:lpstr>
      <vt:lpstr>rationale </vt:lpstr>
      <vt:lpstr>Research timeline </vt:lpstr>
      <vt:lpstr>Ethical considerations </vt:lpstr>
      <vt:lpstr>survey results </vt:lpstr>
      <vt:lpstr>Hypothesis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charlene.marie.jones85@gmail.com</dc:creator>
  <cp:lastModifiedBy>word2</cp:lastModifiedBy>
  <cp:revision>71</cp:revision>
  <dcterms:created xsi:type="dcterms:W3CDTF">2022-10-05T21:48:34Z</dcterms:created>
  <dcterms:modified xsi:type="dcterms:W3CDTF">2022-10-17T07:55:38Z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