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28"/>
  </p:notesMasterIdLst>
  <p:sldIdLst>
    <p:sldId id="256" r:id="rId2"/>
    <p:sldId id="257" r:id="rId3"/>
    <p:sldId id="258" r:id="rId4"/>
    <p:sldId id="280" r:id="rId5"/>
    <p:sldId id="259" r:id="rId6"/>
    <p:sldId id="260" r:id="rId7"/>
    <p:sldId id="261" r:id="rId8"/>
    <p:sldId id="275" r:id="rId9"/>
    <p:sldId id="262" r:id="rId10"/>
    <p:sldId id="263" r:id="rId11"/>
    <p:sldId id="264" r:id="rId12"/>
    <p:sldId id="281" r:id="rId13"/>
    <p:sldId id="265" r:id="rId14"/>
    <p:sldId id="266" r:id="rId15"/>
    <p:sldId id="267" r:id="rId16"/>
    <p:sldId id="277" r:id="rId17"/>
    <p:sldId id="268" r:id="rId18"/>
    <p:sldId id="269" r:id="rId19"/>
    <p:sldId id="270" r:id="rId20"/>
    <p:sldId id="278" r:id="rId21"/>
    <p:sldId id="271" r:id="rId22"/>
    <p:sldId id="272" r:id="rId23"/>
    <p:sldId id="273" r:id="rId24"/>
    <p:sldId id="274" r:id="rId25"/>
    <p:sldId id="282" r:id="rId26"/>
    <p:sldId id="283"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793022-D1EF-EEC7-B043-F9DF3081C4C1}" v="2671" dt="2021-02-04T16:04:33.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1041" autoAdjust="0"/>
  </p:normalViewPr>
  <p:slideViewPr>
    <p:cSldViewPr snapToGrid="0">
      <p:cViewPr varScale="1">
        <p:scale>
          <a:sx n="57" d="100"/>
          <a:sy n="57" d="100"/>
        </p:scale>
        <p:origin x="1251"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355D96-2A20-4294-B026-28C265FF5C7E}" type="datetimeFigureOut">
              <a:rPr lang="en-GB" smtClean="0"/>
              <a:t>07/02/2024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8DD009-CDA9-4CEF-BDD8-6398CFCB2E77}" type="slidenum">
              <a:rPr lang="en-GB" smtClean="0"/>
              <a:t>‹#›</a:t>
            </a:fld>
            <a:endParaRPr lang="en-GB"/>
          </a:p>
        </p:txBody>
      </p:sp>
    </p:spTree>
    <p:extLst>
      <p:ext uri="{BB962C8B-B14F-4D97-AF65-F5344CB8AC3E}">
        <p14:creationId xmlns:p14="http://schemas.microsoft.com/office/powerpoint/2010/main" val="2803694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3</a:t>
            </a:fld>
            <a:endParaRPr lang="en-GB"/>
          </a:p>
        </p:txBody>
      </p:sp>
    </p:spTree>
    <p:extLst>
      <p:ext uri="{BB962C8B-B14F-4D97-AF65-F5344CB8AC3E}">
        <p14:creationId xmlns:p14="http://schemas.microsoft.com/office/powerpoint/2010/main" val="2006764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6</a:t>
            </a:fld>
            <a:endParaRPr lang="en-GB"/>
          </a:p>
        </p:txBody>
      </p:sp>
    </p:spTree>
    <p:extLst>
      <p:ext uri="{BB962C8B-B14F-4D97-AF65-F5344CB8AC3E}">
        <p14:creationId xmlns:p14="http://schemas.microsoft.com/office/powerpoint/2010/main" val="2238475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D8DD009-CDA9-4CEF-BDD8-6398CFCB2E77}" type="slidenum">
              <a:rPr lang="en-GB" smtClean="0"/>
              <a:t>7</a:t>
            </a:fld>
            <a:endParaRPr lang="en-GB"/>
          </a:p>
        </p:txBody>
      </p:sp>
    </p:spTree>
    <p:extLst>
      <p:ext uri="{BB962C8B-B14F-4D97-AF65-F5344CB8AC3E}">
        <p14:creationId xmlns:p14="http://schemas.microsoft.com/office/powerpoint/2010/main" val="317338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8</a:t>
            </a:fld>
            <a:endParaRPr lang="en-GB"/>
          </a:p>
        </p:txBody>
      </p:sp>
    </p:spTree>
    <p:extLst>
      <p:ext uri="{BB962C8B-B14F-4D97-AF65-F5344CB8AC3E}">
        <p14:creationId xmlns:p14="http://schemas.microsoft.com/office/powerpoint/2010/main" val="549469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9</a:t>
            </a:fld>
            <a:endParaRPr lang="en-GB"/>
          </a:p>
        </p:txBody>
      </p:sp>
    </p:spTree>
    <p:extLst>
      <p:ext uri="{BB962C8B-B14F-4D97-AF65-F5344CB8AC3E}">
        <p14:creationId xmlns:p14="http://schemas.microsoft.com/office/powerpoint/2010/main" val="1141064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10</a:t>
            </a:fld>
            <a:endParaRPr lang="en-GB"/>
          </a:p>
        </p:txBody>
      </p:sp>
    </p:spTree>
    <p:extLst>
      <p:ext uri="{BB962C8B-B14F-4D97-AF65-F5344CB8AC3E}">
        <p14:creationId xmlns:p14="http://schemas.microsoft.com/office/powerpoint/2010/main" val="3497467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11</a:t>
            </a:fld>
            <a:endParaRPr lang="en-GB"/>
          </a:p>
        </p:txBody>
      </p:sp>
    </p:spTree>
    <p:extLst>
      <p:ext uri="{BB962C8B-B14F-4D97-AF65-F5344CB8AC3E}">
        <p14:creationId xmlns:p14="http://schemas.microsoft.com/office/powerpoint/2010/main" val="9807706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13</a:t>
            </a:fld>
            <a:endParaRPr lang="en-GB"/>
          </a:p>
        </p:txBody>
      </p:sp>
    </p:spTree>
    <p:extLst>
      <p:ext uri="{BB962C8B-B14F-4D97-AF65-F5344CB8AC3E}">
        <p14:creationId xmlns:p14="http://schemas.microsoft.com/office/powerpoint/2010/main" val="654465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14</a:t>
            </a:fld>
            <a:endParaRPr lang="en-GB"/>
          </a:p>
        </p:txBody>
      </p:sp>
    </p:spTree>
    <p:extLst>
      <p:ext uri="{BB962C8B-B14F-4D97-AF65-F5344CB8AC3E}">
        <p14:creationId xmlns:p14="http://schemas.microsoft.com/office/powerpoint/2010/main" val="3143631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15</a:t>
            </a:fld>
            <a:endParaRPr lang="en-GB"/>
          </a:p>
        </p:txBody>
      </p:sp>
    </p:spTree>
    <p:extLst>
      <p:ext uri="{BB962C8B-B14F-4D97-AF65-F5344CB8AC3E}">
        <p14:creationId xmlns:p14="http://schemas.microsoft.com/office/powerpoint/2010/main" val="2797666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16</a:t>
            </a:fld>
            <a:endParaRPr lang="en-GB"/>
          </a:p>
        </p:txBody>
      </p:sp>
    </p:spTree>
    <p:extLst>
      <p:ext uri="{BB962C8B-B14F-4D97-AF65-F5344CB8AC3E}">
        <p14:creationId xmlns:p14="http://schemas.microsoft.com/office/powerpoint/2010/main" val="4171193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17</a:t>
            </a:fld>
            <a:endParaRPr lang="en-GB"/>
          </a:p>
        </p:txBody>
      </p:sp>
    </p:spTree>
    <p:extLst>
      <p:ext uri="{BB962C8B-B14F-4D97-AF65-F5344CB8AC3E}">
        <p14:creationId xmlns:p14="http://schemas.microsoft.com/office/powerpoint/2010/main" val="27388594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18</a:t>
            </a:fld>
            <a:endParaRPr lang="en-GB"/>
          </a:p>
        </p:txBody>
      </p:sp>
    </p:spTree>
    <p:extLst>
      <p:ext uri="{BB962C8B-B14F-4D97-AF65-F5344CB8AC3E}">
        <p14:creationId xmlns:p14="http://schemas.microsoft.com/office/powerpoint/2010/main" val="30085964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19</a:t>
            </a:fld>
            <a:endParaRPr lang="en-GB"/>
          </a:p>
        </p:txBody>
      </p:sp>
    </p:spTree>
    <p:extLst>
      <p:ext uri="{BB962C8B-B14F-4D97-AF65-F5344CB8AC3E}">
        <p14:creationId xmlns:p14="http://schemas.microsoft.com/office/powerpoint/2010/main" val="2812873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20</a:t>
            </a:fld>
            <a:endParaRPr lang="en-GB"/>
          </a:p>
        </p:txBody>
      </p:sp>
    </p:spTree>
    <p:extLst>
      <p:ext uri="{BB962C8B-B14F-4D97-AF65-F5344CB8AC3E}">
        <p14:creationId xmlns:p14="http://schemas.microsoft.com/office/powerpoint/2010/main" val="16062686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21</a:t>
            </a:fld>
            <a:endParaRPr lang="en-GB"/>
          </a:p>
        </p:txBody>
      </p:sp>
    </p:spTree>
    <p:extLst>
      <p:ext uri="{BB962C8B-B14F-4D97-AF65-F5344CB8AC3E}">
        <p14:creationId xmlns:p14="http://schemas.microsoft.com/office/powerpoint/2010/main" val="32711242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23</a:t>
            </a:fld>
            <a:endParaRPr lang="en-GB"/>
          </a:p>
        </p:txBody>
      </p:sp>
    </p:spTree>
    <p:extLst>
      <p:ext uri="{BB962C8B-B14F-4D97-AF65-F5344CB8AC3E}">
        <p14:creationId xmlns:p14="http://schemas.microsoft.com/office/powerpoint/2010/main" val="42014586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24</a:t>
            </a:fld>
            <a:endParaRPr lang="en-GB"/>
          </a:p>
        </p:txBody>
      </p:sp>
    </p:spTree>
    <p:extLst>
      <p:ext uri="{BB962C8B-B14F-4D97-AF65-F5344CB8AC3E}">
        <p14:creationId xmlns:p14="http://schemas.microsoft.com/office/powerpoint/2010/main" val="2256919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513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9282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0247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148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3022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3010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196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0482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0808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1661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776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12628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2D7F6D2C-63B3-47EF-90AB-562CC94BACE8}"/>
              </a:ext>
            </a:extLst>
          </p:cNvPr>
          <p:cNvPicPr>
            <a:picLocks noChangeAspect="1"/>
          </p:cNvPicPr>
          <p:nvPr/>
        </p:nvPicPr>
        <p:blipFill rotWithShape="1">
          <a:blip r:embed="rId2"/>
          <a:srcRect t="16435" b="8565"/>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Non-fatal offences against the person</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spcAft>
                <a:spcPts val="600"/>
              </a:spcAft>
            </a:pPr>
            <a:r>
              <a:rPr lang="en-GB">
                <a:solidFill>
                  <a:srgbClr val="FFFFFF"/>
                </a:solidFill>
              </a:rPr>
              <a:t>Laura Knight</a:t>
            </a:r>
          </a:p>
        </p:txBody>
      </p:sp>
    </p:spTree>
    <p:extLst>
      <p:ext uri="{BB962C8B-B14F-4D97-AF65-F5344CB8AC3E}">
        <p14:creationId xmlns:p14="http://schemas.microsoft.com/office/powerpoint/2010/main" val="22310667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Learning Objectives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vert="horz" lIns="91440" tIns="45720" rIns="91440" bIns="45720" rtlCol="0" anchor="ctr">
            <a:noAutofit/>
          </a:bodyPr>
          <a:lstStyle/>
          <a:p>
            <a:pPr marL="0" indent="0">
              <a:buNone/>
            </a:pPr>
            <a:r>
              <a:rPr lang="en-GB" sz="3200" b="1" u="sng" dirty="0">
                <a:solidFill>
                  <a:srgbClr val="FEFFFF"/>
                </a:solidFill>
              </a:rPr>
              <a:t>By the end of this session, you should be able to:</a:t>
            </a:r>
            <a:endParaRPr lang="en-GB" sz="3200" b="1" u="sng" dirty="0">
              <a:solidFill>
                <a:srgbClr val="FEFFFF"/>
              </a:solidFill>
              <a:cs typeface="Calibri"/>
            </a:endParaRPr>
          </a:p>
          <a:p>
            <a:pPr marL="0" indent="0">
              <a:buNone/>
            </a:pPr>
            <a:endParaRPr lang="en-GB" sz="3200" b="1" u="sng" dirty="0">
              <a:solidFill>
                <a:srgbClr val="FEFFFF"/>
              </a:solidFill>
              <a:cs typeface="Calibri"/>
            </a:endParaRPr>
          </a:p>
          <a:p>
            <a:pPr marL="383540" indent="-383540">
              <a:buFontTx/>
              <a:buChar char="-"/>
            </a:pPr>
            <a:r>
              <a:rPr lang="en-GB" sz="3200" dirty="0">
                <a:solidFill>
                  <a:srgbClr val="FEFFFF"/>
                </a:solidFill>
              </a:rPr>
              <a:t>Explain the difference between the offences of Assault and Battery</a:t>
            </a:r>
            <a:endParaRPr lang="en-GB" sz="3200" dirty="0">
              <a:solidFill>
                <a:srgbClr val="FEFFFF"/>
              </a:solidFill>
              <a:cs typeface="Calibri"/>
            </a:endParaRPr>
          </a:p>
          <a:p>
            <a:pPr marL="383540" indent="-383540">
              <a:buFontTx/>
              <a:buChar char="-"/>
            </a:pPr>
            <a:r>
              <a:rPr lang="en-GB" sz="3200" dirty="0">
                <a:solidFill>
                  <a:srgbClr val="FEFFFF"/>
                </a:solidFill>
              </a:rPr>
              <a:t>Understand the requirements for liability for all non-fatal offences discussed in the lecture.</a:t>
            </a:r>
            <a:endParaRPr lang="en-GB" sz="3200" dirty="0">
              <a:solidFill>
                <a:srgbClr val="FEFFFF"/>
              </a:solidFill>
              <a:cs typeface="Calibri"/>
            </a:endParaRPr>
          </a:p>
          <a:p>
            <a:pPr marL="0" indent="0">
              <a:buNone/>
            </a:pPr>
            <a:endParaRPr lang="en-GB" sz="2400" dirty="0">
              <a:solidFill>
                <a:srgbClr val="FEFFFF"/>
              </a:solidFill>
            </a:endParaRPr>
          </a:p>
        </p:txBody>
      </p:sp>
    </p:spTree>
    <p:extLst>
      <p:ext uri="{BB962C8B-B14F-4D97-AF65-F5344CB8AC3E}">
        <p14:creationId xmlns:p14="http://schemas.microsoft.com/office/powerpoint/2010/main" val="3540875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offences to be discussed</a:t>
            </a:r>
          </a:p>
        </p:txBody>
      </p:sp>
      <p:sp>
        <p:nvSpPr>
          <p:cNvPr id="3" name="Content Placeholder 2"/>
          <p:cNvSpPr>
            <a:spLocks noGrp="1"/>
          </p:cNvSpPr>
          <p:nvPr>
            <p:ph idx="1"/>
          </p:nvPr>
        </p:nvSpPr>
        <p:spPr>
          <a:xfrm>
            <a:off x="1209473" y="3036775"/>
            <a:ext cx="10169070" cy="3710947"/>
          </a:xfrm>
        </p:spPr>
        <p:txBody>
          <a:bodyPr vert="horz" lIns="91440" tIns="45720" rIns="91440" bIns="45720" rtlCol="0" anchor="ctr">
            <a:noAutofit/>
          </a:bodyPr>
          <a:lstStyle/>
          <a:p>
            <a:pPr marL="383540" indent="-383540">
              <a:buFont typeface="Wingdings" panose="05000000000000000000" pitchFamily="2" charset="2"/>
              <a:buChar char="v"/>
            </a:pPr>
            <a:r>
              <a:rPr lang="en-GB" sz="2400" b="1" u="sng" dirty="0"/>
              <a:t>Common law and s39 Criminal Justice Act 1988</a:t>
            </a:r>
            <a:endParaRPr lang="en-US" sz="2400" dirty="0">
              <a:cs typeface="Calibri"/>
            </a:endParaRPr>
          </a:p>
          <a:p>
            <a:pPr marL="383540" indent="-383540">
              <a:buFontTx/>
              <a:buChar char="-"/>
            </a:pPr>
            <a:r>
              <a:rPr lang="en-GB" sz="2400" dirty="0"/>
              <a:t>Assault</a:t>
            </a:r>
            <a:endParaRPr lang="en-GB" sz="2400" dirty="0">
              <a:cs typeface="Calibri"/>
            </a:endParaRPr>
          </a:p>
          <a:p>
            <a:pPr marL="383540" indent="-383540">
              <a:buFontTx/>
              <a:buChar char="-"/>
            </a:pPr>
            <a:r>
              <a:rPr lang="en-GB" sz="2400" dirty="0"/>
              <a:t>Battery</a:t>
            </a:r>
            <a:endParaRPr lang="en-GB" sz="2400" dirty="0">
              <a:cs typeface="Calibri"/>
            </a:endParaRPr>
          </a:p>
          <a:p>
            <a:pPr marL="383540" indent="-383540">
              <a:buFontTx/>
              <a:buChar char="-"/>
            </a:pPr>
            <a:endParaRPr lang="en-GB" sz="2400" b="1" dirty="0">
              <a:cs typeface="Calibri"/>
            </a:endParaRPr>
          </a:p>
          <a:p>
            <a:pPr marL="383540" indent="-383540">
              <a:buFont typeface="Wingdings" panose="05000000000000000000" pitchFamily="2" charset="2"/>
              <a:buChar char="v"/>
            </a:pPr>
            <a:r>
              <a:rPr lang="en-GB" sz="2400" b="1" u="sng" dirty="0"/>
              <a:t>Offences against the Person Act 1861 (OAPA)</a:t>
            </a:r>
            <a:endParaRPr lang="en-GB" sz="2400" b="1" u="sng" dirty="0">
              <a:cs typeface="Calibri"/>
            </a:endParaRPr>
          </a:p>
          <a:p>
            <a:pPr marL="383540" indent="-383540">
              <a:buFontTx/>
              <a:buChar char="-"/>
            </a:pPr>
            <a:r>
              <a:rPr lang="en-GB" sz="2400" b="1" dirty="0"/>
              <a:t>S47: </a:t>
            </a:r>
            <a:r>
              <a:rPr lang="en-GB" sz="2400" dirty="0"/>
              <a:t>Assault occasioning actual bodily harm (ABH)</a:t>
            </a:r>
            <a:endParaRPr lang="en-GB" sz="2400" dirty="0">
              <a:cs typeface="Calibri"/>
            </a:endParaRPr>
          </a:p>
          <a:p>
            <a:pPr marL="383540" indent="-383540">
              <a:buFontTx/>
              <a:buChar char="-"/>
            </a:pPr>
            <a:r>
              <a:rPr lang="en-GB" sz="2400" b="1" dirty="0"/>
              <a:t>S20: </a:t>
            </a:r>
            <a:r>
              <a:rPr lang="en-GB" sz="2400" dirty="0"/>
              <a:t>Unlawful and malicious wounding or inflicting grievous bodily harm (GBH) – without intent</a:t>
            </a:r>
            <a:endParaRPr lang="en-GB" sz="2400" dirty="0">
              <a:cs typeface="Calibri"/>
            </a:endParaRPr>
          </a:p>
          <a:p>
            <a:pPr marL="383540" indent="-383540">
              <a:buFontTx/>
              <a:buChar char="-"/>
            </a:pPr>
            <a:r>
              <a:rPr lang="en-GB" sz="2400" b="1" dirty="0"/>
              <a:t>S18: </a:t>
            </a:r>
            <a:r>
              <a:rPr lang="en-GB" sz="2400" dirty="0"/>
              <a:t>Unlawful and malicious wounding or causing GBH with intent to cause GBH.</a:t>
            </a:r>
            <a:endParaRPr lang="en-GB" sz="2400" dirty="0">
              <a:cs typeface="Calibri"/>
            </a:endParaRPr>
          </a:p>
          <a:p>
            <a:pPr marL="383540" indent="-383540">
              <a:buFontTx/>
              <a:buChar char="-"/>
            </a:pPr>
            <a:endParaRPr lang="en-GB" sz="2000" dirty="0"/>
          </a:p>
          <a:p>
            <a:pPr marL="0" indent="0">
              <a:buNone/>
            </a:pPr>
            <a:endParaRPr lang="en-GB" sz="2000" dirty="0"/>
          </a:p>
        </p:txBody>
      </p:sp>
    </p:spTree>
    <p:extLst>
      <p:ext uri="{BB962C8B-B14F-4D97-AF65-F5344CB8AC3E}">
        <p14:creationId xmlns:p14="http://schemas.microsoft.com/office/powerpoint/2010/main" val="883059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3" name="Rectangle 3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newspaper&#10;&#10;Description automatically generated">
            <a:extLst>
              <a:ext uri="{FF2B5EF4-FFF2-40B4-BE49-F238E27FC236}">
                <a16:creationId xmlns:a16="http://schemas.microsoft.com/office/drawing/2014/main" id="{A7E938F9-CA54-4843-8E49-2562DA630A36}"/>
              </a:ext>
            </a:extLst>
          </p:cNvPr>
          <p:cNvPicPr>
            <a:picLocks noChangeAspect="1"/>
          </p:cNvPicPr>
          <p:nvPr/>
        </p:nvPicPr>
        <p:blipFill rotWithShape="1">
          <a:blip r:embed="rId2"/>
          <a:srcRect t="1473" r="3" b="3"/>
          <a:stretch/>
        </p:blipFill>
        <p:spPr>
          <a:xfrm>
            <a:off x="972115" y="960214"/>
            <a:ext cx="5641848" cy="4919472"/>
          </a:xfrm>
          <a:prstGeom prst="rect">
            <a:avLst/>
          </a:prstGeom>
          <a:ln w="12700">
            <a:noFill/>
          </a:ln>
        </p:spPr>
      </p:pic>
      <p:sp>
        <p:nvSpPr>
          <p:cNvPr id="2" name="TextBox 1">
            <a:extLst>
              <a:ext uri="{FF2B5EF4-FFF2-40B4-BE49-F238E27FC236}">
                <a16:creationId xmlns:a16="http://schemas.microsoft.com/office/drawing/2014/main" id="{496006A6-419C-4278-84D0-2EA2C64BA613}"/>
              </a:ext>
            </a:extLst>
          </p:cNvPr>
          <p:cNvSpPr txBox="1"/>
          <p:nvPr/>
        </p:nvSpPr>
        <p:spPr>
          <a:xfrm>
            <a:off x="7293817" y="2338388"/>
            <a:ext cx="4099607" cy="36782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200"/>
              </a:spcAft>
            </a:pPr>
            <a:r>
              <a:rPr lang="en-US" sz="3600" dirty="0"/>
              <a:t>Note: 'Assault' is often referred to as an 'umbrella' term, when what has happened is a 'battery'. </a:t>
            </a:r>
          </a:p>
        </p:txBody>
      </p:sp>
    </p:spTree>
    <p:extLst>
      <p:ext uri="{BB962C8B-B14F-4D97-AF65-F5344CB8AC3E}">
        <p14:creationId xmlns:p14="http://schemas.microsoft.com/office/powerpoint/2010/main" val="3908052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998" y="223351"/>
            <a:ext cx="4803636" cy="1311664"/>
          </a:xfrm>
        </p:spPr>
        <p:txBody>
          <a:bodyPr>
            <a:normAutofit/>
          </a:bodyPr>
          <a:lstStyle/>
          <a:p>
            <a:r>
              <a:rPr lang="en-GB">
                <a:solidFill>
                  <a:srgbClr val="000000"/>
                </a:solidFill>
              </a:rPr>
              <a:t>BATTERY</a:t>
            </a:r>
          </a:p>
        </p:txBody>
      </p:sp>
      <p:sp>
        <p:nvSpPr>
          <p:cNvPr id="3" name="Content Placeholder 2"/>
          <p:cNvSpPr>
            <a:spLocks noGrp="1"/>
          </p:cNvSpPr>
          <p:nvPr>
            <p:ph idx="1"/>
          </p:nvPr>
        </p:nvSpPr>
        <p:spPr>
          <a:xfrm>
            <a:off x="373677" y="1510143"/>
            <a:ext cx="5138123" cy="4550830"/>
          </a:xfrm>
        </p:spPr>
        <p:txBody>
          <a:bodyPr vert="horz" lIns="91440" tIns="45720" rIns="91440" bIns="45720" rtlCol="0" anchor="ctr">
            <a:noAutofit/>
          </a:bodyPr>
          <a:lstStyle/>
          <a:p>
            <a:pPr marL="0" indent="0">
              <a:buNone/>
            </a:pPr>
            <a:r>
              <a:rPr lang="en-GB" sz="2000" b="1" i="1" dirty="0">
                <a:solidFill>
                  <a:srgbClr val="000000"/>
                </a:solidFill>
              </a:rPr>
              <a:t>Battery is the intentional or reckless infliction of unlawful personal violence upon V </a:t>
            </a:r>
            <a:endParaRPr lang="en-GB" sz="2000" b="1" i="1">
              <a:solidFill>
                <a:srgbClr val="000000"/>
              </a:solidFill>
              <a:cs typeface="Calibri"/>
            </a:endParaRPr>
          </a:p>
          <a:p>
            <a:pPr marL="0" indent="0">
              <a:buNone/>
            </a:pPr>
            <a:r>
              <a:rPr lang="en-GB" sz="2000" b="1" i="1" dirty="0">
                <a:solidFill>
                  <a:srgbClr val="000000"/>
                </a:solidFill>
              </a:rPr>
              <a:t>(Rolfe 1952).</a:t>
            </a:r>
            <a:endParaRPr lang="en-GB" sz="2000" b="1" i="1">
              <a:solidFill>
                <a:srgbClr val="000000"/>
              </a:solidFill>
              <a:cs typeface="Calibri"/>
            </a:endParaRPr>
          </a:p>
          <a:p>
            <a:pPr marL="0" indent="0">
              <a:buNone/>
            </a:pPr>
            <a:r>
              <a:rPr lang="en-GB" sz="2000" b="1" u="sng" dirty="0">
                <a:solidFill>
                  <a:srgbClr val="000000"/>
                </a:solidFill>
              </a:rPr>
              <a:t>Elements of the offence:</a:t>
            </a:r>
            <a:endParaRPr lang="en-GB" sz="2000" b="1" u="sng">
              <a:solidFill>
                <a:srgbClr val="000000"/>
              </a:solidFill>
              <a:cs typeface="Calibri"/>
            </a:endParaRPr>
          </a:p>
          <a:p>
            <a:pPr marL="383540" indent="-383540">
              <a:buFontTx/>
              <a:buChar char="-"/>
            </a:pPr>
            <a:r>
              <a:rPr lang="en-GB" sz="2000" dirty="0">
                <a:solidFill>
                  <a:srgbClr val="000000"/>
                </a:solidFill>
                <a:latin typeface="Century Gothic"/>
              </a:rPr>
              <a:t>There was some conduct on the part of D;</a:t>
            </a:r>
          </a:p>
          <a:p>
            <a:pPr marL="383540" indent="-383540">
              <a:buFontTx/>
              <a:buChar char="-"/>
            </a:pPr>
            <a:r>
              <a:rPr lang="en-GB" sz="2000" dirty="0">
                <a:solidFill>
                  <a:srgbClr val="000000"/>
                </a:solidFill>
                <a:latin typeface="Century Gothic"/>
              </a:rPr>
              <a:t>V suffered unlawful personal violence;</a:t>
            </a:r>
          </a:p>
          <a:p>
            <a:pPr marL="383540" indent="-383540">
              <a:buFontTx/>
              <a:buChar char="-"/>
            </a:pPr>
            <a:r>
              <a:rPr lang="en-GB" sz="2000" dirty="0">
                <a:solidFill>
                  <a:srgbClr val="000000"/>
                </a:solidFill>
                <a:latin typeface="Century Gothic"/>
              </a:rPr>
              <a:t>This was inflicted as a result of D’s conduct;</a:t>
            </a:r>
          </a:p>
          <a:p>
            <a:pPr marL="383540" indent="-383540">
              <a:buFontTx/>
              <a:buChar char="-"/>
            </a:pPr>
            <a:r>
              <a:rPr lang="en-GB" sz="2000" dirty="0">
                <a:solidFill>
                  <a:srgbClr val="000000"/>
                </a:solidFill>
                <a:latin typeface="Century Gothic"/>
              </a:rPr>
              <a:t>D intended or was reckless to causing the unlawful personal violence</a:t>
            </a: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3"/>
          <a:srcRect l="13427" r="2148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2932706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The actus reus of battery</a:t>
            </a:r>
          </a:p>
        </p:txBody>
      </p:sp>
      <p:sp>
        <p:nvSpPr>
          <p:cNvPr id="3" name="Content Placeholder 2"/>
          <p:cNvSpPr>
            <a:spLocks noGrp="1"/>
          </p:cNvSpPr>
          <p:nvPr>
            <p:ph idx="1"/>
          </p:nvPr>
        </p:nvSpPr>
        <p:spPr>
          <a:xfrm>
            <a:off x="1353018" y="2077507"/>
            <a:ext cx="8237354" cy="4368290"/>
          </a:xfrm>
        </p:spPr>
        <p:txBody>
          <a:bodyPr vert="horz" lIns="91440" tIns="45720" rIns="91440" bIns="45720" rtlCol="0" anchor="t">
            <a:noAutofit/>
          </a:bodyPr>
          <a:lstStyle/>
          <a:p>
            <a:pPr marL="457200" indent="-457200">
              <a:buAutoNum type="arabicParenBoth"/>
            </a:pPr>
            <a:r>
              <a:rPr lang="en-GB" sz="2400" b="1" u="sng" dirty="0"/>
              <a:t>Conduct </a:t>
            </a:r>
            <a:endParaRPr lang="en-GB" sz="2400" b="1" u="sng" dirty="0">
              <a:cs typeface="Calibri"/>
            </a:endParaRPr>
          </a:p>
          <a:p>
            <a:pPr marL="0" indent="0">
              <a:buNone/>
            </a:pPr>
            <a:r>
              <a:rPr lang="en-GB" sz="2400" b="1" i="1" dirty="0">
                <a:solidFill>
                  <a:srgbClr val="FF0000"/>
                </a:solidFill>
              </a:rPr>
              <a:t>Fagan v MPC [1968]</a:t>
            </a:r>
            <a:endParaRPr lang="en-GB" sz="2400" b="1" i="1" dirty="0">
              <a:solidFill>
                <a:srgbClr val="FF0000"/>
              </a:solidFill>
              <a:cs typeface="Calibri"/>
            </a:endParaRPr>
          </a:p>
          <a:p>
            <a:pPr marL="0" indent="0">
              <a:buNone/>
            </a:pPr>
            <a:r>
              <a:rPr lang="en-GB" sz="2400" b="1" i="1" dirty="0">
                <a:solidFill>
                  <a:srgbClr val="FF0000"/>
                </a:solidFill>
              </a:rPr>
              <a:t>DPP v K ( a minor)[1990]</a:t>
            </a:r>
            <a:endParaRPr lang="en-GB" sz="2400" b="1" i="1" dirty="0">
              <a:solidFill>
                <a:srgbClr val="FF0000"/>
              </a:solidFill>
              <a:cs typeface="Calibri"/>
            </a:endParaRPr>
          </a:p>
          <a:p>
            <a:pPr marL="0" indent="0">
              <a:buNone/>
            </a:pPr>
            <a:r>
              <a:rPr lang="en-GB" sz="2400" b="1" i="1" dirty="0">
                <a:solidFill>
                  <a:srgbClr val="FF0000"/>
                </a:solidFill>
              </a:rPr>
              <a:t>Santana Bermudez [2004]</a:t>
            </a:r>
            <a:endParaRPr lang="en-GB" sz="2400" b="1" i="1" dirty="0">
              <a:solidFill>
                <a:srgbClr val="FF0000"/>
              </a:solidFill>
              <a:cs typeface="Calibri"/>
            </a:endParaRPr>
          </a:p>
          <a:p>
            <a:pPr marL="0" indent="0">
              <a:buNone/>
            </a:pPr>
            <a:r>
              <a:rPr lang="en-GB" sz="2400" b="1" u="sng" dirty="0"/>
              <a:t>(2) V suffered unlawful personal violence</a:t>
            </a:r>
            <a:endParaRPr lang="en-GB" sz="2400" b="1" u="sng" dirty="0">
              <a:cs typeface="Calibri"/>
            </a:endParaRPr>
          </a:p>
          <a:p>
            <a:pPr marL="0" indent="0">
              <a:buNone/>
            </a:pPr>
            <a:r>
              <a:rPr lang="en-GB" sz="2400" dirty="0"/>
              <a:t>a)Unlawful – </a:t>
            </a:r>
            <a:r>
              <a:rPr lang="en-GB" sz="2400" b="1" i="1" dirty="0">
                <a:solidFill>
                  <a:srgbClr val="FF0000"/>
                </a:solidFill>
              </a:rPr>
              <a:t>McMillan v CPS [2008], </a:t>
            </a:r>
            <a:r>
              <a:rPr lang="en-GB" sz="2400" b="1" i="1" dirty="0" err="1">
                <a:solidFill>
                  <a:srgbClr val="FF0000"/>
                </a:solidFill>
              </a:rPr>
              <a:t>Kenlin</a:t>
            </a:r>
            <a:r>
              <a:rPr lang="en-GB" sz="2400" b="1" i="1" dirty="0">
                <a:solidFill>
                  <a:srgbClr val="FF0000"/>
                </a:solidFill>
              </a:rPr>
              <a:t> v Gardiner [1967]</a:t>
            </a:r>
            <a:endParaRPr lang="en-GB" sz="2400" b="1" i="1" dirty="0">
              <a:solidFill>
                <a:srgbClr val="FF0000"/>
              </a:solidFill>
              <a:cs typeface="Calibri"/>
            </a:endParaRPr>
          </a:p>
          <a:p>
            <a:pPr marL="0" indent="0">
              <a:buNone/>
            </a:pPr>
            <a:r>
              <a:rPr lang="en-GB" sz="2400" dirty="0"/>
              <a:t>b) Personal – </a:t>
            </a:r>
            <a:r>
              <a:rPr lang="en-GB" sz="2400" b="1" i="1" dirty="0">
                <a:solidFill>
                  <a:srgbClr val="FF0000"/>
                </a:solidFill>
              </a:rPr>
              <a:t>Day [1845]</a:t>
            </a:r>
            <a:endParaRPr lang="en-GB" sz="2400" b="1" i="1" dirty="0">
              <a:solidFill>
                <a:srgbClr val="FF0000"/>
              </a:solidFill>
              <a:cs typeface="Calibri"/>
            </a:endParaRPr>
          </a:p>
          <a:p>
            <a:pPr marL="0" indent="0">
              <a:buNone/>
            </a:pPr>
            <a:r>
              <a:rPr lang="en-GB" sz="2400" dirty="0"/>
              <a:t>c) Violence – </a:t>
            </a:r>
            <a:r>
              <a:rPr lang="en-GB" sz="2400" b="1" i="1" dirty="0">
                <a:solidFill>
                  <a:srgbClr val="FF0000"/>
                </a:solidFill>
              </a:rPr>
              <a:t>Cole v Turner [1704] </a:t>
            </a:r>
            <a:r>
              <a:rPr lang="en-GB" sz="2400" b="1" dirty="0">
                <a:solidFill>
                  <a:srgbClr val="FF0000"/>
                </a:solidFill>
              </a:rPr>
              <a:t>, </a:t>
            </a:r>
            <a:r>
              <a:rPr lang="en-GB" sz="2400" b="1" i="1" dirty="0">
                <a:solidFill>
                  <a:srgbClr val="FF0000"/>
                </a:solidFill>
              </a:rPr>
              <a:t>Ireland; Burstow [1998]</a:t>
            </a:r>
            <a:endParaRPr lang="en-GB" sz="2400" b="1" i="1" dirty="0">
              <a:solidFill>
                <a:srgbClr val="FF0000"/>
              </a:solidFill>
              <a:cs typeface="Calibri"/>
            </a:endParaRPr>
          </a:p>
          <a:p>
            <a:pPr marL="0" indent="0">
              <a:buNone/>
            </a:pPr>
            <a:r>
              <a:rPr lang="en-GB" sz="2400" b="1" u="sng" dirty="0"/>
              <a:t>(3) Violence was inflicted as a result of D’s conduct</a:t>
            </a:r>
            <a:endParaRPr lang="en-GB" sz="2400" b="1" u="sng" dirty="0">
              <a:cs typeface="Calibri"/>
            </a:endParaRPr>
          </a:p>
          <a:p>
            <a:pPr marL="0" indent="0">
              <a:buNone/>
            </a:pPr>
            <a:r>
              <a:rPr lang="en-GB" sz="2400" b="1" i="1" dirty="0">
                <a:solidFill>
                  <a:srgbClr val="FF0000"/>
                </a:solidFill>
                <a:cs typeface="Calibri"/>
              </a:rPr>
              <a:t>Haystead v Chief Constable of Derbyshire [2002]</a:t>
            </a:r>
            <a:endParaRPr lang="en-GB" sz="2400" b="1" dirty="0">
              <a:solidFill>
                <a:srgbClr val="000000"/>
              </a:solidFill>
              <a:cs typeface="Calibri"/>
            </a:endParaRPr>
          </a:p>
          <a:p>
            <a:pPr marL="0" indent="0">
              <a:buNone/>
            </a:pPr>
            <a:endParaRPr lang="en-GB" sz="2400" b="1" u="sng" dirty="0">
              <a:cs typeface="Calibri" panose="020F0502020204030204"/>
            </a:endParaRPr>
          </a:p>
          <a:p>
            <a:pPr marL="0" indent="0">
              <a:buNone/>
            </a:pPr>
            <a:endParaRPr lang="en-GB" sz="1500" b="1" dirty="0">
              <a:cs typeface="Calibri" panose="020F0502020204030204"/>
            </a:endParaRPr>
          </a:p>
        </p:txBody>
      </p:sp>
      <p:pic>
        <p:nvPicPr>
          <p:cNvPr id="4" name="Picture 3"/>
          <p:cNvPicPr>
            <a:picLocks noChangeAspect="1"/>
          </p:cNvPicPr>
          <p:nvPr/>
        </p:nvPicPr>
        <p:blipFill rotWithShape="1">
          <a:blip r:embed="rId3"/>
          <a:srcRect l="27898" r="-2" b="-2"/>
          <a:stretch/>
        </p:blipFill>
        <p:spPr>
          <a:xfrm>
            <a:off x="8739962" y="2492376"/>
            <a:ext cx="2161333" cy="1601135"/>
          </a:xfrm>
          <a:prstGeom prst="rect">
            <a:avLst/>
          </a:prstGeom>
        </p:spPr>
      </p:pic>
    </p:spTree>
    <p:extLst>
      <p:ext uri="{BB962C8B-B14F-4D97-AF65-F5344CB8AC3E}">
        <p14:creationId xmlns:p14="http://schemas.microsoft.com/office/powerpoint/2010/main" val="4174820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mens rea of battery:</a:t>
            </a:r>
            <a:br>
              <a:rPr lang="en-GB" sz="4000">
                <a:solidFill>
                  <a:srgbClr val="FFFFFF"/>
                </a:solidFill>
              </a:rPr>
            </a:br>
            <a:r>
              <a:rPr lang="en-GB" sz="4000">
                <a:solidFill>
                  <a:srgbClr val="FFFFFF"/>
                </a:solidFill>
              </a:rPr>
              <a:t>‘D intended or was reckless’</a:t>
            </a:r>
          </a:p>
        </p:txBody>
      </p:sp>
      <p:sp>
        <p:nvSpPr>
          <p:cNvPr id="3" name="Content Placeholder 2"/>
          <p:cNvSpPr>
            <a:spLocks noGrp="1"/>
          </p:cNvSpPr>
          <p:nvPr>
            <p:ph idx="1"/>
          </p:nvPr>
        </p:nvSpPr>
        <p:spPr>
          <a:xfrm>
            <a:off x="4134811" y="1127051"/>
            <a:ext cx="7230796" cy="5068476"/>
          </a:xfrm>
        </p:spPr>
        <p:txBody>
          <a:bodyPr vert="horz" lIns="91440" tIns="45720" rIns="91440" bIns="45720" rtlCol="0" anchor="ctr">
            <a:noAutofit/>
          </a:bodyPr>
          <a:lstStyle/>
          <a:p>
            <a:r>
              <a:rPr lang="en-GB" sz="3200" i="1" dirty="0">
                <a:solidFill>
                  <a:srgbClr val="FF0000"/>
                </a:solidFill>
              </a:rPr>
              <a:t>Venna [1975]</a:t>
            </a:r>
            <a:r>
              <a:rPr lang="en-GB" sz="3200" dirty="0"/>
              <a:t> – Battery ( and assault) can be committed recklessly and intentionally.</a:t>
            </a:r>
            <a:endParaRPr lang="en-GB" sz="3200" dirty="0">
              <a:cs typeface="Calibri"/>
            </a:endParaRPr>
          </a:p>
          <a:p>
            <a:r>
              <a:rPr lang="en-GB" sz="3200" i="1" dirty="0">
                <a:solidFill>
                  <a:srgbClr val="FF0000"/>
                </a:solidFill>
                <a:cs typeface="Calibri"/>
              </a:rPr>
              <a:t>Pegram v DPP [2019]</a:t>
            </a:r>
          </a:p>
          <a:p>
            <a:pPr marL="0" indent="0">
              <a:buNone/>
            </a:pPr>
            <a:endParaRPr lang="en-GB" sz="3200" dirty="0">
              <a:cs typeface="Calibri"/>
            </a:endParaRPr>
          </a:p>
          <a:p>
            <a:r>
              <a:rPr lang="en-GB" sz="3200" b="1" dirty="0"/>
              <a:t>Intention</a:t>
            </a:r>
            <a:r>
              <a:rPr lang="en-GB" sz="3200" dirty="0"/>
              <a:t>: it must be either Ds aim or purpose to apply unlawful personal violence (direct intention)</a:t>
            </a:r>
            <a:endParaRPr lang="en-GB" sz="3200" dirty="0">
              <a:cs typeface="Calibri"/>
            </a:endParaRPr>
          </a:p>
          <a:p>
            <a:pPr marL="0" indent="0">
              <a:buNone/>
            </a:pPr>
            <a:r>
              <a:rPr lang="en-GB" sz="3200" dirty="0"/>
              <a:t> or</a:t>
            </a:r>
            <a:endParaRPr lang="en-GB" sz="3200" dirty="0">
              <a:cs typeface="Calibri"/>
            </a:endParaRPr>
          </a:p>
          <a:p>
            <a:pPr marL="0" indent="0">
              <a:buNone/>
            </a:pPr>
            <a:r>
              <a:rPr lang="en-GB" sz="3200" dirty="0"/>
              <a:t> that it must be virtually certain that D’s conduct would result in the application of such violence and that D was aware of this (Indirect intention).</a:t>
            </a:r>
            <a:endParaRPr lang="en-GB" sz="3200" dirty="0">
              <a:cs typeface="Calibri"/>
            </a:endParaRPr>
          </a:p>
        </p:txBody>
      </p:sp>
    </p:spTree>
    <p:extLst>
      <p:ext uri="{BB962C8B-B14F-4D97-AF65-F5344CB8AC3E}">
        <p14:creationId xmlns:p14="http://schemas.microsoft.com/office/powerpoint/2010/main" val="3534844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7CA32C-F55E-44F2-AB96-944624F90E03}"/>
              </a:ext>
            </a:extLst>
          </p:cNvPr>
          <p:cNvSpPr txBox="1"/>
          <p:nvPr/>
        </p:nvSpPr>
        <p:spPr>
          <a:xfrm>
            <a:off x="713117" y="483079"/>
            <a:ext cx="4885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there some conduct on the part of the D?</a:t>
            </a:r>
          </a:p>
        </p:txBody>
      </p:sp>
      <p:cxnSp>
        <p:nvCxnSpPr>
          <p:cNvPr id="6" name="Straight Arrow Connector 5">
            <a:extLst>
              <a:ext uri="{FF2B5EF4-FFF2-40B4-BE49-F238E27FC236}">
                <a16:creationId xmlns:a16="http://schemas.microsoft.com/office/drawing/2014/main" id="{F12D3213-D441-4A5F-BA3D-56EA20B20269}"/>
              </a:ext>
            </a:extLst>
          </p:cNvPr>
          <p:cNvCxnSpPr/>
          <p:nvPr/>
        </p:nvCxnSpPr>
        <p:spPr>
          <a:xfrm flipH="1">
            <a:off x="2727925" y="900562"/>
            <a:ext cx="5750" cy="4974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C81EF0B-9AE6-48AA-A1AE-5E4D7857FA79}"/>
              </a:ext>
            </a:extLst>
          </p:cNvPr>
          <p:cNvSpPr txBox="1"/>
          <p:nvPr/>
        </p:nvSpPr>
        <p:spPr>
          <a:xfrm>
            <a:off x="926980" y="1530830"/>
            <a:ext cx="3893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suffer unlawful violence?</a:t>
            </a:r>
          </a:p>
        </p:txBody>
      </p:sp>
      <p:cxnSp>
        <p:nvCxnSpPr>
          <p:cNvPr id="8" name="Straight Arrow Connector 7">
            <a:extLst>
              <a:ext uri="{FF2B5EF4-FFF2-40B4-BE49-F238E27FC236}">
                <a16:creationId xmlns:a16="http://schemas.microsoft.com/office/drawing/2014/main" id="{49BB8C77-9E78-4339-88EC-AFE56C3C0259}"/>
              </a:ext>
            </a:extLst>
          </p:cNvPr>
          <p:cNvCxnSpPr/>
          <p:nvPr/>
        </p:nvCxnSpPr>
        <p:spPr>
          <a:xfrm flipH="1">
            <a:off x="2726128" y="2005821"/>
            <a:ext cx="5750" cy="9287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C391E00-469B-4764-864D-79E582FE60D0}"/>
              </a:ext>
            </a:extLst>
          </p:cNvPr>
          <p:cNvSpPr txBox="1"/>
          <p:nvPr/>
        </p:nvSpPr>
        <p:spPr>
          <a:xfrm>
            <a:off x="925183" y="3053032"/>
            <a:ext cx="3720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this a result of the D's conduct?</a:t>
            </a:r>
          </a:p>
        </p:txBody>
      </p:sp>
      <p:cxnSp>
        <p:nvCxnSpPr>
          <p:cNvPr id="10" name="Straight Arrow Connector 9">
            <a:extLst>
              <a:ext uri="{FF2B5EF4-FFF2-40B4-BE49-F238E27FC236}">
                <a16:creationId xmlns:a16="http://schemas.microsoft.com/office/drawing/2014/main" id="{9E32EBD0-7A1F-4DF7-8B5D-4C8B004A1F86}"/>
              </a:ext>
            </a:extLst>
          </p:cNvPr>
          <p:cNvCxnSpPr/>
          <p:nvPr/>
        </p:nvCxnSpPr>
        <p:spPr>
          <a:xfrm flipH="1">
            <a:off x="2709953" y="3700553"/>
            <a:ext cx="20128" cy="6987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0A63883-BCA5-4F46-9126-965EBC5DFBF3}"/>
              </a:ext>
            </a:extLst>
          </p:cNvPr>
          <p:cNvSpPr txBox="1"/>
          <p:nvPr/>
        </p:nvSpPr>
        <p:spPr>
          <a:xfrm>
            <a:off x="793989" y="4661499"/>
            <a:ext cx="37208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 intend or was reckless to causing the battery?</a:t>
            </a:r>
          </a:p>
        </p:txBody>
      </p:sp>
      <p:pic>
        <p:nvPicPr>
          <p:cNvPr id="12" name="Picture 12" descr="A close up of a sign&#10;&#10;Description automatically generated">
            <a:extLst>
              <a:ext uri="{FF2B5EF4-FFF2-40B4-BE49-F238E27FC236}">
                <a16:creationId xmlns:a16="http://schemas.microsoft.com/office/drawing/2014/main" id="{5ADD9EB1-5408-40A4-B867-0CC96C908BFA}"/>
              </a:ext>
            </a:extLst>
          </p:cNvPr>
          <p:cNvPicPr>
            <a:picLocks noChangeAspect="1"/>
          </p:cNvPicPr>
          <p:nvPr/>
        </p:nvPicPr>
        <p:blipFill>
          <a:blip r:embed="rId3"/>
          <a:stretch>
            <a:fillRect/>
          </a:stretch>
        </p:blipFill>
        <p:spPr>
          <a:xfrm>
            <a:off x="1101306" y="5864223"/>
            <a:ext cx="2743200" cy="995516"/>
          </a:xfrm>
          <a:prstGeom prst="rect">
            <a:avLst/>
          </a:prstGeom>
        </p:spPr>
      </p:pic>
      <p:cxnSp>
        <p:nvCxnSpPr>
          <p:cNvPr id="13" name="Straight Arrow Connector 12">
            <a:extLst>
              <a:ext uri="{FF2B5EF4-FFF2-40B4-BE49-F238E27FC236}">
                <a16:creationId xmlns:a16="http://schemas.microsoft.com/office/drawing/2014/main" id="{FAA2C177-C0B8-45AA-8AFF-E5B1CA2FE79A}"/>
              </a:ext>
            </a:extLst>
          </p:cNvPr>
          <p:cNvCxnSpPr/>
          <p:nvPr/>
        </p:nvCxnSpPr>
        <p:spPr>
          <a:xfrm>
            <a:off x="2627642" y="5309019"/>
            <a:ext cx="37381" cy="5549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1E62251-5237-4BFC-A68E-098C07B6E200}"/>
              </a:ext>
            </a:extLst>
          </p:cNvPr>
          <p:cNvSpPr txBox="1"/>
          <p:nvPr/>
        </p:nvSpPr>
        <p:spPr>
          <a:xfrm>
            <a:off x="7966495" y="2718758"/>
            <a:ext cx="3030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If No, the offence fails </a:t>
            </a:r>
          </a:p>
          <a:p>
            <a:r>
              <a:rPr lang="en-GB" dirty="0">
                <a:cs typeface="Calibri"/>
              </a:rPr>
              <a:t>(possible assault though)</a:t>
            </a:r>
          </a:p>
        </p:txBody>
      </p:sp>
      <p:sp>
        <p:nvSpPr>
          <p:cNvPr id="16" name="Arrow: Striped Right 15">
            <a:extLst>
              <a:ext uri="{FF2B5EF4-FFF2-40B4-BE49-F238E27FC236}">
                <a16:creationId xmlns:a16="http://schemas.microsoft.com/office/drawing/2014/main" id="{6C6CBF90-EE08-476A-B2B6-D3C4589E2586}"/>
              </a:ext>
            </a:extLst>
          </p:cNvPr>
          <p:cNvSpPr/>
          <p:nvPr/>
        </p:nvSpPr>
        <p:spPr>
          <a:xfrm>
            <a:off x="6000376" y="2875774"/>
            <a:ext cx="977660" cy="48883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3565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ASSAULT – s39 CJA 1988</a:t>
            </a:r>
          </a:p>
        </p:txBody>
      </p:sp>
      <p:sp>
        <p:nvSpPr>
          <p:cNvPr id="3" name="Content Placeholder 2"/>
          <p:cNvSpPr>
            <a:spLocks noGrp="1"/>
          </p:cNvSpPr>
          <p:nvPr>
            <p:ph idx="1"/>
          </p:nvPr>
        </p:nvSpPr>
        <p:spPr>
          <a:xfrm>
            <a:off x="1367624" y="2490436"/>
            <a:ext cx="9708995" cy="3567173"/>
          </a:xfrm>
        </p:spPr>
        <p:txBody>
          <a:bodyPr anchor="ctr">
            <a:normAutofit fontScale="92500" lnSpcReduction="20000"/>
          </a:bodyPr>
          <a:lstStyle/>
          <a:p>
            <a:pPr marL="0" indent="0">
              <a:buNone/>
            </a:pPr>
            <a:r>
              <a:rPr lang="en-GB" b="1" dirty="0"/>
              <a:t>D commits an assault where he intentionally or recklessly causes V to apprehend immediate unlawful personal violence –</a:t>
            </a:r>
            <a:endParaRPr lang="en-GB" b="1" dirty="0">
              <a:cs typeface="Calibri"/>
            </a:endParaRPr>
          </a:p>
          <a:p>
            <a:pPr marL="0" indent="0">
              <a:buNone/>
            </a:pPr>
            <a:r>
              <a:rPr lang="en-GB" b="1" i="1" dirty="0">
                <a:solidFill>
                  <a:srgbClr val="FF0000"/>
                </a:solidFill>
              </a:rPr>
              <a:t> Fagan v Metropolitan Police Commissioner [1968]</a:t>
            </a:r>
            <a:endParaRPr lang="en-GB" b="1" i="1">
              <a:solidFill>
                <a:srgbClr val="FF0000"/>
              </a:solidFill>
              <a:cs typeface="Calibri"/>
            </a:endParaRPr>
          </a:p>
          <a:p>
            <a:pPr marL="0" indent="0">
              <a:buNone/>
            </a:pPr>
            <a:endParaRPr lang="en-GB" b="1" dirty="0">
              <a:cs typeface="Calibri"/>
            </a:endParaRPr>
          </a:p>
          <a:p>
            <a:pPr marL="0" indent="0">
              <a:buNone/>
            </a:pPr>
            <a:r>
              <a:rPr lang="en-GB" b="1" u="sng" dirty="0"/>
              <a:t>Elements of the offence:</a:t>
            </a:r>
            <a:endParaRPr lang="en-GB" b="1" u="sng" dirty="0">
              <a:cs typeface="Calibri"/>
            </a:endParaRPr>
          </a:p>
          <a:p>
            <a:pPr>
              <a:buFontTx/>
              <a:buChar char="-"/>
            </a:pPr>
            <a:r>
              <a:rPr lang="en-GB" dirty="0"/>
              <a:t>There was some conduct on the part of D</a:t>
            </a:r>
            <a:endParaRPr lang="en-GB" dirty="0">
              <a:cs typeface="Calibri"/>
            </a:endParaRPr>
          </a:p>
          <a:p>
            <a:pPr>
              <a:buFontTx/>
              <a:buChar char="-"/>
            </a:pPr>
            <a:r>
              <a:rPr lang="en-GB" dirty="0"/>
              <a:t>V apprehended immediate unlawful personal violence (a battery)</a:t>
            </a:r>
            <a:endParaRPr lang="en-GB" dirty="0">
              <a:cs typeface="Calibri"/>
            </a:endParaRPr>
          </a:p>
          <a:p>
            <a:pPr>
              <a:buFontTx/>
              <a:buChar char="-"/>
            </a:pPr>
            <a:r>
              <a:rPr lang="en-GB" dirty="0"/>
              <a:t>This was caused as a result of Ds conduct;</a:t>
            </a:r>
            <a:endParaRPr lang="en-GB" dirty="0">
              <a:cs typeface="Calibri"/>
            </a:endParaRPr>
          </a:p>
          <a:p>
            <a:pPr>
              <a:buFontTx/>
              <a:buChar char="-"/>
            </a:pPr>
            <a:r>
              <a:rPr lang="en-GB" dirty="0"/>
              <a:t>D intended or was reckless to causing the apprehension of  a battery</a:t>
            </a:r>
            <a:endParaRPr lang="en-GB" dirty="0">
              <a:cs typeface="Calibri"/>
            </a:endParaRPr>
          </a:p>
        </p:txBody>
      </p:sp>
    </p:spTree>
    <p:extLst>
      <p:ext uri="{BB962C8B-B14F-4D97-AF65-F5344CB8AC3E}">
        <p14:creationId xmlns:p14="http://schemas.microsoft.com/office/powerpoint/2010/main" val="1781915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46050" y="304292"/>
            <a:ext cx="6149595" cy="1190546"/>
          </a:xfrm>
        </p:spPr>
        <p:txBody>
          <a:bodyPr>
            <a:normAutofit/>
          </a:bodyPr>
          <a:lstStyle/>
          <a:p>
            <a:r>
              <a:rPr lang="en-GB" sz="3600">
                <a:solidFill>
                  <a:srgbClr val="FFFFFF"/>
                </a:solidFill>
              </a:rPr>
              <a:t>The actus reus of assault</a:t>
            </a:r>
          </a:p>
        </p:txBody>
      </p:sp>
      <p:sp>
        <p:nvSpPr>
          <p:cNvPr id="3" name="Content Placeholder 2"/>
          <p:cNvSpPr>
            <a:spLocks noGrp="1"/>
          </p:cNvSpPr>
          <p:nvPr>
            <p:ph idx="1"/>
          </p:nvPr>
        </p:nvSpPr>
        <p:spPr>
          <a:xfrm>
            <a:off x="207245" y="1341195"/>
            <a:ext cx="6796576" cy="4192913"/>
          </a:xfrm>
        </p:spPr>
        <p:txBody>
          <a:bodyPr anchor="t">
            <a:normAutofit/>
          </a:bodyPr>
          <a:lstStyle/>
          <a:p>
            <a:pPr marL="457200" indent="-457200">
              <a:buAutoNum type="arabicParenBoth"/>
            </a:pPr>
            <a:r>
              <a:rPr lang="en-GB" sz="2400" b="1" dirty="0">
                <a:solidFill>
                  <a:srgbClr val="FEFFFF"/>
                </a:solidFill>
              </a:rPr>
              <a:t>There was some conduct on the part of D – </a:t>
            </a:r>
            <a:r>
              <a:rPr lang="en-GB" sz="2400" i="1" dirty="0">
                <a:solidFill>
                  <a:srgbClr val="FF0000"/>
                </a:solidFill>
              </a:rPr>
              <a:t>Meade v Belt [1823]: </a:t>
            </a:r>
            <a:r>
              <a:rPr lang="en-GB" sz="2400" b="1" i="1" dirty="0">
                <a:solidFill>
                  <a:srgbClr val="FF0000"/>
                </a:solidFill>
              </a:rPr>
              <a:t>Ireland: Burstow [1998]</a:t>
            </a:r>
            <a:endParaRPr lang="en-GB" sz="2400" b="1" i="1" dirty="0">
              <a:solidFill>
                <a:srgbClr val="FF0000"/>
              </a:solidFill>
              <a:cs typeface="Calibri"/>
            </a:endParaRPr>
          </a:p>
          <a:p>
            <a:pPr marL="457200" indent="-457200">
              <a:buAutoNum type="arabicParenBoth"/>
            </a:pPr>
            <a:r>
              <a:rPr lang="en-GB" sz="2400" b="1" dirty="0">
                <a:solidFill>
                  <a:srgbClr val="FEFFFF"/>
                </a:solidFill>
              </a:rPr>
              <a:t>V apprehended immediate unlawful personal violence (a battery)</a:t>
            </a:r>
            <a:endParaRPr lang="en-GB" sz="2400" b="1" dirty="0">
              <a:solidFill>
                <a:srgbClr val="FEFFFF"/>
              </a:solidFill>
              <a:cs typeface="Calibri"/>
            </a:endParaRPr>
          </a:p>
          <a:p>
            <a:pPr marL="457200" indent="-457200">
              <a:buAutoNum type="alphaLcParenR"/>
            </a:pPr>
            <a:r>
              <a:rPr lang="en-GB" sz="2400" b="1" dirty="0">
                <a:solidFill>
                  <a:srgbClr val="FEFFFF"/>
                </a:solidFill>
              </a:rPr>
              <a:t>Apprehension</a:t>
            </a:r>
            <a:endParaRPr lang="en-GB" sz="2400" b="1" dirty="0">
              <a:solidFill>
                <a:srgbClr val="FEFFFF"/>
              </a:solidFill>
              <a:cs typeface="Calibri"/>
            </a:endParaRPr>
          </a:p>
          <a:p>
            <a:pPr marL="457200" indent="-457200">
              <a:buAutoNum type="alphaLcParenR"/>
            </a:pPr>
            <a:r>
              <a:rPr lang="en-GB" sz="2400" b="1" dirty="0">
                <a:solidFill>
                  <a:srgbClr val="FEFFFF"/>
                </a:solidFill>
              </a:rPr>
              <a:t>Immediate – </a:t>
            </a:r>
            <a:r>
              <a:rPr lang="en-GB" sz="2400" b="1" dirty="0">
                <a:solidFill>
                  <a:srgbClr val="FF0000"/>
                </a:solidFill>
              </a:rPr>
              <a:t>Thomas v National Union of Mineworkers [1986]</a:t>
            </a:r>
            <a:endParaRPr lang="en-GB" sz="2400" b="1" dirty="0">
              <a:solidFill>
                <a:srgbClr val="FF0000"/>
              </a:solidFill>
              <a:cs typeface="Calibri"/>
            </a:endParaRPr>
          </a:p>
          <a:p>
            <a:pPr marL="0" indent="0">
              <a:buNone/>
            </a:pPr>
            <a:r>
              <a:rPr lang="en-GB" sz="2400" b="1" dirty="0">
                <a:solidFill>
                  <a:srgbClr val="FEFFFF"/>
                </a:solidFill>
              </a:rPr>
              <a:t>	</a:t>
            </a:r>
            <a:r>
              <a:rPr lang="en-GB" sz="2400" b="1" dirty="0">
                <a:solidFill>
                  <a:srgbClr val="FF0000"/>
                </a:solidFill>
              </a:rPr>
              <a:t>	- Constanza [1997]</a:t>
            </a:r>
            <a:endParaRPr lang="en-GB" sz="2400" b="1" dirty="0">
              <a:solidFill>
                <a:srgbClr val="FF0000"/>
              </a:solidFill>
              <a:cs typeface="Calibri"/>
            </a:endParaRPr>
          </a:p>
          <a:p>
            <a:pPr marL="0" indent="0">
              <a:buNone/>
            </a:pPr>
            <a:r>
              <a:rPr lang="en-GB" sz="2400" b="1" dirty="0">
                <a:solidFill>
                  <a:srgbClr val="FEFFFF"/>
                </a:solidFill>
              </a:rPr>
              <a:t>(3) This was caused as a result of D’s conduct</a:t>
            </a:r>
            <a:endParaRPr lang="en-GB" sz="2400" b="1" dirty="0">
              <a:solidFill>
                <a:srgbClr val="FEFFFF"/>
              </a:solidFill>
              <a:cs typeface="Calibri"/>
            </a:endParaRPr>
          </a:p>
        </p:txBody>
      </p:sp>
      <p:pic>
        <p:nvPicPr>
          <p:cNvPr id="4" name="Picture 3"/>
          <p:cNvPicPr>
            <a:picLocks noChangeAspect="1"/>
          </p:cNvPicPr>
          <p:nvPr/>
        </p:nvPicPr>
        <p:blipFill rotWithShape="1">
          <a:blip r:embed="rId3"/>
          <a:srcRect l="11232" r="34986" b="1"/>
          <a:stretch/>
        </p:blipFill>
        <p:spPr>
          <a:xfrm>
            <a:off x="7554137" y="1353980"/>
            <a:ext cx="4637558" cy="5257799"/>
          </a:xfrm>
          <a:prstGeom prst="rect">
            <a:avLst/>
          </a:prstGeom>
        </p:spPr>
      </p:pic>
    </p:spTree>
    <p:extLst>
      <p:ext uri="{BB962C8B-B14F-4D97-AF65-F5344CB8AC3E}">
        <p14:creationId xmlns:p14="http://schemas.microsoft.com/office/powerpoint/2010/main" val="840049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dirty="0">
                <a:solidFill>
                  <a:srgbClr val="FFFFFF"/>
                </a:solidFill>
              </a:rPr>
              <a:t>The Mens rea of assault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3200" b="1" u="sng" dirty="0"/>
              <a:t>D can possess the MR for assault in 3 ways:</a:t>
            </a:r>
          </a:p>
          <a:p>
            <a:r>
              <a:rPr lang="en-GB" sz="2400" dirty="0"/>
              <a:t>Where it is D’s aim or purpose to cause somebody to apprehend immediate unlawful personal violence – </a:t>
            </a:r>
            <a:r>
              <a:rPr lang="en-GB" sz="2400" b="1" dirty="0">
                <a:solidFill>
                  <a:srgbClr val="0070C0"/>
                </a:solidFill>
              </a:rPr>
              <a:t>DIRECT INTENTION</a:t>
            </a:r>
            <a:endParaRPr lang="en-GB" sz="2400" b="1" dirty="0">
              <a:solidFill>
                <a:srgbClr val="0070C0"/>
              </a:solidFill>
              <a:cs typeface="Calibri"/>
            </a:endParaRPr>
          </a:p>
          <a:p>
            <a:r>
              <a:rPr lang="en-GB" sz="2400" dirty="0"/>
              <a:t>Where it is virtually certain that D’s conduct will cause somebody to apprehend immediate unlawful personal violence and D is aware of this – </a:t>
            </a:r>
            <a:r>
              <a:rPr lang="en-GB" sz="2400" b="1" dirty="0">
                <a:solidFill>
                  <a:srgbClr val="0070C0"/>
                </a:solidFill>
              </a:rPr>
              <a:t>INDIRECT INTENTION</a:t>
            </a:r>
            <a:endParaRPr lang="en-GB" sz="2400" b="1" dirty="0">
              <a:solidFill>
                <a:srgbClr val="0070C0"/>
              </a:solidFill>
              <a:cs typeface="Calibri"/>
            </a:endParaRPr>
          </a:p>
          <a:p>
            <a:r>
              <a:rPr lang="en-GB" sz="2400" dirty="0"/>
              <a:t>Where D realises the risk that his conduct might cause somebody to apprehend immediate unlawful personal violence </a:t>
            </a:r>
            <a:r>
              <a:rPr lang="en-GB" sz="2400" b="1" dirty="0">
                <a:solidFill>
                  <a:srgbClr val="0070C0"/>
                </a:solidFill>
              </a:rPr>
              <a:t>(SUBJECTIVE</a:t>
            </a:r>
            <a:r>
              <a:rPr lang="en-GB" sz="2400" dirty="0"/>
              <a:t> </a:t>
            </a:r>
            <a:r>
              <a:rPr lang="en-GB" sz="2400" b="1" dirty="0">
                <a:solidFill>
                  <a:srgbClr val="0070C0"/>
                </a:solidFill>
              </a:rPr>
              <a:t>RECKLESSNESS</a:t>
            </a:r>
            <a:r>
              <a:rPr lang="en-GB" sz="2400" dirty="0"/>
              <a:t>) – Cunningham [1957]</a:t>
            </a:r>
            <a:endParaRPr lang="en-GB" sz="2400" dirty="0">
              <a:cs typeface="Calibri"/>
            </a:endParaRPr>
          </a:p>
        </p:txBody>
      </p:sp>
    </p:spTree>
    <p:extLst>
      <p:ext uri="{BB962C8B-B14F-4D97-AF65-F5344CB8AC3E}">
        <p14:creationId xmlns:p14="http://schemas.microsoft.com/office/powerpoint/2010/main" val="286577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C132D1-B0E2-4895-8D24-674A3C9CB80C}"/>
              </a:ext>
            </a:extLst>
          </p:cNvPr>
          <p:cNvSpPr txBox="1"/>
          <p:nvPr/>
        </p:nvSpPr>
        <p:spPr>
          <a:xfrm>
            <a:off x="957532" y="583721"/>
            <a:ext cx="44397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some conduct on the part of the D?</a:t>
            </a:r>
          </a:p>
          <a:p>
            <a:endParaRPr lang="en-GB" dirty="0">
              <a:cs typeface="Calibri"/>
            </a:endParaRPr>
          </a:p>
        </p:txBody>
      </p:sp>
      <p:sp>
        <p:nvSpPr>
          <p:cNvPr id="3" name="Arrow: Down 2">
            <a:extLst>
              <a:ext uri="{FF2B5EF4-FFF2-40B4-BE49-F238E27FC236}">
                <a16:creationId xmlns:a16="http://schemas.microsoft.com/office/drawing/2014/main" id="{3136CC0E-C586-4490-8AA5-2A00DD57316B}"/>
              </a:ext>
            </a:extLst>
          </p:cNvPr>
          <p:cNvSpPr/>
          <p:nvPr/>
        </p:nvSpPr>
        <p:spPr>
          <a:xfrm>
            <a:off x="2603502" y="104108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B5B00D4-7581-4100-8AA8-D1C40DCB3079}"/>
              </a:ext>
            </a:extLst>
          </p:cNvPr>
          <p:cNvSpPr txBox="1"/>
          <p:nvPr/>
        </p:nvSpPr>
        <p:spPr>
          <a:xfrm>
            <a:off x="1128263" y="1717734"/>
            <a:ext cx="40946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apprehend immediate unlawful </a:t>
            </a:r>
            <a:r>
              <a:rPr lang="en-GB">
                <a:cs typeface="Calibri"/>
              </a:rPr>
              <a:t>violence (an immediate battery?)</a:t>
            </a:r>
            <a:endParaRPr lang="en-GB" dirty="0">
              <a:cs typeface="Calibri"/>
            </a:endParaRPr>
          </a:p>
        </p:txBody>
      </p:sp>
      <p:sp>
        <p:nvSpPr>
          <p:cNvPr id="5" name="Arrow: Down 4">
            <a:extLst>
              <a:ext uri="{FF2B5EF4-FFF2-40B4-BE49-F238E27FC236}">
                <a16:creationId xmlns:a16="http://schemas.microsoft.com/office/drawing/2014/main" id="{41193168-2E37-4CF3-B8C5-F33CE2B72732}"/>
              </a:ext>
            </a:extLst>
          </p:cNvPr>
          <p:cNvSpPr/>
          <p:nvPr/>
        </p:nvSpPr>
        <p:spPr>
          <a:xfrm>
            <a:off x="2675388" y="2363802"/>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97DA7DE-9005-43C4-92F7-2CC8D4BE4C81}"/>
              </a:ext>
            </a:extLst>
          </p:cNvPr>
          <p:cNvSpPr txBox="1"/>
          <p:nvPr/>
        </p:nvSpPr>
        <p:spPr>
          <a:xfrm>
            <a:off x="1314270" y="3039554"/>
            <a:ext cx="390776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D's conduct cause this apprehension (factual and </a:t>
            </a:r>
            <a:r>
              <a:rPr lang="en-GB">
                <a:cs typeface="Calibri"/>
              </a:rPr>
              <a:t>legal causation).</a:t>
            </a:r>
            <a:endParaRPr lang="en-GB" dirty="0">
              <a:cs typeface="Calibri"/>
            </a:endParaRPr>
          </a:p>
        </p:txBody>
      </p:sp>
      <p:sp>
        <p:nvSpPr>
          <p:cNvPr id="7" name="Arrow: Down 6">
            <a:extLst>
              <a:ext uri="{FF2B5EF4-FFF2-40B4-BE49-F238E27FC236}">
                <a16:creationId xmlns:a16="http://schemas.microsoft.com/office/drawing/2014/main" id="{FBB163A4-F540-4134-BDEB-22530084F967}"/>
              </a:ext>
            </a:extLst>
          </p:cNvPr>
          <p:cNvSpPr/>
          <p:nvPr/>
        </p:nvSpPr>
        <p:spPr>
          <a:xfrm>
            <a:off x="2675387" y="397406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88649D-ED9D-432C-85E2-D2072F535B39}"/>
              </a:ext>
            </a:extLst>
          </p:cNvPr>
          <p:cNvSpPr txBox="1"/>
          <p:nvPr/>
        </p:nvSpPr>
        <p:spPr>
          <a:xfrm>
            <a:off x="1500277" y="47639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 intented or was reckless?</a:t>
            </a:r>
            <a:endParaRPr lang="en-GB" dirty="0">
              <a:cs typeface="Calibri"/>
            </a:endParaRPr>
          </a:p>
        </p:txBody>
      </p:sp>
      <p:sp>
        <p:nvSpPr>
          <p:cNvPr id="9" name="Arrow: Down 8">
            <a:extLst>
              <a:ext uri="{FF2B5EF4-FFF2-40B4-BE49-F238E27FC236}">
                <a16:creationId xmlns:a16="http://schemas.microsoft.com/office/drawing/2014/main" id="{01DA6B6A-E158-435F-9AFB-04A67B1D699E}"/>
              </a:ext>
            </a:extLst>
          </p:cNvPr>
          <p:cNvSpPr/>
          <p:nvPr/>
        </p:nvSpPr>
        <p:spPr>
          <a:xfrm>
            <a:off x="2675389" y="5354293"/>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2" descr="A close up of a sign&#10;&#10;Description automatically generated">
            <a:extLst>
              <a:ext uri="{FF2B5EF4-FFF2-40B4-BE49-F238E27FC236}">
                <a16:creationId xmlns:a16="http://schemas.microsoft.com/office/drawing/2014/main" id="{4733C28F-4584-4E0E-A483-2F1D20841110}"/>
              </a:ext>
            </a:extLst>
          </p:cNvPr>
          <p:cNvPicPr>
            <a:picLocks noChangeAspect="1"/>
          </p:cNvPicPr>
          <p:nvPr/>
        </p:nvPicPr>
        <p:blipFill>
          <a:blip r:embed="rId2"/>
          <a:stretch>
            <a:fillRect/>
          </a:stretch>
        </p:blipFill>
        <p:spPr>
          <a:xfrm>
            <a:off x="1820174" y="5950487"/>
            <a:ext cx="2254370" cy="822988"/>
          </a:xfrm>
          <a:prstGeom prst="rect">
            <a:avLst/>
          </a:prstGeom>
        </p:spPr>
      </p:pic>
      <p:sp>
        <p:nvSpPr>
          <p:cNvPr id="14" name="TextBox 13">
            <a:extLst>
              <a:ext uri="{FF2B5EF4-FFF2-40B4-BE49-F238E27FC236}">
                <a16:creationId xmlns:a16="http://schemas.microsoft.com/office/drawing/2014/main" id="{442E7D46-9464-4751-95C9-964FB11E0A92}"/>
              </a:ext>
            </a:extLst>
          </p:cNvPr>
          <p:cNvSpPr txBox="1"/>
          <p:nvPr/>
        </p:nvSpPr>
        <p:spPr>
          <a:xfrm>
            <a:off x="5630174" y="2639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a:t>
            </a:r>
            <a:endParaRPr lang="en-US"/>
          </a:p>
        </p:txBody>
      </p:sp>
      <p:sp>
        <p:nvSpPr>
          <p:cNvPr id="15" name="Arrow: Right 14">
            <a:extLst>
              <a:ext uri="{FF2B5EF4-FFF2-40B4-BE49-F238E27FC236}">
                <a16:creationId xmlns:a16="http://schemas.microsoft.com/office/drawing/2014/main" id="{541DE0C1-5BF3-4197-80CA-A34A96B5C602}"/>
              </a:ext>
            </a:extLst>
          </p:cNvPr>
          <p:cNvSpPr/>
          <p:nvPr/>
        </p:nvSpPr>
        <p:spPr>
          <a:xfrm>
            <a:off x="5606796" y="318668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2734BCE4-9817-4F83-8C9F-25D53D382BA7}"/>
              </a:ext>
            </a:extLst>
          </p:cNvPr>
          <p:cNvSpPr txBox="1"/>
          <p:nvPr/>
        </p:nvSpPr>
        <p:spPr>
          <a:xfrm>
            <a:off x="7542362" y="299911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egoe UI"/>
              </a:rPr>
              <a:t>If No, the offence fails </a:t>
            </a:r>
            <a:r>
              <a:rPr lang="en-US">
                <a:cs typeface="Segoe UI"/>
              </a:rPr>
              <a:t>​</a:t>
            </a:r>
          </a:p>
          <a:p>
            <a:r>
              <a:rPr lang="en-GB">
                <a:cs typeface="Segoe UI"/>
              </a:rPr>
              <a:t>(possible battery though)</a:t>
            </a:r>
          </a:p>
        </p:txBody>
      </p:sp>
    </p:spTree>
    <p:extLst>
      <p:ext uri="{BB962C8B-B14F-4D97-AF65-F5344CB8AC3E}">
        <p14:creationId xmlns:p14="http://schemas.microsoft.com/office/powerpoint/2010/main" val="4256224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ASSAULT OCCASIONING ACTUAL BODILY HARM  - S.47 OAPA 1861</a:t>
            </a:r>
          </a:p>
        </p:txBody>
      </p:sp>
      <p:sp>
        <p:nvSpPr>
          <p:cNvPr id="3" name="TextBox 2"/>
          <p:cNvSpPr txBox="1"/>
          <p:nvPr/>
        </p:nvSpPr>
        <p:spPr>
          <a:xfrm>
            <a:off x="1371600" y="2306171"/>
            <a:ext cx="10085294" cy="3879476"/>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847419" y="2082138"/>
            <a:ext cx="9614393" cy="3416320"/>
          </a:xfrm>
          <a:prstGeom prst="rect">
            <a:avLst/>
          </a:prstGeom>
          <a:noFill/>
        </p:spPr>
        <p:txBody>
          <a:bodyPr wrap="square" rtlCol="0">
            <a:spAutoFit/>
          </a:bodyPr>
          <a:lstStyle/>
          <a:p>
            <a:r>
              <a:rPr lang="en-GB" sz="2400" b="1" dirty="0">
                <a:solidFill>
                  <a:srgbClr val="FF0000"/>
                </a:solidFill>
              </a:rPr>
              <a:t>S47 OAPA 1861:</a:t>
            </a:r>
          </a:p>
          <a:p>
            <a:r>
              <a:rPr lang="en-GB" sz="2400" i="1" dirty="0"/>
              <a:t>Whosoever shall be convicted on indictment of any assault occasioning actual bodily harm shall be liable to imprisonment for not more than five years.</a:t>
            </a:r>
          </a:p>
          <a:p>
            <a:endParaRPr lang="en-GB" sz="2400" i="1" dirty="0"/>
          </a:p>
          <a:p>
            <a:r>
              <a:rPr lang="en-GB" sz="2400" b="1" u="sng" dirty="0"/>
              <a:t>Elements of the offence</a:t>
            </a:r>
          </a:p>
          <a:p>
            <a:pPr marL="285750" indent="-285750">
              <a:buFontTx/>
              <a:buChar char="-"/>
            </a:pPr>
            <a:r>
              <a:rPr lang="en-GB" sz="2400" dirty="0"/>
              <a:t>D committed an assault or battery</a:t>
            </a:r>
          </a:p>
          <a:p>
            <a:pPr marL="285750" indent="-285750">
              <a:buFontTx/>
              <a:buChar char="-"/>
            </a:pPr>
            <a:r>
              <a:rPr lang="en-GB" sz="2400" dirty="0"/>
              <a:t>V suffered actual bodily harm (ABH)</a:t>
            </a:r>
          </a:p>
          <a:p>
            <a:pPr marL="285750" indent="-285750">
              <a:buFontTx/>
              <a:buChar char="-"/>
            </a:pPr>
            <a:r>
              <a:rPr lang="en-GB" sz="2400" dirty="0"/>
              <a:t>The assault or battery occasioned the actual bodily harm</a:t>
            </a:r>
          </a:p>
        </p:txBody>
      </p:sp>
    </p:spTree>
    <p:extLst>
      <p:ext uri="{BB962C8B-B14F-4D97-AF65-F5344CB8AC3E}">
        <p14:creationId xmlns:p14="http://schemas.microsoft.com/office/powerpoint/2010/main" val="2734811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77198B-22A0-4205-A2E4-E24577A22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19A35E77-CE03-4E92-9287-B397D2D34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967A2DA2-D839-405E-B535-F5154508F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4B5BF789-FD4E-4820-AA6B-A10BE210E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30" y="908140"/>
            <a:ext cx="6954726" cy="946131"/>
          </a:xfrm>
        </p:spPr>
        <p:txBody>
          <a:bodyPr vert="horz" lIns="91440" tIns="45720" rIns="91440" bIns="45720" rtlCol="0" anchor="ctr">
            <a:normAutofit fontScale="90000"/>
          </a:bodyPr>
          <a:lstStyle/>
          <a:p>
            <a:r>
              <a:rPr lang="en-US" sz="3600" kern="1200">
                <a:solidFill>
                  <a:srgbClr val="FFFFFF"/>
                </a:solidFill>
                <a:latin typeface="+mj-lt"/>
                <a:ea typeface="+mj-ea"/>
                <a:cs typeface="+mj-cs"/>
              </a:rPr>
              <a:t>The </a:t>
            </a:r>
            <a:r>
              <a:rPr lang="en-US" sz="3600">
                <a:solidFill>
                  <a:srgbClr val="FFFFFF"/>
                </a:solidFill>
              </a:rPr>
              <a:t>actus</a:t>
            </a:r>
            <a:r>
              <a:rPr lang="en-US" sz="3600" kern="1200">
                <a:solidFill>
                  <a:srgbClr val="FFFFFF"/>
                </a:solidFill>
                <a:latin typeface="+mj-lt"/>
                <a:ea typeface="+mj-ea"/>
                <a:cs typeface="+mj-cs"/>
              </a:rPr>
              <a:t> </a:t>
            </a:r>
            <a:r>
              <a:rPr lang="en-US" sz="3600" kern="1200" err="1">
                <a:solidFill>
                  <a:srgbClr val="FFFFFF"/>
                </a:solidFill>
                <a:latin typeface="+mj-lt"/>
                <a:ea typeface="+mj-ea"/>
                <a:cs typeface="+mj-cs"/>
              </a:rPr>
              <a:t>reus</a:t>
            </a:r>
            <a:r>
              <a:rPr lang="en-US" sz="3600" kern="1200" dirty="0">
                <a:solidFill>
                  <a:srgbClr val="FFFFFF"/>
                </a:solidFill>
                <a:latin typeface="+mj-lt"/>
                <a:ea typeface="+mj-ea"/>
                <a:cs typeface="+mj-cs"/>
              </a:rPr>
              <a:t> of Assault occasioning actual bodily harm</a:t>
            </a:r>
          </a:p>
        </p:txBody>
      </p:sp>
      <p:sp>
        <p:nvSpPr>
          <p:cNvPr id="3" name="TextBox 2"/>
          <p:cNvSpPr txBox="1"/>
          <p:nvPr/>
        </p:nvSpPr>
        <p:spPr>
          <a:xfrm>
            <a:off x="149736" y="2074441"/>
            <a:ext cx="6810953" cy="380472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D committed an assault or battery</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V suffered actual bodily harm</a:t>
            </a:r>
            <a:endParaRPr lang="en-US" sz="2000" b="1" u="sng" dirty="0">
              <a:solidFill>
                <a:srgbClr val="FEFFFF"/>
              </a:solidFill>
              <a:cs typeface="Calibri"/>
            </a:endParaRPr>
          </a:p>
          <a:p>
            <a:pPr indent="-228600" defTabSz="914400">
              <a:lnSpc>
                <a:spcPct val="90000"/>
              </a:lnSpc>
              <a:spcAft>
                <a:spcPts val="600"/>
              </a:spcAft>
              <a:buFont typeface="Arial" panose="020B0604020202020204" pitchFamily="34" charset="0"/>
              <a:buChar char="•"/>
            </a:pPr>
            <a:r>
              <a:rPr lang="en-US" i="1" dirty="0">
                <a:solidFill>
                  <a:srgbClr val="FEFFFF"/>
                </a:solidFill>
              </a:rPr>
              <a:t>Miller [1954]</a:t>
            </a:r>
          </a:p>
          <a:p>
            <a:pPr indent="-228600" defTabSz="914400">
              <a:lnSpc>
                <a:spcPct val="90000"/>
              </a:lnSpc>
              <a:spcAft>
                <a:spcPts val="600"/>
              </a:spcAft>
              <a:buFont typeface="Arial" panose="020B0604020202020204" pitchFamily="34" charset="0"/>
              <a:buChar char="•"/>
            </a:pPr>
            <a:r>
              <a:rPr lang="en-US" i="1" dirty="0">
                <a:solidFill>
                  <a:srgbClr val="FEFFFF"/>
                </a:solidFill>
              </a:rPr>
              <a:t>T v DPP [2003]</a:t>
            </a:r>
          </a:p>
          <a:p>
            <a:pPr indent="-228600" defTabSz="914400">
              <a:lnSpc>
                <a:spcPct val="90000"/>
              </a:lnSpc>
              <a:spcAft>
                <a:spcPts val="600"/>
              </a:spcAft>
              <a:buFont typeface="Arial" panose="020B0604020202020204" pitchFamily="34" charset="0"/>
              <a:buChar char="•"/>
            </a:pPr>
            <a:r>
              <a:rPr lang="en-US" i="1" dirty="0">
                <a:solidFill>
                  <a:srgbClr val="FEFFFF"/>
                </a:solidFill>
              </a:rPr>
              <a:t>Chan-Fook [1994]</a:t>
            </a:r>
          </a:p>
          <a:p>
            <a:pPr indent="-228600" defTabSz="914400">
              <a:lnSpc>
                <a:spcPct val="90000"/>
              </a:lnSpc>
              <a:spcAft>
                <a:spcPts val="600"/>
              </a:spcAft>
              <a:buFont typeface="Arial" panose="020B0604020202020204" pitchFamily="34" charset="0"/>
              <a:buChar char="•"/>
            </a:pPr>
            <a:r>
              <a:rPr lang="en-US" i="1" dirty="0">
                <a:solidFill>
                  <a:srgbClr val="FEFFFF"/>
                </a:solidFill>
              </a:rPr>
              <a:t>Saunders [1985]</a:t>
            </a:r>
          </a:p>
          <a:p>
            <a:pPr indent="-228600" defTabSz="914400">
              <a:lnSpc>
                <a:spcPct val="90000"/>
              </a:lnSpc>
              <a:spcAft>
                <a:spcPts val="600"/>
              </a:spcAft>
              <a:buFont typeface="Arial" panose="020B0604020202020204" pitchFamily="34" charset="0"/>
              <a:buChar char="•"/>
            </a:pPr>
            <a:r>
              <a:rPr lang="en-US" i="1" dirty="0">
                <a:solidFill>
                  <a:srgbClr val="FEFFFF"/>
                </a:solidFill>
              </a:rPr>
              <a:t>Smith [1985]</a:t>
            </a:r>
          </a:p>
          <a:p>
            <a:pPr indent="-228600" defTabSz="914400">
              <a:lnSpc>
                <a:spcPct val="90000"/>
              </a:lnSpc>
              <a:spcAft>
                <a:spcPts val="600"/>
              </a:spcAft>
              <a:buFont typeface="Arial" panose="020B0604020202020204" pitchFamily="34" charset="0"/>
              <a:buChar char="•"/>
            </a:pPr>
            <a:r>
              <a:rPr lang="en-US" i="1" dirty="0">
                <a:solidFill>
                  <a:srgbClr val="FEFFFF"/>
                </a:solidFill>
              </a:rPr>
              <a:t>Jones [1981]</a:t>
            </a:r>
          </a:p>
          <a:p>
            <a:pPr indent="-228600" defTabSz="914400">
              <a:lnSpc>
                <a:spcPct val="90000"/>
              </a:lnSpc>
              <a:spcAft>
                <a:spcPts val="600"/>
              </a:spcAft>
              <a:buFont typeface="Arial" panose="020B0604020202020204" pitchFamily="34" charset="0"/>
              <a:buChar char="•"/>
            </a:pPr>
            <a:r>
              <a:rPr lang="en-US" i="1" dirty="0">
                <a:solidFill>
                  <a:srgbClr val="FEFFFF"/>
                </a:solidFill>
              </a:rPr>
              <a:t>DPP v Smith [2006]</a:t>
            </a:r>
          </a:p>
          <a:p>
            <a:pPr indent="-228600" defTabSz="914400">
              <a:lnSpc>
                <a:spcPct val="90000"/>
              </a:lnSpc>
              <a:spcAft>
                <a:spcPts val="600"/>
              </a:spcAft>
              <a:buFont typeface="Arial" panose="020B0604020202020204" pitchFamily="34" charset="0"/>
              <a:buChar char="•"/>
            </a:pPr>
            <a:r>
              <a:rPr lang="en-US" i="1" dirty="0">
                <a:solidFill>
                  <a:srgbClr val="FEFFFF"/>
                </a:solidFill>
              </a:rPr>
              <a:t>Taylor v Granville [1978]</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The assault or battery occasioned the actual bodily harm</a:t>
            </a:r>
            <a:endParaRPr lang="en-US" sz="2000" b="1" u="sng" dirty="0">
              <a:solidFill>
                <a:srgbClr val="FEFFFF"/>
              </a:solidFill>
              <a:cs typeface="Calibri"/>
            </a:endParaRPr>
          </a:p>
        </p:txBody>
      </p:sp>
      <p:pic>
        <p:nvPicPr>
          <p:cNvPr id="6" name="Picture 5"/>
          <p:cNvPicPr>
            <a:picLocks noChangeAspect="1"/>
          </p:cNvPicPr>
          <p:nvPr/>
        </p:nvPicPr>
        <p:blipFill rotWithShape="1">
          <a:blip r:embed="rId3"/>
          <a:srcRect t="7573" r="2" b="2"/>
          <a:stretch/>
        </p:blipFill>
        <p:spPr>
          <a:xfrm>
            <a:off x="9872767" y="1366856"/>
            <a:ext cx="2318928" cy="2642616"/>
          </a:xfrm>
          <a:prstGeom prst="rect">
            <a:avLst/>
          </a:prstGeom>
        </p:spPr>
      </p:pic>
      <p:pic>
        <p:nvPicPr>
          <p:cNvPr id="4" name="Picture 3"/>
          <p:cNvPicPr>
            <a:picLocks noChangeAspect="1"/>
          </p:cNvPicPr>
          <p:nvPr/>
        </p:nvPicPr>
        <p:blipFill rotWithShape="1">
          <a:blip r:embed="rId4"/>
          <a:srcRect t="5119" r="-1" b="10407"/>
          <a:stretch/>
        </p:blipFill>
        <p:spPr>
          <a:xfrm>
            <a:off x="7555687" y="4005739"/>
            <a:ext cx="4636008" cy="2606040"/>
          </a:xfrm>
          <a:prstGeom prst="rect">
            <a:avLst/>
          </a:prstGeom>
        </p:spPr>
      </p:pic>
      <p:pic>
        <p:nvPicPr>
          <p:cNvPr id="5" name="Picture 4"/>
          <p:cNvPicPr>
            <a:picLocks noChangeAspect="1"/>
          </p:cNvPicPr>
          <p:nvPr/>
        </p:nvPicPr>
        <p:blipFill rotWithShape="1">
          <a:blip r:embed="rId5"/>
          <a:srcRect l="23937" r="17579" b="3"/>
          <a:stretch/>
        </p:blipFill>
        <p:spPr>
          <a:xfrm>
            <a:off x="7555687" y="1366856"/>
            <a:ext cx="2322576" cy="2642616"/>
          </a:xfrm>
          <a:prstGeom prst="rect">
            <a:avLst/>
          </a:prstGeom>
        </p:spPr>
      </p:pic>
      <p:cxnSp>
        <p:nvCxnSpPr>
          <p:cNvPr id="19" name="Straight Connector 18">
            <a:extLst>
              <a:ext uri="{FF2B5EF4-FFF2-40B4-BE49-F238E27FC236}">
                <a16:creationId xmlns:a16="http://schemas.microsoft.com/office/drawing/2014/main" id="{60D18ED8-2F35-4D33-9DC6-1D564B0BE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55687" y="4009472"/>
            <a:ext cx="4636008" cy="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C4CDFF7-59C2-4E97-883E-489B3B78B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72767" y="1366856"/>
            <a:ext cx="298" cy="2642616"/>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3582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a:t>
            </a:r>
            <a:r>
              <a:rPr lang="en-GB" dirty="0" err="1"/>
              <a:t>mens</a:t>
            </a:r>
            <a:r>
              <a:rPr lang="en-GB" dirty="0"/>
              <a:t> rea for assault occasioning actual bodily harm</a:t>
            </a:r>
          </a:p>
        </p:txBody>
      </p:sp>
      <p:sp>
        <p:nvSpPr>
          <p:cNvPr id="3" name="TextBox 2"/>
          <p:cNvSpPr txBox="1"/>
          <p:nvPr/>
        </p:nvSpPr>
        <p:spPr>
          <a:xfrm>
            <a:off x="1143000" y="2070847"/>
            <a:ext cx="10596282" cy="4356847"/>
          </a:xfrm>
          <a:prstGeom prst="rect">
            <a:avLst/>
          </a:prstGeom>
          <a:solidFill>
            <a:schemeClr val="bg1"/>
          </a:solidFill>
        </p:spPr>
        <p:txBody>
          <a:bodyPr wrap="square" rtlCol="0">
            <a:spAutoFit/>
          </a:bodyPr>
          <a:lstStyle/>
          <a:p>
            <a:endParaRPr lang="en-GB" dirty="0"/>
          </a:p>
        </p:txBody>
      </p:sp>
      <p:sp>
        <p:nvSpPr>
          <p:cNvPr id="5" name="Rectangle 4"/>
          <p:cNvSpPr/>
          <p:nvPr/>
        </p:nvSpPr>
        <p:spPr>
          <a:xfrm>
            <a:off x="2091017" y="2823419"/>
            <a:ext cx="8700247" cy="2783541"/>
          </a:xfrm>
          <a:prstGeom prst="rect">
            <a:avLst/>
          </a:prstGeom>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312893" y="3307976"/>
            <a:ext cx="1788459" cy="369332"/>
          </a:xfrm>
          <a:prstGeom prst="rect">
            <a:avLst/>
          </a:prstGeom>
          <a:noFill/>
        </p:spPr>
        <p:txBody>
          <a:bodyPr wrap="square" rtlCol="0">
            <a:spAutoFit/>
          </a:bodyPr>
          <a:lstStyle/>
          <a:p>
            <a:r>
              <a:rPr lang="en-GB" dirty="0"/>
              <a:t>Assault/battery</a:t>
            </a:r>
          </a:p>
        </p:txBody>
      </p:sp>
      <p:sp>
        <p:nvSpPr>
          <p:cNvPr id="7" name="TextBox 6"/>
          <p:cNvSpPr txBox="1"/>
          <p:nvPr/>
        </p:nvSpPr>
        <p:spPr>
          <a:xfrm>
            <a:off x="5150223" y="3307976"/>
            <a:ext cx="2043953" cy="369332"/>
          </a:xfrm>
          <a:prstGeom prst="rect">
            <a:avLst/>
          </a:prstGeom>
          <a:noFill/>
        </p:spPr>
        <p:txBody>
          <a:bodyPr wrap="square" rtlCol="0">
            <a:spAutoFit/>
          </a:bodyPr>
          <a:lstStyle/>
          <a:p>
            <a:r>
              <a:rPr lang="en-GB" dirty="0"/>
              <a:t>occasions</a:t>
            </a:r>
          </a:p>
        </p:txBody>
      </p:sp>
      <p:sp>
        <p:nvSpPr>
          <p:cNvPr id="8" name="TextBox 7"/>
          <p:cNvSpPr txBox="1"/>
          <p:nvPr/>
        </p:nvSpPr>
        <p:spPr>
          <a:xfrm>
            <a:off x="8633012" y="3307976"/>
            <a:ext cx="1990164" cy="369332"/>
          </a:xfrm>
          <a:prstGeom prst="rect">
            <a:avLst/>
          </a:prstGeom>
          <a:noFill/>
        </p:spPr>
        <p:txBody>
          <a:bodyPr wrap="square" rtlCol="0">
            <a:spAutoFit/>
          </a:bodyPr>
          <a:lstStyle/>
          <a:p>
            <a:r>
              <a:rPr lang="en-GB" dirty="0"/>
              <a:t>Actual bodily harm</a:t>
            </a:r>
          </a:p>
        </p:txBody>
      </p:sp>
      <p:sp>
        <p:nvSpPr>
          <p:cNvPr id="10" name="Right Arrow 9"/>
          <p:cNvSpPr/>
          <p:nvPr/>
        </p:nvSpPr>
        <p:spPr>
          <a:xfrm>
            <a:off x="4424082" y="3694812"/>
            <a:ext cx="3092824" cy="467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2675965" y="3832412"/>
            <a:ext cx="531157"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2"/>
          <p:cNvSpPr/>
          <p:nvPr/>
        </p:nvSpPr>
        <p:spPr>
          <a:xfrm>
            <a:off x="9453282" y="3832412"/>
            <a:ext cx="510989"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12893" y="4908176"/>
            <a:ext cx="1425389" cy="646331"/>
          </a:xfrm>
          <a:prstGeom prst="rect">
            <a:avLst/>
          </a:prstGeom>
          <a:noFill/>
        </p:spPr>
        <p:txBody>
          <a:bodyPr wrap="square" rtlCol="0">
            <a:spAutoFit/>
          </a:bodyPr>
          <a:lstStyle/>
          <a:p>
            <a:r>
              <a:rPr lang="en-GB" dirty="0"/>
              <a:t>MR to be proved</a:t>
            </a:r>
          </a:p>
        </p:txBody>
      </p:sp>
      <p:sp>
        <p:nvSpPr>
          <p:cNvPr id="15" name="TextBox 14"/>
          <p:cNvSpPr txBox="1"/>
          <p:nvPr/>
        </p:nvSpPr>
        <p:spPr>
          <a:xfrm>
            <a:off x="9130553" y="4908176"/>
            <a:ext cx="1169894" cy="369332"/>
          </a:xfrm>
          <a:prstGeom prst="rect">
            <a:avLst/>
          </a:prstGeom>
          <a:noFill/>
        </p:spPr>
        <p:txBody>
          <a:bodyPr wrap="square" rtlCol="0">
            <a:spAutoFit/>
          </a:bodyPr>
          <a:lstStyle/>
          <a:p>
            <a:r>
              <a:rPr lang="en-GB" dirty="0"/>
              <a:t>No MR</a:t>
            </a:r>
          </a:p>
        </p:txBody>
      </p:sp>
    </p:spTree>
    <p:extLst>
      <p:ext uri="{BB962C8B-B14F-4D97-AF65-F5344CB8AC3E}">
        <p14:creationId xmlns:p14="http://schemas.microsoft.com/office/powerpoint/2010/main" val="12663752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73F6B4-8D2C-45CC-B1A2-640BFC5A97C4}"/>
              </a:ext>
            </a:extLst>
          </p:cNvPr>
          <p:cNvSpPr txBox="1"/>
          <p:nvPr/>
        </p:nvSpPr>
        <p:spPr>
          <a:xfrm>
            <a:off x="684362" y="339306"/>
            <a:ext cx="4899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Did the D commit and assault or battery?</a:t>
            </a:r>
            <a:endParaRPr lang="en-GB">
              <a:cs typeface="Calibri"/>
            </a:endParaRPr>
          </a:p>
        </p:txBody>
      </p:sp>
      <p:sp>
        <p:nvSpPr>
          <p:cNvPr id="4" name="Arrow: Down 3">
            <a:extLst>
              <a:ext uri="{FF2B5EF4-FFF2-40B4-BE49-F238E27FC236}">
                <a16:creationId xmlns:a16="http://schemas.microsoft.com/office/drawing/2014/main" id="{E9E188F8-2207-4569-BA72-FFD8FEEBACEF}"/>
              </a:ext>
            </a:extLst>
          </p:cNvPr>
          <p:cNvSpPr/>
          <p:nvPr/>
        </p:nvSpPr>
        <p:spPr>
          <a:xfrm>
            <a:off x="2114672" y="710408"/>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0C0BE86-C102-4E79-8A39-3CAA7BDA5B30}"/>
              </a:ext>
            </a:extLst>
          </p:cNvPr>
          <p:cNvSpPr txBox="1"/>
          <p:nvPr/>
        </p:nvSpPr>
        <p:spPr>
          <a:xfrm>
            <a:off x="682565" y="1530829"/>
            <a:ext cx="4252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V suffer actual bodily harm?</a:t>
            </a:r>
            <a:endParaRPr lang="en-GB" dirty="0">
              <a:cs typeface="Calibri"/>
            </a:endParaRPr>
          </a:p>
        </p:txBody>
      </p:sp>
      <p:sp>
        <p:nvSpPr>
          <p:cNvPr id="6" name="Arrow: Down 5">
            <a:extLst>
              <a:ext uri="{FF2B5EF4-FFF2-40B4-BE49-F238E27FC236}">
                <a16:creationId xmlns:a16="http://schemas.microsoft.com/office/drawing/2014/main" id="{FB3196B7-4595-4AC2-8410-454EA8182011}"/>
              </a:ext>
            </a:extLst>
          </p:cNvPr>
          <p:cNvSpPr/>
          <p:nvPr/>
        </p:nvSpPr>
        <p:spPr>
          <a:xfrm>
            <a:off x="2114671" y="197561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EE8B650-5F33-4062-83BF-29AB228BDFCE}"/>
              </a:ext>
            </a:extLst>
          </p:cNvPr>
          <p:cNvSpPr txBox="1"/>
          <p:nvPr/>
        </p:nvSpPr>
        <p:spPr>
          <a:xfrm>
            <a:off x="825440" y="2795138"/>
            <a:ext cx="3706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Where D's assault or battery occasioned this?</a:t>
            </a:r>
            <a:endParaRPr lang="en-GB" dirty="0">
              <a:cs typeface="Calibri"/>
            </a:endParaRPr>
          </a:p>
        </p:txBody>
      </p:sp>
      <p:sp>
        <p:nvSpPr>
          <p:cNvPr id="8" name="Arrow: Down 7">
            <a:extLst>
              <a:ext uri="{FF2B5EF4-FFF2-40B4-BE49-F238E27FC236}">
                <a16:creationId xmlns:a16="http://schemas.microsoft.com/office/drawing/2014/main" id="{726E6430-252B-42AE-A35A-0DCC190CB01F}"/>
              </a:ext>
            </a:extLst>
          </p:cNvPr>
          <p:cNvSpPr/>
          <p:nvPr/>
        </p:nvSpPr>
        <p:spPr>
          <a:xfrm>
            <a:off x="2114670" y="344210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BEF93DE-6459-404F-BCC6-66ABF7D009B6}"/>
              </a:ext>
            </a:extLst>
          </p:cNvPr>
          <p:cNvSpPr txBox="1"/>
          <p:nvPr/>
        </p:nvSpPr>
        <p:spPr>
          <a:xfrm>
            <a:off x="925183" y="433261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other MR present, other than that of the initial assault or battery?</a:t>
            </a:r>
            <a:endParaRPr lang="en-GB" dirty="0">
              <a:cs typeface="Calibri"/>
            </a:endParaRPr>
          </a:p>
        </p:txBody>
      </p:sp>
      <p:sp>
        <p:nvSpPr>
          <p:cNvPr id="10" name="Arrow: Down 9">
            <a:extLst>
              <a:ext uri="{FF2B5EF4-FFF2-40B4-BE49-F238E27FC236}">
                <a16:creationId xmlns:a16="http://schemas.microsoft.com/office/drawing/2014/main" id="{6A788190-8369-451B-8403-8FB2FCDF0800}"/>
              </a:ext>
            </a:extLst>
          </p:cNvPr>
          <p:cNvSpPr/>
          <p:nvPr/>
        </p:nvSpPr>
        <p:spPr>
          <a:xfrm>
            <a:off x="2057161" y="5325539"/>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2" descr="A close up of a sign&#10;&#10;Description automatically generated">
            <a:extLst>
              <a:ext uri="{FF2B5EF4-FFF2-40B4-BE49-F238E27FC236}">
                <a16:creationId xmlns:a16="http://schemas.microsoft.com/office/drawing/2014/main" id="{6712BD66-4D00-4DC6-92FB-373DFBE69627}"/>
              </a:ext>
            </a:extLst>
          </p:cNvPr>
          <p:cNvPicPr>
            <a:picLocks noChangeAspect="1"/>
          </p:cNvPicPr>
          <p:nvPr/>
        </p:nvPicPr>
        <p:blipFill>
          <a:blip r:embed="rId3"/>
          <a:stretch>
            <a:fillRect/>
          </a:stretch>
        </p:blipFill>
        <p:spPr>
          <a:xfrm>
            <a:off x="1230702" y="5950487"/>
            <a:ext cx="2254370" cy="822988"/>
          </a:xfrm>
          <a:prstGeom prst="rect">
            <a:avLst/>
          </a:prstGeom>
        </p:spPr>
      </p:pic>
      <p:sp>
        <p:nvSpPr>
          <p:cNvPr id="13" name="Arrow: Right 12">
            <a:extLst>
              <a:ext uri="{FF2B5EF4-FFF2-40B4-BE49-F238E27FC236}">
                <a16:creationId xmlns:a16="http://schemas.microsoft.com/office/drawing/2014/main" id="{956ED436-3258-4096-9336-6036C04F14EA}"/>
              </a:ext>
            </a:extLst>
          </p:cNvPr>
          <p:cNvSpPr/>
          <p:nvPr/>
        </p:nvSpPr>
        <p:spPr>
          <a:xfrm>
            <a:off x="6426305" y="699401"/>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74D027C-7BC8-4839-A242-6C55B78E397B}"/>
              </a:ext>
            </a:extLst>
          </p:cNvPr>
          <p:cNvSpPr/>
          <p:nvPr/>
        </p:nvSpPr>
        <p:spPr>
          <a:xfrm>
            <a:off x="6425407" y="357397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27098FB7-6008-4740-A172-5CAB055A38DA}"/>
              </a:ext>
            </a:extLst>
          </p:cNvPr>
          <p:cNvSpPr/>
          <p:nvPr/>
        </p:nvSpPr>
        <p:spPr>
          <a:xfrm>
            <a:off x="6424508" y="216409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A93A3262-1B13-4EC3-BAF5-BA3498282000}"/>
              </a:ext>
            </a:extLst>
          </p:cNvPr>
          <p:cNvSpPr txBox="1"/>
          <p:nvPr/>
        </p:nvSpPr>
        <p:spPr>
          <a:xfrm>
            <a:off x="7525289" y="6385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offence fails.</a:t>
            </a:r>
            <a:endParaRPr lang="en-GB" dirty="0">
              <a:cs typeface="Calibri"/>
            </a:endParaRPr>
          </a:p>
        </p:txBody>
      </p:sp>
      <p:sp>
        <p:nvSpPr>
          <p:cNvPr id="19" name="TextBox 18">
            <a:extLst>
              <a:ext uri="{FF2B5EF4-FFF2-40B4-BE49-F238E27FC236}">
                <a16:creationId xmlns:a16="http://schemas.microsoft.com/office/drawing/2014/main" id="{66C7CFF0-BCBE-4F1E-91E1-E7444D928966}"/>
              </a:ext>
            </a:extLst>
          </p:cNvPr>
          <p:cNvSpPr txBox="1"/>
          <p:nvPr/>
        </p:nvSpPr>
        <p:spPr>
          <a:xfrm>
            <a:off x="7711296" y="197473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assult or bettery, or possible attempted ABH if D intended ABH).</a:t>
            </a:r>
            <a:endParaRPr lang="en-GB" dirty="0">
              <a:cs typeface="Calibri"/>
            </a:endParaRPr>
          </a:p>
        </p:txBody>
      </p:sp>
      <p:sp>
        <p:nvSpPr>
          <p:cNvPr id="20" name="TextBox 19">
            <a:extLst>
              <a:ext uri="{FF2B5EF4-FFF2-40B4-BE49-F238E27FC236}">
                <a16:creationId xmlns:a16="http://schemas.microsoft.com/office/drawing/2014/main" id="{9EB061B5-A11F-460A-9810-407B209AE1FC}"/>
              </a:ext>
            </a:extLst>
          </p:cNvPr>
          <p:cNvSpPr txBox="1"/>
          <p:nvPr/>
        </p:nvSpPr>
        <p:spPr>
          <a:xfrm>
            <a:off x="7710398" y="356971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assault or battery, or attempted ABH). </a:t>
            </a:r>
            <a:endParaRPr lang="en-GB" dirty="0">
              <a:cs typeface="Calibri"/>
            </a:endParaRPr>
          </a:p>
        </p:txBody>
      </p:sp>
    </p:spTree>
    <p:extLst>
      <p:ext uri="{BB962C8B-B14F-4D97-AF65-F5344CB8AC3E}">
        <p14:creationId xmlns:p14="http://schemas.microsoft.com/office/powerpoint/2010/main" val="278825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WOUNDING AND INFLICTING GRIEVOUS BODILY HARM WITHOUT INTENT: S20</a:t>
            </a:r>
          </a:p>
        </p:txBody>
      </p:sp>
      <p:sp>
        <p:nvSpPr>
          <p:cNvPr id="4" name="TextBox 3"/>
          <p:cNvSpPr txBox="1"/>
          <p:nvPr/>
        </p:nvSpPr>
        <p:spPr>
          <a:xfrm>
            <a:off x="698656" y="1805881"/>
            <a:ext cx="9816944" cy="4836966"/>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60520" y="1801166"/>
            <a:ext cx="10052649" cy="4678204"/>
          </a:xfrm>
          <a:prstGeom prst="rect">
            <a:avLst/>
          </a:prstGeom>
          <a:noFill/>
        </p:spPr>
        <p:txBody>
          <a:bodyPr wrap="square" lIns="91440" tIns="45720" rIns="91440" bIns="45720" rtlCol="0" anchor="t">
            <a:spAutoFit/>
          </a:bodyPr>
          <a:lstStyle/>
          <a:p>
            <a:r>
              <a:rPr lang="en-GB" sz="2800" b="1" i="1" dirty="0">
                <a:solidFill>
                  <a:srgbClr val="FF0000"/>
                </a:solidFill>
              </a:rPr>
              <a:t>S20 OAPA 1861: </a:t>
            </a:r>
            <a:r>
              <a:rPr lang="en-GB" sz="2800" i="1" dirty="0"/>
              <a:t>Whosoever shall unlawfully and maliciously wound or inflict any grievous bodily harm upon any other person, either with or without any weapon or instrument, shall be guilty of a misdemeanour, and being convicted thereof shall…. Be liable to imprisonment for not more than five years.</a:t>
            </a:r>
            <a:endParaRPr lang="en-GB" sz="2800" i="1" dirty="0">
              <a:cs typeface="Calibri"/>
            </a:endParaRPr>
          </a:p>
          <a:p>
            <a:endParaRPr lang="en-GB" sz="2800" b="1" u="sng" dirty="0">
              <a:cs typeface="Calibri"/>
            </a:endParaRPr>
          </a:p>
          <a:p>
            <a:r>
              <a:rPr lang="en-GB" sz="2800" b="1" u="sng" dirty="0"/>
              <a:t>Elements of the offence:</a:t>
            </a:r>
            <a:endParaRPr lang="en-GB" sz="2800" b="1" u="sng" dirty="0">
              <a:cs typeface="Calibri"/>
            </a:endParaRPr>
          </a:p>
          <a:p>
            <a:pPr marL="285750" indent="-285750">
              <a:buFontTx/>
              <a:buChar char="-"/>
            </a:pPr>
            <a:r>
              <a:rPr lang="en-GB" sz="2800" dirty="0"/>
              <a:t>There was unlawful conduct on the part of D;</a:t>
            </a:r>
            <a:endParaRPr lang="en-GB" sz="2800" dirty="0">
              <a:cs typeface="Calibri"/>
            </a:endParaRPr>
          </a:p>
          <a:p>
            <a:pPr marL="285750" indent="-285750">
              <a:buFontTx/>
              <a:buChar char="-"/>
            </a:pPr>
            <a:r>
              <a:rPr lang="en-GB" sz="2800" dirty="0"/>
              <a:t>Another person suffered a wound or grievous bodily harm (GBH);</a:t>
            </a:r>
            <a:endParaRPr lang="en-GB" sz="2800" dirty="0">
              <a:cs typeface="Calibri"/>
            </a:endParaRPr>
          </a:p>
          <a:p>
            <a:pPr marL="285750" indent="-285750">
              <a:buFontTx/>
              <a:buChar char="-"/>
            </a:pPr>
            <a:r>
              <a:rPr lang="en-GB" sz="2800" dirty="0"/>
              <a:t>D maliciously inflicted the wound or GBH.</a:t>
            </a:r>
            <a:endParaRPr lang="en-GB" sz="2800" dirty="0">
              <a:cs typeface="Calibri"/>
            </a:endParaRPr>
          </a:p>
          <a:p>
            <a:r>
              <a:rPr lang="en-GB" dirty="0"/>
              <a:t> </a:t>
            </a:r>
          </a:p>
        </p:txBody>
      </p:sp>
    </p:spTree>
    <p:extLst>
      <p:ext uri="{BB962C8B-B14F-4D97-AF65-F5344CB8AC3E}">
        <p14:creationId xmlns:p14="http://schemas.microsoft.com/office/powerpoint/2010/main" val="28195678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64760" y="804328"/>
            <a:ext cx="6091312" cy="1205821"/>
          </a:xfrm>
        </p:spPr>
        <p:txBody>
          <a:bodyPr vert="horz" lIns="91440" tIns="45720" rIns="91440" bIns="45720" rtlCol="0" anchor="ctr">
            <a:normAutofit/>
          </a:bodyPr>
          <a:lstStyle/>
          <a:p>
            <a:r>
              <a:rPr lang="en-US" sz="3400">
                <a:solidFill>
                  <a:srgbClr val="FEFFFF"/>
                </a:solidFill>
              </a:rPr>
              <a:t>The actus reus of wounding and inflicting GBH without intent</a:t>
            </a:r>
          </a:p>
        </p:txBody>
      </p:sp>
      <p:sp>
        <p:nvSpPr>
          <p:cNvPr id="5" name="TextBox 4"/>
          <p:cNvSpPr txBox="1"/>
          <p:nvPr/>
        </p:nvSpPr>
        <p:spPr>
          <a:xfrm>
            <a:off x="1138416" y="2379431"/>
            <a:ext cx="6880938" cy="4296404"/>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US" sz="2000" b="1" dirty="0"/>
              <a:t>Actus </a:t>
            </a:r>
            <a:r>
              <a:rPr lang="en-US" sz="2000" b="1" dirty="0" err="1"/>
              <a:t>reus</a:t>
            </a:r>
            <a:r>
              <a:rPr lang="en-US" sz="2000" b="1" dirty="0"/>
              <a:t>: </a:t>
            </a:r>
            <a:r>
              <a:rPr lang="en-US" sz="2000" b="1" dirty="0">
                <a:solidFill>
                  <a:srgbClr val="0070C0"/>
                </a:solidFill>
              </a:rPr>
              <a:t>With or without a weapon, D unlawfully causes either a wound or GBH to another person</a:t>
            </a:r>
            <a:endParaRPr lang="en-US" sz="2000" b="1" dirty="0">
              <a:solidFill>
                <a:srgbClr val="0070C0"/>
              </a:solidFill>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There was unlawful conduct on the part of D</a:t>
            </a: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Another person suffered either a wound or grievous bodily harm</a:t>
            </a:r>
            <a:endParaRPr lang="en-US" sz="2000" b="1" dirty="0">
              <a:cs typeface="Calibri"/>
            </a:endParaRPr>
          </a:p>
          <a:p>
            <a:pPr marL="342900" indent="-228600" defTabSz="914400">
              <a:lnSpc>
                <a:spcPct val="90000"/>
              </a:lnSpc>
              <a:spcAft>
                <a:spcPts val="600"/>
              </a:spcAft>
              <a:buFont typeface="Arial" panose="020B0604020202020204" pitchFamily="34" charset="0"/>
              <a:buChar char="•"/>
            </a:pPr>
            <a:r>
              <a:rPr lang="en-US" sz="2000" b="1" dirty="0"/>
              <a:t>Wounding – </a:t>
            </a:r>
            <a:r>
              <a:rPr lang="en-US" sz="2000" b="1" i="1" dirty="0">
                <a:solidFill>
                  <a:srgbClr val="FF0000"/>
                </a:solidFill>
              </a:rPr>
              <a:t>C v Eisenhower (1984)</a:t>
            </a:r>
            <a:endParaRPr lang="en-US" sz="2000" b="1" i="1" dirty="0">
              <a:solidFill>
                <a:srgbClr val="FF0000"/>
              </a:solidFill>
              <a:cs typeface="Calibri"/>
            </a:endParaRPr>
          </a:p>
          <a:p>
            <a:pPr marL="342900" indent="-228600" defTabSz="914400">
              <a:lnSpc>
                <a:spcPct val="90000"/>
              </a:lnSpc>
              <a:spcAft>
                <a:spcPts val="600"/>
              </a:spcAft>
              <a:buFont typeface="Arial" panose="020B0604020202020204" pitchFamily="34" charset="0"/>
              <a:buChar char="•"/>
            </a:pPr>
            <a:r>
              <a:rPr lang="en-US" sz="2000" b="1" dirty="0"/>
              <a:t>Grievous bodily harm (GBH) – </a:t>
            </a: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Smith [1961]</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Wood [1830]</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err="1">
                <a:solidFill>
                  <a:srgbClr val="FF0000"/>
                </a:solidFill>
              </a:rPr>
              <a:t>Bollom</a:t>
            </a:r>
            <a:r>
              <a:rPr lang="en-US" sz="2000" b="1" i="1" dirty="0">
                <a:solidFill>
                  <a:srgbClr val="FF0000"/>
                </a:solidFill>
              </a:rPr>
              <a:t> [2004]</a:t>
            </a:r>
            <a:endParaRPr lang="en-US" sz="2000" b="1" i="1"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000" b="1" dirty="0"/>
              <a:t>D’s conduct caused the wound/inflicted the grievous bodily harm</a:t>
            </a:r>
            <a:endParaRPr lang="en-US" sz="2000" b="1" dirty="0">
              <a:cs typeface="Calibri"/>
            </a:endParaRPr>
          </a:p>
        </p:txBody>
      </p:sp>
      <p:pic>
        <p:nvPicPr>
          <p:cNvPr id="6" name="Picture 5"/>
          <p:cNvPicPr>
            <a:picLocks noChangeAspect="1"/>
          </p:cNvPicPr>
          <p:nvPr/>
        </p:nvPicPr>
        <p:blipFill>
          <a:blip r:embed="rId3"/>
          <a:stretch>
            <a:fillRect/>
          </a:stretch>
        </p:blipFill>
        <p:spPr>
          <a:xfrm>
            <a:off x="8024706" y="1261619"/>
            <a:ext cx="3343407" cy="1451097"/>
          </a:xfrm>
          <a:prstGeom prst="rect">
            <a:avLst/>
          </a:prstGeom>
        </p:spPr>
      </p:pic>
      <p:pic>
        <p:nvPicPr>
          <p:cNvPr id="7" name="Picture 6"/>
          <p:cNvPicPr>
            <a:picLocks noChangeAspect="1"/>
          </p:cNvPicPr>
          <p:nvPr/>
        </p:nvPicPr>
        <p:blipFill>
          <a:blip r:embed="rId4"/>
          <a:stretch>
            <a:fillRect/>
          </a:stretch>
        </p:blipFill>
        <p:spPr>
          <a:xfrm>
            <a:off x="8024706" y="3547207"/>
            <a:ext cx="3340358" cy="2685647"/>
          </a:xfrm>
          <a:prstGeom prst="rect">
            <a:avLst/>
          </a:prstGeom>
        </p:spPr>
      </p:pic>
    </p:spTree>
    <p:extLst>
      <p:ext uri="{BB962C8B-B14F-4D97-AF65-F5344CB8AC3E}">
        <p14:creationId xmlns:p14="http://schemas.microsoft.com/office/powerpoint/2010/main" val="1312978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The Mens rea for wounding and inflicting GBH without intent</a:t>
            </a:r>
          </a:p>
        </p:txBody>
      </p:sp>
      <p:sp>
        <p:nvSpPr>
          <p:cNvPr id="4" name="TextBox 3"/>
          <p:cNvSpPr txBox="1"/>
          <p:nvPr/>
        </p:nvSpPr>
        <p:spPr>
          <a:xfrm>
            <a:off x="1065470" y="2436941"/>
            <a:ext cx="4412979" cy="4095120"/>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400"/>
              <a:t>“</a:t>
            </a:r>
            <a:r>
              <a:rPr lang="en-US" sz="2400" b="1"/>
              <a:t>Maliciously” – </a:t>
            </a:r>
            <a:r>
              <a:rPr lang="en-US" sz="2400" b="1" i="1">
                <a:solidFill>
                  <a:srgbClr val="FF0000"/>
                </a:solidFill>
              </a:rPr>
              <a:t>Savage, </a:t>
            </a:r>
            <a:r>
              <a:rPr lang="en-US" sz="2400" b="1" i="1" err="1">
                <a:solidFill>
                  <a:srgbClr val="FF0000"/>
                </a:solidFill>
              </a:rPr>
              <a:t>Parmenter</a:t>
            </a:r>
            <a:r>
              <a:rPr lang="en-US" sz="2400" b="1" i="1">
                <a:solidFill>
                  <a:srgbClr val="FF0000"/>
                </a:solidFill>
              </a:rPr>
              <a:t> [1991]</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b="1"/>
              <a:t>House of Lords held that the </a:t>
            </a:r>
            <a:r>
              <a:rPr lang="en-US" sz="2400" b="1" err="1"/>
              <a:t>mens</a:t>
            </a:r>
            <a:r>
              <a:rPr lang="en-US" sz="2400" b="1"/>
              <a:t> rea for s20 is that D must foresee that as a result of his conduct: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a:t>“some physical harm to some person, albeit of a minor character, might result.”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p:txBody>
      </p:sp>
      <p:pic>
        <p:nvPicPr>
          <p:cNvPr id="5" name="Picture 4"/>
          <p:cNvPicPr>
            <a:picLocks noChangeAspect="1"/>
          </p:cNvPicPr>
          <p:nvPr/>
        </p:nvPicPr>
        <p:blipFill rotWithShape="1">
          <a:blip r:embed="rId3"/>
          <a:srcRect t="24882" r="2" b="15701"/>
          <a:stretch/>
        </p:blipFill>
        <p:spPr>
          <a:xfrm>
            <a:off x="6098892" y="2492376"/>
            <a:ext cx="4802404" cy="3563372"/>
          </a:xfrm>
          <a:prstGeom prst="rect">
            <a:avLst/>
          </a:prstGeom>
        </p:spPr>
      </p:pic>
    </p:spTree>
    <p:extLst>
      <p:ext uri="{BB962C8B-B14F-4D97-AF65-F5344CB8AC3E}">
        <p14:creationId xmlns:p14="http://schemas.microsoft.com/office/powerpoint/2010/main" val="1370891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BA0321-66BF-4BBE-A421-90AD53CC68BA}"/>
              </a:ext>
            </a:extLst>
          </p:cNvPr>
          <p:cNvSpPr txBox="1"/>
          <p:nvPr/>
        </p:nvSpPr>
        <p:spPr>
          <a:xfrm>
            <a:off x="598098" y="439947"/>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a:t>
            </a:r>
            <a:endParaRPr lang="en-GB" dirty="0">
              <a:cs typeface="Calibri"/>
            </a:endParaRPr>
          </a:p>
        </p:txBody>
      </p:sp>
      <p:sp>
        <p:nvSpPr>
          <p:cNvPr id="4" name="TextBox 3">
            <a:extLst>
              <a:ext uri="{FF2B5EF4-FFF2-40B4-BE49-F238E27FC236}">
                <a16:creationId xmlns:a16="http://schemas.microsoft.com/office/drawing/2014/main" id="{421A4563-CA39-4231-B285-0022D5731279}"/>
              </a:ext>
            </a:extLst>
          </p:cNvPr>
          <p:cNvSpPr txBox="1"/>
          <p:nvPr/>
        </p:nvSpPr>
        <p:spPr>
          <a:xfrm>
            <a:off x="597200" y="13592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another person suffer a </a:t>
            </a:r>
            <a:r>
              <a:rPr lang="en-GB">
                <a:cs typeface="Calibri"/>
              </a:rPr>
              <a:t>wound or GBH?</a:t>
            </a:r>
            <a:endParaRPr lang="en-GB" dirty="0">
              <a:cs typeface="Calibri"/>
            </a:endParaRPr>
          </a:p>
          <a:p>
            <a:endParaRPr lang="en-GB" dirty="0">
              <a:cs typeface="Calibri"/>
            </a:endParaRPr>
          </a:p>
        </p:txBody>
      </p:sp>
      <p:sp>
        <p:nvSpPr>
          <p:cNvPr id="5" name="TextBox 4">
            <a:extLst>
              <a:ext uri="{FF2B5EF4-FFF2-40B4-BE49-F238E27FC236}">
                <a16:creationId xmlns:a16="http://schemas.microsoft.com/office/drawing/2014/main" id="{921A3BCF-59C2-4F91-95F1-94EBA54EDE27}"/>
              </a:ext>
            </a:extLst>
          </p:cNvPr>
          <p:cNvSpPr txBox="1"/>
          <p:nvPr/>
        </p:nvSpPr>
        <p:spPr>
          <a:xfrm>
            <a:off x="596301" y="25228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D's conduct cause </a:t>
            </a:r>
            <a:r>
              <a:rPr lang="en-GB">
                <a:cs typeface="Calibri"/>
              </a:rPr>
              <a:t>this?</a:t>
            </a:r>
            <a:endParaRPr lang="en-GB" dirty="0">
              <a:cs typeface="Calibri"/>
            </a:endParaRPr>
          </a:p>
        </p:txBody>
      </p:sp>
      <p:sp>
        <p:nvSpPr>
          <p:cNvPr id="6" name="TextBox 5">
            <a:extLst>
              <a:ext uri="{FF2B5EF4-FFF2-40B4-BE49-F238E27FC236}">
                <a16:creationId xmlns:a16="http://schemas.microsoft.com/office/drawing/2014/main" id="{57A87CFB-1B21-48EC-A440-B4A3F3D9B294}"/>
              </a:ext>
            </a:extLst>
          </p:cNvPr>
          <p:cNvSpPr txBox="1"/>
          <p:nvPr/>
        </p:nvSpPr>
        <p:spPr>
          <a:xfrm>
            <a:off x="581025" y="381593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7" name="TextBox 6">
            <a:extLst>
              <a:ext uri="{FF2B5EF4-FFF2-40B4-BE49-F238E27FC236}">
                <a16:creationId xmlns:a16="http://schemas.microsoft.com/office/drawing/2014/main" id="{D94B2B73-82BC-4F45-AA3B-A33734FC8523}"/>
              </a:ext>
            </a:extLst>
          </p:cNvPr>
          <p:cNvSpPr txBox="1"/>
          <p:nvPr/>
        </p:nvSpPr>
        <p:spPr>
          <a:xfrm>
            <a:off x="580127" y="551156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 is guilty of wounding or </a:t>
            </a:r>
            <a:r>
              <a:rPr lang="en-GB">
                <a:cs typeface="Calibri"/>
              </a:rPr>
              <a:t>causing GBH without intent</a:t>
            </a:r>
            <a:endParaRPr lang="en-GB" dirty="0">
              <a:cs typeface="Calibri"/>
            </a:endParaRPr>
          </a:p>
        </p:txBody>
      </p:sp>
      <p:sp>
        <p:nvSpPr>
          <p:cNvPr id="8" name="Arrow: Down 7">
            <a:extLst>
              <a:ext uri="{FF2B5EF4-FFF2-40B4-BE49-F238E27FC236}">
                <a16:creationId xmlns:a16="http://schemas.microsoft.com/office/drawing/2014/main" id="{D4A97304-556A-4093-B098-A8739F80F520}"/>
              </a:ext>
            </a:extLst>
          </p:cNvPr>
          <p:cNvSpPr/>
          <p:nvPr/>
        </p:nvSpPr>
        <p:spPr>
          <a:xfrm>
            <a:off x="1794776" y="735567"/>
            <a:ext cx="402566"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D8BC5181-1940-44FC-8A30-D2D79616BFF6}"/>
              </a:ext>
            </a:extLst>
          </p:cNvPr>
          <p:cNvSpPr/>
          <p:nvPr/>
        </p:nvSpPr>
        <p:spPr>
          <a:xfrm>
            <a:off x="1779499" y="198549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580BB49A-EF30-47B4-85E4-FAC1115B059E}"/>
              </a:ext>
            </a:extLst>
          </p:cNvPr>
          <p:cNvSpPr/>
          <p:nvPr/>
        </p:nvSpPr>
        <p:spPr>
          <a:xfrm>
            <a:off x="1721989" y="309255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CE0A0E6-830D-48EC-BF92-D501A49B5279}"/>
              </a:ext>
            </a:extLst>
          </p:cNvPr>
          <p:cNvSpPr/>
          <p:nvPr/>
        </p:nvSpPr>
        <p:spPr>
          <a:xfrm>
            <a:off x="1808254" y="4602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0702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Wounding and causing grievous bodily harm with intent: s18 OAPA 1861</a:t>
            </a:r>
          </a:p>
        </p:txBody>
      </p:sp>
      <p:sp>
        <p:nvSpPr>
          <p:cNvPr id="3" name="TextBox 2"/>
          <p:cNvSpPr txBox="1"/>
          <p:nvPr/>
        </p:nvSpPr>
        <p:spPr>
          <a:xfrm>
            <a:off x="793377" y="2171700"/>
            <a:ext cx="6172200" cy="4303059"/>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954742" y="2171700"/>
            <a:ext cx="5849470" cy="4154984"/>
          </a:xfrm>
          <a:prstGeom prst="rect">
            <a:avLst/>
          </a:prstGeom>
          <a:noFill/>
        </p:spPr>
        <p:txBody>
          <a:bodyPr wrap="square" rtlCol="0">
            <a:spAutoFit/>
          </a:bodyPr>
          <a:lstStyle/>
          <a:p>
            <a:r>
              <a:rPr lang="en-GB" sz="2400" dirty="0">
                <a:latin typeface="BrowalliaUPC" panose="020B0604020202020204" pitchFamily="34" charset="-34"/>
                <a:cs typeface="BrowalliaUPC" panose="020B0604020202020204" pitchFamily="34" charset="-34"/>
              </a:rPr>
              <a:t>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felony, and being convicted thereof shall be liable to be kept in penal servitude for life (IMPRISONMENT). </a:t>
            </a:r>
          </a:p>
        </p:txBody>
      </p:sp>
      <p:sp>
        <p:nvSpPr>
          <p:cNvPr id="5" name="TextBox 4"/>
          <p:cNvSpPr txBox="1"/>
          <p:nvPr/>
        </p:nvSpPr>
        <p:spPr>
          <a:xfrm>
            <a:off x="7368988" y="2171700"/>
            <a:ext cx="4329953" cy="4303059"/>
          </a:xfrm>
          <a:prstGeom prst="rect">
            <a:avLst/>
          </a:prstGeom>
          <a:solidFill>
            <a:schemeClr val="tx2">
              <a:lumMod val="10000"/>
              <a:lumOff val="90000"/>
            </a:schemeClr>
          </a:solidFill>
        </p:spPr>
        <p:txBody>
          <a:bodyPr wrap="square" rtlCol="0">
            <a:spAutoFit/>
          </a:bodyPr>
          <a:lstStyle/>
          <a:p>
            <a:endParaRPr lang="en-GB" dirty="0"/>
          </a:p>
        </p:txBody>
      </p:sp>
      <p:sp>
        <p:nvSpPr>
          <p:cNvPr id="6" name="TextBox 5"/>
          <p:cNvSpPr txBox="1"/>
          <p:nvPr/>
        </p:nvSpPr>
        <p:spPr>
          <a:xfrm>
            <a:off x="7597588" y="2430403"/>
            <a:ext cx="3375212" cy="3970318"/>
          </a:xfrm>
          <a:prstGeom prst="rect">
            <a:avLst/>
          </a:prstGeom>
          <a:noFill/>
        </p:spPr>
        <p:txBody>
          <a:bodyPr wrap="square" rtlCol="0">
            <a:spAutoFit/>
          </a:bodyPr>
          <a:lstStyle/>
          <a:p>
            <a:r>
              <a:rPr lang="en-GB" b="1" u="sng" dirty="0"/>
              <a:t>Elements of the offence</a:t>
            </a:r>
            <a:r>
              <a:rPr lang="en-GB" dirty="0"/>
              <a:t>:</a:t>
            </a:r>
          </a:p>
          <a:p>
            <a:pPr marL="285750" indent="-285750">
              <a:buFontTx/>
              <a:buChar char="-"/>
            </a:pPr>
            <a:r>
              <a:rPr lang="en-GB" dirty="0"/>
              <a:t>There was unlawful conduct on the part of D (by any means)</a:t>
            </a:r>
          </a:p>
          <a:p>
            <a:pPr marL="285750" indent="-285750">
              <a:buFontTx/>
              <a:buChar char="-"/>
            </a:pPr>
            <a:r>
              <a:rPr lang="en-GB" dirty="0"/>
              <a:t>A person suffered a wound and/or GBH</a:t>
            </a:r>
          </a:p>
          <a:p>
            <a:pPr marL="285750" indent="-285750">
              <a:buFontTx/>
              <a:buChar char="-"/>
            </a:pPr>
            <a:r>
              <a:rPr lang="en-GB" dirty="0"/>
              <a:t>D’s conduct caused the wound and/or GBH</a:t>
            </a:r>
          </a:p>
          <a:p>
            <a:pPr marL="285750" indent="-285750">
              <a:buFontTx/>
              <a:buChar char="-"/>
            </a:pPr>
            <a:r>
              <a:rPr lang="en-GB" dirty="0"/>
              <a:t>D maliciously brought about the result;</a:t>
            </a:r>
          </a:p>
          <a:p>
            <a:pPr marL="285750" indent="-285750">
              <a:buFontTx/>
              <a:buChar char="-"/>
            </a:pPr>
            <a:r>
              <a:rPr lang="en-GB" dirty="0"/>
              <a:t>D intended to cause GBH or to resist or prevent the lawful apprehension or detainer of any person</a:t>
            </a:r>
          </a:p>
        </p:txBody>
      </p:sp>
    </p:spTree>
    <p:extLst>
      <p:ext uri="{BB962C8B-B14F-4D97-AF65-F5344CB8AC3E}">
        <p14:creationId xmlns:p14="http://schemas.microsoft.com/office/powerpoint/2010/main" val="3352281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grpId="0" nodeType="clickEffect">
                                  <p:stCondLst>
                                    <p:cond delay="0"/>
                                  </p:stCondLst>
                                  <p:childTnLst>
                                    <p:animRot by="21600000">
                                      <p:cBhvr>
                                        <p:cTn id="11" dur="2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vert="horz" lIns="91440" tIns="45720" rIns="91440" bIns="45720" rtlCol="0" anchor="ctr">
            <a:normAutofit/>
          </a:bodyPr>
          <a:lstStyle/>
          <a:p>
            <a:r>
              <a:rPr lang="en-US" sz="4000" kern="1200">
                <a:solidFill>
                  <a:srgbClr val="FFFFFF"/>
                </a:solidFill>
                <a:latin typeface="+mj-lt"/>
                <a:ea typeface="+mj-ea"/>
                <a:cs typeface="+mj-cs"/>
              </a:rPr>
              <a:t>S18 OAPA 1861 provides one offence, but there are 4 ways of committing it</a:t>
            </a:r>
          </a:p>
        </p:txBody>
      </p:sp>
      <p:sp>
        <p:nvSpPr>
          <p:cNvPr id="4" name="TextBox 3"/>
          <p:cNvSpPr txBox="1"/>
          <p:nvPr/>
        </p:nvSpPr>
        <p:spPr>
          <a:xfrm>
            <a:off x="1367624" y="2490436"/>
            <a:ext cx="9708995" cy="356717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a:t>(1) Wounding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(2) Wounding with intent to cause some GBH</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(3) Causing GBH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(4) Causing GBH with intent to cause some GBH</a:t>
            </a:r>
            <a:endParaRPr lang="en-US" sz="2000" b="1">
              <a:cs typeface="Calibri"/>
            </a:endParaRPr>
          </a:p>
          <a:p>
            <a:pPr indent="-228600" defTabSz="914400">
              <a:lnSpc>
                <a:spcPct val="90000"/>
              </a:lnSpc>
              <a:spcAft>
                <a:spcPts val="600"/>
              </a:spcAft>
              <a:buFont typeface="Arial" panose="020B0604020202020204" pitchFamily="34" charset="0"/>
              <a:buChar char="•"/>
            </a:pPr>
            <a:endParaRPr lang="en-US" sz="2000"/>
          </a:p>
          <a:p>
            <a:pPr defTabSz="914400">
              <a:lnSpc>
                <a:spcPct val="90000"/>
              </a:lnSpc>
              <a:spcAft>
                <a:spcPts val="600"/>
              </a:spcAft>
            </a:pPr>
            <a:r>
              <a:rPr lang="en-US" sz="2000"/>
              <a:t>The offence carries a maximum sentence of life imprisonment</a:t>
            </a:r>
            <a:endParaRPr lang="en-US" sz="2000">
              <a:cs typeface="Calibri" panose="020F0502020204030204"/>
            </a:endParaRPr>
          </a:p>
        </p:txBody>
      </p:sp>
    </p:spTree>
    <p:extLst>
      <p:ext uri="{BB962C8B-B14F-4D97-AF65-F5344CB8AC3E}">
        <p14:creationId xmlns:p14="http://schemas.microsoft.com/office/powerpoint/2010/main" val="620021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9930" y="-57150"/>
            <a:ext cx="9601200" cy="1485900"/>
          </a:xfrm>
        </p:spPr>
        <p:txBody>
          <a:bodyPr/>
          <a:lstStyle/>
          <a:p>
            <a:r>
              <a:rPr lang="en-GB" dirty="0"/>
              <a:t>The actus </a:t>
            </a:r>
            <a:r>
              <a:rPr lang="en-GB" dirty="0" err="1"/>
              <a:t>reus</a:t>
            </a:r>
            <a:r>
              <a:rPr lang="en-GB" dirty="0"/>
              <a:t> of s18</a:t>
            </a:r>
          </a:p>
        </p:txBody>
      </p:sp>
      <p:sp>
        <p:nvSpPr>
          <p:cNvPr id="4" name="TextBox 3"/>
          <p:cNvSpPr txBox="1"/>
          <p:nvPr/>
        </p:nvSpPr>
        <p:spPr>
          <a:xfrm>
            <a:off x="481874" y="1338830"/>
            <a:ext cx="11022552" cy="4832092"/>
          </a:xfrm>
          <a:prstGeom prst="rect">
            <a:avLst/>
          </a:prstGeom>
          <a:noFill/>
        </p:spPr>
        <p:txBody>
          <a:bodyPr wrap="square" rtlCol="0">
            <a:spAutoFit/>
          </a:bodyPr>
          <a:lstStyle/>
          <a:p>
            <a:pPr algn="ctr"/>
            <a:r>
              <a:rPr lang="en-GB" sz="2800" b="1" i="1" dirty="0">
                <a:solidFill>
                  <a:srgbClr val="00B0F0"/>
                </a:solidFill>
              </a:rPr>
              <a:t>The AR requires that D, unlawfully and by any means, causes a wound or GBH to any person</a:t>
            </a:r>
          </a:p>
          <a:p>
            <a:pPr algn="ctr"/>
            <a:endParaRPr lang="en-GB" sz="2800" b="1" i="1" dirty="0"/>
          </a:p>
          <a:p>
            <a:pPr marL="285750" indent="-285750">
              <a:buFont typeface="Wingdings" panose="05000000000000000000" pitchFamily="2" charset="2"/>
              <a:buChar char="v"/>
            </a:pPr>
            <a:r>
              <a:rPr lang="en-GB" sz="2800" b="1" dirty="0">
                <a:solidFill>
                  <a:schemeClr val="accent6">
                    <a:lumMod val="75000"/>
                  </a:schemeClr>
                </a:solidFill>
              </a:rPr>
              <a:t>There was unlawful conduct on the part of D (by any means)</a:t>
            </a:r>
          </a:p>
          <a:p>
            <a:pPr marL="342900" indent="-342900">
              <a:buAutoNum type="arabicParenBoth"/>
            </a:pPr>
            <a:r>
              <a:rPr lang="en-GB" sz="2800" b="1" dirty="0"/>
              <a:t>Unlawful</a:t>
            </a:r>
          </a:p>
          <a:p>
            <a:pPr marL="342900" indent="-342900">
              <a:buAutoNum type="arabicParenBoth"/>
            </a:pPr>
            <a:r>
              <a:rPr lang="en-GB" sz="2800" b="1" dirty="0"/>
              <a:t> Conduct</a:t>
            </a:r>
          </a:p>
          <a:p>
            <a:pPr marL="342900" indent="-342900">
              <a:buAutoNum type="arabicParenBoth"/>
            </a:pPr>
            <a:r>
              <a:rPr lang="en-GB" sz="2800" b="1" dirty="0"/>
              <a:t>By any means</a:t>
            </a:r>
          </a:p>
          <a:p>
            <a:endParaRPr lang="en-GB" sz="2800" b="1" dirty="0"/>
          </a:p>
          <a:p>
            <a:pPr marL="285750" indent="-285750">
              <a:buFont typeface="Wingdings" panose="05000000000000000000" pitchFamily="2" charset="2"/>
              <a:buChar char="v"/>
            </a:pPr>
            <a:r>
              <a:rPr lang="en-GB" sz="2800" b="1" dirty="0">
                <a:solidFill>
                  <a:schemeClr val="accent6">
                    <a:lumMod val="75000"/>
                  </a:schemeClr>
                </a:solidFill>
              </a:rPr>
              <a:t>A person suffered a wound and/or grievous bodily harm</a:t>
            </a:r>
          </a:p>
          <a:p>
            <a:endParaRPr lang="en-GB" sz="2800" b="1" dirty="0">
              <a:solidFill>
                <a:schemeClr val="accent6">
                  <a:lumMod val="75000"/>
                </a:schemeClr>
              </a:solidFill>
            </a:endParaRPr>
          </a:p>
          <a:p>
            <a:pPr marL="285750" indent="-285750">
              <a:buFont typeface="Wingdings" panose="05000000000000000000" pitchFamily="2" charset="2"/>
              <a:buChar char="v"/>
            </a:pPr>
            <a:r>
              <a:rPr lang="en-GB" sz="2800" b="1" dirty="0">
                <a:solidFill>
                  <a:schemeClr val="accent6">
                    <a:lumMod val="75000"/>
                  </a:schemeClr>
                </a:solidFill>
              </a:rPr>
              <a:t>D’s conduct caused the wound and/or grievous bodily harm</a:t>
            </a:r>
          </a:p>
        </p:txBody>
      </p:sp>
    </p:spTree>
    <p:extLst>
      <p:ext uri="{BB962C8B-B14F-4D97-AF65-F5344CB8AC3E}">
        <p14:creationId xmlns:p14="http://schemas.microsoft.com/office/powerpoint/2010/main" val="3089298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mens</a:t>
            </a:r>
            <a:r>
              <a:rPr lang="en-GB" dirty="0"/>
              <a:t> rea of s18</a:t>
            </a:r>
          </a:p>
        </p:txBody>
      </p:sp>
      <p:sp>
        <p:nvSpPr>
          <p:cNvPr id="3" name="TextBox 2"/>
          <p:cNvSpPr txBox="1"/>
          <p:nvPr/>
        </p:nvSpPr>
        <p:spPr>
          <a:xfrm>
            <a:off x="1169581" y="1722474"/>
            <a:ext cx="9633099" cy="491224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1169582" y="1913860"/>
            <a:ext cx="9431080" cy="1815882"/>
          </a:xfrm>
          <a:prstGeom prst="rect">
            <a:avLst/>
          </a:prstGeom>
          <a:noFill/>
        </p:spPr>
        <p:txBody>
          <a:bodyPr wrap="square" rtlCol="0">
            <a:spAutoFit/>
          </a:bodyPr>
          <a:lstStyle/>
          <a:p>
            <a:pPr marL="342900" indent="-342900">
              <a:buAutoNum type="arabicParenR"/>
            </a:pPr>
            <a:r>
              <a:rPr lang="en-GB" sz="2800" u="sng" dirty="0">
                <a:solidFill>
                  <a:srgbClr val="00B0F0"/>
                </a:solidFill>
              </a:rPr>
              <a:t>D intended GBH to any person</a:t>
            </a:r>
          </a:p>
          <a:p>
            <a:pPr marL="285750" indent="-285750">
              <a:buFontTx/>
              <a:buChar char="-"/>
            </a:pPr>
            <a:r>
              <a:rPr lang="en-GB" sz="2800" dirty="0"/>
              <a:t>Guilty if causes GBH to someone other than intended V</a:t>
            </a:r>
          </a:p>
          <a:p>
            <a:pPr marL="285750" indent="-285750">
              <a:buFontTx/>
              <a:buChar char="-"/>
            </a:pPr>
            <a:r>
              <a:rPr lang="en-GB" sz="2800" dirty="0">
                <a:solidFill>
                  <a:srgbClr val="FF0000"/>
                </a:solidFill>
              </a:rPr>
              <a:t>Taylor [2009] </a:t>
            </a:r>
            <a:r>
              <a:rPr lang="en-GB" sz="2800" dirty="0"/>
              <a:t>– D must intend GBH not wound</a:t>
            </a:r>
          </a:p>
          <a:p>
            <a:pPr marL="285750" indent="-285750">
              <a:buFontTx/>
              <a:buChar char="-"/>
            </a:pPr>
            <a:r>
              <a:rPr lang="en-GB" sz="2800" dirty="0" err="1">
                <a:solidFill>
                  <a:srgbClr val="FF0000"/>
                </a:solidFill>
              </a:rPr>
              <a:t>Mowatt</a:t>
            </a:r>
            <a:r>
              <a:rPr lang="en-GB" sz="2800" dirty="0">
                <a:solidFill>
                  <a:srgbClr val="FF0000"/>
                </a:solidFill>
              </a:rPr>
              <a:t> [1968] </a:t>
            </a:r>
            <a:r>
              <a:rPr lang="en-GB" sz="2800" dirty="0"/>
              <a:t>– ignore “maliciously”</a:t>
            </a:r>
          </a:p>
        </p:txBody>
      </p:sp>
      <p:sp>
        <p:nvSpPr>
          <p:cNvPr id="5" name="TextBox 4"/>
          <p:cNvSpPr txBox="1"/>
          <p:nvPr/>
        </p:nvSpPr>
        <p:spPr>
          <a:xfrm>
            <a:off x="1371600" y="4061637"/>
            <a:ext cx="8516679" cy="2246769"/>
          </a:xfrm>
          <a:prstGeom prst="rect">
            <a:avLst/>
          </a:prstGeom>
          <a:noFill/>
        </p:spPr>
        <p:txBody>
          <a:bodyPr wrap="square" rtlCol="0">
            <a:spAutoFit/>
          </a:bodyPr>
          <a:lstStyle/>
          <a:p>
            <a:r>
              <a:rPr lang="en-GB" sz="2800" b="1" u="sng" dirty="0">
                <a:solidFill>
                  <a:srgbClr val="00B0F0"/>
                </a:solidFill>
              </a:rPr>
              <a:t>2) D will not need to have intention to cause GBH</a:t>
            </a:r>
          </a:p>
          <a:p>
            <a:r>
              <a:rPr lang="en-GB" sz="2800" b="1" dirty="0"/>
              <a:t>D will have the intention either to </a:t>
            </a:r>
          </a:p>
          <a:p>
            <a:pPr marL="400050" indent="-400050">
              <a:buAutoNum type="romanLcParenR"/>
            </a:pPr>
            <a:r>
              <a:rPr lang="en-GB" sz="2800" b="1" dirty="0"/>
              <a:t>Resist arrest, or</a:t>
            </a:r>
          </a:p>
          <a:p>
            <a:pPr marL="400050" indent="-400050">
              <a:buAutoNum type="romanLcParenR"/>
            </a:pPr>
            <a:r>
              <a:rPr lang="en-GB" sz="2800" b="1" dirty="0"/>
              <a:t>Prevent the lawful arrest or detainer of any person</a:t>
            </a:r>
          </a:p>
        </p:txBody>
      </p:sp>
    </p:spTree>
    <p:extLst>
      <p:ext uri="{BB962C8B-B14F-4D97-AF65-F5344CB8AC3E}">
        <p14:creationId xmlns:p14="http://schemas.microsoft.com/office/powerpoint/2010/main" val="3720132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09DE69-FE9A-4676-ACCF-7758A5C33E8E}"/>
              </a:ext>
            </a:extLst>
          </p:cNvPr>
          <p:cNvSpPr txBox="1"/>
          <p:nvPr/>
        </p:nvSpPr>
        <p:spPr>
          <a:xfrm>
            <a:off x="684362" y="267419"/>
            <a:ext cx="4425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 by any means?</a:t>
            </a:r>
            <a:endParaRPr lang="en-GB" dirty="0">
              <a:cs typeface="Calibri"/>
            </a:endParaRPr>
          </a:p>
        </p:txBody>
      </p:sp>
      <p:sp>
        <p:nvSpPr>
          <p:cNvPr id="3" name="Arrow: Down 2">
            <a:extLst>
              <a:ext uri="{FF2B5EF4-FFF2-40B4-BE49-F238E27FC236}">
                <a16:creationId xmlns:a16="http://schemas.microsoft.com/office/drawing/2014/main" id="{EE53DCD8-6D1D-42D8-8C3F-094A0155FA32}"/>
              </a:ext>
            </a:extLst>
          </p:cNvPr>
          <p:cNvSpPr/>
          <p:nvPr/>
        </p:nvSpPr>
        <p:spPr>
          <a:xfrm>
            <a:off x="2287200" y="624143"/>
            <a:ext cx="402566" cy="5607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D8CB42C-EF1D-4A38-B5E4-1206380AC538}"/>
              </a:ext>
            </a:extLst>
          </p:cNvPr>
          <p:cNvSpPr txBox="1"/>
          <p:nvPr/>
        </p:nvSpPr>
        <p:spPr>
          <a:xfrm>
            <a:off x="826339" y="1185773"/>
            <a:ext cx="3663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a person suffer a wound or GBH?</a:t>
            </a:r>
            <a:endParaRPr lang="en-GB" dirty="0">
              <a:cs typeface="Calibri"/>
            </a:endParaRPr>
          </a:p>
        </p:txBody>
      </p:sp>
      <p:sp>
        <p:nvSpPr>
          <p:cNvPr id="6" name="Arrow: Down 5">
            <a:extLst>
              <a:ext uri="{FF2B5EF4-FFF2-40B4-BE49-F238E27FC236}">
                <a16:creationId xmlns:a16="http://schemas.microsoft.com/office/drawing/2014/main" id="{169CCA9B-3E10-472A-B208-A36D391D1703}"/>
              </a:ext>
            </a:extLst>
          </p:cNvPr>
          <p:cNvSpPr/>
          <p:nvPr/>
        </p:nvSpPr>
        <p:spPr>
          <a:xfrm>
            <a:off x="2297084" y="1554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84F759-AFBC-48B1-BF66-7F7F0949AF04}"/>
              </a:ext>
            </a:extLst>
          </p:cNvPr>
          <p:cNvSpPr txBox="1"/>
          <p:nvPr/>
        </p:nvSpPr>
        <p:spPr>
          <a:xfrm>
            <a:off x="926082" y="2090647"/>
            <a:ext cx="3303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the D's conduct cause this?</a:t>
            </a:r>
            <a:endParaRPr lang="en-GB" dirty="0">
              <a:cs typeface="Calibri"/>
            </a:endParaRPr>
          </a:p>
        </p:txBody>
      </p:sp>
      <p:sp>
        <p:nvSpPr>
          <p:cNvPr id="9" name="Arrow: Down 8">
            <a:extLst>
              <a:ext uri="{FF2B5EF4-FFF2-40B4-BE49-F238E27FC236}">
                <a16:creationId xmlns:a16="http://schemas.microsoft.com/office/drawing/2014/main" id="{DFBD5D81-26BD-4C23-A519-6FF0C1427C2B}"/>
              </a:ext>
            </a:extLst>
          </p:cNvPr>
          <p:cNvSpPr/>
          <p:nvPr/>
        </p:nvSpPr>
        <p:spPr>
          <a:xfrm>
            <a:off x="2297084" y="247432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5D4895BC-BAD6-4A5F-9CF2-814A70FFF771}"/>
              </a:ext>
            </a:extLst>
          </p:cNvPr>
          <p:cNvSpPr txBox="1"/>
          <p:nvPr/>
        </p:nvSpPr>
        <p:spPr>
          <a:xfrm>
            <a:off x="824542" y="3053032"/>
            <a:ext cx="3562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12" name="Arrow: Down 11">
            <a:extLst>
              <a:ext uri="{FF2B5EF4-FFF2-40B4-BE49-F238E27FC236}">
                <a16:creationId xmlns:a16="http://schemas.microsoft.com/office/drawing/2014/main" id="{F505924D-8D82-4E5E-8283-40608986E0FC}"/>
              </a:ext>
            </a:extLst>
          </p:cNvPr>
          <p:cNvSpPr/>
          <p:nvPr/>
        </p:nvSpPr>
        <p:spPr>
          <a:xfrm>
            <a:off x="2196443" y="342323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88E6F3B-9E48-4351-A48D-39DD342176EA}"/>
              </a:ext>
            </a:extLst>
          </p:cNvPr>
          <p:cNvSpPr txBox="1"/>
          <p:nvPr/>
        </p:nvSpPr>
        <p:spPr>
          <a:xfrm>
            <a:off x="277303" y="3957907"/>
            <a:ext cx="459787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 actually intend GBH or intend to prevent the </a:t>
            </a:r>
            <a:r>
              <a:rPr lang="en-GB">
                <a:cs typeface="Calibri"/>
              </a:rPr>
              <a:t>lawful apprehension or detainer of any person?</a:t>
            </a:r>
            <a:endParaRPr lang="en-GB" dirty="0">
              <a:cs typeface="Calibri"/>
            </a:endParaRPr>
          </a:p>
        </p:txBody>
      </p:sp>
      <p:sp>
        <p:nvSpPr>
          <p:cNvPr id="15" name="Arrow: Down 14">
            <a:extLst>
              <a:ext uri="{FF2B5EF4-FFF2-40B4-BE49-F238E27FC236}">
                <a16:creationId xmlns:a16="http://schemas.microsoft.com/office/drawing/2014/main" id="{2C5DAE3F-824C-4F32-BD62-272FBD43F0DA}"/>
              </a:ext>
            </a:extLst>
          </p:cNvPr>
          <p:cNvSpPr/>
          <p:nvPr/>
        </p:nvSpPr>
        <p:spPr>
          <a:xfrm>
            <a:off x="2225197" y="5004744"/>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2C95B35-9C9A-4D4D-B6E5-0B549A830D7C}"/>
              </a:ext>
            </a:extLst>
          </p:cNvPr>
          <p:cNvSpPr txBox="1"/>
          <p:nvPr/>
        </p:nvSpPr>
        <p:spPr>
          <a:xfrm>
            <a:off x="1210933" y="569666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D is guilty of wounding or </a:t>
            </a:r>
            <a:r>
              <a:rPr lang="en-GB" b="1">
                <a:cs typeface="Calibri"/>
              </a:rPr>
              <a:t>causing GBH with intent</a:t>
            </a:r>
            <a:endParaRPr lang="en-GB" b="1" dirty="0">
              <a:cs typeface="Calibri"/>
            </a:endParaRPr>
          </a:p>
        </p:txBody>
      </p:sp>
      <p:sp>
        <p:nvSpPr>
          <p:cNvPr id="17" name="TextBox 16">
            <a:extLst>
              <a:ext uri="{FF2B5EF4-FFF2-40B4-BE49-F238E27FC236}">
                <a16:creationId xmlns:a16="http://schemas.microsoft.com/office/drawing/2014/main" id="{1CDB9370-1B6F-4067-9C47-1A73EAD95559}"/>
              </a:ext>
            </a:extLst>
          </p:cNvPr>
          <p:cNvSpPr txBox="1"/>
          <p:nvPr/>
        </p:nvSpPr>
        <p:spPr>
          <a:xfrm>
            <a:off x="5724525" y="42005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AMEND THIS SLIDE P. 135</a:t>
            </a:r>
            <a:endParaRPr lang="en-GB" dirty="0">
              <a:cs typeface="Calibri"/>
            </a:endParaRPr>
          </a:p>
        </p:txBody>
      </p:sp>
    </p:spTree>
    <p:extLst>
      <p:ext uri="{BB962C8B-B14F-4D97-AF65-F5344CB8AC3E}">
        <p14:creationId xmlns:p14="http://schemas.microsoft.com/office/powerpoint/2010/main" val="1196736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877DF16-EB8D-4818-9313-8B402671E64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cs typeface="Calibri Light"/>
              </a:rPr>
              <a:t>Tutorial</a:t>
            </a:r>
            <a:endParaRPr lang="en-GB" sz="4000">
              <a:solidFill>
                <a:srgbClr val="FFFFFF"/>
              </a:solidFill>
            </a:endParaRPr>
          </a:p>
        </p:txBody>
      </p:sp>
      <p:sp>
        <p:nvSpPr>
          <p:cNvPr id="3" name="Content Placeholder 2">
            <a:extLst>
              <a:ext uri="{FF2B5EF4-FFF2-40B4-BE49-F238E27FC236}">
                <a16:creationId xmlns:a16="http://schemas.microsoft.com/office/drawing/2014/main" id="{8FC41DB1-0C71-4663-BDC8-16ED1A0DD954}"/>
              </a:ext>
            </a:extLst>
          </p:cNvPr>
          <p:cNvSpPr>
            <a:spLocks noGrp="1"/>
          </p:cNvSpPr>
          <p:nvPr>
            <p:ph idx="1"/>
          </p:nvPr>
        </p:nvSpPr>
        <p:spPr>
          <a:xfrm>
            <a:off x="1179226" y="3092970"/>
            <a:ext cx="9833548" cy="2693976"/>
          </a:xfrm>
        </p:spPr>
        <p:txBody>
          <a:bodyPr vert="horz" lIns="91440" tIns="45720" rIns="91440" bIns="45720" rtlCol="0" anchor="t">
            <a:normAutofit/>
          </a:bodyPr>
          <a:lstStyle/>
          <a:p>
            <a:pPr marL="0" indent="0">
              <a:buNone/>
            </a:pPr>
            <a:r>
              <a:rPr lang="en-GB" sz="4000">
                <a:solidFill>
                  <a:srgbClr val="000000"/>
                </a:solidFill>
                <a:cs typeface="Calibri"/>
              </a:rPr>
              <a:t>We will continue with consent and reform in relation to non-fatal offences against the person in the tutorial.</a:t>
            </a:r>
          </a:p>
        </p:txBody>
      </p:sp>
    </p:spTree>
    <p:extLst>
      <p:ext uri="{BB962C8B-B14F-4D97-AF65-F5344CB8AC3E}">
        <p14:creationId xmlns:p14="http://schemas.microsoft.com/office/powerpoint/2010/main" val="16801228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0</TotalTime>
  <Words>1705</Words>
  <Application>Microsoft Office PowerPoint</Application>
  <PresentationFormat>Widescreen</PresentationFormat>
  <Paragraphs>207</Paragraphs>
  <Slides>26</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BrowalliaUPC</vt:lpstr>
      <vt:lpstr>Calibri</vt:lpstr>
      <vt:lpstr>Calibri Light</vt:lpstr>
      <vt:lpstr>Century Gothic</vt:lpstr>
      <vt:lpstr>Wingdings</vt:lpstr>
      <vt:lpstr>Office Theme</vt:lpstr>
      <vt:lpstr>Non-fatal offences against the person</vt:lpstr>
      <vt:lpstr>Learning Objectives</vt:lpstr>
      <vt:lpstr>The offences to be discussed</vt:lpstr>
      <vt:lpstr>PowerPoint Presentation</vt:lpstr>
      <vt:lpstr>BATTERY</vt:lpstr>
      <vt:lpstr>The actus reus of battery</vt:lpstr>
      <vt:lpstr>The mens rea of battery: ‘D intended or was reckless’</vt:lpstr>
      <vt:lpstr>PowerPoint Presentation</vt:lpstr>
      <vt:lpstr>ASSAULT – s39 CJA 1988</vt:lpstr>
      <vt:lpstr>The actus reus of assault</vt:lpstr>
      <vt:lpstr>The Mens rea of assault</vt:lpstr>
      <vt:lpstr>PowerPoint Presentation</vt:lpstr>
      <vt:lpstr>ASSAULT OCCASIONING ACTUAL BODILY HARM  - S.47 OAPA 1861</vt:lpstr>
      <vt:lpstr>The actus reus of Assault occasioning actual bodily harm</vt:lpstr>
      <vt:lpstr>The mens rea for assault occasioning actual bodily harm</vt:lpstr>
      <vt:lpstr>PowerPoint Presentation</vt:lpstr>
      <vt:lpstr>WOUNDING AND INFLICTING GRIEVOUS BODILY HARM WITHOUT INTENT: S20</vt:lpstr>
      <vt:lpstr>The actus reus of wounding and inflicting GBH without intent</vt:lpstr>
      <vt:lpstr>The Mens rea for wounding and inflicting GBH without intent</vt:lpstr>
      <vt:lpstr>PowerPoint Presentation</vt:lpstr>
      <vt:lpstr>Wounding and causing grievous bodily harm with intent: s18 OAPA 1861</vt:lpstr>
      <vt:lpstr>S18 OAPA 1861 provides one offence, but there are 4 ways of committing it</vt:lpstr>
      <vt:lpstr>The actus reus of s18</vt:lpstr>
      <vt:lpstr>The mens rea of s18</vt:lpstr>
      <vt:lpstr>PowerPoint Presentation</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Non-fatal offences against the person</dc:title>
  <dc:creator>Laura Knight</dc:creator>
  <cp:lastModifiedBy>Laura Knight</cp:lastModifiedBy>
  <cp:revision>462</cp:revision>
  <dcterms:created xsi:type="dcterms:W3CDTF">2017-09-27T09:47:26Z</dcterms:created>
  <dcterms:modified xsi:type="dcterms:W3CDTF">2024-02-07T09:02:15Z</dcterms:modified>
</cp:coreProperties>
</file>