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2" r:id="rId2"/>
    <p:sldId id="270" r:id="rId3"/>
    <p:sldId id="257" r:id="rId4"/>
    <p:sldId id="260" r:id="rId5"/>
    <p:sldId id="261" r:id="rId6"/>
    <p:sldId id="262" r:id="rId7"/>
    <p:sldId id="265" r:id="rId8"/>
    <p:sldId id="266" r:id="rId9"/>
    <p:sldId id="267" r:id="rId10"/>
    <p:sldId id="264" r:id="rId11"/>
    <p:sldId id="268" r:id="rId12"/>
    <p:sldId id="269"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7" d="100"/>
          <a:sy n="67" d="100"/>
        </p:scale>
        <p:origin x="6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1/5/2018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249C251F-75EA-4943-8886-58374A4CBCAB}"/>
              </a:ext>
            </a:extLst>
          </p:cNvPr>
          <p:cNvSpPr>
            <a:spLocks noChangeArrowheads="1"/>
          </p:cNvSpPr>
          <p:nvPr/>
        </p:nvSpPr>
        <p:spPr bwMode="auto">
          <a:xfrm>
            <a:off x="828675" y="1569446"/>
            <a:ext cx="11001375"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fontAlgn="t"/>
            <a: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Project Planning</a:t>
            </a:r>
            <a:b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Module Assignment Submission</a:t>
            </a:r>
          </a:p>
          <a:p>
            <a:pPr fontAlgn="t"/>
            <a: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 </a:t>
            </a:r>
            <a:b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r>
              <a:rPr lang="en-GB" b="1" dirty="0"/>
              <a:t>Module No:EMPL4009</a:t>
            </a:r>
          </a:p>
          <a:p>
            <a:pPr fontAlgn="t"/>
            <a:endParaRPr lang="en-GB" dirty="0"/>
          </a:p>
          <a:p>
            <a:pPr fontAlgn="t"/>
            <a:r>
              <a:rPr lang="en-GB" b="1" dirty="0"/>
              <a:t>Module Title: Project Planning</a:t>
            </a:r>
            <a:endParaRPr lang="en-GB" dirty="0"/>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20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b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Statement of Confirmation of Authenticity</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Tahoma" panose="020B0604030504040204" pitchFamily="34" charset="0"/>
                <a:ea typeface="Calibri" panose="020F0502020204030204" pitchFamily="34" charset="0"/>
                <a:cs typeface="Tahoma" panose="020B0604030504040204" pitchFamily="34" charset="0"/>
              </a:rPr>
              <a:t>Attention is drawn to the plagiarism and unfair practice policies of both the University and of ILM.</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35190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BC6EA-FEFB-4D8E-8973-F634AFACE27E}"/>
              </a:ext>
            </a:extLst>
          </p:cNvPr>
          <p:cNvSpPr>
            <a:spLocks noGrp="1"/>
          </p:cNvSpPr>
          <p:nvPr>
            <p:ph type="ctrTitle"/>
          </p:nvPr>
        </p:nvSpPr>
        <p:spPr>
          <a:xfrm>
            <a:off x="2417763" y="2500312"/>
            <a:ext cx="8726487" cy="1405531"/>
          </a:xfrm>
        </p:spPr>
        <p:txBody>
          <a:bodyPr>
            <a:normAutofit fontScale="90000"/>
          </a:bodyPr>
          <a:lstStyle/>
          <a:p>
            <a:pPr algn="ctr"/>
            <a:r>
              <a:rPr lang="en-GB" dirty="0"/>
              <a:t>EXPANSION OF  TOPMARK RETAIL</a:t>
            </a:r>
          </a:p>
        </p:txBody>
      </p:sp>
      <p:sp>
        <p:nvSpPr>
          <p:cNvPr id="3" name="Subtitle 2">
            <a:extLst>
              <a:ext uri="{FF2B5EF4-FFF2-40B4-BE49-F238E27FC236}">
                <a16:creationId xmlns:a16="http://schemas.microsoft.com/office/drawing/2014/main" id="{1530A82B-191E-41D2-974E-1E4024693A44}"/>
              </a:ext>
            </a:extLst>
          </p:cNvPr>
          <p:cNvSpPr>
            <a:spLocks noGrp="1"/>
          </p:cNvSpPr>
          <p:nvPr>
            <p:ph type="subTitle" idx="1"/>
          </p:nvPr>
        </p:nvSpPr>
        <p:spPr>
          <a:xfrm>
            <a:off x="1928813" y="4271963"/>
            <a:ext cx="9575799" cy="1631699"/>
          </a:xfrm>
        </p:spPr>
        <p:txBody>
          <a:bodyPr>
            <a:normAutofit fontScale="85000" lnSpcReduction="10000"/>
          </a:bodyPr>
          <a:lstStyle/>
          <a:p>
            <a:r>
              <a:rPr lang="en-GB" dirty="0"/>
              <a:t>PATRICIA FAKROGHA (1606024) </a:t>
            </a:r>
          </a:p>
          <a:p>
            <a:r>
              <a:rPr lang="en-GB" dirty="0"/>
              <a:t>SYED AHMED (1605416) </a:t>
            </a:r>
          </a:p>
          <a:p>
            <a:r>
              <a:rPr lang="en-GB" dirty="0"/>
              <a:t>ROHUL AMIN (1606015) </a:t>
            </a:r>
          </a:p>
          <a:p>
            <a:r>
              <a:rPr lang="en-GB" dirty="0"/>
              <a:t>MOHAMMED UDDIN (1606011) </a:t>
            </a:r>
          </a:p>
          <a:p>
            <a:r>
              <a:rPr lang="en-GB" dirty="0"/>
              <a:t>MIHAELA VASILE (1606027)</a:t>
            </a:r>
          </a:p>
        </p:txBody>
      </p:sp>
    </p:spTree>
    <p:extLst>
      <p:ext uri="{BB962C8B-B14F-4D97-AF65-F5344CB8AC3E}">
        <p14:creationId xmlns:p14="http://schemas.microsoft.com/office/powerpoint/2010/main" val="227450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B1E98-7776-4BFC-B3A5-DA15832B6CDF}"/>
              </a:ext>
            </a:extLst>
          </p:cNvPr>
          <p:cNvSpPr>
            <a:spLocks noGrp="1"/>
          </p:cNvSpPr>
          <p:nvPr>
            <p:ph type="title"/>
          </p:nvPr>
        </p:nvSpPr>
        <p:spPr>
          <a:xfrm>
            <a:off x="2592926" y="624109"/>
            <a:ext cx="3092258" cy="1297455"/>
          </a:xfrm>
        </p:spPr>
        <p:txBody>
          <a:bodyPr/>
          <a:lstStyle/>
          <a:p>
            <a:r>
              <a:rPr lang="en-GB" dirty="0"/>
              <a:t>Background</a:t>
            </a:r>
          </a:p>
        </p:txBody>
      </p:sp>
      <p:sp>
        <p:nvSpPr>
          <p:cNvPr id="3" name="Content Placeholder 2">
            <a:extLst>
              <a:ext uri="{FF2B5EF4-FFF2-40B4-BE49-F238E27FC236}">
                <a16:creationId xmlns:a16="http://schemas.microsoft.com/office/drawing/2014/main" id="{D5874540-4885-49CD-8B84-022DE33E6190}"/>
              </a:ext>
            </a:extLst>
          </p:cNvPr>
          <p:cNvSpPr>
            <a:spLocks noGrp="1"/>
          </p:cNvSpPr>
          <p:nvPr>
            <p:ph idx="1"/>
          </p:nvPr>
        </p:nvSpPr>
        <p:spPr>
          <a:xfrm>
            <a:off x="2589212" y="2133600"/>
            <a:ext cx="3506788" cy="3405809"/>
          </a:xfrm>
        </p:spPr>
        <p:txBody>
          <a:bodyPr/>
          <a:lstStyle/>
          <a:p>
            <a:r>
              <a:rPr lang="en-GB" dirty="0"/>
              <a:t>Located in Stratford, East London</a:t>
            </a:r>
          </a:p>
          <a:p>
            <a:r>
              <a:rPr lang="en-GB" dirty="0"/>
              <a:t>Opened since 1998</a:t>
            </a:r>
          </a:p>
          <a:p>
            <a:r>
              <a:rPr lang="en-GB" dirty="0"/>
              <a:t>Dealing with general retail</a:t>
            </a:r>
          </a:p>
        </p:txBody>
      </p:sp>
      <p:sp>
        <p:nvSpPr>
          <p:cNvPr id="4" name="Title 1">
            <a:extLst>
              <a:ext uri="{FF2B5EF4-FFF2-40B4-BE49-F238E27FC236}">
                <a16:creationId xmlns:a16="http://schemas.microsoft.com/office/drawing/2014/main" id="{22CC854C-B23B-40BF-A6BB-A1B95070E50F}"/>
              </a:ext>
            </a:extLst>
          </p:cNvPr>
          <p:cNvSpPr txBox="1">
            <a:spLocks/>
          </p:cNvSpPr>
          <p:nvPr/>
        </p:nvSpPr>
        <p:spPr>
          <a:xfrm>
            <a:off x="7050158" y="624109"/>
            <a:ext cx="4267200" cy="129745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Purpose</a:t>
            </a:r>
          </a:p>
        </p:txBody>
      </p:sp>
      <p:sp>
        <p:nvSpPr>
          <p:cNvPr id="5" name="Content Placeholder 2">
            <a:extLst>
              <a:ext uri="{FF2B5EF4-FFF2-40B4-BE49-F238E27FC236}">
                <a16:creationId xmlns:a16="http://schemas.microsoft.com/office/drawing/2014/main" id="{75DC40B6-65E3-46A8-92A7-16512917F70B}"/>
              </a:ext>
            </a:extLst>
          </p:cNvPr>
          <p:cNvSpPr txBox="1">
            <a:spLocks/>
          </p:cNvSpPr>
          <p:nvPr/>
        </p:nvSpPr>
        <p:spPr>
          <a:xfrm>
            <a:off x="6427304" y="2133600"/>
            <a:ext cx="4267200" cy="143123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Customer Satisfaction</a:t>
            </a:r>
          </a:p>
          <a:p>
            <a:r>
              <a:rPr lang="en-GB" dirty="0"/>
              <a:t>Requests and Feedback</a:t>
            </a:r>
          </a:p>
          <a:p>
            <a:r>
              <a:rPr lang="en-GB" dirty="0"/>
              <a:t>Profit</a:t>
            </a:r>
          </a:p>
        </p:txBody>
      </p:sp>
      <p:sp>
        <p:nvSpPr>
          <p:cNvPr id="6" name="Title 1">
            <a:extLst>
              <a:ext uri="{FF2B5EF4-FFF2-40B4-BE49-F238E27FC236}">
                <a16:creationId xmlns:a16="http://schemas.microsoft.com/office/drawing/2014/main" id="{C2260EA7-0B31-445A-B0EB-386E2791C406}"/>
              </a:ext>
            </a:extLst>
          </p:cNvPr>
          <p:cNvSpPr txBox="1">
            <a:spLocks/>
          </p:cNvSpPr>
          <p:nvPr/>
        </p:nvSpPr>
        <p:spPr>
          <a:xfrm>
            <a:off x="3937631" y="3836504"/>
            <a:ext cx="3256545" cy="77438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Objectives</a:t>
            </a:r>
          </a:p>
        </p:txBody>
      </p:sp>
      <p:sp>
        <p:nvSpPr>
          <p:cNvPr id="7" name="Content Placeholder 2">
            <a:extLst>
              <a:ext uri="{FF2B5EF4-FFF2-40B4-BE49-F238E27FC236}">
                <a16:creationId xmlns:a16="http://schemas.microsoft.com/office/drawing/2014/main" id="{86C42FCB-C38C-4BC9-8A37-16791D752550}"/>
              </a:ext>
            </a:extLst>
          </p:cNvPr>
          <p:cNvSpPr txBox="1">
            <a:spLocks/>
          </p:cNvSpPr>
          <p:nvPr/>
        </p:nvSpPr>
        <p:spPr>
          <a:xfrm>
            <a:off x="3937631" y="4561205"/>
            <a:ext cx="3727193" cy="14130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Attract more customers</a:t>
            </a:r>
          </a:p>
          <a:p>
            <a:r>
              <a:rPr lang="en-GB" dirty="0"/>
              <a:t>Time Keeping/maintenance</a:t>
            </a:r>
          </a:p>
        </p:txBody>
      </p:sp>
    </p:spTree>
    <p:extLst>
      <p:ext uri="{BB962C8B-B14F-4D97-AF65-F5344CB8AC3E}">
        <p14:creationId xmlns:p14="http://schemas.microsoft.com/office/powerpoint/2010/main" val="2585817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01CE-D7F1-4CED-8CC6-FC40AB04EBEF}"/>
              </a:ext>
            </a:extLst>
          </p:cNvPr>
          <p:cNvSpPr>
            <a:spLocks noGrp="1"/>
          </p:cNvSpPr>
          <p:nvPr>
            <p:ph type="title"/>
          </p:nvPr>
        </p:nvSpPr>
        <p:spPr>
          <a:xfrm>
            <a:off x="2592926" y="624110"/>
            <a:ext cx="4033162" cy="1509490"/>
          </a:xfrm>
        </p:spPr>
        <p:txBody>
          <a:bodyPr/>
          <a:lstStyle/>
          <a:p>
            <a:r>
              <a:rPr lang="en-GB" dirty="0"/>
              <a:t>Project Scope</a:t>
            </a:r>
          </a:p>
        </p:txBody>
      </p:sp>
      <p:sp>
        <p:nvSpPr>
          <p:cNvPr id="3" name="Content Placeholder 2">
            <a:extLst>
              <a:ext uri="{FF2B5EF4-FFF2-40B4-BE49-F238E27FC236}">
                <a16:creationId xmlns:a16="http://schemas.microsoft.com/office/drawing/2014/main" id="{1A2CAD41-41D2-4ADF-B90B-F1B7AE42CC68}"/>
              </a:ext>
            </a:extLst>
          </p:cNvPr>
          <p:cNvSpPr>
            <a:spLocks noGrp="1"/>
          </p:cNvSpPr>
          <p:nvPr>
            <p:ph idx="1"/>
          </p:nvPr>
        </p:nvSpPr>
        <p:spPr>
          <a:xfrm>
            <a:off x="2589212" y="2133600"/>
            <a:ext cx="3891101" cy="2590801"/>
          </a:xfrm>
        </p:spPr>
        <p:txBody>
          <a:bodyPr/>
          <a:lstStyle/>
          <a:p>
            <a:r>
              <a:rPr lang="en-GB" dirty="0"/>
              <a:t>Managers inline with Constructers</a:t>
            </a:r>
          </a:p>
        </p:txBody>
      </p:sp>
      <p:sp>
        <p:nvSpPr>
          <p:cNvPr id="5" name="Title 1">
            <a:extLst>
              <a:ext uri="{FF2B5EF4-FFF2-40B4-BE49-F238E27FC236}">
                <a16:creationId xmlns:a16="http://schemas.microsoft.com/office/drawing/2014/main" id="{F59E589A-5C4F-48E0-9B9C-1FEC43F4FC0E}"/>
              </a:ext>
            </a:extLst>
          </p:cNvPr>
          <p:cNvSpPr txBox="1">
            <a:spLocks/>
          </p:cNvSpPr>
          <p:nvPr/>
        </p:nvSpPr>
        <p:spPr>
          <a:xfrm>
            <a:off x="6800492" y="624110"/>
            <a:ext cx="4033162" cy="15094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 Exclusion from Scope</a:t>
            </a:r>
          </a:p>
        </p:txBody>
      </p:sp>
      <p:sp>
        <p:nvSpPr>
          <p:cNvPr id="6" name="Content Placeholder 2">
            <a:extLst>
              <a:ext uri="{FF2B5EF4-FFF2-40B4-BE49-F238E27FC236}">
                <a16:creationId xmlns:a16="http://schemas.microsoft.com/office/drawing/2014/main" id="{925FC4A2-11E5-46F1-8E52-D27BD452D82E}"/>
              </a:ext>
            </a:extLst>
          </p:cNvPr>
          <p:cNvSpPr txBox="1">
            <a:spLocks/>
          </p:cNvSpPr>
          <p:nvPr/>
        </p:nvSpPr>
        <p:spPr>
          <a:xfrm>
            <a:off x="6917634" y="2133600"/>
            <a:ext cx="4253949" cy="150949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Employees</a:t>
            </a:r>
          </a:p>
        </p:txBody>
      </p:sp>
      <p:sp>
        <p:nvSpPr>
          <p:cNvPr id="7" name="Title 1">
            <a:extLst>
              <a:ext uri="{FF2B5EF4-FFF2-40B4-BE49-F238E27FC236}">
                <a16:creationId xmlns:a16="http://schemas.microsoft.com/office/drawing/2014/main" id="{FC331C06-7670-466A-ACE8-F6C9356E6EAE}"/>
              </a:ext>
            </a:extLst>
          </p:cNvPr>
          <p:cNvSpPr txBox="1">
            <a:spLocks/>
          </p:cNvSpPr>
          <p:nvPr/>
        </p:nvSpPr>
        <p:spPr>
          <a:xfrm>
            <a:off x="3402107" y="3078845"/>
            <a:ext cx="5012440" cy="713226"/>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Assumptions</a:t>
            </a:r>
          </a:p>
        </p:txBody>
      </p:sp>
      <p:sp>
        <p:nvSpPr>
          <p:cNvPr id="8" name="Content Placeholder 2">
            <a:extLst>
              <a:ext uri="{FF2B5EF4-FFF2-40B4-BE49-F238E27FC236}">
                <a16:creationId xmlns:a16="http://schemas.microsoft.com/office/drawing/2014/main" id="{7FECC822-31AA-40A7-A831-141190BC2726}"/>
              </a:ext>
            </a:extLst>
          </p:cNvPr>
          <p:cNvSpPr txBox="1">
            <a:spLocks/>
          </p:cNvSpPr>
          <p:nvPr/>
        </p:nvSpPr>
        <p:spPr>
          <a:xfrm>
            <a:off x="3683520" y="4026145"/>
            <a:ext cx="4731026" cy="225287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Health and Safety of customers wellbeing</a:t>
            </a:r>
          </a:p>
          <a:p>
            <a:r>
              <a:rPr lang="en-GB" dirty="0"/>
              <a:t>Staff rest areas</a:t>
            </a:r>
          </a:p>
          <a:p>
            <a:r>
              <a:rPr lang="en-GB" dirty="0"/>
              <a:t>Fire exists on all floors to be made clear</a:t>
            </a:r>
          </a:p>
        </p:txBody>
      </p:sp>
    </p:spTree>
    <p:extLst>
      <p:ext uri="{BB962C8B-B14F-4D97-AF65-F5344CB8AC3E}">
        <p14:creationId xmlns:p14="http://schemas.microsoft.com/office/powerpoint/2010/main" val="305141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8714-2A4F-4DE8-AE46-0D4E2BC9ADFD}"/>
              </a:ext>
            </a:extLst>
          </p:cNvPr>
          <p:cNvSpPr>
            <a:spLocks noGrp="1"/>
          </p:cNvSpPr>
          <p:nvPr>
            <p:ph type="title"/>
          </p:nvPr>
        </p:nvSpPr>
        <p:spPr>
          <a:xfrm>
            <a:off x="2592925" y="624110"/>
            <a:ext cx="3404463" cy="1025396"/>
          </a:xfrm>
        </p:spPr>
        <p:txBody>
          <a:bodyPr/>
          <a:lstStyle/>
          <a:p>
            <a:r>
              <a:rPr lang="en-GB" dirty="0"/>
              <a:t>Deliverables</a:t>
            </a:r>
          </a:p>
        </p:txBody>
      </p:sp>
      <p:sp>
        <p:nvSpPr>
          <p:cNvPr id="3" name="Content Placeholder 2">
            <a:extLst>
              <a:ext uri="{FF2B5EF4-FFF2-40B4-BE49-F238E27FC236}">
                <a16:creationId xmlns:a16="http://schemas.microsoft.com/office/drawing/2014/main" id="{7A7F348C-CC24-4B0F-9F8D-E9DA4BF2DB34}"/>
              </a:ext>
            </a:extLst>
          </p:cNvPr>
          <p:cNvSpPr>
            <a:spLocks noGrp="1"/>
          </p:cNvSpPr>
          <p:nvPr>
            <p:ph idx="1"/>
          </p:nvPr>
        </p:nvSpPr>
        <p:spPr>
          <a:xfrm>
            <a:off x="1502509" y="1649506"/>
            <a:ext cx="5546259" cy="2129118"/>
          </a:xfrm>
        </p:spPr>
        <p:txBody>
          <a:bodyPr/>
          <a:lstStyle/>
          <a:p>
            <a:r>
              <a:rPr lang="en-GB" dirty="0"/>
              <a:t>Measured by monitoring fortnightly reports </a:t>
            </a:r>
          </a:p>
          <a:p>
            <a:r>
              <a:rPr lang="en-GB" dirty="0"/>
              <a:t>Floor updates</a:t>
            </a:r>
          </a:p>
          <a:p>
            <a:r>
              <a:rPr lang="en-GB" dirty="0"/>
              <a:t>Fixtures and Fittings</a:t>
            </a:r>
          </a:p>
          <a:p>
            <a:r>
              <a:rPr lang="en-GB" dirty="0"/>
              <a:t>3 months (allowable 1month) </a:t>
            </a:r>
          </a:p>
          <a:p>
            <a:endParaRPr lang="en-GB" dirty="0"/>
          </a:p>
          <a:p>
            <a:endParaRPr lang="en-GB" dirty="0"/>
          </a:p>
        </p:txBody>
      </p:sp>
      <p:sp>
        <p:nvSpPr>
          <p:cNvPr id="4" name="Title 1">
            <a:extLst>
              <a:ext uri="{FF2B5EF4-FFF2-40B4-BE49-F238E27FC236}">
                <a16:creationId xmlns:a16="http://schemas.microsoft.com/office/drawing/2014/main" id="{04450FC9-59B6-49F2-8942-C95C68B50B76}"/>
              </a:ext>
            </a:extLst>
          </p:cNvPr>
          <p:cNvSpPr txBox="1">
            <a:spLocks/>
          </p:cNvSpPr>
          <p:nvPr/>
        </p:nvSpPr>
        <p:spPr>
          <a:xfrm>
            <a:off x="8139184" y="444816"/>
            <a:ext cx="3171771" cy="12046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Constraints</a:t>
            </a:r>
            <a:endParaRPr lang="en-GB" dirty="0"/>
          </a:p>
        </p:txBody>
      </p:sp>
      <p:sp>
        <p:nvSpPr>
          <p:cNvPr id="5" name="Content Placeholder 2">
            <a:extLst>
              <a:ext uri="{FF2B5EF4-FFF2-40B4-BE49-F238E27FC236}">
                <a16:creationId xmlns:a16="http://schemas.microsoft.com/office/drawing/2014/main" id="{6A06D06A-F1AA-409B-86A7-825B95CAFF3E}"/>
              </a:ext>
            </a:extLst>
          </p:cNvPr>
          <p:cNvSpPr txBox="1">
            <a:spLocks/>
          </p:cNvSpPr>
          <p:nvPr/>
        </p:nvSpPr>
        <p:spPr>
          <a:xfrm>
            <a:off x="7914247" y="1724538"/>
            <a:ext cx="3784694" cy="131449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a:t>Delivery </a:t>
            </a:r>
          </a:p>
          <a:p>
            <a:r>
              <a:rPr lang="en-GB"/>
              <a:t>Labourers calling in sick</a:t>
            </a:r>
            <a:endParaRPr lang="en-GB" dirty="0"/>
          </a:p>
        </p:txBody>
      </p:sp>
      <p:sp>
        <p:nvSpPr>
          <p:cNvPr id="6" name="Title 1">
            <a:extLst>
              <a:ext uri="{FF2B5EF4-FFF2-40B4-BE49-F238E27FC236}">
                <a16:creationId xmlns:a16="http://schemas.microsoft.com/office/drawing/2014/main" id="{17FA0D27-53B5-436C-8FF4-400A8CBF678C}"/>
              </a:ext>
            </a:extLst>
          </p:cNvPr>
          <p:cNvSpPr txBox="1">
            <a:spLocks/>
          </p:cNvSpPr>
          <p:nvPr/>
        </p:nvSpPr>
        <p:spPr>
          <a:xfrm>
            <a:off x="3724836" y="3537639"/>
            <a:ext cx="5106570" cy="630949"/>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Risk Assessment</a:t>
            </a:r>
          </a:p>
        </p:txBody>
      </p:sp>
      <p:sp>
        <p:nvSpPr>
          <p:cNvPr id="7" name="Content Placeholder 2">
            <a:extLst>
              <a:ext uri="{FF2B5EF4-FFF2-40B4-BE49-F238E27FC236}">
                <a16:creationId xmlns:a16="http://schemas.microsoft.com/office/drawing/2014/main" id="{08854C0F-CC20-4A1B-BF17-19679954FFFC}"/>
              </a:ext>
            </a:extLst>
          </p:cNvPr>
          <p:cNvSpPr txBox="1">
            <a:spLocks/>
          </p:cNvSpPr>
          <p:nvPr/>
        </p:nvSpPr>
        <p:spPr>
          <a:xfrm>
            <a:off x="4100379" y="4301392"/>
            <a:ext cx="4731026" cy="225287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Finance</a:t>
            </a:r>
          </a:p>
          <a:p>
            <a:r>
              <a:rPr lang="en-GB" dirty="0"/>
              <a:t>Timing</a:t>
            </a:r>
          </a:p>
          <a:p>
            <a:r>
              <a:rPr lang="en-GB" dirty="0"/>
              <a:t>Gathering resources</a:t>
            </a:r>
          </a:p>
        </p:txBody>
      </p:sp>
    </p:spTree>
    <p:extLst>
      <p:ext uri="{BB962C8B-B14F-4D97-AF65-F5344CB8AC3E}">
        <p14:creationId xmlns:p14="http://schemas.microsoft.com/office/powerpoint/2010/main" val="4262171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a:extLst>
              <a:ext uri="{FF2B5EF4-FFF2-40B4-BE49-F238E27FC236}">
                <a16:creationId xmlns:a16="http://schemas.microsoft.com/office/drawing/2014/main" id="{FA7F5760-72F6-4617-B370-46FCD831E9EA}"/>
              </a:ext>
            </a:extLst>
          </p:cNvPr>
          <p:cNvGrpSpPr>
            <a:grpSpLocks noChangeAspect="1"/>
          </p:cNvGrpSpPr>
          <p:nvPr/>
        </p:nvGrpSpPr>
        <p:grpSpPr bwMode="auto">
          <a:xfrm>
            <a:off x="185738" y="2100263"/>
            <a:ext cx="12026810" cy="4757737"/>
            <a:chOff x="117" y="1402"/>
            <a:chExt cx="7918" cy="2884"/>
          </a:xfrm>
        </p:grpSpPr>
        <p:sp>
          <p:nvSpPr>
            <p:cNvPr id="5" name="AutoShape 3">
              <a:extLst>
                <a:ext uri="{FF2B5EF4-FFF2-40B4-BE49-F238E27FC236}">
                  <a16:creationId xmlns:a16="http://schemas.microsoft.com/office/drawing/2014/main" id="{88E6C35D-9B83-4D83-B366-D88EDB79E552}"/>
                </a:ext>
              </a:extLst>
            </p:cNvPr>
            <p:cNvSpPr>
              <a:spLocks noChangeAspect="1" noChangeArrowheads="1" noTextEdit="1"/>
            </p:cNvSpPr>
            <p:nvPr/>
          </p:nvSpPr>
          <p:spPr bwMode="auto">
            <a:xfrm>
              <a:off x="117" y="1402"/>
              <a:ext cx="7454" cy="2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a:extLst>
                <a:ext uri="{FF2B5EF4-FFF2-40B4-BE49-F238E27FC236}">
                  <a16:creationId xmlns:a16="http://schemas.microsoft.com/office/drawing/2014/main" id="{1F078E39-0A35-48C3-8CEC-58C6DFD6058F}"/>
                </a:ext>
              </a:extLst>
            </p:cNvPr>
            <p:cNvSpPr>
              <a:spLocks noChangeArrowheads="1"/>
            </p:cNvSpPr>
            <p:nvPr/>
          </p:nvSpPr>
          <p:spPr bwMode="auto">
            <a:xfrm>
              <a:off x="117" y="1402"/>
              <a:ext cx="7918" cy="11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 name="Line 6">
              <a:extLst>
                <a:ext uri="{FF2B5EF4-FFF2-40B4-BE49-F238E27FC236}">
                  <a16:creationId xmlns:a16="http://schemas.microsoft.com/office/drawing/2014/main" id="{B48B1E1E-3B3B-4F48-87C8-9A7FBA76E3E9}"/>
                </a:ext>
              </a:extLst>
            </p:cNvPr>
            <p:cNvSpPr>
              <a:spLocks noChangeShapeType="1"/>
            </p:cNvSpPr>
            <p:nvPr/>
          </p:nvSpPr>
          <p:spPr bwMode="auto">
            <a:xfrm>
              <a:off x="3274" y="2463"/>
              <a:ext cx="37"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a:extLst>
                <a:ext uri="{FF2B5EF4-FFF2-40B4-BE49-F238E27FC236}">
                  <a16:creationId xmlns:a16="http://schemas.microsoft.com/office/drawing/2014/main" id="{32557314-4B09-43DC-99C8-A4683EFD6FC1}"/>
                </a:ext>
              </a:extLst>
            </p:cNvPr>
            <p:cNvSpPr>
              <a:spLocks noChangeArrowheads="1"/>
            </p:cNvSpPr>
            <p:nvPr/>
          </p:nvSpPr>
          <p:spPr bwMode="auto">
            <a:xfrm>
              <a:off x="3274" y="2463"/>
              <a:ext cx="37"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 name="Line 8">
              <a:extLst>
                <a:ext uri="{FF2B5EF4-FFF2-40B4-BE49-F238E27FC236}">
                  <a16:creationId xmlns:a16="http://schemas.microsoft.com/office/drawing/2014/main" id="{85237252-4FBA-49BD-8561-A14A344A86F8}"/>
                </a:ext>
              </a:extLst>
            </p:cNvPr>
            <p:cNvSpPr>
              <a:spLocks noChangeShapeType="1"/>
            </p:cNvSpPr>
            <p:nvPr/>
          </p:nvSpPr>
          <p:spPr bwMode="auto">
            <a:xfrm>
              <a:off x="3274" y="2470"/>
              <a:ext cx="29"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a:extLst>
                <a:ext uri="{FF2B5EF4-FFF2-40B4-BE49-F238E27FC236}">
                  <a16:creationId xmlns:a16="http://schemas.microsoft.com/office/drawing/2014/main" id="{80FF7FFF-9D20-4685-8364-344AA4805CB3}"/>
                </a:ext>
              </a:extLst>
            </p:cNvPr>
            <p:cNvSpPr>
              <a:spLocks noChangeArrowheads="1"/>
            </p:cNvSpPr>
            <p:nvPr/>
          </p:nvSpPr>
          <p:spPr bwMode="auto">
            <a:xfrm>
              <a:off x="3274" y="2470"/>
              <a:ext cx="29"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Line 10">
              <a:extLst>
                <a:ext uri="{FF2B5EF4-FFF2-40B4-BE49-F238E27FC236}">
                  <a16:creationId xmlns:a16="http://schemas.microsoft.com/office/drawing/2014/main" id="{1EEEE006-71F3-4087-83EA-1D675AEB85D6}"/>
                </a:ext>
              </a:extLst>
            </p:cNvPr>
            <p:cNvSpPr>
              <a:spLocks noChangeShapeType="1"/>
            </p:cNvSpPr>
            <p:nvPr/>
          </p:nvSpPr>
          <p:spPr bwMode="auto">
            <a:xfrm>
              <a:off x="3274" y="2477"/>
              <a:ext cx="22"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a:extLst>
                <a:ext uri="{FF2B5EF4-FFF2-40B4-BE49-F238E27FC236}">
                  <a16:creationId xmlns:a16="http://schemas.microsoft.com/office/drawing/2014/main" id="{E458B7AE-39A3-4D15-A63C-77FA4045D826}"/>
                </a:ext>
              </a:extLst>
            </p:cNvPr>
            <p:cNvSpPr>
              <a:spLocks noChangeArrowheads="1"/>
            </p:cNvSpPr>
            <p:nvPr/>
          </p:nvSpPr>
          <p:spPr bwMode="auto">
            <a:xfrm>
              <a:off x="3274" y="2477"/>
              <a:ext cx="22"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 name="Line 12">
              <a:extLst>
                <a:ext uri="{FF2B5EF4-FFF2-40B4-BE49-F238E27FC236}">
                  <a16:creationId xmlns:a16="http://schemas.microsoft.com/office/drawing/2014/main" id="{1C7034E0-203D-4072-9FBE-6B261D365C98}"/>
                </a:ext>
              </a:extLst>
            </p:cNvPr>
            <p:cNvSpPr>
              <a:spLocks noChangeShapeType="1"/>
            </p:cNvSpPr>
            <p:nvPr/>
          </p:nvSpPr>
          <p:spPr bwMode="auto">
            <a:xfrm>
              <a:off x="3274" y="2484"/>
              <a:ext cx="15"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Rectangle 13">
              <a:extLst>
                <a:ext uri="{FF2B5EF4-FFF2-40B4-BE49-F238E27FC236}">
                  <a16:creationId xmlns:a16="http://schemas.microsoft.com/office/drawing/2014/main" id="{26A128A1-FE56-4997-924D-22CC6DB4ADAA}"/>
                </a:ext>
              </a:extLst>
            </p:cNvPr>
            <p:cNvSpPr>
              <a:spLocks noChangeArrowheads="1"/>
            </p:cNvSpPr>
            <p:nvPr/>
          </p:nvSpPr>
          <p:spPr bwMode="auto">
            <a:xfrm>
              <a:off x="3274" y="2484"/>
              <a:ext cx="15" cy="6"/>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Line 14">
              <a:extLst>
                <a:ext uri="{FF2B5EF4-FFF2-40B4-BE49-F238E27FC236}">
                  <a16:creationId xmlns:a16="http://schemas.microsoft.com/office/drawing/2014/main" id="{A32580E4-C049-4B2B-B522-266A59AEF144}"/>
                </a:ext>
              </a:extLst>
            </p:cNvPr>
            <p:cNvSpPr>
              <a:spLocks noChangeShapeType="1"/>
            </p:cNvSpPr>
            <p:nvPr/>
          </p:nvSpPr>
          <p:spPr bwMode="auto">
            <a:xfrm>
              <a:off x="3274" y="2490"/>
              <a:ext cx="7"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Rectangle 15">
              <a:extLst>
                <a:ext uri="{FF2B5EF4-FFF2-40B4-BE49-F238E27FC236}">
                  <a16:creationId xmlns:a16="http://schemas.microsoft.com/office/drawing/2014/main" id="{F6C811AE-A0A6-4DAC-AFE5-29467E1DF33B}"/>
                </a:ext>
              </a:extLst>
            </p:cNvPr>
            <p:cNvSpPr>
              <a:spLocks noChangeArrowheads="1"/>
            </p:cNvSpPr>
            <p:nvPr/>
          </p:nvSpPr>
          <p:spPr bwMode="auto">
            <a:xfrm>
              <a:off x="3274" y="2490"/>
              <a:ext cx="7"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 name="Rectangle 16">
              <a:extLst>
                <a:ext uri="{FF2B5EF4-FFF2-40B4-BE49-F238E27FC236}">
                  <a16:creationId xmlns:a16="http://schemas.microsoft.com/office/drawing/2014/main" id="{7264E458-D7FB-494B-9FDC-D725589B9745}"/>
                </a:ext>
              </a:extLst>
            </p:cNvPr>
            <p:cNvSpPr>
              <a:spLocks noChangeArrowheads="1"/>
            </p:cNvSpPr>
            <p:nvPr/>
          </p:nvSpPr>
          <p:spPr bwMode="auto">
            <a:xfrm>
              <a:off x="117" y="2586"/>
              <a:ext cx="7918" cy="5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Line 17">
              <a:extLst>
                <a:ext uri="{FF2B5EF4-FFF2-40B4-BE49-F238E27FC236}">
                  <a16:creationId xmlns:a16="http://schemas.microsoft.com/office/drawing/2014/main" id="{67887F83-D0D7-4C81-AB21-563F0FA27A64}"/>
                </a:ext>
              </a:extLst>
            </p:cNvPr>
            <p:cNvSpPr>
              <a:spLocks noChangeShapeType="1"/>
            </p:cNvSpPr>
            <p:nvPr/>
          </p:nvSpPr>
          <p:spPr bwMode="auto">
            <a:xfrm>
              <a:off x="3274" y="2980"/>
              <a:ext cx="37"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Rectangle 18">
              <a:extLst>
                <a:ext uri="{FF2B5EF4-FFF2-40B4-BE49-F238E27FC236}">
                  <a16:creationId xmlns:a16="http://schemas.microsoft.com/office/drawing/2014/main" id="{7719EAA7-95C4-438C-8E6F-A3EB7805AA64}"/>
                </a:ext>
              </a:extLst>
            </p:cNvPr>
            <p:cNvSpPr>
              <a:spLocks noChangeArrowheads="1"/>
            </p:cNvSpPr>
            <p:nvPr/>
          </p:nvSpPr>
          <p:spPr bwMode="auto">
            <a:xfrm>
              <a:off x="3274" y="2980"/>
              <a:ext cx="37"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Line 19">
              <a:extLst>
                <a:ext uri="{FF2B5EF4-FFF2-40B4-BE49-F238E27FC236}">
                  <a16:creationId xmlns:a16="http://schemas.microsoft.com/office/drawing/2014/main" id="{D6F3F099-8ECF-4801-B1A9-562D5BB3B887}"/>
                </a:ext>
              </a:extLst>
            </p:cNvPr>
            <p:cNvSpPr>
              <a:spLocks noChangeShapeType="1"/>
            </p:cNvSpPr>
            <p:nvPr/>
          </p:nvSpPr>
          <p:spPr bwMode="auto">
            <a:xfrm>
              <a:off x="3274" y="2987"/>
              <a:ext cx="29"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Rectangle 20">
              <a:extLst>
                <a:ext uri="{FF2B5EF4-FFF2-40B4-BE49-F238E27FC236}">
                  <a16:creationId xmlns:a16="http://schemas.microsoft.com/office/drawing/2014/main" id="{98098EE2-F6AF-4136-B579-038A5F3E1F03}"/>
                </a:ext>
              </a:extLst>
            </p:cNvPr>
            <p:cNvSpPr>
              <a:spLocks noChangeArrowheads="1"/>
            </p:cNvSpPr>
            <p:nvPr/>
          </p:nvSpPr>
          <p:spPr bwMode="auto">
            <a:xfrm>
              <a:off x="3274" y="2987"/>
              <a:ext cx="29"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Line 21">
              <a:extLst>
                <a:ext uri="{FF2B5EF4-FFF2-40B4-BE49-F238E27FC236}">
                  <a16:creationId xmlns:a16="http://schemas.microsoft.com/office/drawing/2014/main" id="{65346E12-3F92-49DE-B322-C06DC6B8AB3C}"/>
                </a:ext>
              </a:extLst>
            </p:cNvPr>
            <p:cNvSpPr>
              <a:spLocks noChangeShapeType="1"/>
            </p:cNvSpPr>
            <p:nvPr/>
          </p:nvSpPr>
          <p:spPr bwMode="auto">
            <a:xfrm>
              <a:off x="3274" y="2994"/>
              <a:ext cx="22"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Rectangle 22">
              <a:extLst>
                <a:ext uri="{FF2B5EF4-FFF2-40B4-BE49-F238E27FC236}">
                  <a16:creationId xmlns:a16="http://schemas.microsoft.com/office/drawing/2014/main" id="{F52B37EF-74FC-48FC-B8FA-2375E848AAF4}"/>
                </a:ext>
              </a:extLst>
            </p:cNvPr>
            <p:cNvSpPr>
              <a:spLocks noChangeArrowheads="1"/>
            </p:cNvSpPr>
            <p:nvPr/>
          </p:nvSpPr>
          <p:spPr bwMode="auto">
            <a:xfrm>
              <a:off x="3274" y="2994"/>
              <a:ext cx="22"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Line 23">
              <a:extLst>
                <a:ext uri="{FF2B5EF4-FFF2-40B4-BE49-F238E27FC236}">
                  <a16:creationId xmlns:a16="http://schemas.microsoft.com/office/drawing/2014/main" id="{CF2639F0-FF91-4071-A3A1-C5A2E081F589}"/>
                </a:ext>
              </a:extLst>
            </p:cNvPr>
            <p:cNvSpPr>
              <a:spLocks noChangeShapeType="1"/>
            </p:cNvSpPr>
            <p:nvPr/>
          </p:nvSpPr>
          <p:spPr bwMode="auto">
            <a:xfrm>
              <a:off x="3274" y="3001"/>
              <a:ext cx="15"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Rectangle 24">
              <a:extLst>
                <a:ext uri="{FF2B5EF4-FFF2-40B4-BE49-F238E27FC236}">
                  <a16:creationId xmlns:a16="http://schemas.microsoft.com/office/drawing/2014/main" id="{830C1843-90B5-421F-B119-C0E0AABE4EAC}"/>
                </a:ext>
              </a:extLst>
            </p:cNvPr>
            <p:cNvSpPr>
              <a:spLocks noChangeArrowheads="1"/>
            </p:cNvSpPr>
            <p:nvPr/>
          </p:nvSpPr>
          <p:spPr bwMode="auto">
            <a:xfrm>
              <a:off x="3274" y="3001"/>
              <a:ext cx="15" cy="6"/>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Line 25">
              <a:extLst>
                <a:ext uri="{FF2B5EF4-FFF2-40B4-BE49-F238E27FC236}">
                  <a16:creationId xmlns:a16="http://schemas.microsoft.com/office/drawing/2014/main" id="{CA22D0ED-38DB-4CC2-AD46-F04BE65853AD}"/>
                </a:ext>
              </a:extLst>
            </p:cNvPr>
            <p:cNvSpPr>
              <a:spLocks noChangeShapeType="1"/>
            </p:cNvSpPr>
            <p:nvPr/>
          </p:nvSpPr>
          <p:spPr bwMode="auto">
            <a:xfrm>
              <a:off x="3274" y="3007"/>
              <a:ext cx="7" cy="0"/>
            </a:xfrm>
            <a:prstGeom prst="line">
              <a:avLst/>
            </a:prstGeom>
            <a:noFill/>
            <a:ln w="0">
              <a:solidFill>
                <a:srgbClr val="008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Rectangle 26">
              <a:extLst>
                <a:ext uri="{FF2B5EF4-FFF2-40B4-BE49-F238E27FC236}">
                  <a16:creationId xmlns:a16="http://schemas.microsoft.com/office/drawing/2014/main" id="{3147B3F4-138A-4A02-A5A2-49B435166C76}"/>
                </a:ext>
              </a:extLst>
            </p:cNvPr>
            <p:cNvSpPr>
              <a:spLocks noChangeArrowheads="1"/>
            </p:cNvSpPr>
            <p:nvPr/>
          </p:nvSpPr>
          <p:spPr bwMode="auto">
            <a:xfrm>
              <a:off x="3274" y="3007"/>
              <a:ext cx="7" cy="7"/>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Rectangle 27">
              <a:extLst>
                <a:ext uri="{FF2B5EF4-FFF2-40B4-BE49-F238E27FC236}">
                  <a16:creationId xmlns:a16="http://schemas.microsoft.com/office/drawing/2014/main" id="{33E3DF3A-7237-49BE-A45D-628D31F2EBFD}"/>
                </a:ext>
              </a:extLst>
            </p:cNvPr>
            <p:cNvSpPr>
              <a:spLocks noChangeArrowheads="1"/>
            </p:cNvSpPr>
            <p:nvPr/>
          </p:nvSpPr>
          <p:spPr bwMode="auto">
            <a:xfrm>
              <a:off x="117" y="3103"/>
              <a:ext cx="7918" cy="118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Rectangle 28">
              <a:extLst>
                <a:ext uri="{FF2B5EF4-FFF2-40B4-BE49-F238E27FC236}">
                  <a16:creationId xmlns:a16="http://schemas.microsoft.com/office/drawing/2014/main" id="{DD843792-5452-442F-A4AB-DAB6BD994FCA}"/>
                </a:ext>
              </a:extLst>
            </p:cNvPr>
            <p:cNvSpPr>
              <a:spLocks noChangeArrowheads="1"/>
            </p:cNvSpPr>
            <p:nvPr/>
          </p:nvSpPr>
          <p:spPr bwMode="auto">
            <a:xfrm>
              <a:off x="182" y="1416"/>
              <a:ext cx="298"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Task</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 name="Rectangle 29">
              <a:extLst>
                <a:ext uri="{FF2B5EF4-FFF2-40B4-BE49-F238E27FC236}">
                  <a16:creationId xmlns:a16="http://schemas.microsoft.com/office/drawing/2014/main" id="{DD2F4B9B-30FF-4DBC-84D7-BDF0AD4CCF59}"/>
                </a:ext>
              </a:extLst>
            </p:cNvPr>
            <p:cNvSpPr>
              <a:spLocks noChangeArrowheads="1"/>
            </p:cNvSpPr>
            <p:nvPr/>
          </p:nvSpPr>
          <p:spPr bwMode="auto">
            <a:xfrm>
              <a:off x="988" y="1416"/>
              <a:ext cx="1851"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Project Work Breakdown Strucutre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 name="Rectangle 30">
              <a:extLst>
                <a:ext uri="{FF2B5EF4-FFF2-40B4-BE49-F238E27FC236}">
                  <a16:creationId xmlns:a16="http://schemas.microsoft.com/office/drawing/2014/main" id="{B60CC1D7-28BD-4DE3-88AC-F4DDB4C8842D}"/>
                </a:ext>
              </a:extLst>
            </p:cNvPr>
            <p:cNvSpPr>
              <a:spLocks noChangeArrowheads="1"/>
            </p:cNvSpPr>
            <p:nvPr/>
          </p:nvSpPr>
          <p:spPr bwMode="auto">
            <a:xfrm>
              <a:off x="3296" y="1416"/>
              <a:ext cx="82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Inception Time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2" name="Rectangle 31">
              <a:extLst>
                <a:ext uri="{FF2B5EF4-FFF2-40B4-BE49-F238E27FC236}">
                  <a16:creationId xmlns:a16="http://schemas.microsoft.com/office/drawing/2014/main" id="{010B8373-9E7F-4D2E-95CD-182C6B9BFBC7}"/>
                </a:ext>
              </a:extLst>
            </p:cNvPr>
            <p:cNvSpPr>
              <a:spLocks noChangeArrowheads="1"/>
            </p:cNvSpPr>
            <p:nvPr/>
          </p:nvSpPr>
          <p:spPr bwMode="auto">
            <a:xfrm>
              <a:off x="4377" y="1416"/>
              <a:ext cx="49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Duration</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3" name="Rectangle 32">
              <a:extLst>
                <a:ext uri="{FF2B5EF4-FFF2-40B4-BE49-F238E27FC236}">
                  <a16:creationId xmlns:a16="http://schemas.microsoft.com/office/drawing/2014/main" id="{27CEDAC6-E0CF-4299-92AD-2F71CC7A9594}"/>
                </a:ext>
              </a:extLst>
            </p:cNvPr>
            <p:cNvSpPr>
              <a:spLocks noChangeArrowheads="1"/>
            </p:cNvSpPr>
            <p:nvPr/>
          </p:nvSpPr>
          <p:spPr bwMode="auto">
            <a:xfrm>
              <a:off x="5285" y="1416"/>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End Time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4" name="Rectangle 33">
              <a:extLst>
                <a:ext uri="{FF2B5EF4-FFF2-40B4-BE49-F238E27FC236}">
                  <a16:creationId xmlns:a16="http://schemas.microsoft.com/office/drawing/2014/main" id="{09AF8134-35CB-4352-8086-8CE89D0C30FE}"/>
                </a:ext>
              </a:extLst>
            </p:cNvPr>
            <p:cNvSpPr>
              <a:spLocks noChangeArrowheads="1"/>
            </p:cNvSpPr>
            <p:nvPr/>
          </p:nvSpPr>
          <p:spPr bwMode="auto">
            <a:xfrm>
              <a:off x="5967" y="1416"/>
              <a:ext cx="68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 Predecedor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5" name="Rectangle 34">
              <a:extLst>
                <a:ext uri="{FF2B5EF4-FFF2-40B4-BE49-F238E27FC236}">
                  <a16:creationId xmlns:a16="http://schemas.microsoft.com/office/drawing/2014/main" id="{5EFA8A31-FBDE-4FC8-83DE-3072CDEAFDEF}"/>
                </a:ext>
              </a:extLst>
            </p:cNvPr>
            <p:cNvSpPr>
              <a:spLocks noChangeArrowheads="1"/>
            </p:cNvSpPr>
            <p:nvPr/>
          </p:nvSpPr>
          <p:spPr bwMode="auto">
            <a:xfrm>
              <a:off x="6823" y="1416"/>
              <a:ext cx="61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Resources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6" name="Rectangle 35">
              <a:extLst>
                <a:ext uri="{FF2B5EF4-FFF2-40B4-BE49-F238E27FC236}">
                  <a16:creationId xmlns:a16="http://schemas.microsoft.com/office/drawing/2014/main" id="{8C7590C3-27C4-450C-A4C4-CCFA29F546F6}"/>
                </a:ext>
              </a:extLst>
            </p:cNvPr>
            <p:cNvSpPr>
              <a:spLocks noChangeArrowheads="1"/>
            </p:cNvSpPr>
            <p:nvPr/>
          </p:nvSpPr>
          <p:spPr bwMode="auto">
            <a:xfrm>
              <a:off x="502" y="1552"/>
              <a:ext cx="1793"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Planning for expansion and setup</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7" name="Rectangle 36">
              <a:extLst>
                <a:ext uri="{FF2B5EF4-FFF2-40B4-BE49-F238E27FC236}">
                  <a16:creationId xmlns:a16="http://schemas.microsoft.com/office/drawing/2014/main" id="{6B1A6BC2-B323-4A6D-9CF7-36ABB6193C6A}"/>
                </a:ext>
              </a:extLst>
            </p:cNvPr>
            <p:cNvSpPr>
              <a:spLocks noChangeArrowheads="1"/>
            </p:cNvSpPr>
            <p:nvPr/>
          </p:nvSpPr>
          <p:spPr bwMode="auto">
            <a:xfrm>
              <a:off x="277" y="168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8" name="Rectangle 37">
              <a:extLst>
                <a:ext uri="{FF2B5EF4-FFF2-40B4-BE49-F238E27FC236}">
                  <a16:creationId xmlns:a16="http://schemas.microsoft.com/office/drawing/2014/main" id="{7BAA85E3-3683-421D-9295-B086503A05DD}"/>
                </a:ext>
              </a:extLst>
            </p:cNvPr>
            <p:cNvSpPr>
              <a:spLocks noChangeArrowheads="1"/>
            </p:cNvSpPr>
            <p:nvPr/>
          </p:nvSpPr>
          <p:spPr bwMode="auto">
            <a:xfrm>
              <a:off x="502" y="1688"/>
              <a:ext cx="131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Meeting with stakeholders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9" name="Rectangle 38">
              <a:extLst>
                <a:ext uri="{FF2B5EF4-FFF2-40B4-BE49-F238E27FC236}">
                  <a16:creationId xmlns:a16="http://schemas.microsoft.com/office/drawing/2014/main" id="{BC9D51FE-78AE-415D-93D3-33AF25D182AF}"/>
                </a:ext>
              </a:extLst>
            </p:cNvPr>
            <p:cNvSpPr>
              <a:spLocks noChangeArrowheads="1"/>
            </p:cNvSpPr>
            <p:nvPr/>
          </p:nvSpPr>
          <p:spPr bwMode="auto">
            <a:xfrm>
              <a:off x="3543" y="1688"/>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12/15/2017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0" name="Rectangle 39">
              <a:extLst>
                <a:ext uri="{FF2B5EF4-FFF2-40B4-BE49-F238E27FC236}">
                  <a16:creationId xmlns:a16="http://schemas.microsoft.com/office/drawing/2014/main" id="{65181D45-B516-43E8-8B22-789EB0F8EFB4}"/>
                </a:ext>
              </a:extLst>
            </p:cNvPr>
            <p:cNvSpPr>
              <a:spLocks noChangeArrowheads="1"/>
            </p:cNvSpPr>
            <p:nvPr/>
          </p:nvSpPr>
          <p:spPr bwMode="auto">
            <a:xfrm>
              <a:off x="4573" y="168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1" name="Rectangle 40">
              <a:extLst>
                <a:ext uri="{FF2B5EF4-FFF2-40B4-BE49-F238E27FC236}">
                  <a16:creationId xmlns:a16="http://schemas.microsoft.com/office/drawing/2014/main" id="{74877E92-2C0F-40C5-BF7B-94364BB62778}"/>
                </a:ext>
              </a:extLst>
            </p:cNvPr>
            <p:cNvSpPr>
              <a:spLocks noChangeArrowheads="1"/>
            </p:cNvSpPr>
            <p:nvPr/>
          </p:nvSpPr>
          <p:spPr bwMode="auto">
            <a:xfrm>
              <a:off x="5394" y="1688"/>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12/17/2017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2" name="Rectangle 41">
              <a:extLst>
                <a:ext uri="{FF2B5EF4-FFF2-40B4-BE49-F238E27FC236}">
                  <a16:creationId xmlns:a16="http://schemas.microsoft.com/office/drawing/2014/main" id="{60B9EAAC-4FFA-4605-A2CB-2278D3B23C43}"/>
                </a:ext>
              </a:extLst>
            </p:cNvPr>
            <p:cNvSpPr>
              <a:spLocks noChangeArrowheads="1"/>
            </p:cNvSpPr>
            <p:nvPr/>
          </p:nvSpPr>
          <p:spPr bwMode="auto">
            <a:xfrm>
              <a:off x="6722" y="1688"/>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3" name="Rectangle 42">
              <a:extLst>
                <a:ext uri="{FF2B5EF4-FFF2-40B4-BE49-F238E27FC236}">
                  <a16:creationId xmlns:a16="http://schemas.microsoft.com/office/drawing/2014/main" id="{8DF36754-F3B4-43C1-8E56-7A95472D08E8}"/>
                </a:ext>
              </a:extLst>
            </p:cNvPr>
            <p:cNvSpPr>
              <a:spLocks noChangeArrowheads="1"/>
            </p:cNvSpPr>
            <p:nvPr/>
          </p:nvSpPr>
          <p:spPr bwMode="auto">
            <a:xfrm>
              <a:off x="277" y="1817"/>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4" name="Rectangle 43">
              <a:extLst>
                <a:ext uri="{FF2B5EF4-FFF2-40B4-BE49-F238E27FC236}">
                  <a16:creationId xmlns:a16="http://schemas.microsoft.com/office/drawing/2014/main" id="{077B0BA7-EABD-4E60-9E74-24C6787BA478}"/>
                </a:ext>
              </a:extLst>
            </p:cNvPr>
            <p:cNvSpPr>
              <a:spLocks noChangeArrowheads="1"/>
            </p:cNvSpPr>
            <p:nvPr/>
          </p:nvSpPr>
          <p:spPr bwMode="auto">
            <a:xfrm>
              <a:off x="502" y="1817"/>
              <a:ext cx="242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Development of expansion and Set up Strategies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5" name="Rectangle 44">
              <a:extLst>
                <a:ext uri="{FF2B5EF4-FFF2-40B4-BE49-F238E27FC236}">
                  <a16:creationId xmlns:a16="http://schemas.microsoft.com/office/drawing/2014/main" id="{12F5BF71-9978-44E8-8E65-BEABC24777E5}"/>
                </a:ext>
              </a:extLst>
            </p:cNvPr>
            <p:cNvSpPr>
              <a:spLocks noChangeArrowheads="1"/>
            </p:cNvSpPr>
            <p:nvPr/>
          </p:nvSpPr>
          <p:spPr bwMode="auto">
            <a:xfrm>
              <a:off x="3543" y="1817"/>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12/17/2017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6" name="Rectangle 45">
              <a:extLst>
                <a:ext uri="{FF2B5EF4-FFF2-40B4-BE49-F238E27FC236}">
                  <a16:creationId xmlns:a16="http://schemas.microsoft.com/office/drawing/2014/main" id="{F3474A75-6704-4888-BA21-56D2F206596A}"/>
                </a:ext>
              </a:extLst>
            </p:cNvPr>
            <p:cNvSpPr>
              <a:spLocks noChangeArrowheads="1"/>
            </p:cNvSpPr>
            <p:nvPr/>
          </p:nvSpPr>
          <p:spPr bwMode="auto">
            <a:xfrm>
              <a:off x="4573" y="1817"/>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7" name="Rectangle 46">
              <a:extLst>
                <a:ext uri="{FF2B5EF4-FFF2-40B4-BE49-F238E27FC236}">
                  <a16:creationId xmlns:a16="http://schemas.microsoft.com/office/drawing/2014/main" id="{32DB8AD4-81A3-481B-AD94-8F7A463916F6}"/>
                </a:ext>
              </a:extLst>
            </p:cNvPr>
            <p:cNvSpPr>
              <a:spLocks noChangeArrowheads="1"/>
            </p:cNvSpPr>
            <p:nvPr/>
          </p:nvSpPr>
          <p:spPr bwMode="auto">
            <a:xfrm>
              <a:off x="5394" y="1817"/>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12/20/2017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8" name="Rectangle 47">
              <a:extLst>
                <a:ext uri="{FF2B5EF4-FFF2-40B4-BE49-F238E27FC236}">
                  <a16:creationId xmlns:a16="http://schemas.microsoft.com/office/drawing/2014/main" id="{4AEBBD6F-EDCE-410C-AD36-8C9BB6FF3344}"/>
                </a:ext>
              </a:extLst>
            </p:cNvPr>
            <p:cNvSpPr>
              <a:spLocks noChangeArrowheads="1"/>
            </p:cNvSpPr>
            <p:nvPr/>
          </p:nvSpPr>
          <p:spPr bwMode="auto">
            <a:xfrm>
              <a:off x="6257" y="1817"/>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9" name="Rectangle 48">
              <a:extLst>
                <a:ext uri="{FF2B5EF4-FFF2-40B4-BE49-F238E27FC236}">
                  <a16:creationId xmlns:a16="http://schemas.microsoft.com/office/drawing/2014/main" id="{8A56CB1C-87A1-4174-8468-3A8DB7F524D4}"/>
                </a:ext>
              </a:extLst>
            </p:cNvPr>
            <p:cNvSpPr>
              <a:spLocks noChangeArrowheads="1"/>
            </p:cNvSpPr>
            <p:nvPr/>
          </p:nvSpPr>
          <p:spPr bwMode="auto">
            <a:xfrm>
              <a:off x="6722" y="1817"/>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0" name="Rectangle 49">
              <a:extLst>
                <a:ext uri="{FF2B5EF4-FFF2-40B4-BE49-F238E27FC236}">
                  <a16:creationId xmlns:a16="http://schemas.microsoft.com/office/drawing/2014/main" id="{8EDC7CDD-5F10-49D0-BD19-5C0AAF6CE657}"/>
                </a:ext>
              </a:extLst>
            </p:cNvPr>
            <p:cNvSpPr>
              <a:spLocks noChangeArrowheads="1"/>
            </p:cNvSpPr>
            <p:nvPr/>
          </p:nvSpPr>
          <p:spPr bwMode="auto">
            <a:xfrm>
              <a:off x="277" y="1946"/>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1" name="Rectangle 50">
              <a:extLst>
                <a:ext uri="{FF2B5EF4-FFF2-40B4-BE49-F238E27FC236}">
                  <a16:creationId xmlns:a16="http://schemas.microsoft.com/office/drawing/2014/main" id="{CA497B1D-DABF-4C18-9A65-6D29D65A365C}"/>
                </a:ext>
              </a:extLst>
            </p:cNvPr>
            <p:cNvSpPr>
              <a:spLocks noChangeArrowheads="1"/>
            </p:cNvSpPr>
            <p:nvPr/>
          </p:nvSpPr>
          <p:spPr bwMode="auto">
            <a:xfrm>
              <a:off x="502" y="1946"/>
              <a:ext cx="279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Assessment of funds, workforce and equipments needed</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2" name="Rectangle 51">
              <a:extLst>
                <a:ext uri="{FF2B5EF4-FFF2-40B4-BE49-F238E27FC236}">
                  <a16:creationId xmlns:a16="http://schemas.microsoft.com/office/drawing/2014/main" id="{B1341E0B-4228-4235-8AF4-AB8CCB57D1F8}"/>
                </a:ext>
              </a:extLst>
            </p:cNvPr>
            <p:cNvSpPr>
              <a:spLocks noChangeArrowheads="1"/>
            </p:cNvSpPr>
            <p:nvPr/>
          </p:nvSpPr>
          <p:spPr bwMode="auto">
            <a:xfrm>
              <a:off x="3543" y="1946"/>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12/17/2017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3" name="Rectangle 52">
              <a:extLst>
                <a:ext uri="{FF2B5EF4-FFF2-40B4-BE49-F238E27FC236}">
                  <a16:creationId xmlns:a16="http://schemas.microsoft.com/office/drawing/2014/main" id="{84431869-0B88-4329-9937-6C87EE89D4A1}"/>
                </a:ext>
              </a:extLst>
            </p:cNvPr>
            <p:cNvSpPr>
              <a:spLocks noChangeArrowheads="1"/>
            </p:cNvSpPr>
            <p:nvPr/>
          </p:nvSpPr>
          <p:spPr bwMode="auto">
            <a:xfrm>
              <a:off x="4573" y="1946"/>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4</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4" name="Rectangle 53">
              <a:extLst>
                <a:ext uri="{FF2B5EF4-FFF2-40B4-BE49-F238E27FC236}">
                  <a16:creationId xmlns:a16="http://schemas.microsoft.com/office/drawing/2014/main" id="{A2E0E6FD-2566-4927-9799-9EF45B78F466}"/>
                </a:ext>
              </a:extLst>
            </p:cNvPr>
            <p:cNvSpPr>
              <a:spLocks noChangeArrowheads="1"/>
            </p:cNvSpPr>
            <p:nvPr/>
          </p:nvSpPr>
          <p:spPr bwMode="auto">
            <a:xfrm>
              <a:off x="5394" y="1946"/>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12/21/2017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5" name="Rectangle 54">
              <a:extLst>
                <a:ext uri="{FF2B5EF4-FFF2-40B4-BE49-F238E27FC236}">
                  <a16:creationId xmlns:a16="http://schemas.microsoft.com/office/drawing/2014/main" id="{12D9BD73-1F18-4440-84E3-AB1416A0D212}"/>
                </a:ext>
              </a:extLst>
            </p:cNvPr>
            <p:cNvSpPr>
              <a:spLocks noChangeArrowheads="1"/>
            </p:cNvSpPr>
            <p:nvPr/>
          </p:nvSpPr>
          <p:spPr bwMode="auto">
            <a:xfrm>
              <a:off x="6257" y="1946"/>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6" name="Rectangle 55">
              <a:extLst>
                <a:ext uri="{FF2B5EF4-FFF2-40B4-BE49-F238E27FC236}">
                  <a16:creationId xmlns:a16="http://schemas.microsoft.com/office/drawing/2014/main" id="{2EAC1944-1539-4E16-973B-F165119E00A9}"/>
                </a:ext>
              </a:extLst>
            </p:cNvPr>
            <p:cNvSpPr>
              <a:spLocks noChangeArrowheads="1"/>
            </p:cNvSpPr>
            <p:nvPr/>
          </p:nvSpPr>
          <p:spPr bwMode="auto">
            <a:xfrm>
              <a:off x="6722" y="1946"/>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7" name="Rectangle 56">
              <a:extLst>
                <a:ext uri="{FF2B5EF4-FFF2-40B4-BE49-F238E27FC236}">
                  <a16:creationId xmlns:a16="http://schemas.microsoft.com/office/drawing/2014/main" id="{0E0CFCEB-9508-4AE6-8FE2-D72D8288F361}"/>
                </a:ext>
              </a:extLst>
            </p:cNvPr>
            <p:cNvSpPr>
              <a:spLocks noChangeArrowheads="1"/>
            </p:cNvSpPr>
            <p:nvPr/>
          </p:nvSpPr>
          <p:spPr bwMode="auto">
            <a:xfrm>
              <a:off x="502" y="2075"/>
              <a:ext cx="156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Executing Plans &amp; Strategies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8" name="Rectangle 57">
              <a:extLst>
                <a:ext uri="{FF2B5EF4-FFF2-40B4-BE49-F238E27FC236}">
                  <a16:creationId xmlns:a16="http://schemas.microsoft.com/office/drawing/2014/main" id="{A42DFD2B-EDDA-4357-AFCE-6BD8B928BBD9}"/>
                </a:ext>
              </a:extLst>
            </p:cNvPr>
            <p:cNvSpPr>
              <a:spLocks noChangeArrowheads="1"/>
            </p:cNvSpPr>
            <p:nvPr/>
          </p:nvSpPr>
          <p:spPr bwMode="auto">
            <a:xfrm>
              <a:off x="277" y="2211"/>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4</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59" name="Rectangle 58">
              <a:extLst>
                <a:ext uri="{FF2B5EF4-FFF2-40B4-BE49-F238E27FC236}">
                  <a16:creationId xmlns:a16="http://schemas.microsoft.com/office/drawing/2014/main" id="{E509F9A9-5798-42AB-9949-BD5A8E222802}"/>
                </a:ext>
              </a:extLst>
            </p:cNvPr>
            <p:cNvSpPr>
              <a:spLocks noChangeArrowheads="1"/>
            </p:cNvSpPr>
            <p:nvPr/>
          </p:nvSpPr>
          <p:spPr bwMode="auto">
            <a:xfrm>
              <a:off x="502" y="2211"/>
              <a:ext cx="181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Hiring spaces for office development</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0" name="Rectangle 59">
              <a:extLst>
                <a:ext uri="{FF2B5EF4-FFF2-40B4-BE49-F238E27FC236}">
                  <a16:creationId xmlns:a16="http://schemas.microsoft.com/office/drawing/2014/main" id="{C7485DEC-006C-49DB-9A35-0F6B5B4DDE1F}"/>
                </a:ext>
              </a:extLst>
            </p:cNvPr>
            <p:cNvSpPr>
              <a:spLocks noChangeArrowheads="1"/>
            </p:cNvSpPr>
            <p:nvPr/>
          </p:nvSpPr>
          <p:spPr bwMode="auto">
            <a:xfrm>
              <a:off x="3543" y="2211"/>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12/21/2017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1" name="Rectangle 60">
              <a:extLst>
                <a:ext uri="{FF2B5EF4-FFF2-40B4-BE49-F238E27FC236}">
                  <a16:creationId xmlns:a16="http://schemas.microsoft.com/office/drawing/2014/main" id="{1F38BEFB-F940-470C-B476-52FD75106389}"/>
                </a:ext>
              </a:extLst>
            </p:cNvPr>
            <p:cNvSpPr>
              <a:spLocks noChangeArrowheads="1"/>
            </p:cNvSpPr>
            <p:nvPr/>
          </p:nvSpPr>
          <p:spPr bwMode="auto">
            <a:xfrm>
              <a:off x="4544" y="2211"/>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2" name="Rectangle 61">
              <a:extLst>
                <a:ext uri="{FF2B5EF4-FFF2-40B4-BE49-F238E27FC236}">
                  <a16:creationId xmlns:a16="http://schemas.microsoft.com/office/drawing/2014/main" id="{48C6C53D-7539-4F9A-A99D-EECD7CD9DD49}"/>
                </a:ext>
              </a:extLst>
            </p:cNvPr>
            <p:cNvSpPr>
              <a:spLocks noChangeArrowheads="1"/>
            </p:cNvSpPr>
            <p:nvPr/>
          </p:nvSpPr>
          <p:spPr bwMode="auto">
            <a:xfrm>
              <a:off x="5510" y="2211"/>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1/5/2018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3" name="Rectangle 62">
              <a:extLst>
                <a:ext uri="{FF2B5EF4-FFF2-40B4-BE49-F238E27FC236}">
                  <a16:creationId xmlns:a16="http://schemas.microsoft.com/office/drawing/2014/main" id="{07C7415A-0EF9-4003-B71F-DFCF029AA866}"/>
                </a:ext>
              </a:extLst>
            </p:cNvPr>
            <p:cNvSpPr>
              <a:spLocks noChangeArrowheads="1"/>
            </p:cNvSpPr>
            <p:nvPr/>
          </p:nvSpPr>
          <p:spPr bwMode="auto">
            <a:xfrm>
              <a:off x="6257" y="2211"/>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4" name="Rectangle 63">
              <a:extLst>
                <a:ext uri="{FF2B5EF4-FFF2-40B4-BE49-F238E27FC236}">
                  <a16:creationId xmlns:a16="http://schemas.microsoft.com/office/drawing/2014/main" id="{FEE15E13-24F5-4408-891A-55BE9173B05A}"/>
                </a:ext>
              </a:extLst>
            </p:cNvPr>
            <p:cNvSpPr>
              <a:spLocks noChangeArrowheads="1"/>
            </p:cNvSpPr>
            <p:nvPr/>
          </p:nvSpPr>
          <p:spPr bwMode="auto">
            <a:xfrm>
              <a:off x="6722" y="2211"/>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5" name="Rectangle 64">
              <a:extLst>
                <a:ext uri="{FF2B5EF4-FFF2-40B4-BE49-F238E27FC236}">
                  <a16:creationId xmlns:a16="http://schemas.microsoft.com/office/drawing/2014/main" id="{92630EA5-C63A-43C2-BC57-640B9CBB9D8A}"/>
                </a:ext>
              </a:extLst>
            </p:cNvPr>
            <p:cNvSpPr>
              <a:spLocks noChangeArrowheads="1"/>
            </p:cNvSpPr>
            <p:nvPr/>
          </p:nvSpPr>
          <p:spPr bwMode="auto">
            <a:xfrm>
              <a:off x="277" y="2341"/>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6" name="Rectangle 65">
              <a:extLst>
                <a:ext uri="{FF2B5EF4-FFF2-40B4-BE49-F238E27FC236}">
                  <a16:creationId xmlns:a16="http://schemas.microsoft.com/office/drawing/2014/main" id="{5EC1BA98-A916-48BF-835B-AEF31D13846B}"/>
                </a:ext>
              </a:extLst>
            </p:cNvPr>
            <p:cNvSpPr>
              <a:spLocks noChangeArrowheads="1"/>
            </p:cNvSpPr>
            <p:nvPr/>
          </p:nvSpPr>
          <p:spPr bwMode="auto">
            <a:xfrm>
              <a:off x="502" y="2341"/>
              <a:ext cx="160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Desinging office and show room</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7" name="Rectangle 66">
              <a:extLst>
                <a:ext uri="{FF2B5EF4-FFF2-40B4-BE49-F238E27FC236}">
                  <a16:creationId xmlns:a16="http://schemas.microsoft.com/office/drawing/2014/main" id="{CF9C8059-54EA-4ED0-BB9B-B6A06CE10E56}"/>
                </a:ext>
              </a:extLst>
            </p:cNvPr>
            <p:cNvSpPr>
              <a:spLocks noChangeArrowheads="1"/>
            </p:cNvSpPr>
            <p:nvPr/>
          </p:nvSpPr>
          <p:spPr bwMode="auto">
            <a:xfrm>
              <a:off x="3543" y="2341"/>
              <a:ext cx="602"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12/21/2017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8" name="Rectangle 67">
              <a:extLst>
                <a:ext uri="{FF2B5EF4-FFF2-40B4-BE49-F238E27FC236}">
                  <a16:creationId xmlns:a16="http://schemas.microsoft.com/office/drawing/2014/main" id="{09304582-8BEF-4736-8ED2-0CE967FE577B}"/>
                </a:ext>
              </a:extLst>
            </p:cNvPr>
            <p:cNvSpPr>
              <a:spLocks noChangeArrowheads="1"/>
            </p:cNvSpPr>
            <p:nvPr/>
          </p:nvSpPr>
          <p:spPr bwMode="auto">
            <a:xfrm>
              <a:off x="4544" y="2341"/>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9" name="Rectangle 68">
              <a:extLst>
                <a:ext uri="{FF2B5EF4-FFF2-40B4-BE49-F238E27FC236}">
                  <a16:creationId xmlns:a16="http://schemas.microsoft.com/office/drawing/2014/main" id="{F14EEC7B-BCD1-4B39-9AFE-D832B980BF8D}"/>
                </a:ext>
              </a:extLst>
            </p:cNvPr>
            <p:cNvSpPr>
              <a:spLocks noChangeArrowheads="1"/>
            </p:cNvSpPr>
            <p:nvPr/>
          </p:nvSpPr>
          <p:spPr bwMode="auto">
            <a:xfrm>
              <a:off x="5510" y="2341"/>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0" name="Rectangle 69">
              <a:extLst>
                <a:ext uri="{FF2B5EF4-FFF2-40B4-BE49-F238E27FC236}">
                  <a16:creationId xmlns:a16="http://schemas.microsoft.com/office/drawing/2014/main" id="{1EEEC606-B10F-4502-B65B-B943D111B3E1}"/>
                </a:ext>
              </a:extLst>
            </p:cNvPr>
            <p:cNvSpPr>
              <a:spLocks noChangeArrowheads="1"/>
            </p:cNvSpPr>
            <p:nvPr/>
          </p:nvSpPr>
          <p:spPr bwMode="auto">
            <a:xfrm>
              <a:off x="6257" y="2341"/>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1" name="Rectangle 70">
              <a:extLst>
                <a:ext uri="{FF2B5EF4-FFF2-40B4-BE49-F238E27FC236}">
                  <a16:creationId xmlns:a16="http://schemas.microsoft.com/office/drawing/2014/main" id="{307D50FD-84A6-4CA4-B722-85E9547D8A8B}"/>
                </a:ext>
              </a:extLst>
            </p:cNvPr>
            <p:cNvSpPr>
              <a:spLocks noChangeArrowheads="1"/>
            </p:cNvSpPr>
            <p:nvPr/>
          </p:nvSpPr>
          <p:spPr bwMode="auto">
            <a:xfrm>
              <a:off x="6715" y="2341"/>
              <a:ext cx="856"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Interior Designer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2" name="Rectangle 71">
              <a:extLst>
                <a:ext uri="{FF2B5EF4-FFF2-40B4-BE49-F238E27FC236}">
                  <a16:creationId xmlns:a16="http://schemas.microsoft.com/office/drawing/2014/main" id="{3B08B05D-EDEC-46CB-9963-96A0D6B2F2A3}"/>
                </a:ext>
              </a:extLst>
            </p:cNvPr>
            <p:cNvSpPr>
              <a:spLocks noChangeArrowheads="1"/>
            </p:cNvSpPr>
            <p:nvPr/>
          </p:nvSpPr>
          <p:spPr bwMode="auto">
            <a:xfrm>
              <a:off x="277" y="2470"/>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6</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3" name="Rectangle 72">
              <a:extLst>
                <a:ext uri="{FF2B5EF4-FFF2-40B4-BE49-F238E27FC236}">
                  <a16:creationId xmlns:a16="http://schemas.microsoft.com/office/drawing/2014/main" id="{E0E15CCC-1CAA-4E6A-A671-236079E6D302}"/>
                </a:ext>
              </a:extLst>
            </p:cNvPr>
            <p:cNvSpPr>
              <a:spLocks noChangeArrowheads="1"/>
            </p:cNvSpPr>
            <p:nvPr/>
          </p:nvSpPr>
          <p:spPr bwMode="auto">
            <a:xfrm>
              <a:off x="502" y="2470"/>
              <a:ext cx="156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Decorate office and show room</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4" name="Rectangle 73">
              <a:extLst>
                <a:ext uri="{FF2B5EF4-FFF2-40B4-BE49-F238E27FC236}">
                  <a16:creationId xmlns:a16="http://schemas.microsoft.com/office/drawing/2014/main" id="{112BAD45-056D-4BDC-81C4-FBD2855CA971}"/>
                </a:ext>
              </a:extLst>
            </p:cNvPr>
            <p:cNvSpPr>
              <a:spLocks noChangeArrowheads="1"/>
            </p:cNvSpPr>
            <p:nvPr/>
          </p:nvSpPr>
          <p:spPr bwMode="auto">
            <a:xfrm>
              <a:off x="3659" y="2470"/>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5" name="Rectangle 74">
              <a:extLst>
                <a:ext uri="{FF2B5EF4-FFF2-40B4-BE49-F238E27FC236}">
                  <a16:creationId xmlns:a16="http://schemas.microsoft.com/office/drawing/2014/main" id="{30E93F24-E9C3-426C-B576-16CAC9FA5F5C}"/>
                </a:ext>
              </a:extLst>
            </p:cNvPr>
            <p:cNvSpPr>
              <a:spLocks noChangeArrowheads="1"/>
            </p:cNvSpPr>
            <p:nvPr/>
          </p:nvSpPr>
          <p:spPr bwMode="auto">
            <a:xfrm>
              <a:off x="4544" y="2470"/>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6" name="Rectangle 75">
              <a:extLst>
                <a:ext uri="{FF2B5EF4-FFF2-40B4-BE49-F238E27FC236}">
                  <a16:creationId xmlns:a16="http://schemas.microsoft.com/office/drawing/2014/main" id="{E580F01E-C1BB-4E43-AC50-12964B224093}"/>
                </a:ext>
              </a:extLst>
            </p:cNvPr>
            <p:cNvSpPr>
              <a:spLocks noChangeArrowheads="1"/>
            </p:cNvSpPr>
            <p:nvPr/>
          </p:nvSpPr>
          <p:spPr bwMode="auto">
            <a:xfrm>
              <a:off x="5452" y="2470"/>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1/27/2018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7" name="Rectangle 76">
              <a:extLst>
                <a:ext uri="{FF2B5EF4-FFF2-40B4-BE49-F238E27FC236}">
                  <a16:creationId xmlns:a16="http://schemas.microsoft.com/office/drawing/2014/main" id="{441A3069-F6D9-4626-93C3-74C978FE5C34}"/>
                </a:ext>
              </a:extLst>
            </p:cNvPr>
            <p:cNvSpPr>
              <a:spLocks noChangeArrowheads="1"/>
            </p:cNvSpPr>
            <p:nvPr/>
          </p:nvSpPr>
          <p:spPr bwMode="auto">
            <a:xfrm>
              <a:off x="6257" y="2470"/>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8" name="Rectangle 77">
              <a:extLst>
                <a:ext uri="{FF2B5EF4-FFF2-40B4-BE49-F238E27FC236}">
                  <a16:creationId xmlns:a16="http://schemas.microsoft.com/office/drawing/2014/main" id="{350C610F-61DB-4561-91EC-B935AAB2A2A6}"/>
                </a:ext>
              </a:extLst>
            </p:cNvPr>
            <p:cNvSpPr>
              <a:spLocks noChangeArrowheads="1"/>
            </p:cNvSpPr>
            <p:nvPr/>
          </p:nvSpPr>
          <p:spPr bwMode="auto">
            <a:xfrm>
              <a:off x="6715" y="2470"/>
              <a:ext cx="856"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Interior Designer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9" name="Rectangle 78">
              <a:extLst>
                <a:ext uri="{FF2B5EF4-FFF2-40B4-BE49-F238E27FC236}">
                  <a16:creationId xmlns:a16="http://schemas.microsoft.com/office/drawing/2014/main" id="{A23D827A-9E3B-4917-888D-9E87858D4E2B}"/>
                </a:ext>
              </a:extLst>
            </p:cNvPr>
            <p:cNvSpPr>
              <a:spLocks noChangeArrowheads="1"/>
            </p:cNvSpPr>
            <p:nvPr/>
          </p:nvSpPr>
          <p:spPr bwMode="auto">
            <a:xfrm>
              <a:off x="277" y="2599"/>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0" name="Rectangle 79">
              <a:extLst>
                <a:ext uri="{FF2B5EF4-FFF2-40B4-BE49-F238E27FC236}">
                  <a16:creationId xmlns:a16="http://schemas.microsoft.com/office/drawing/2014/main" id="{A70E4D7F-DBC9-4995-B1AA-E135EE28EF18}"/>
                </a:ext>
              </a:extLst>
            </p:cNvPr>
            <p:cNvSpPr>
              <a:spLocks noChangeArrowheads="1"/>
            </p:cNvSpPr>
            <p:nvPr/>
          </p:nvSpPr>
          <p:spPr bwMode="auto">
            <a:xfrm>
              <a:off x="502" y="2599"/>
              <a:ext cx="2548"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Arrangement of required equipments and setting up</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1" name="Rectangle 80">
              <a:extLst>
                <a:ext uri="{FF2B5EF4-FFF2-40B4-BE49-F238E27FC236}">
                  <a16:creationId xmlns:a16="http://schemas.microsoft.com/office/drawing/2014/main" id="{B270F1D5-7B10-48E5-913A-69D55BD25AAC}"/>
                </a:ext>
              </a:extLst>
            </p:cNvPr>
            <p:cNvSpPr>
              <a:spLocks noChangeArrowheads="1"/>
            </p:cNvSpPr>
            <p:nvPr/>
          </p:nvSpPr>
          <p:spPr bwMode="auto">
            <a:xfrm>
              <a:off x="3659" y="2599"/>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2" name="Rectangle 81">
              <a:extLst>
                <a:ext uri="{FF2B5EF4-FFF2-40B4-BE49-F238E27FC236}">
                  <a16:creationId xmlns:a16="http://schemas.microsoft.com/office/drawing/2014/main" id="{D758575C-F67B-4C52-9BBC-86FE0DBF69F9}"/>
                </a:ext>
              </a:extLst>
            </p:cNvPr>
            <p:cNvSpPr>
              <a:spLocks noChangeArrowheads="1"/>
            </p:cNvSpPr>
            <p:nvPr/>
          </p:nvSpPr>
          <p:spPr bwMode="auto">
            <a:xfrm>
              <a:off x="4544" y="2599"/>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10</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3" name="Rectangle 82">
              <a:extLst>
                <a:ext uri="{FF2B5EF4-FFF2-40B4-BE49-F238E27FC236}">
                  <a16:creationId xmlns:a16="http://schemas.microsoft.com/office/drawing/2014/main" id="{B83295E9-BC65-47EF-A2C5-7321392E9298}"/>
                </a:ext>
              </a:extLst>
            </p:cNvPr>
            <p:cNvSpPr>
              <a:spLocks noChangeArrowheads="1"/>
            </p:cNvSpPr>
            <p:nvPr/>
          </p:nvSpPr>
          <p:spPr bwMode="auto">
            <a:xfrm>
              <a:off x="5452" y="2599"/>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1/12/2018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4" name="Rectangle 83">
              <a:extLst>
                <a:ext uri="{FF2B5EF4-FFF2-40B4-BE49-F238E27FC236}">
                  <a16:creationId xmlns:a16="http://schemas.microsoft.com/office/drawing/2014/main" id="{40C0684D-D7D1-4468-B3AD-C71092C760D8}"/>
                </a:ext>
              </a:extLst>
            </p:cNvPr>
            <p:cNvSpPr>
              <a:spLocks noChangeArrowheads="1"/>
            </p:cNvSpPr>
            <p:nvPr/>
          </p:nvSpPr>
          <p:spPr bwMode="auto">
            <a:xfrm>
              <a:off x="6257" y="2599"/>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5" name="Rectangle 84">
              <a:extLst>
                <a:ext uri="{FF2B5EF4-FFF2-40B4-BE49-F238E27FC236}">
                  <a16:creationId xmlns:a16="http://schemas.microsoft.com/office/drawing/2014/main" id="{F7A1D1F4-3D8B-4B5C-9B64-8436F1981870}"/>
                </a:ext>
              </a:extLst>
            </p:cNvPr>
            <p:cNvSpPr>
              <a:spLocks noChangeArrowheads="1"/>
            </p:cNvSpPr>
            <p:nvPr/>
          </p:nvSpPr>
          <p:spPr bwMode="auto">
            <a:xfrm>
              <a:off x="6715" y="2599"/>
              <a:ext cx="856"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Engineer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6" name="Rectangle 85">
              <a:extLst>
                <a:ext uri="{FF2B5EF4-FFF2-40B4-BE49-F238E27FC236}">
                  <a16:creationId xmlns:a16="http://schemas.microsoft.com/office/drawing/2014/main" id="{F2FD3ADE-9067-48BC-8D8F-EE7048E623BB}"/>
                </a:ext>
              </a:extLst>
            </p:cNvPr>
            <p:cNvSpPr>
              <a:spLocks noChangeArrowheads="1"/>
            </p:cNvSpPr>
            <p:nvPr/>
          </p:nvSpPr>
          <p:spPr bwMode="auto">
            <a:xfrm>
              <a:off x="277" y="272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7" name="Rectangle 86">
              <a:extLst>
                <a:ext uri="{FF2B5EF4-FFF2-40B4-BE49-F238E27FC236}">
                  <a16:creationId xmlns:a16="http://schemas.microsoft.com/office/drawing/2014/main" id="{94BAC990-C513-4F5F-8332-205EF873E14C}"/>
                </a:ext>
              </a:extLst>
            </p:cNvPr>
            <p:cNvSpPr>
              <a:spLocks noChangeArrowheads="1"/>
            </p:cNvSpPr>
            <p:nvPr/>
          </p:nvSpPr>
          <p:spPr bwMode="auto">
            <a:xfrm>
              <a:off x="502" y="2728"/>
              <a:ext cx="266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Transfering and collecting of required leather products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8" name="Rectangle 87">
              <a:extLst>
                <a:ext uri="{FF2B5EF4-FFF2-40B4-BE49-F238E27FC236}">
                  <a16:creationId xmlns:a16="http://schemas.microsoft.com/office/drawing/2014/main" id="{977929F9-CE77-48A2-AC78-386B9A4185B5}"/>
                </a:ext>
              </a:extLst>
            </p:cNvPr>
            <p:cNvSpPr>
              <a:spLocks noChangeArrowheads="1"/>
            </p:cNvSpPr>
            <p:nvPr/>
          </p:nvSpPr>
          <p:spPr bwMode="auto">
            <a:xfrm>
              <a:off x="3601" y="2728"/>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1/12/2018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9" name="Rectangle 88">
              <a:extLst>
                <a:ext uri="{FF2B5EF4-FFF2-40B4-BE49-F238E27FC236}">
                  <a16:creationId xmlns:a16="http://schemas.microsoft.com/office/drawing/2014/main" id="{A1A8DCFD-21B2-4855-BA31-52291CE6FE22}"/>
                </a:ext>
              </a:extLst>
            </p:cNvPr>
            <p:cNvSpPr>
              <a:spLocks noChangeArrowheads="1"/>
            </p:cNvSpPr>
            <p:nvPr/>
          </p:nvSpPr>
          <p:spPr bwMode="auto">
            <a:xfrm>
              <a:off x="4544" y="2728"/>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0" name="Rectangle 89">
              <a:extLst>
                <a:ext uri="{FF2B5EF4-FFF2-40B4-BE49-F238E27FC236}">
                  <a16:creationId xmlns:a16="http://schemas.microsoft.com/office/drawing/2014/main" id="{E96B90C2-9F74-4B6F-960E-60F959943226}"/>
                </a:ext>
              </a:extLst>
            </p:cNvPr>
            <p:cNvSpPr>
              <a:spLocks noChangeArrowheads="1"/>
            </p:cNvSpPr>
            <p:nvPr/>
          </p:nvSpPr>
          <p:spPr bwMode="auto">
            <a:xfrm>
              <a:off x="5452" y="2728"/>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1/24/2018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1" name="Rectangle 90">
              <a:extLst>
                <a:ext uri="{FF2B5EF4-FFF2-40B4-BE49-F238E27FC236}">
                  <a16:creationId xmlns:a16="http://schemas.microsoft.com/office/drawing/2014/main" id="{4904212D-D3B0-4624-8674-472D2E1ADA6D}"/>
                </a:ext>
              </a:extLst>
            </p:cNvPr>
            <p:cNvSpPr>
              <a:spLocks noChangeArrowheads="1"/>
            </p:cNvSpPr>
            <p:nvPr/>
          </p:nvSpPr>
          <p:spPr bwMode="auto">
            <a:xfrm>
              <a:off x="6257" y="272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2" name="Rectangle 91">
              <a:extLst>
                <a:ext uri="{FF2B5EF4-FFF2-40B4-BE49-F238E27FC236}">
                  <a16:creationId xmlns:a16="http://schemas.microsoft.com/office/drawing/2014/main" id="{A9E0EBDB-4176-4C6E-BC98-601F9ACB4D89}"/>
                </a:ext>
              </a:extLst>
            </p:cNvPr>
            <p:cNvSpPr>
              <a:spLocks noChangeArrowheads="1"/>
            </p:cNvSpPr>
            <p:nvPr/>
          </p:nvSpPr>
          <p:spPr bwMode="auto">
            <a:xfrm>
              <a:off x="6715" y="2728"/>
              <a:ext cx="856"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Engineer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3" name="Rectangle 92">
              <a:extLst>
                <a:ext uri="{FF2B5EF4-FFF2-40B4-BE49-F238E27FC236}">
                  <a16:creationId xmlns:a16="http://schemas.microsoft.com/office/drawing/2014/main" id="{20DA6FCD-9C12-4800-A5CE-861136675D90}"/>
                </a:ext>
              </a:extLst>
            </p:cNvPr>
            <p:cNvSpPr>
              <a:spLocks noChangeArrowheads="1"/>
            </p:cNvSpPr>
            <p:nvPr/>
          </p:nvSpPr>
          <p:spPr bwMode="auto">
            <a:xfrm>
              <a:off x="277" y="285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9</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4" name="Rectangle 93">
              <a:extLst>
                <a:ext uri="{FF2B5EF4-FFF2-40B4-BE49-F238E27FC236}">
                  <a16:creationId xmlns:a16="http://schemas.microsoft.com/office/drawing/2014/main" id="{0DBAF18A-FD2E-49F0-9EDD-7911C7D600DC}"/>
                </a:ext>
              </a:extLst>
            </p:cNvPr>
            <p:cNvSpPr>
              <a:spLocks noChangeArrowheads="1"/>
            </p:cNvSpPr>
            <p:nvPr/>
          </p:nvSpPr>
          <p:spPr bwMode="auto">
            <a:xfrm>
              <a:off x="502" y="2858"/>
              <a:ext cx="206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Appoint sales persons and store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5" name="Rectangle 94">
              <a:extLst>
                <a:ext uri="{FF2B5EF4-FFF2-40B4-BE49-F238E27FC236}">
                  <a16:creationId xmlns:a16="http://schemas.microsoft.com/office/drawing/2014/main" id="{8DECD56B-AD2E-4D75-A984-8C5A0BF4CC0D}"/>
                </a:ext>
              </a:extLst>
            </p:cNvPr>
            <p:cNvSpPr>
              <a:spLocks noChangeArrowheads="1"/>
            </p:cNvSpPr>
            <p:nvPr/>
          </p:nvSpPr>
          <p:spPr bwMode="auto">
            <a:xfrm>
              <a:off x="3601" y="2858"/>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1/24/2018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6" name="Rectangle 95">
              <a:extLst>
                <a:ext uri="{FF2B5EF4-FFF2-40B4-BE49-F238E27FC236}">
                  <a16:creationId xmlns:a16="http://schemas.microsoft.com/office/drawing/2014/main" id="{82CEFE06-DA1E-48B8-8DC8-25B640010605}"/>
                </a:ext>
              </a:extLst>
            </p:cNvPr>
            <p:cNvSpPr>
              <a:spLocks noChangeArrowheads="1"/>
            </p:cNvSpPr>
            <p:nvPr/>
          </p:nvSpPr>
          <p:spPr bwMode="auto">
            <a:xfrm>
              <a:off x="4544" y="2858"/>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10</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7" name="Rectangle 96">
              <a:extLst>
                <a:ext uri="{FF2B5EF4-FFF2-40B4-BE49-F238E27FC236}">
                  <a16:creationId xmlns:a16="http://schemas.microsoft.com/office/drawing/2014/main" id="{CE74D80B-E7B2-4D77-A557-5F105E9F9704}"/>
                </a:ext>
              </a:extLst>
            </p:cNvPr>
            <p:cNvSpPr>
              <a:spLocks noChangeArrowheads="1"/>
            </p:cNvSpPr>
            <p:nvPr/>
          </p:nvSpPr>
          <p:spPr bwMode="auto">
            <a:xfrm>
              <a:off x="5510" y="2858"/>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2/3/2018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8" name="Rectangle 97">
              <a:extLst>
                <a:ext uri="{FF2B5EF4-FFF2-40B4-BE49-F238E27FC236}">
                  <a16:creationId xmlns:a16="http://schemas.microsoft.com/office/drawing/2014/main" id="{85D0CE5B-F511-4122-A122-AD2464F977E6}"/>
                </a:ext>
              </a:extLst>
            </p:cNvPr>
            <p:cNvSpPr>
              <a:spLocks noChangeArrowheads="1"/>
            </p:cNvSpPr>
            <p:nvPr/>
          </p:nvSpPr>
          <p:spPr bwMode="auto">
            <a:xfrm>
              <a:off x="6257" y="2858"/>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9" name="Rectangle 98">
              <a:extLst>
                <a:ext uri="{FF2B5EF4-FFF2-40B4-BE49-F238E27FC236}">
                  <a16:creationId xmlns:a16="http://schemas.microsoft.com/office/drawing/2014/main" id="{64F5FDF0-E2F4-464E-824D-E97AF04A76B2}"/>
                </a:ext>
              </a:extLst>
            </p:cNvPr>
            <p:cNvSpPr>
              <a:spLocks noChangeArrowheads="1"/>
            </p:cNvSpPr>
            <p:nvPr/>
          </p:nvSpPr>
          <p:spPr bwMode="auto">
            <a:xfrm>
              <a:off x="6722" y="2858"/>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0" name="Rectangle 99">
              <a:extLst>
                <a:ext uri="{FF2B5EF4-FFF2-40B4-BE49-F238E27FC236}">
                  <a16:creationId xmlns:a16="http://schemas.microsoft.com/office/drawing/2014/main" id="{F0A44A69-4621-42B4-9C2B-77D49FBE7516}"/>
                </a:ext>
              </a:extLst>
            </p:cNvPr>
            <p:cNvSpPr>
              <a:spLocks noChangeArrowheads="1"/>
            </p:cNvSpPr>
            <p:nvPr/>
          </p:nvSpPr>
          <p:spPr bwMode="auto">
            <a:xfrm>
              <a:off x="248" y="2987"/>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10</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1" name="Rectangle 100">
              <a:extLst>
                <a:ext uri="{FF2B5EF4-FFF2-40B4-BE49-F238E27FC236}">
                  <a16:creationId xmlns:a16="http://schemas.microsoft.com/office/drawing/2014/main" id="{AC6A58FA-0DF8-47D7-AF6B-1BCBA4734A23}"/>
                </a:ext>
              </a:extLst>
            </p:cNvPr>
            <p:cNvSpPr>
              <a:spLocks noChangeArrowheads="1"/>
            </p:cNvSpPr>
            <p:nvPr/>
          </p:nvSpPr>
          <p:spPr bwMode="auto">
            <a:xfrm>
              <a:off x="502" y="2987"/>
              <a:ext cx="182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Development of marketing strategies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2" name="Rectangle 101">
              <a:extLst>
                <a:ext uri="{FF2B5EF4-FFF2-40B4-BE49-F238E27FC236}">
                  <a16:creationId xmlns:a16="http://schemas.microsoft.com/office/drawing/2014/main" id="{32437E27-B1C1-4237-832B-AE79A1020875}"/>
                </a:ext>
              </a:extLst>
            </p:cNvPr>
            <p:cNvSpPr>
              <a:spLocks noChangeArrowheads="1"/>
            </p:cNvSpPr>
            <p:nvPr/>
          </p:nvSpPr>
          <p:spPr bwMode="auto">
            <a:xfrm>
              <a:off x="3601" y="2987"/>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1/24/2018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3" name="Rectangle 102">
              <a:extLst>
                <a:ext uri="{FF2B5EF4-FFF2-40B4-BE49-F238E27FC236}">
                  <a16:creationId xmlns:a16="http://schemas.microsoft.com/office/drawing/2014/main" id="{0745AEE9-264E-4A2D-BC4C-0095C8661233}"/>
                </a:ext>
              </a:extLst>
            </p:cNvPr>
            <p:cNvSpPr>
              <a:spLocks noChangeArrowheads="1"/>
            </p:cNvSpPr>
            <p:nvPr/>
          </p:nvSpPr>
          <p:spPr bwMode="auto">
            <a:xfrm>
              <a:off x="4573" y="2987"/>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6</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4" name="Rectangle 103">
              <a:extLst>
                <a:ext uri="{FF2B5EF4-FFF2-40B4-BE49-F238E27FC236}">
                  <a16:creationId xmlns:a16="http://schemas.microsoft.com/office/drawing/2014/main" id="{C736986F-346B-413E-B058-23D0235DB227}"/>
                </a:ext>
              </a:extLst>
            </p:cNvPr>
            <p:cNvSpPr>
              <a:spLocks noChangeArrowheads="1"/>
            </p:cNvSpPr>
            <p:nvPr/>
          </p:nvSpPr>
          <p:spPr bwMode="auto">
            <a:xfrm>
              <a:off x="5452" y="2987"/>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1/30/2018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5" name="Rectangle 104">
              <a:extLst>
                <a:ext uri="{FF2B5EF4-FFF2-40B4-BE49-F238E27FC236}">
                  <a16:creationId xmlns:a16="http://schemas.microsoft.com/office/drawing/2014/main" id="{1A396D45-0C0F-413C-90FF-5E73C157B132}"/>
                </a:ext>
              </a:extLst>
            </p:cNvPr>
            <p:cNvSpPr>
              <a:spLocks noChangeArrowheads="1"/>
            </p:cNvSpPr>
            <p:nvPr/>
          </p:nvSpPr>
          <p:spPr bwMode="auto">
            <a:xfrm>
              <a:off x="6257" y="2987"/>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6" name="Rectangle 105">
              <a:extLst>
                <a:ext uri="{FF2B5EF4-FFF2-40B4-BE49-F238E27FC236}">
                  <a16:creationId xmlns:a16="http://schemas.microsoft.com/office/drawing/2014/main" id="{EC3C7447-C8BC-4190-9B77-6D96E94056A7}"/>
                </a:ext>
              </a:extLst>
            </p:cNvPr>
            <p:cNvSpPr>
              <a:spLocks noChangeArrowheads="1"/>
            </p:cNvSpPr>
            <p:nvPr/>
          </p:nvSpPr>
          <p:spPr bwMode="auto">
            <a:xfrm>
              <a:off x="6664" y="2987"/>
              <a:ext cx="99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Marketing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7" name="Rectangle 106">
              <a:extLst>
                <a:ext uri="{FF2B5EF4-FFF2-40B4-BE49-F238E27FC236}">
                  <a16:creationId xmlns:a16="http://schemas.microsoft.com/office/drawing/2014/main" id="{04694A0F-1321-40EE-87BF-B92A2C87C5FE}"/>
                </a:ext>
              </a:extLst>
            </p:cNvPr>
            <p:cNvSpPr>
              <a:spLocks noChangeArrowheads="1"/>
            </p:cNvSpPr>
            <p:nvPr/>
          </p:nvSpPr>
          <p:spPr bwMode="auto">
            <a:xfrm>
              <a:off x="248" y="3116"/>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8" name="Rectangle 107">
              <a:extLst>
                <a:ext uri="{FF2B5EF4-FFF2-40B4-BE49-F238E27FC236}">
                  <a16:creationId xmlns:a16="http://schemas.microsoft.com/office/drawing/2014/main" id="{E7AE859C-C572-49E8-84CA-8B3E77C02749}"/>
                </a:ext>
              </a:extLst>
            </p:cNvPr>
            <p:cNvSpPr>
              <a:spLocks noChangeArrowheads="1"/>
            </p:cNvSpPr>
            <p:nvPr/>
          </p:nvSpPr>
          <p:spPr bwMode="auto">
            <a:xfrm>
              <a:off x="502" y="3116"/>
              <a:ext cx="1481"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Promotion of leather products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9" name="Rectangle 108">
              <a:extLst>
                <a:ext uri="{FF2B5EF4-FFF2-40B4-BE49-F238E27FC236}">
                  <a16:creationId xmlns:a16="http://schemas.microsoft.com/office/drawing/2014/main" id="{71361754-47C5-42B4-A8EE-4621AEEE6F8D}"/>
                </a:ext>
              </a:extLst>
            </p:cNvPr>
            <p:cNvSpPr>
              <a:spLocks noChangeArrowheads="1"/>
            </p:cNvSpPr>
            <p:nvPr/>
          </p:nvSpPr>
          <p:spPr bwMode="auto">
            <a:xfrm>
              <a:off x="3601" y="3116"/>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1/30/2018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0" name="Rectangle 109">
              <a:extLst>
                <a:ext uri="{FF2B5EF4-FFF2-40B4-BE49-F238E27FC236}">
                  <a16:creationId xmlns:a16="http://schemas.microsoft.com/office/drawing/2014/main" id="{EA93D02F-3B90-4B40-8DD3-DF0910299242}"/>
                </a:ext>
              </a:extLst>
            </p:cNvPr>
            <p:cNvSpPr>
              <a:spLocks noChangeArrowheads="1"/>
            </p:cNvSpPr>
            <p:nvPr/>
          </p:nvSpPr>
          <p:spPr bwMode="auto">
            <a:xfrm>
              <a:off x="4544" y="3116"/>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1" name="Rectangle 110">
              <a:extLst>
                <a:ext uri="{FF2B5EF4-FFF2-40B4-BE49-F238E27FC236}">
                  <a16:creationId xmlns:a16="http://schemas.microsoft.com/office/drawing/2014/main" id="{80F0F767-571E-4727-8125-33FD3550AA0E}"/>
                </a:ext>
              </a:extLst>
            </p:cNvPr>
            <p:cNvSpPr>
              <a:spLocks noChangeArrowheads="1"/>
            </p:cNvSpPr>
            <p:nvPr/>
          </p:nvSpPr>
          <p:spPr bwMode="auto">
            <a:xfrm>
              <a:off x="5452" y="3116"/>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2/11/2018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2" name="Rectangle 111">
              <a:extLst>
                <a:ext uri="{FF2B5EF4-FFF2-40B4-BE49-F238E27FC236}">
                  <a16:creationId xmlns:a16="http://schemas.microsoft.com/office/drawing/2014/main" id="{5BE7C728-413C-4A41-9F4F-33528AEA531B}"/>
                </a:ext>
              </a:extLst>
            </p:cNvPr>
            <p:cNvSpPr>
              <a:spLocks noChangeArrowheads="1"/>
            </p:cNvSpPr>
            <p:nvPr/>
          </p:nvSpPr>
          <p:spPr bwMode="auto">
            <a:xfrm>
              <a:off x="6228" y="3116"/>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10</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3" name="Rectangle 112">
              <a:extLst>
                <a:ext uri="{FF2B5EF4-FFF2-40B4-BE49-F238E27FC236}">
                  <a16:creationId xmlns:a16="http://schemas.microsoft.com/office/drawing/2014/main" id="{E2BE9F05-A7B6-4FA4-B38B-E125080B060F}"/>
                </a:ext>
              </a:extLst>
            </p:cNvPr>
            <p:cNvSpPr>
              <a:spLocks noChangeArrowheads="1"/>
            </p:cNvSpPr>
            <p:nvPr/>
          </p:nvSpPr>
          <p:spPr bwMode="auto">
            <a:xfrm>
              <a:off x="6664" y="3116"/>
              <a:ext cx="99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Marketing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4" name="Rectangle 113">
              <a:extLst>
                <a:ext uri="{FF2B5EF4-FFF2-40B4-BE49-F238E27FC236}">
                  <a16:creationId xmlns:a16="http://schemas.microsoft.com/office/drawing/2014/main" id="{9DD61F56-2A38-4ACA-92EA-4FD6CF6A1A23}"/>
                </a:ext>
              </a:extLst>
            </p:cNvPr>
            <p:cNvSpPr>
              <a:spLocks noChangeArrowheads="1"/>
            </p:cNvSpPr>
            <p:nvPr/>
          </p:nvSpPr>
          <p:spPr bwMode="auto">
            <a:xfrm>
              <a:off x="502" y="3245"/>
              <a:ext cx="144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Evaluating and Monitoring </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5" name="Rectangle 114">
              <a:extLst>
                <a:ext uri="{FF2B5EF4-FFF2-40B4-BE49-F238E27FC236}">
                  <a16:creationId xmlns:a16="http://schemas.microsoft.com/office/drawing/2014/main" id="{594E6F86-C5A7-4203-9E85-E82C66888E22}"/>
                </a:ext>
              </a:extLst>
            </p:cNvPr>
            <p:cNvSpPr>
              <a:spLocks noChangeArrowheads="1"/>
            </p:cNvSpPr>
            <p:nvPr/>
          </p:nvSpPr>
          <p:spPr bwMode="auto">
            <a:xfrm>
              <a:off x="248" y="3382"/>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6" name="Rectangle 115">
              <a:extLst>
                <a:ext uri="{FF2B5EF4-FFF2-40B4-BE49-F238E27FC236}">
                  <a16:creationId xmlns:a16="http://schemas.microsoft.com/office/drawing/2014/main" id="{1B3C7E2B-17CA-401A-8CDC-D7A542DE4AE0}"/>
                </a:ext>
              </a:extLst>
            </p:cNvPr>
            <p:cNvSpPr>
              <a:spLocks noChangeArrowheads="1"/>
            </p:cNvSpPr>
            <p:nvPr/>
          </p:nvSpPr>
          <p:spPr bwMode="auto">
            <a:xfrm>
              <a:off x="502" y="3382"/>
              <a:ext cx="176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Assessment of overall office set up </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7" name="Rectangle 116">
              <a:extLst>
                <a:ext uri="{FF2B5EF4-FFF2-40B4-BE49-F238E27FC236}">
                  <a16:creationId xmlns:a16="http://schemas.microsoft.com/office/drawing/2014/main" id="{409FDB0D-1427-4F50-B8C4-9E7EA041135E}"/>
                </a:ext>
              </a:extLst>
            </p:cNvPr>
            <p:cNvSpPr>
              <a:spLocks noChangeArrowheads="1"/>
            </p:cNvSpPr>
            <p:nvPr/>
          </p:nvSpPr>
          <p:spPr bwMode="auto">
            <a:xfrm>
              <a:off x="3601" y="3382"/>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2/11/2018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8" name="Rectangle 117">
              <a:extLst>
                <a:ext uri="{FF2B5EF4-FFF2-40B4-BE49-F238E27FC236}">
                  <a16:creationId xmlns:a16="http://schemas.microsoft.com/office/drawing/2014/main" id="{37B2F30F-7EEA-4D41-AF05-1912E0EF4A9A}"/>
                </a:ext>
              </a:extLst>
            </p:cNvPr>
            <p:cNvSpPr>
              <a:spLocks noChangeArrowheads="1"/>
            </p:cNvSpPr>
            <p:nvPr/>
          </p:nvSpPr>
          <p:spPr bwMode="auto">
            <a:xfrm>
              <a:off x="4573" y="3382"/>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9" name="Rectangle 118">
              <a:extLst>
                <a:ext uri="{FF2B5EF4-FFF2-40B4-BE49-F238E27FC236}">
                  <a16:creationId xmlns:a16="http://schemas.microsoft.com/office/drawing/2014/main" id="{F4EE62ED-8388-4676-8D08-9B5657D2778A}"/>
                </a:ext>
              </a:extLst>
            </p:cNvPr>
            <p:cNvSpPr>
              <a:spLocks noChangeArrowheads="1"/>
            </p:cNvSpPr>
            <p:nvPr/>
          </p:nvSpPr>
          <p:spPr bwMode="auto">
            <a:xfrm>
              <a:off x="5452" y="3382"/>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2/16/2018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0" name="Rectangle 119">
              <a:extLst>
                <a:ext uri="{FF2B5EF4-FFF2-40B4-BE49-F238E27FC236}">
                  <a16:creationId xmlns:a16="http://schemas.microsoft.com/office/drawing/2014/main" id="{8E476D15-BA94-4D38-A8CD-006D9721FB0D}"/>
                </a:ext>
              </a:extLst>
            </p:cNvPr>
            <p:cNvSpPr>
              <a:spLocks noChangeArrowheads="1"/>
            </p:cNvSpPr>
            <p:nvPr/>
          </p:nvSpPr>
          <p:spPr bwMode="auto">
            <a:xfrm>
              <a:off x="6228" y="3382"/>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1" name="Rectangle 120">
              <a:extLst>
                <a:ext uri="{FF2B5EF4-FFF2-40B4-BE49-F238E27FC236}">
                  <a16:creationId xmlns:a16="http://schemas.microsoft.com/office/drawing/2014/main" id="{59B80325-FC68-44E8-99F3-AA254495C23C}"/>
                </a:ext>
              </a:extLst>
            </p:cNvPr>
            <p:cNvSpPr>
              <a:spLocks noChangeArrowheads="1"/>
            </p:cNvSpPr>
            <p:nvPr/>
          </p:nvSpPr>
          <p:spPr bwMode="auto">
            <a:xfrm>
              <a:off x="6715" y="3382"/>
              <a:ext cx="856"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Engineer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2" name="Rectangle 121">
              <a:extLst>
                <a:ext uri="{FF2B5EF4-FFF2-40B4-BE49-F238E27FC236}">
                  <a16:creationId xmlns:a16="http://schemas.microsoft.com/office/drawing/2014/main" id="{F9C70AEB-34D6-44D2-A34A-9A917F96A86C}"/>
                </a:ext>
              </a:extLst>
            </p:cNvPr>
            <p:cNvSpPr>
              <a:spLocks noChangeArrowheads="1"/>
            </p:cNvSpPr>
            <p:nvPr/>
          </p:nvSpPr>
          <p:spPr bwMode="auto">
            <a:xfrm>
              <a:off x="248" y="3511"/>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3" name="Rectangle 122">
              <a:extLst>
                <a:ext uri="{FF2B5EF4-FFF2-40B4-BE49-F238E27FC236}">
                  <a16:creationId xmlns:a16="http://schemas.microsoft.com/office/drawing/2014/main" id="{F30C9274-C2C7-4C1D-81A5-00D5EACC8332}"/>
                </a:ext>
              </a:extLst>
            </p:cNvPr>
            <p:cNvSpPr>
              <a:spLocks noChangeArrowheads="1"/>
            </p:cNvSpPr>
            <p:nvPr/>
          </p:nvSpPr>
          <p:spPr bwMode="auto">
            <a:xfrm>
              <a:off x="502" y="3511"/>
              <a:ext cx="2540"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Evaluation of overall marketing and sales strategies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4" name="Rectangle 123">
              <a:extLst>
                <a:ext uri="{FF2B5EF4-FFF2-40B4-BE49-F238E27FC236}">
                  <a16:creationId xmlns:a16="http://schemas.microsoft.com/office/drawing/2014/main" id="{C8A2A3ED-8D76-42A6-8524-5813B7024979}"/>
                </a:ext>
              </a:extLst>
            </p:cNvPr>
            <p:cNvSpPr>
              <a:spLocks noChangeArrowheads="1"/>
            </p:cNvSpPr>
            <p:nvPr/>
          </p:nvSpPr>
          <p:spPr bwMode="auto">
            <a:xfrm>
              <a:off x="3601" y="3511"/>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2/16/2018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5" name="Rectangle 124">
              <a:extLst>
                <a:ext uri="{FF2B5EF4-FFF2-40B4-BE49-F238E27FC236}">
                  <a16:creationId xmlns:a16="http://schemas.microsoft.com/office/drawing/2014/main" id="{458504A7-ACDB-4F13-8224-5D166D557958}"/>
                </a:ext>
              </a:extLst>
            </p:cNvPr>
            <p:cNvSpPr>
              <a:spLocks noChangeArrowheads="1"/>
            </p:cNvSpPr>
            <p:nvPr/>
          </p:nvSpPr>
          <p:spPr bwMode="auto">
            <a:xfrm>
              <a:off x="4573" y="3511"/>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6</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6" name="Rectangle 125">
              <a:extLst>
                <a:ext uri="{FF2B5EF4-FFF2-40B4-BE49-F238E27FC236}">
                  <a16:creationId xmlns:a16="http://schemas.microsoft.com/office/drawing/2014/main" id="{8C91361E-2A2A-473F-BEF0-BCE52BCFC568}"/>
                </a:ext>
              </a:extLst>
            </p:cNvPr>
            <p:cNvSpPr>
              <a:spLocks noChangeArrowheads="1"/>
            </p:cNvSpPr>
            <p:nvPr/>
          </p:nvSpPr>
          <p:spPr bwMode="auto">
            <a:xfrm>
              <a:off x="5452" y="3511"/>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2/22/2018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7" name="Rectangle 126">
              <a:extLst>
                <a:ext uri="{FF2B5EF4-FFF2-40B4-BE49-F238E27FC236}">
                  <a16:creationId xmlns:a16="http://schemas.microsoft.com/office/drawing/2014/main" id="{B87BBCFF-1BC2-49B1-9610-1CA5AB0E3D78}"/>
                </a:ext>
              </a:extLst>
            </p:cNvPr>
            <p:cNvSpPr>
              <a:spLocks noChangeArrowheads="1"/>
            </p:cNvSpPr>
            <p:nvPr/>
          </p:nvSpPr>
          <p:spPr bwMode="auto">
            <a:xfrm>
              <a:off x="6228" y="3511"/>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8" name="Rectangle 127">
              <a:extLst>
                <a:ext uri="{FF2B5EF4-FFF2-40B4-BE49-F238E27FC236}">
                  <a16:creationId xmlns:a16="http://schemas.microsoft.com/office/drawing/2014/main" id="{3E84FCE7-59A6-4E11-8813-6CEC9CF28E2E}"/>
                </a:ext>
              </a:extLst>
            </p:cNvPr>
            <p:cNvSpPr>
              <a:spLocks noChangeArrowheads="1"/>
            </p:cNvSpPr>
            <p:nvPr/>
          </p:nvSpPr>
          <p:spPr bwMode="auto">
            <a:xfrm>
              <a:off x="6664" y="3511"/>
              <a:ext cx="99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Marketing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9" name="Rectangle 128">
              <a:extLst>
                <a:ext uri="{FF2B5EF4-FFF2-40B4-BE49-F238E27FC236}">
                  <a16:creationId xmlns:a16="http://schemas.microsoft.com/office/drawing/2014/main" id="{D88463CD-FD67-4597-9A0C-55ECA181A196}"/>
                </a:ext>
              </a:extLst>
            </p:cNvPr>
            <p:cNvSpPr>
              <a:spLocks noChangeArrowheads="1"/>
            </p:cNvSpPr>
            <p:nvPr/>
          </p:nvSpPr>
          <p:spPr bwMode="auto">
            <a:xfrm>
              <a:off x="248" y="3640"/>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14</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0" name="Rectangle 129">
              <a:extLst>
                <a:ext uri="{FF2B5EF4-FFF2-40B4-BE49-F238E27FC236}">
                  <a16:creationId xmlns:a16="http://schemas.microsoft.com/office/drawing/2014/main" id="{D7EB65D9-330B-43E4-93B5-A3F306B69306}"/>
                </a:ext>
              </a:extLst>
            </p:cNvPr>
            <p:cNvSpPr>
              <a:spLocks noChangeArrowheads="1"/>
            </p:cNvSpPr>
            <p:nvPr/>
          </p:nvSpPr>
          <p:spPr bwMode="auto">
            <a:xfrm>
              <a:off x="502" y="3640"/>
              <a:ext cx="2511"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Monitoring overall process of expansion and set up</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1" name="Rectangle 130">
              <a:extLst>
                <a:ext uri="{FF2B5EF4-FFF2-40B4-BE49-F238E27FC236}">
                  <a16:creationId xmlns:a16="http://schemas.microsoft.com/office/drawing/2014/main" id="{C3A22C84-5337-4028-862F-4952F6B2A239}"/>
                </a:ext>
              </a:extLst>
            </p:cNvPr>
            <p:cNvSpPr>
              <a:spLocks noChangeArrowheads="1"/>
            </p:cNvSpPr>
            <p:nvPr/>
          </p:nvSpPr>
          <p:spPr bwMode="auto">
            <a:xfrm>
              <a:off x="3601" y="3640"/>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2/16/2018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2" name="Rectangle 131">
              <a:extLst>
                <a:ext uri="{FF2B5EF4-FFF2-40B4-BE49-F238E27FC236}">
                  <a16:creationId xmlns:a16="http://schemas.microsoft.com/office/drawing/2014/main" id="{5A3BB4A0-9A62-47CA-9FAA-902C2AE5EB74}"/>
                </a:ext>
              </a:extLst>
            </p:cNvPr>
            <p:cNvSpPr>
              <a:spLocks noChangeArrowheads="1"/>
            </p:cNvSpPr>
            <p:nvPr/>
          </p:nvSpPr>
          <p:spPr bwMode="auto">
            <a:xfrm>
              <a:off x="4573" y="3640"/>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3" name="Rectangle 132">
              <a:extLst>
                <a:ext uri="{FF2B5EF4-FFF2-40B4-BE49-F238E27FC236}">
                  <a16:creationId xmlns:a16="http://schemas.microsoft.com/office/drawing/2014/main" id="{FAF9A6F7-E311-4695-9F3B-F0C0B1D5A353}"/>
                </a:ext>
              </a:extLst>
            </p:cNvPr>
            <p:cNvSpPr>
              <a:spLocks noChangeArrowheads="1"/>
            </p:cNvSpPr>
            <p:nvPr/>
          </p:nvSpPr>
          <p:spPr bwMode="auto">
            <a:xfrm>
              <a:off x="5452" y="3640"/>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2/21/2018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4" name="Rectangle 133">
              <a:extLst>
                <a:ext uri="{FF2B5EF4-FFF2-40B4-BE49-F238E27FC236}">
                  <a16:creationId xmlns:a16="http://schemas.microsoft.com/office/drawing/2014/main" id="{6D050611-2615-423D-BA84-FA5099805703}"/>
                </a:ext>
              </a:extLst>
            </p:cNvPr>
            <p:cNvSpPr>
              <a:spLocks noChangeArrowheads="1"/>
            </p:cNvSpPr>
            <p:nvPr/>
          </p:nvSpPr>
          <p:spPr bwMode="auto">
            <a:xfrm>
              <a:off x="6228" y="3640"/>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5" name="Rectangle 134">
              <a:extLst>
                <a:ext uri="{FF2B5EF4-FFF2-40B4-BE49-F238E27FC236}">
                  <a16:creationId xmlns:a16="http://schemas.microsoft.com/office/drawing/2014/main" id="{A3F3EA22-FCBE-4C78-9D00-70A44F812540}"/>
                </a:ext>
              </a:extLst>
            </p:cNvPr>
            <p:cNvSpPr>
              <a:spLocks noChangeArrowheads="1"/>
            </p:cNvSpPr>
            <p:nvPr/>
          </p:nvSpPr>
          <p:spPr bwMode="auto">
            <a:xfrm>
              <a:off x="6722" y="3640"/>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6" name="Rectangle 135">
              <a:extLst>
                <a:ext uri="{FF2B5EF4-FFF2-40B4-BE49-F238E27FC236}">
                  <a16:creationId xmlns:a16="http://schemas.microsoft.com/office/drawing/2014/main" id="{51F50252-B806-4DF1-9851-95B27F52C47D}"/>
                </a:ext>
              </a:extLst>
            </p:cNvPr>
            <p:cNvSpPr>
              <a:spLocks noChangeArrowheads="1"/>
            </p:cNvSpPr>
            <p:nvPr/>
          </p:nvSpPr>
          <p:spPr bwMode="auto">
            <a:xfrm>
              <a:off x="502" y="3769"/>
              <a:ext cx="172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1" i="0" u="none" strike="noStrike" cap="none" normalizeH="0" baseline="0">
                  <a:ln>
                    <a:noFill/>
                  </a:ln>
                  <a:solidFill>
                    <a:srgbClr val="000000"/>
                  </a:solidFill>
                  <a:effectLst/>
                  <a:latin typeface="Arial" pitchFamily="34" charset="0"/>
                  <a:cs typeface="Arial" pitchFamily="34" charset="0"/>
                </a:rPr>
                <a:t>Project Closer &amp; Transformation</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7" name="Rectangle 136">
              <a:extLst>
                <a:ext uri="{FF2B5EF4-FFF2-40B4-BE49-F238E27FC236}">
                  <a16:creationId xmlns:a16="http://schemas.microsoft.com/office/drawing/2014/main" id="{79FCE405-A4BA-458F-946F-935E0CD5BEEA}"/>
                </a:ext>
              </a:extLst>
            </p:cNvPr>
            <p:cNvSpPr>
              <a:spLocks noChangeArrowheads="1"/>
            </p:cNvSpPr>
            <p:nvPr/>
          </p:nvSpPr>
          <p:spPr bwMode="auto">
            <a:xfrm>
              <a:off x="248" y="3905"/>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38" name="Rectangle 137">
              <a:extLst>
                <a:ext uri="{FF2B5EF4-FFF2-40B4-BE49-F238E27FC236}">
                  <a16:creationId xmlns:a16="http://schemas.microsoft.com/office/drawing/2014/main" id="{27B6BF09-B576-4402-8CBF-5026DBC33F4F}"/>
                </a:ext>
              </a:extLst>
            </p:cNvPr>
            <p:cNvSpPr>
              <a:spLocks noChangeArrowheads="1"/>
            </p:cNvSpPr>
            <p:nvPr/>
          </p:nvSpPr>
          <p:spPr bwMode="auto">
            <a:xfrm>
              <a:off x="502" y="3905"/>
              <a:ext cx="1871"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dirty="0">
                  <a:ln>
                    <a:noFill/>
                  </a:ln>
                  <a:solidFill>
                    <a:srgbClr val="000000"/>
                  </a:solidFill>
                  <a:effectLst/>
                  <a:latin typeface="Arial" pitchFamily="34" charset="0"/>
                  <a:cs typeface="Arial" pitchFamily="34" charset="0"/>
                </a:rPr>
                <a:t>Finalize the Project TOP Fashion House</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39" name="Rectangle 138">
              <a:extLst>
                <a:ext uri="{FF2B5EF4-FFF2-40B4-BE49-F238E27FC236}">
                  <a16:creationId xmlns:a16="http://schemas.microsoft.com/office/drawing/2014/main" id="{B6F3AAE9-4622-4E92-BDD4-FAAB2F8A2746}"/>
                </a:ext>
              </a:extLst>
            </p:cNvPr>
            <p:cNvSpPr>
              <a:spLocks noChangeArrowheads="1"/>
            </p:cNvSpPr>
            <p:nvPr/>
          </p:nvSpPr>
          <p:spPr bwMode="auto">
            <a:xfrm>
              <a:off x="3601" y="3905"/>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2/21/2018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0" name="Rectangle 139">
              <a:extLst>
                <a:ext uri="{FF2B5EF4-FFF2-40B4-BE49-F238E27FC236}">
                  <a16:creationId xmlns:a16="http://schemas.microsoft.com/office/drawing/2014/main" id="{D8AD211E-4CAA-401F-9815-A809BCC39134}"/>
                </a:ext>
              </a:extLst>
            </p:cNvPr>
            <p:cNvSpPr>
              <a:spLocks noChangeArrowheads="1"/>
            </p:cNvSpPr>
            <p:nvPr/>
          </p:nvSpPr>
          <p:spPr bwMode="auto">
            <a:xfrm>
              <a:off x="4573" y="3905"/>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7</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1" name="Rectangle 140">
              <a:extLst>
                <a:ext uri="{FF2B5EF4-FFF2-40B4-BE49-F238E27FC236}">
                  <a16:creationId xmlns:a16="http://schemas.microsoft.com/office/drawing/2014/main" id="{6CE3A1F2-3A43-4074-A5B4-846B1F775946}"/>
                </a:ext>
              </a:extLst>
            </p:cNvPr>
            <p:cNvSpPr>
              <a:spLocks noChangeArrowheads="1"/>
            </p:cNvSpPr>
            <p:nvPr/>
          </p:nvSpPr>
          <p:spPr bwMode="auto">
            <a:xfrm>
              <a:off x="5452" y="3905"/>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2/28/2018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2" name="Rectangle 141">
              <a:extLst>
                <a:ext uri="{FF2B5EF4-FFF2-40B4-BE49-F238E27FC236}">
                  <a16:creationId xmlns:a16="http://schemas.microsoft.com/office/drawing/2014/main" id="{F73C900F-4D66-4C17-A175-C48D6CC1FEA8}"/>
                </a:ext>
              </a:extLst>
            </p:cNvPr>
            <p:cNvSpPr>
              <a:spLocks noChangeArrowheads="1"/>
            </p:cNvSpPr>
            <p:nvPr/>
          </p:nvSpPr>
          <p:spPr bwMode="auto">
            <a:xfrm>
              <a:off x="6228" y="3905"/>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14</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3" name="Rectangle 142">
              <a:extLst>
                <a:ext uri="{FF2B5EF4-FFF2-40B4-BE49-F238E27FC236}">
                  <a16:creationId xmlns:a16="http://schemas.microsoft.com/office/drawing/2014/main" id="{2A1F3160-7F62-4850-97C6-F78D1E63A7E9}"/>
                </a:ext>
              </a:extLst>
            </p:cNvPr>
            <p:cNvSpPr>
              <a:spLocks noChangeArrowheads="1"/>
            </p:cNvSpPr>
            <p:nvPr/>
          </p:nvSpPr>
          <p:spPr bwMode="auto">
            <a:xfrm>
              <a:off x="6722" y="3905"/>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4" name="Rectangle 143">
              <a:extLst>
                <a:ext uri="{FF2B5EF4-FFF2-40B4-BE49-F238E27FC236}">
                  <a16:creationId xmlns:a16="http://schemas.microsoft.com/office/drawing/2014/main" id="{256A5595-8E1F-4A05-A743-E95C54611185}"/>
                </a:ext>
              </a:extLst>
            </p:cNvPr>
            <p:cNvSpPr>
              <a:spLocks noChangeArrowheads="1"/>
            </p:cNvSpPr>
            <p:nvPr/>
          </p:nvSpPr>
          <p:spPr bwMode="auto">
            <a:xfrm>
              <a:off x="248" y="4035"/>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16</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5" name="Rectangle 144">
              <a:extLst>
                <a:ext uri="{FF2B5EF4-FFF2-40B4-BE49-F238E27FC236}">
                  <a16:creationId xmlns:a16="http://schemas.microsoft.com/office/drawing/2014/main" id="{F5136F8E-3038-4819-8482-D8F6F42EBCD8}"/>
                </a:ext>
              </a:extLst>
            </p:cNvPr>
            <p:cNvSpPr>
              <a:spLocks noChangeArrowheads="1"/>
            </p:cNvSpPr>
            <p:nvPr/>
          </p:nvSpPr>
          <p:spPr bwMode="auto">
            <a:xfrm>
              <a:off x="502" y="4035"/>
              <a:ext cx="181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Closing project and transfer to Client</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6" name="Rectangle 145">
              <a:extLst>
                <a:ext uri="{FF2B5EF4-FFF2-40B4-BE49-F238E27FC236}">
                  <a16:creationId xmlns:a16="http://schemas.microsoft.com/office/drawing/2014/main" id="{6506A01A-D1A9-43F8-830C-93BCA56BC861}"/>
                </a:ext>
              </a:extLst>
            </p:cNvPr>
            <p:cNvSpPr>
              <a:spLocks noChangeArrowheads="1"/>
            </p:cNvSpPr>
            <p:nvPr/>
          </p:nvSpPr>
          <p:spPr bwMode="auto">
            <a:xfrm>
              <a:off x="3601" y="4035"/>
              <a:ext cx="537"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2/28/2018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7" name="Rectangle 146">
              <a:extLst>
                <a:ext uri="{FF2B5EF4-FFF2-40B4-BE49-F238E27FC236}">
                  <a16:creationId xmlns:a16="http://schemas.microsoft.com/office/drawing/2014/main" id="{34B1FD9B-A563-4105-B82C-47B69F2C0C96}"/>
                </a:ext>
              </a:extLst>
            </p:cNvPr>
            <p:cNvSpPr>
              <a:spLocks noChangeArrowheads="1"/>
            </p:cNvSpPr>
            <p:nvPr/>
          </p:nvSpPr>
          <p:spPr bwMode="auto">
            <a:xfrm>
              <a:off x="4573" y="4035"/>
              <a:ext cx="10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8" name="Rectangle 147">
              <a:extLst>
                <a:ext uri="{FF2B5EF4-FFF2-40B4-BE49-F238E27FC236}">
                  <a16:creationId xmlns:a16="http://schemas.microsoft.com/office/drawing/2014/main" id="{B6A3314A-83EE-43E2-9E10-283B375F4D5B}"/>
                </a:ext>
              </a:extLst>
            </p:cNvPr>
            <p:cNvSpPr>
              <a:spLocks noChangeArrowheads="1"/>
            </p:cNvSpPr>
            <p:nvPr/>
          </p:nvSpPr>
          <p:spPr bwMode="auto">
            <a:xfrm>
              <a:off x="5510" y="4035"/>
              <a:ext cx="47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3/2/2018</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49" name="Rectangle 148">
              <a:extLst>
                <a:ext uri="{FF2B5EF4-FFF2-40B4-BE49-F238E27FC236}">
                  <a16:creationId xmlns:a16="http://schemas.microsoft.com/office/drawing/2014/main" id="{3538683E-4D3C-49B7-B4F1-E90C36DF592E}"/>
                </a:ext>
              </a:extLst>
            </p:cNvPr>
            <p:cNvSpPr>
              <a:spLocks noChangeArrowheads="1"/>
            </p:cNvSpPr>
            <p:nvPr/>
          </p:nvSpPr>
          <p:spPr bwMode="auto">
            <a:xfrm>
              <a:off x="6228" y="4035"/>
              <a:ext cx="174"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15</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0" name="Rectangle 149">
              <a:extLst>
                <a:ext uri="{FF2B5EF4-FFF2-40B4-BE49-F238E27FC236}">
                  <a16:creationId xmlns:a16="http://schemas.microsoft.com/office/drawing/2014/main" id="{F0893E9F-DAB0-4494-8030-5E7B979CD413}"/>
                </a:ext>
              </a:extLst>
            </p:cNvPr>
            <p:cNvSpPr>
              <a:spLocks noChangeArrowheads="1"/>
            </p:cNvSpPr>
            <p:nvPr/>
          </p:nvSpPr>
          <p:spPr bwMode="auto">
            <a:xfrm>
              <a:off x="6722" y="4035"/>
              <a:ext cx="849" cy="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a:ln>
                    <a:noFill/>
                  </a:ln>
                  <a:solidFill>
                    <a:srgbClr val="000000"/>
                  </a:solidFill>
                  <a:effectLst/>
                  <a:latin typeface="Arial" pitchFamily="34" charset="0"/>
                  <a:cs typeface="Arial" pitchFamily="34" charset="0"/>
                </a:rPr>
                <a:t>Project Manager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1" name="Line 150">
              <a:extLst>
                <a:ext uri="{FF2B5EF4-FFF2-40B4-BE49-F238E27FC236}">
                  <a16:creationId xmlns:a16="http://schemas.microsoft.com/office/drawing/2014/main" id="{B92B4E67-D13B-4A0B-8892-C03AB8E11330}"/>
                </a:ext>
              </a:extLst>
            </p:cNvPr>
            <p:cNvSpPr>
              <a:spLocks noChangeShapeType="1"/>
            </p:cNvSpPr>
            <p:nvPr/>
          </p:nvSpPr>
          <p:spPr bwMode="auto">
            <a:xfrm>
              <a:off x="124" y="1402"/>
              <a:ext cx="744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2" name="Rectangle 151">
              <a:extLst>
                <a:ext uri="{FF2B5EF4-FFF2-40B4-BE49-F238E27FC236}">
                  <a16:creationId xmlns:a16="http://schemas.microsoft.com/office/drawing/2014/main" id="{1A846198-65ED-41D9-BBC5-78B1510C795E}"/>
                </a:ext>
              </a:extLst>
            </p:cNvPr>
            <p:cNvSpPr>
              <a:spLocks noChangeArrowheads="1"/>
            </p:cNvSpPr>
            <p:nvPr/>
          </p:nvSpPr>
          <p:spPr bwMode="auto">
            <a:xfrm>
              <a:off x="124" y="1402"/>
              <a:ext cx="74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3" name="Line 152">
              <a:extLst>
                <a:ext uri="{FF2B5EF4-FFF2-40B4-BE49-F238E27FC236}">
                  <a16:creationId xmlns:a16="http://schemas.microsoft.com/office/drawing/2014/main" id="{CE708754-45BA-4C6F-830A-523E8BD5FEC8}"/>
                </a:ext>
              </a:extLst>
            </p:cNvPr>
            <p:cNvSpPr>
              <a:spLocks noChangeShapeType="1"/>
            </p:cNvSpPr>
            <p:nvPr/>
          </p:nvSpPr>
          <p:spPr bwMode="auto">
            <a:xfrm>
              <a:off x="124" y="1538"/>
              <a:ext cx="744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4" name="Rectangle 153">
              <a:extLst>
                <a:ext uri="{FF2B5EF4-FFF2-40B4-BE49-F238E27FC236}">
                  <a16:creationId xmlns:a16="http://schemas.microsoft.com/office/drawing/2014/main" id="{5F3602DD-2814-4DB0-AE2F-41D7FF80580B}"/>
                </a:ext>
              </a:extLst>
            </p:cNvPr>
            <p:cNvSpPr>
              <a:spLocks noChangeArrowheads="1"/>
            </p:cNvSpPr>
            <p:nvPr/>
          </p:nvSpPr>
          <p:spPr bwMode="auto">
            <a:xfrm>
              <a:off x="124" y="1538"/>
              <a:ext cx="74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5" name="Line 154">
              <a:extLst>
                <a:ext uri="{FF2B5EF4-FFF2-40B4-BE49-F238E27FC236}">
                  <a16:creationId xmlns:a16="http://schemas.microsoft.com/office/drawing/2014/main" id="{87CEACBE-2549-4E27-AB14-B65D854683AA}"/>
                </a:ext>
              </a:extLst>
            </p:cNvPr>
            <p:cNvSpPr>
              <a:spLocks noChangeShapeType="1"/>
            </p:cNvSpPr>
            <p:nvPr/>
          </p:nvSpPr>
          <p:spPr bwMode="auto">
            <a:xfrm>
              <a:off x="487" y="1674"/>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6" name="Rectangle 155">
              <a:extLst>
                <a:ext uri="{FF2B5EF4-FFF2-40B4-BE49-F238E27FC236}">
                  <a16:creationId xmlns:a16="http://schemas.microsoft.com/office/drawing/2014/main" id="{65925F05-9145-4743-9B57-C3C998C0685C}"/>
                </a:ext>
              </a:extLst>
            </p:cNvPr>
            <p:cNvSpPr>
              <a:spLocks noChangeArrowheads="1"/>
            </p:cNvSpPr>
            <p:nvPr/>
          </p:nvSpPr>
          <p:spPr bwMode="auto">
            <a:xfrm>
              <a:off x="487" y="1674"/>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7" name="Line 156">
              <a:extLst>
                <a:ext uri="{FF2B5EF4-FFF2-40B4-BE49-F238E27FC236}">
                  <a16:creationId xmlns:a16="http://schemas.microsoft.com/office/drawing/2014/main" id="{74E2A169-53A7-44B6-8789-C540D1BD0CC5}"/>
                </a:ext>
              </a:extLst>
            </p:cNvPr>
            <p:cNvSpPr>
              <a:spLocks noChangeShapeType="1"/>
            </p:cNvSpPr>
            <p:nvPr/>
          </p:nvSpPr>
          <p:spPr bwMode="auto">
            <a:xfrm>
              <a:off x="487" y="2062"/>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8" name="Rectangle 157">
              <a:extLst>
                <a:ext uri="{FF2B5EF4-FFF2-40B4-BE49-F238E27FC236}">
                  <a16:creationId xmlns:a16="http://schemas.microsoft.com/office/drawing/2014/main" id="{0DC21ED2-4BA1-4F14-8085-3C0C08A6C093}"/>
                </a:ext>
              </a:extLst>
            </p:cNvPr>
            <p:cNvSpPr>
              <a:spLocks noChangeArrowheads="1"/>
            </p:cNvSpPr>
            <p:nvPr/>
          </p:nvSpPr>
          <p:spPr bwMode="auto">
            <a:xfrm>
              <a:off x="487" y="2062"/>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9" name="Line 158">
              <a:extLst>
                <a:ext uri="{FF2B5EF4-FFF2-40B4-BE49-F238E27FC236}">
                  <a16:creationId xmlns:a16="http://schemas.microsoft.com/office/drawing/2014/main" id="{03485DFD-1412-482E-AED8-D603BE94FE5D}"/>
                </a:ext>
              </a:extLst>
            </p:cNvPr>
            <p:cNvSpPr>
              <a:spLocks noChangeShapeType="1"/>
            </p:cNvSpPr>
            <p:nvPr/>
          </p:nvSpPr>
          <p:spPr bwMode="auto">
            <a:xfrm>
              <a:off x="487" y="2198"/>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0" name="Rectangle 159">
              <a:extLst>
                <a:ext uri="{FF2B5EF4-FFF2-40B4-BE49-F238E27FC236}">
                  <a16:creationId xmlns:a16="http://schemas.microsoft.com/office/drawing/2014/main" id="{C14C83C3-C1CF-4C1C-AF1B-22D82D2FF39B}"/>
                </a:ext>
              </a:extLst>
            </p:cNvPr>
            <p:cNvSpPr>
              <a:spLocks noChangeArrowheads="1"/>
            </p:cNvSpPr>
            <p:nvPr/>
          </p:nvSpPr>
          <p:spPr bwMode="auto">
            <a:xfrm>
              <a:off x="487" y="2198"/>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1" name="Line 160">
              <a:extLst>
                <a:ext uri="{FF2B5EF4-FFF2-40B4-BE49-F238E27FC236}">
                  <a16:creationId xmlns:a16="http://schemas.microsoft.com/office/drawing/2014/main" id="{DD8A54A0-96E1-4BA4-B58D-AD91806FFC79}"/>
                </a:ext>
              </a:extLst>
            </p:cNvPr>
            <p:cNvSpPr>
              <a:spLocks noChangeShapeType="1"/>
            </p:cNvSpPr>
            <p:nvPr/>
          </p:nvSpPr>
          <p:spPr bwMode="auto">
            <a:xfrm>
              <a:off x="487" y="3232"/>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2" name="Rectangle 161">
              <a:extLst>
                <a:ext uri="{FF2B5EF4-FFF2-40B4-BE49-F238E27FC236}">
                  <a16:creationId xmlns:a16="http://schemas.microsoft.com/office/drawing/2014/main" id="{F8EB6D30-486E-4D75-9BD6-B6A4B65AE32B}"/>
                </a:ext>
              </a:extLst>
            </p:cNvPr>
            <p:cNvSpPr>
              <a:spLocks noChangeArrowheads="1"/>
            </p:cNvSpPr>
            <p:nvPr/>
          </p:nvSpPr>
          <p:spPr bwMode="auto">
            <a:xfrm>
              <a:off x="487" y="3232"/>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3" name="Line 162">
              <a:extLst>
                <a:ext uri="{FF2B5EF4-FFF2-40B4-BE49-F238E27FC236}">
                  <a16:creationId xmlns:a16="http://schemas.microsoft.com/office/drawing/2014/main" id="{49CECC65-BCC1-411C-BBFF-4C42984C4149}"/>
                </a:ext>
              </a:extLst>
            </p:cNvPr>
            <p:cNvSpPr>
              <a:spLocks noChangeShapeType="1"/>
            </p:cNvSpPr>
            <p:nvPr/>
          </p:nvSpPr>
          <p:spPr bwMode="auto">
            <a:xfrm>
              <a:off x="487" y="3368"/>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4" name="Rectangle 163">
              <a:extLst>
                <a:ext uri="{FF2B5EF4-FFF2-40B4-BE49-F238E27FC236}">
                  <a16:creationId xmlns:a16="http://schemas.microsoft.com/office/drawing/2014/main" id="{24A4B8A2-9CD8-4637-870A-34ACB9067C95}"/>
                </a:ext>
              </a:extLst>
            </p:cNvPr>
            <p:cNvSpPr>
              <a:spLocks noChangeArrowheads="1"/>
            </p:cNvSpPr>
            <p:nvPr/>
          </p:nvSpPr>
          <p:spPr bwMode="auto">
            <a:xfrm>
              <a:off x="487" y="3368"/>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5" name="Line 164">
              <a:extLst>
                <a:ext uri="{FF2B5EF4-FFF2-40B4-BE49-F238E27FC236}">
                  <a16:creationId xmlns:a16="http://schemas.microsoft.com/office/drawing/2014/main" id="{81C83548-F2EC-4FD3-B0FF-9A4A806BD9D4}"/>
                </a:ext>
              </a:extLst>
            </p:cNvPr>
            <p:cNvSpPr>
              <a:spLocks noChangeShapeType="1"/>
            </p:cNvSpPr>
            <p:nvPr/>
          </p:nvSpPr>
          <p:spPr bwMode="auto">
            <a:xfrm>
              <a:off x="487" y="3756"/>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6" name="Rectangle 165">
              <a:extLst>
                <a:ext uri="{FF2B5EF4-FFF2-40B4-BE49-F238E27FC236}">
                  <a16:creationId xmlns:a16="http://schemas.microsoft.com/office/drawing/2014/main" id="{E8C11220-C550-41B7-92BC-862E4450BA57}"/>
                </a:ext>
              </a:extLst>
            </p:cNvPr>
            <p:cNvSpPr>
              <a:spLocks noChangeArrowheads="1"/>
            </p:cNvSpPr>
            <p:nvPr/>
          </p:nvSpPr>
          <p:spPr bwMode="auto">
            <a:xfrm>
              <a:off x="487" y="3756"/>
              <a:ext cx="2787" cy="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7" name="Line 166">
              <a:extLst>
                <a:ext uri="{FF2B5EF4-FFF2-40B4-BE49-F238E27FC236}">
                  <a16:creationId xmlns:a16="http://schemas.microsoft.com/office/drawing/2014/main" id="{6DA73388-B26E-46B3-992D-11D4A434CC39}"/>
                </a:ext>
              </a:extLst>
            </p:cNvPr>
            <p:cNvSpPr>
              <a:spLocks noChangeShapeType="1"/>
            </p:cNvSpPr>
            <p:nvPr/>
          </p:nvSpPr>
          <p:spPr bwMode="auto">
            <a:xfrm>
              <a:off x="487" y="3892"/>
              <a:ext cx="278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8" name="Rectangle 167">
              <a:extLst>
                <a:ext uri="{FF2B5EF4-FFF2-40B4-BE49-F238E27FC236}">
                  <a16:creationId xmlns:a16="http://schemas.microsoft.com/office/drawing/2014/main" id="{F7ADF27C-44F3-46CE-A332-8EAACFC4C69B}"/>
                </a:ext>
              </a:extLst>
            </p:cNvPr>
            <p:cNvSpPr>
              <a:spLocks noChangeArrowheads="1"/>
            </p:cNvSpPr>
            <p:nvPr/>
          </p:nvSpPr>
          <p:spPr bwMode="auto">
            <a:xfrm>
              <a:off x="487" y="3892"/>
              <a:ext cx="278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9" name="Line 168">
              <a:extLst>
                <a:ext uri="{FF2B5EF4-FFF2-40B4-BE49-F238E27FC236}">
                  <a16:creationId xmlns:a16="http://schemas.microsoft.com/office/drawing/2014/main" id="{BF96A418-E25D-4DD1-81F6-33241C6807D9}"/>
                </a:ext>
              </a:extLst>
            </p:cNvPr>
            <p:cNvSpPr>
              <a:spLocks noChangeShapeType="1"/>
            </p:cNvSpPr>
            <p:nvPr/>
          </p:nvSpPr>
          <p:spPr bwMode="auto">
            <a:xfrm>
              <a:off x="117" y="1402"/>
              <a:ext cx="0" cy="2755"/>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0" name="Rectangle 169">
              <a:extLst>
                <a:ext uri="{FF2B5EF4-FFF2-40B4-BE49-F238E27FC236}">
                  <a16:creationId xmlns:a16="http://schemas.microsoft.com/office/drawing/2014/main" id="{B26ED2AD-188B-448C-A8CC-9453AEE41F5E}"/>
                </a:ext>
              </a:extLst>
            </p:cNvPr>
            <p:cNvSpPr>
              <a:spLocks noChangeArrowheads="1"/>
            </p:cNvSpPr>
            <p:nvPr/>
          </p:nvSpPr>
          <p:spPr bwMode="auto">
            <a:xfrm>
              <a:off x="117" y="1402"/>
              <a:ext cx="7" cy="275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1" name="Line 170">
              <a:extLst>
                <a:ext uri="{FF2B5EF4-FFF2-40B4-BE49-F238E27FC236}">
                  <a16:creationId xmlns:a16="http://schemas.microsoft.com/office/drawing/2014/main" id="{FEDA4313-D522-40C0-AA30-499F305B2730}"/>
                </a:ext>
              </a:extLst>
            </p:cNvPr>
            <p:cNvSpPr>
              <a:spLocks noChangeShapeType="1"/>
            </p:cNvSpPr>
            <p:nvPr/>
          </p:nvSpPr>
          <p:spPr bwMode="auto">
            <a:xfrm>
              <a:off x="480"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2" name="Rectangle 171">
              <a:extLst>
                <a:ext uri="{FF2B5EF4-FFF2-40B4-BE49-F238E27FC236}">
                  <a16:creationId xmlns:a16="http://schemas.microsoft.com/office/drawing/2014/main" id="{012FDE71-FB58-4F9E-8E60-8F53102B4F7C}"/>
                </a:ext>
              </a:extLst>
            </p:cNvPr>
            <p:cNvSpPr>
              <a:spLocks noChangeArrowheads="1"/>
            </p:cNvSpPr>
            <p:nvPr/>
          </p:nvSpPr>
          <p:spPr bwMode="auto">
            <a:xfrm>
              <a:off x="480"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3" name="Line 172">
              <a:extLst>
                <a:ext uri="{FF2B5EF4-FFF2-40B4-BE49-F238E27FC236}">
                  <a16:creationId xmlns:a16="http://schemas.microsoft.com/office/drawing/2014/main" id="{E947231B-9B9E-4C14-BF0A-65EF7B443F90}"/>
                </a:ext>
              </a:extLst>
            </p:cNvPr>
            <p:cNvSpPr>
              <a:spLocks noChangeShapeType="1"/>
            </p:cNvSpPr>
            <p:nvPr/>
          </p:nvSpPr>
          <p:spPr bwMode="auto">
            <a:xfrm>
              <a:off x="3267"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4" name="Rectangle 173">
              <a:extLst>
                <a:ext uri="{FF2B5EF4-FFF2-40B4-BE49-F238E27FC236}">
                  <a16:creationId xmlns:a16="http://schemas.microsoft.com/office/drawing/2014/main" id="{BD5A950F-3B1E-477C-B442-03CAC0C06310}"/>
                </a:ext>
              </a:extLst>
            </p:cNvPr>
            <p:cNvSpPr>
              <a:spLocks noChangeArrowheads="1"/>
            </p:cNvSpPr>
            <p:nvPr/>
          </p:nvSpPr>
          <p:spPr bwMode="auto">
            <a:xfrm>
              <a:off x="3267"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5" name="Line 174">
              <a:extLst>
                <a:ext uri="{FF2B5EF4-FFF2-40B4-BE49-F238E27FC236}">
                  <a16:creationId xmlns:a16="http://schemas.microsoft.com/office/drawing/2014/main" id="{89397310-9126-43BF-9F38-807BA1B175E4}"/>
                </a:ext>
              </a:extLst>
            </p:cNvPr>
            <p:cNvSpPr>
              <a:spLocks noChangeShapeType="1"/>
            </p:cNvSpPr>
            <p:nvPr/>
          </p:nvSpPr>
          <p:spPr bwMode="auto">
            <a:xfrm>
              <a:off x="4080"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6" name="Rectangle 175">
              <a:extLst>
                <a:ext uri="{FF2B5EF4-FFF2-40B4-BE49-F238E27FC236}">
                  <a16:creationId xmlns:a16="http://schemas.microsoft.com/office/drawing/2014/main" id="{B9653415-A81F-43F8-B414-51F259470F8F}"/>
                </a:ext>
              </a:extLst>
            </p:cNvPr>
            <p:cNvSpPr>
              <a:spLocks noChangeArrowheads="1"/>
            </p:cNvSpPr>
            <p:nvPr/>
          </p:nvSpPr>
          <p:spPr bwMode="auto">
            <a:xfrm>
              <a:off x="4080"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7" name="Line 176">
              <a:extLst>
                <a:ext uri="{FF2B5EF4-FFF2-40B4-BE49-F238E27FC236}">
                  <a16:creationId xmlns:a16="http://schemas.microsoft.com/office/drawing/2014/main" id="{887089EC-9939-4221-9B73-4794B884A609}"/>
                </a:ext>
              </a:extLst>
            </p:cNvPr>
            <p:cNvSpPr>
              <a:spLocks noChangeShapeType="1"/>
            </p:cNvSpPr>
            <p:nvPr/>
          </p:nvSpPr>
          <p:spPr bwMode="auto">
            <a:xfrm>
              <a:off x="5110"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8" name="Rectangle 177">
              <a:extLst>
                <a:ext uri="{FF2B5EF4-FFF2-40B4-BE49-F238E27FC236}">
                  <a16:creationId xmlns:a16="http://schemas.microsoft.com/office/drawing/2014/main" id="{D0EAD627-78FB-4832-B8AD-5B898217F6F7}"/>
                </a:ext>
              </a:extLst>
            </p:cNvPr>
            <p:cNvSpPr>
              <a:spLocks noChangeArrowheads="1"/>
            </p:cNvSpPr>
            <p:nvPr/>
          </p:nvSpPr>
          <p:spPr bwMode="auto">
            <a:xfrm>
              <a:off x="5110" y="1409"/>
              <a:ext cx="8"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9" name="Line 178">
              <a:extLst>
                <a:ext uri="{FF2B5EF4-FFF2-40B4-BE49-F238E27FC236}">
                  <a16:creationId xmlns:a16="http://schemas.microsoft.com/office/drawing/2014/main" id="{2AA7D5C1-5B1C-4A2C-8FA9-C23B8794B29F}"/>
                </a:ext>
              </a:extLst>
            </p:cNvPr>
            <p:cNvSpPr>
              <a:spLocks noChangeShapeType="1"/>
            </p:cNvSpPr>
            <p:nvPr/>
          </p:nvSpPr>
          <p:spPr bwMode="auto">
            <a:xfrm>
              <a:off x="5931"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0" name="Rectangle 179">
              <a:extLst>
                <a:ext uri="{FF2B5EF4-FFF2-40B4-BE49-F238E27FC236}">
                  <a16:creationId xmlns:a16="http://schemas.microsoft.com/office/drawing/2014/main" id="{6AA6738D-2EBA-4492-ADF5-8A332C9D7565}"/>
                </a:ext>
              </a:extLst>
            </p:cNvPr>
            <p:cNvSpPr>
              <a:spLocks noChangeArrowheads="1"/>
            </p:cNvSpPr>
            <p:nvPr/>
          </p:nvSpPr>
          <p:spPr bwMode="auto">
            <a:xfrm>
              <a:off x="5931"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1" name="Line 180">
              <a:extLst>
                <a:ext uri="{FF2B5EF4-FFF2-40B4-BE49-F238E27FC236}">
                  <a16:creationId xmlns:a16="http://schemas.microsoft.com/office/drawing/2014/main" id="{6E13D4B3-2596-42F5-A7D7-63C0164AC2F5}"/>
                </a:ext>
              </a:extLst>
            </p:cNvPr>
            <p:cNvSpPr>
              <a:spLocks noChangeShapeType="1"/>
            </p:cNvSpPr>
            <p:nvPr/>
          </p:nvSpPr>
          <p:spPr bwMode="auto">
            <a:xfrm>
              <a:off x="6635"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2" name="Rectangle 181">
              <a:extLst>
                <a:ext uri="{FF2B5EF4-FFF2-40B4-BE49-F238E27FC236}">
                  <a16:creationId xmlns:a16="http://schemas.microsoft.com/office/drawing/2014/main" id="{9DB2CC27-12F1-47C9-80D6-1A5E0A246902}"/>
                </a:ext>
              </a:extLst>
            </p:cNvPr>
            <p:cNvSpPr>
              <a:spLocks noChangeArrowheads="1"/>
            </p:cNvSpPr>
            <p:nvPr/>
          </p:nvSpPr>
          <p:spPr bwMode="auto">
            <a:xfrm>
              <a:off x="6635"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Line 182">
              <a:extLst>
                <a:ext uri="{FF2B5EF4-FFF2-40B4-BE49-F238E27FC236}">
                  <a16:creationId xmlns:a16="http://schemas.microsoft.com/office/drawing/2014/main" id="{FEAF78E1-F961-4453-8BB1-94BC4FD646EB}"/>
                </a:ext>
              </a:extLst>
            </p:cNvPr>
            <p:cNvSpPr>
              <a:spLocks noChangeShapeType="1"/>
            </p:cNvSpPr>
            <p:nvPr/>
          </p:nvSpPr>
          <p:spPr bwMode="auto">
            <a:xfrm>
              <a:off x="124" y="4150"/>
              <a:ext cx="7447" cy="0"/>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4" name="Rectangle 183">
              <a:extLst>
                <a:ext uri="{FF2B5EF4-FFF2-40B4-BE49-F238E27FC236}">
                  <a16:creationId xmlns:a16="http://schemas.microsoft.com/office/drawing/2014/main" id="{F582E7A1-2D93-4C70-AA08-D68A3DE79D82}"/>
                </a:ext>
              </a:extLst>
            </p:cNvPr>
            <p:cNvSpPr>
              <a:spLocks noChangeArrowheads="1"/>
            </p:cNvSpPr>
            <p:nvPr/>
          </p:nvSpPr>
          <p:spPr bwMode="auto">
            <a:xfrm>
              <a:off x="124" y="4150"/>
              <a:ext cx="74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Line 184">
              <a:extLst>
                <a:ext uri="{FF2B5EF4-FFF2-40B4-BE49-F238E27FC236}">
                  <a16:creationId xmlns:a16="http://schemas.microsoft.com/office/drawing/2014/main" id="{64AA4DBF-9062-4DEC-8E36-DDD27D5FF246}"/>
                </a:ext>
              </a:extLst>
            </p:cNvPr>
            <p:cNvSpPr>
              <a:spLocks noChangeShapeType="1"/>
            </p:cNvSpPr>
            <p:nvPr/>
          </p:nvSpPr>
          <p:spPr bwMode="auto">
            <a:xfrm>
              <a:off x="7564" y="1409"/>
              <a:ext cx="0" cy="2748"/>
            </a:xfrm>
            <a:prstGeom prst="line">
              <a:avLst/>
            </a:prstGeom>
            <a:noFill/>
            <a:ln w="0">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6" name="Rectangle 185">
              <a:extLst>
                <a:ext uri="{FF2B5EF4-FFF2-40B4-BE49-F238E27FC236}">
                  <a16:creationId xmlns:a16="http://schemas.microsoft.com/office/drawing/2014/main" id="{7CF0D804-8B0D-4E99-8B2C-58206CBA605F}"/>
                </a:ext>
              </a:extLst>
            </p:cNvPr>
            <p:cNvSpPr>
              <a:spLocks noChangeArrowheads="1"/>
            </p:cNvSpPr>
            <p:nvPr/>
          </p:nvSpPr>
          <p:spPr bwMode="auto">
            <a:xfrm>
              <a:off x="7564" y="1409"/>
              <a:ext cx="7" cy="274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187" name="Title 1">
            <a:extLst>
              <a:ext uri="{FF2B5EF4-FFF2-40B4-BE49-F238E27FC236}">
                <a16:creationId xmlns:a16="http://schemas.microsoft.com/office/drawing/2014/main" id="{452C293F-AACD-4A20-9EB5-9C8D258CAC99}"/>
              </a:ext>
            </a:extLst>
          </p:cNvPr>
          <p:cNvSpPr>
            <a:spLocks noGrp="1"/>
          </p:cNvSpPr>
          <p:nvPr>
            <p:ph type="title"/>
          </p:nvPr>
        </p:nvSpPr>
        <p:spPr>
          <a:xfrm>
            <a:off x="1643062" y="530169"/>
            <a:ext cx="9854075" cy="1198911"/>
          </a:xfrm>
          <a:solidFill>
            <a:schemeClr val="accent4"/>
          </a:solidFill>
        </p:spPr>
        <p:txBody>
          <a:bodyPr/>
          <a:lstStyle/>
          <a:p>
            <a:r>
              <a:rPr lang="en-US" dirty="0">
                <a:latin typeface="Arial" panose="020B0604020202020204" pitchFamily="34" charset="0"/>
                <a:cs typeface="Arial" panose="020B0604020202020204" pitchFamily="34" charset="0"/>
              </a:rPr>
              <a:t>Project Planning (Continuing)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75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774" y="0"/>
            <a:ext cx="10563225" cy="1152941"/>
          </a:xfrm>
          <a:solidFill>
            <a:schemeClr val="accent4"/>
          </a:solidFill>
        </p:spPr>
        <p:txBody>
          <a:bodyPr/>
          <a:lstStyle/>
          <a:p>
            <a:r>
              <a:rPr lang="en-US" dirty="0">
                <a:latin typeface="Arial" panose="020B0604020202020204" pitchFamily="34" charset="0"/>
                <a:cs typeface="Arial" panose="020B0604020202020204" pitchFamily="34" charset="0"/>
              </a:rPr>
              <a:t>Project Planning (Continuing) </a:t>
            </a:r>
            <a:endParaRPr lang="en-GB" dirty="0">
              <a:latin typeface="Arial" panose="020B0604020202020204" pitchFamily="34" charset="0"/>
              <a:cs typeface="Arial" panose="020B0604020202020204" pitchFamily="34" charset="0"/>
            </a:endParaRPr>
          </a:p>
        </p:txBody>
      </p:sp>
      <p:sp>
        <p:nvSpPr>
          <p:cNvPr id="14" name="Title 1"/>
          <p:cNvSpPr txBox="1">
            <a:spLocks/>
          </p:cNvSpPr>
          <p:nvPr/>
        </p:nvSpPr>
        <p:spPr>
          <a:xfrm>
            <a:off x="0" y="1219202"/>
            <a:ext cx="7209183" cy="728868"/>
          </a:xfrm>
          <a:prstGeom prst="rect">
            <a:avLst/>
          </a:prstGeom>
          <a:solidFill>
            <a:schemeClr val="tx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latin typeface="Arial" panose="020B0604020202020204" pitchFamily="34" charset="0"/>
                <a:cs typeface="Arial" panose="020B0604020202020204" pitchFamily="34" charset="0"/>
              </a:rPr>
              <a:t>Project Risk Management  </a:t>
            </a:r>
            <a:endParaRPr lang="en-GB" sz="2400" dirty="0">
              <a:solidFill>
                <a:schemeClr val="bg1"/>
              </a:solidFill>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nvPr>
        </p:nvGraphicFramePr>
        <p:xfrm>
          <a:off x="202097" y="2014330"/>
          <a:ext cx="11764617" cy="4785685"/>
        </p:xfrm>
        <a:graphic>
          <a:graphicData uri="http://schemas.openxmlformats.org/drawingml/2006/table">
            <a:tbl>
              <a:tblPr>
                <a:tableStyleId>{7E9639D4-E3E2-4D34-9284-5A2195B3D0D7}</a:tableStyleId>
              </a:tblPr>
              <a:tblGrid>
                <a:gridCol w="1370634">
                  <a:extLst>
                    <a:ext uri="{9D8B030D-6E8A-4147-A177-3AD203B41FA5}">
                      <a16:colId xmlns:a16="http://schemas.microsoft.com/office/drawing/2014/main" val="20000"/>
                    </a:ext>
                  </a:extLst>
                </a:gridCol>
                <a:gridCol w="2111221">
                  <a:extLst>
                    <a:ext uri="{9D8B030D-6E8A-4147-A177-3AD203B41FA5}">
                      <a16:colId xmlns:a16="http://schemas.microsoft.com/office/drawing/2014/main" val="20001"/>
                    </a:ext>
                  </a:extLst>
                </a:gridCol>
                <a:gridCol w="1385373">
                  <a:extLst>
                    <a:ext uri="{9D8B030D-6E8A-4147-A177-3AD203B41FA5}">
                      <a16:colId xmlns:a16="http://schemas.microsoft.com/office/drawing/2014/main" val="20002"/>
                    </a:ext>
                  </a:extLst>
                </a:gridCol>
                <a:gridCol w="6897389">
                  <a:extLst>
                    <a:ext uri="{9D8B030D-6E8A-4147-A177-3AD203B41FA5}">
                      <a16:colId xmlns:a16="http://schemas.microsoft.com/office/drawing/2014/main" val="20003"/>
                    </a:ext>
                  </a:extLst>
                </a:gridCol>
              </a:tblGrid>
              <a:tr h="223046">
                <a:tc>
                  <a:txBody>
                    <a:bodyPr/>
                    <a:lstStyle/>
                    <a:p>
                      <a:pPr algn="l" fontAlgn="b"/>
                      <a:r>
                        <a:rPr lang="en-GB" sz="1200" u="none" strike="noStrike" dirty="0">
                          <a:effectLst/>
                          <a:latin typeface="Arial" panose="020B0604020202020204" pitchFamily="34" charset="0"/>
                          <a:cs typeface="Arial" panose="020B0604020202020204" pitchFamily="34" charset="0"/>
                        </a:rPr>
                        <a:t>Name of Risks</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200" u="none" strike="noStrike" dirty="0">
                          <a:effectLst/>
                          <a:latin typeface="Arial" panose="020B0604020202020204" pitchFamily="34" charset="0"/>
                          <a:cs typeface="Arial" panose="020B0604020202020204" pitchFamily="34" charset="0"/>
                        </a:rPr>
                        <a:t>Possible sources of Risk</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200" u="none" strike="noStrike" dirty="0">
                          <a:effectLst/>
                          <a:latin typeface="Arial" panose="020B0604020202020204" pitchFamily="34" charset="0"/>
                          <a:cs typeface="Arial" panose="020B0604020202020204" pitchFamily="34" charset="0"/>
                        </a:rPr>
                        <a:t>Probability of Occurrence</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200" u="none" strike="noStrike" dirty="0">
                          <a:effectLst/>
                          <a:latin typeface="Arial" panose="020B0604020202020204" pitchFamily="34" charset="0"/>
                          <a:cs typeface="Arial" panose="020B0604020202020204" pitchFamily="34" charset="0"/>
                        </a:rPr>
                        <a:t>Potential Responses</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82141">
                <a:tc>
                  <a:txBody>
                    <a:bodyPr/>
                    <a:lstStyle/>
                    <a:p>
                      <a:pPr algn="l" fontAlgn="b"/>
                      <a:r>
                        <a:rPr lang="en-GB" sz="1200" u="none" strike="noStrike" dirty="0">
                          <a:effectLst/>
                          <a:latin typeface="Arial" panose="020B0604020202020204" pitchFamily="34" charset="0"/>
                          <a:cs typeface="Arial" panose="020B0604020202020204" pitchFamily="34" charset="0"/>
                        </a:rPr>
                        <a:t>Financial Risk</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Due to the underestimation of value and cost of equipment’s and stores rent this financial risk may rise for project TOP Fashion House also due to economic condition fluctuation in </a:t>
                      </a:r>
                      <a:r>
                        <a:rPr lang="en-US" sz="1200" u="none" strike="noStrike" dirty="0" err="1">
                          <a:effectLst/>
                          <a:latin typeface="Arial" panose="020B0604020202020204" pitchFamily="34" charset="0"/>
                          <a:cs typeface="Arial" panose="020B0604020202020204" pitchFamily="34" charset="0"/>
                        </a:rPr>
                        <a:t>Kennington</a:t>
                      </a:r>
                      <a:r>
                        <a:rPr lang="en-US" sz="1200" u="none" strike="noStrike" dirty="0">
                          <a:effectLst/>
                          <a:latin typeface="Arial" panose="020B0604020202020204" pitchFamily="34" charset="0"/>
                          <a:cs typeface="Arial" panose="020B0604020202020204" pitchFamily="34" charset="0"/>
                        </a:rPr>
                        <a:t> and UK also financial risk may arise</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200" u="none" strike="noStrike" dirty="0">
                          <a:effectLst/>
                          <a:latin typeface="Arial" panose="020B0604020202020204" pitchFamily="34" charset="0"/>
                          <a:cs typeface="Arial" panose="020B0604020202020204" pitchFamily="34" charset="0"/>
                        </a:rPr>
                        <a:t>4</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Manager can make insurance for financial supports and risk also can reduce by capturing funds availability sources when required (Projectmanagementdocs.com, 2017).</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65256">
                <a:tc>
                  <a:txBody>
                    <a:bodyPr/>
                    <a:lstStyle/>
                    <a:p>
                      <a:pPr algn="l" fontAlgn="b"/>
                      <a:r>
                        <a:rPr lang="en-US" sz="1200" u="none" strike="noStrike" dirty="0">
                          <a:effectLst/>
                          <a:latin typeface="Arial" panose="020B0604020202020204" pitchFamily="34" charset="0"/>
                          <a:cs typeface="Arial" panose="020B0604020202020204" pitchFamily="34" charset="0"/>
                        </a:rPr>
                        <a:t>Scheduling risk</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Overestimates or underestimate tasks related to complete a project or wrong assessment is made for required time to complete each task this scheduling risk arises (Burke, 2013).</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200" u="none" strike="noStrike" dirty="0">
                          <a:effectLst/>
                          <a:latin typeface="Arial" panose="020B0604020202020204" pitchFamily="34" charset="0"/>
                          <a:cs typeface="Arial" panose="020B0604020202020204" pitchFamily="34" charset="0"/>
                        </a:rPr>
                        <a:t>3</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Project manager can respond to this risk by eliminating causes of risk also project management to need to allocate few days extra to each task to avoid such scheduling risk (Burke, 2013).  </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56814">
                <a:tc>
                  <a:txBody>
                    <a:bodyPr/>
                    <a:lstStyle/>
                    <a:p>
                      <a:pPr algn="l" fontAlgn="b"/>
                      <a:r>
                        <a:rPr lang="en-US" sz="1200" u="none" strike="noStrike" dirty="0">
                          <a:effectLst/>
                          <a:latin typeface="Arial" panose="020B0604020202020204" pitchFamily="34" charset="0"/>
                          <a:cs typeface="Arial" panose="020B0604020202020204" pitchFamily="34" charset="0"/>
                        </a:rPr>
                        <a:t>Resources risk</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May arise due to underestimating resources required for a project also the usage of low quality based resources within a project (Lewis, 2011). </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200" u="none" strike="noStrike" dirty="0">
                          <a:effectLst/>
                          <a:latin typeface="Arial" panose="020B0604020202020204" pitchFamily="34" charset="0"/>
                          <a:cs typeface="Arial" panose="020B0604020202020204" pitchFamily="34" charset="0"/>
                        </a:rPr>
                        <a:t>3</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Project manager can reduce this risk by avoiding usage of low quality based equipment’s also eliminate the causes of risk by accurate estimation of the requirement of resources (Lewis, 2011).   </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31488">
                <a:tc>
                  <a:txBody>
                    <a:bodyPr/>
                    <a:lstStyle/>
                    <a:p>
                      <a:pPr algn="l" fontAlgn="b"/>
                      <a:r>
                        <a:rPr lang="en-US" sz="1200" u="none" strike="noStrike" dirty="0">
                          <a:effectLst/>
                          <a:latin typeface="Arial" panose="020B0604020202020204" pitchFamily="34" charset="0"/>
                          <a:cs typeface="Arial" panose="020B0604020202020204" pitchFamily="34" charset="0"/>
                        </a:rPr>
                        <a:t>Technical risk</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Errors in technical support in manufacturing and process causes this risk </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fontAlgn="b"/>
                      <a:r>
                        <a:rPr lang="en-GB" sz="1200" u="none" strike="noStrike" dirty="0">
                          <a:effectLst/>
                          <a:latin typeface="Arial" panose="020B0604020202020204" pitchFamily="34" charset="0"/>
                          <a:cs typeface="Arial" panose="020B0604020202020204" pitchFamily="34" charset="0"/>
                        </a:rPr>
                        <a:t>3</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u="none" strike="noStrike" dirty="0">
                          <a:effectLst/>
                          <a:latin typeface="Arial" panose="020B0604020202020204" pitchFamily="34" charset="0"/>
                          <a:cs typeface="Arial" panose="020B0604020202020204" pitchFamily="34" charset="0"/>
                        </a:rPr>
                        <a:t>Project manager in such case can mitigate the effect of risk by solving a technical problem and also can make contingency plans (Burke, 2013).  </a:t>
                      </a:r>
                      <a:endParaRPr lang="en-US" sz="1200" b="0" i="0" u="none" strike="noStrike" dirty="0">
                        <a:solidFill>
                          <a:srgbClr val="000000"/>
                        </a:solidFill>
                        <a:effectLst/>
                        <a:latin typeface="Arial" panose="020B0604020202020204" pitchFamily="34" charset="0"/>
                        <a:cs typeface="Arial" panose="020B0604020202020204" pitchFamily="34" charset="0"/>
                      </a:endParaRPr>
                    </a:p>
                  </a:txBody>
                  <a:tcPr marL="6161" marR="6161" marT="6161" marB="0" anchor="b">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93961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0212" y="0"/>
            <a:ext cx="10491787" cy="1219201"/>
          </a:xfrm>
          <a:solidFill>
            <a:schemeClr val="accent4"/>
          </a:solidFill>
        </p:spPr>
        <p:txBody>
          <a:bodyPr/>
          <a:lstStyle/>
          <a:p>
            <a:r>
              <a:rPr lang="en-US" dirty="0">
                <a:latin typeface="Arial" panose="020B0604020202020204" pitchFamily="34" charset="0"/>
                <a:cs typeface="Arial" panose="020B0604020202020204" pitchFamily="34" charset="0"/>
              </a:rPr>
              <a:t>Project Planning </a:t>
            </a:r>
            <a:endParaRPr lang="en-GB" dirty="0">
              <a:latin typeface="Arial" panose="020B0604020202020204" pitchFamily="34" charset="0"/>
              <a:cs typeface="Arial" panose="020B0604020202020204" pitchFamily="34" charset="0"/>
            </a:endParaRPr>
          </a:p>
        </p:txBody>
      </p:sp>
      <p:sp>
        <p:nvSpPr>
          <p:cNvPr id="14" name="Title 1"/>
          <p:cNvSpPr txBox="1">
            <a:spLocks/>
          </p:cNvSpPr>
          <p:nvPr/>
        </p:nvSpPr>
        <p:spPr>
          <a:xfrm>
            <a:off x="0" y="1219202"/>
            <a:ext cx="9144000" cy="887894"/>
          </a:xfrm>
          <a:prstGeom prst="rect">
            <a:avLst/>
          </a:prstGeom>
          <a:solidFill>
            <a:schemeClr val="tx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latin typeface="Arial" panose="020B0604020202020204" pitchFamily="34" charset="0"/>
                <a:cs typeface="Arial" panose="020B0604020202020204" pitchFamily="34" charset="0"/>
              </a:rPr>
              <a:t>Project Budget planning</a:t>
            </a:r>
            <a:endParaRPr lang="en-GB" sz="240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1563757" y="2609940"/>
            <a:ext cx="8852452" cy="2637919"/>
          </a:xfrm>
          <a:prstGeom prst="rect">
            <a:avLst/>
          </a:prstGeom>
        </p:spPr>
      </p:pic>
    </p:spTree>
    <p:extLst>
      <p:ext uri="{BB962C8B-B14F-4D97-AF65-F5344CB8AC3E}">
        <p14:creationId xmlns:p14="http://schemas.microsoft.com/office/powerpoint/2010/main" val="3587732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1"/>
            <a:ext cx="10591800" cy="1219200"/>
          </a:xfrm>
          <a:solidFill>
            <a:schemeClr val="accent4"/>
          </a:solidFill>
        </p:spPr>
        <p:txBody>
          <a:bodyPr/>
          <a:lstStyle/>
          <a:p>
            <a:r>
              <a:rPr lang="en-US" dirty="0">
                <a:latin typeface="Arial" panose="020B0604020202020204" pitchFamily="34" charset="0"/>
                <a:cs typeface="Arial" panose="020B0604020202020204" pitchFamily="34" charset="0"/>
              </a:rPr>
              <a:t>Project Cost-Benefits Analysis</a:t>
            </a:r>
            <a:endParaRPr lang="en-GB" dirty="0">
              <a:latin typeface="Arial" panose="020B0604020202020204" pitchFamily="34" charset="0"/>
              <a:cs typeface="Arial" panose="020B0604020202020204" pitchFamily="34" charset="0"/>
            </a:endParaRPr>
          </a:p>
        </p:txBody>
      </p:sp>
      <p:sp>
        <p:nvSpPr>
          <p:cNvPr id="14" name="Title 1"/>
          <p:cNvSpPr txBox="1">
            <a:spLocks/>
          </p:cNvSpPr>
          <p:nvPr/>
        </p:nvSpPr>
        <p:spPr>
          <a:xfrm>
            <a:off x="0" y="1219201"/>
            <a:ext cx="12192000" cy="980660"/>
          </a:xfrm>
          <a:prstGeom prst="rect">
            <a:avLst/>
          </a:prstGeom>
          <a:solidFill>
            <a:schemeClr val="tx1"/>
          </a:solidFill>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latin typeface="Arial" panose="020B0604020202020204" pitchFamily="34" charset="0"/>
                <a:cs typeface="Arial" panose="020B0604020202020204" pitchFamily="34" charset="0"/>
              </a:rPr>
              <a:t>Cost-Benefits analysis of “Project TOP Mark </a:t>
            </a:r>
            <a:r>
              <a:rPr lang="en-US" sz="2400" dirty="0" err="1">
                <a:solidFill>
                  <a:schemeClr val="bg1"/>
                </a:solidFill>
                <a:latin typeface="Arial" panose="020B0604020202020204" pitchFamily="34" charset="0"/>
                <a:cs typeface="Arial" panose="020B0604020202020204" pitchFamily="34" charset="0"/>
              </a:rPr>
              <a:t>FashionHouse</a:t>
            </a:r>
            <a:r>
              <a:rPr lang="en-US" sz="2400" dirty="0">
                <a:solidFill>
                  <a:schemeClr val="bg1"/>
                </a:solidFill>
                <a:latin typeface="Arial" panose="020B0604020202020204" pitchFamily="34" charset="0"/>
                <a:cs typeface="Arial" panose="020B0604020202020204" pitchFamily="34" charset="0"/>
              </a:rPr>
              <a:t>”</a:t>
            </a:r>
          </a:p>
          <a:p>
            <a:endParaRPr lang="en-GB" sz="2400" dirty="0">
              <a:solidFill>
                <a:schemeClr val="bg1"/>
              </a:solidFill>
              <a:latin typeface="Arial" panose="020B0604020202020204" pitchFamily="34" charset="0"/>
              <a:cs typeface="Arial" panose="020B0604020202020204" pitchFamily="34" charset="0"/>
            </a:endParaRPr>
          </a:p>
          <a:p>
            <a:r>
              <a:rPr lang="en-US" sz="2400" dirty="0">
                <a:solidFill>
                  <a:schemeClr val="bg1"/>
                </a:solidFill>
                <a:latin typeface="Arial" panose="020B0604020202020204" pitchFamily="34" charset="0"/>
                <a:cs typeface="Arial" panose="020B0604020202020204" pitchFamily="34" charset="0"/>
              </a:rPr>
              <a:t>Cost-benefit analysis of project TOP Mark Fashion House in </a:t>
            </a:r>
            <a:r>
              <a:rPr lang="en-US" sz="2400" dirty="0" err="1">
                <a:solidFill>
                  <a:schemeClr val="bg1"/>
                </a:solidFill>
                <a:latin typeface="Arial" panose="020B0604020202020204" pitchFamily="34" charset="0"/>
                <a:cs typeface="Arial" panose="020B0604020202020204" pitchFamily="34" charset="0"/>
              </a:rPr>
              <a:t>Kennington</a:t>
            </a:r>
            <a:r>
              <a:rPr lang="en-US" sz="2400" dirty="0">
                <a:solidFill>
                  <a:schemeClr val="bg1"/>
                </a:solidFill>
                <a:latin typeface="Arial" panose="020B0604020202020204" pitchFamily="34" charset="0"/>
                <a:cs typeface="Arial" panose="020B0604020202020204" pitchFamily="34" charset="0"/>
              </a:rPr>
              <a:t> shows this business expansion and set up will leads 1.43 benefits to costs ratio</a:t>
            </a:r>
            <a:endParaRPr lang="en-GB" sz="2400" dirty="0">
              <a:solidFill>
                <a:schemeClr val="bg1"/>
              </a:solidFill>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nvPr>
        </p:nvGraphicFramePr>
        <p:xfrm>
          <a:off x="2350603" y="2431349"/>
          <a:ext cx="7243971" cy="3412862"/>
        </p:xfrm>
        <a:graphic>
          <a:graphicData uri="http://schemas.openxmlformats.org/drawingml/2006/table">
            <a:tbl>
              <a:tblPr firstRow="1" firstCol="1" bandRow="1"/>
              <a:tblGrid>
                <a:gridCol w="4854043">
                  <a:extLst>
                    <a:ext uri="{9D8B030D-6E8A-4147-A177-3AD203B41FA5}">
                      <a16:colId xmlns:a16="http://schemas.microsoft.com/office/drawing/2014/main" val="20000"/>
                    </a:ext>
                  </a:extLst>
                </a:gridCol>
                <a:gridCol w="2389928">
                  <a:extLst>
                    <a:ext uri="{9D8B030D-6E8A-4147-A177-3AD203B41FA5}">
                      <a16:colId xmlns:a16="http://schemas.microsoft.com/office/drawing/2014/main" val="20001"/>
                    </a:ext>
                  </a:extLst>
                </a:gridCol>
              </a:tblGrid>
              <a:tr h="296456">
                <a:tc>
                  <a:txBody>
                    <a:bodyPr/>
                    <a:lstStyle/>
                    <a:p>
                      <a:pPr marL="0" marR="0" algn="ctr">
                        <a:lnSpc>
                          <a:spcPct val="107000"/>
                        </a:lnSpc>
                        <a:spcBef>
                          <a:spcPts val="0"/>
                        </a:spcBef>
                        <a:spcAft>
                          <a:spcPts val="0"/>
                        </a:spcAft>
                      </a:pPr>
                      <a:r>
                        <a:rPr lang="en-GB" sz="1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Costs Name</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US" sz="1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Amount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Planning for expansion and setup</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£7000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1"/>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Executing Plans &amp; Strategies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2"/>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and Monitoring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3"/>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Project Closer &amp; Transformation</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4"/>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 Estimated Cost</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£72000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296456">
                <a:tc>
                  <a:txBody>
                    <a:bodyPr/>
                    <a:lstStyle/>
                    <a:p>
                      <a:pPr marL="0" marR="0" algn="l">
                        <a:lnSpc>
                          <a:spcPct val="107000"/>
                        </a:lnSpc>
                        <a:spcBef>
                          <a:spcPts val="0"/>
                        </a:spcBef>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Benefits Name</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US" sz="1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Amount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Benefit from sales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£85000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8"/>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Reduction of marketing cost</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£18000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281995">
                <a:tc>
                  <a:txBody>
                    <a:bodyPr/>
                    <a:lstStyle/>
                    <a:p>
                      <a:pPr marL="0" marR="0" algn="l">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 Estimated Benefits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GB" sz="12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£103000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10"/>
                  </a:ext>
                </a:extLst>
              </a:tr>
              <a:tr h="281995">
                <a:tc>
                  <a:txBody>
                    <a:bodyPr/>
                    <a:lstStyle/>
                    <a:p>
                      <a:pPr marL="0" marR="0" algn="l">
                        <a:lnSpc>
                          <a:spcPct val="107000"/>
                        </a:lnSpc>
                        <a:spcBef>
                          <a:spcPts val="0"/>
                        </a:spcBef>
                        <a:spcAft>
                          <a:spcPts val="0"/>
                        </a:spcAft>
                      </a:pPr>
                      <a:r>
                        <a:rPr lang="en-GB" sz="12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Benefits to Costs Ratio</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ctr">
                        <a:lnSpc>
                          <a:spcPct val="107000"/>
                        </a:lnSpc>
                        <a:spcBef>
                          <a:spcPts val="0"/>
                        </a:spcBef>
                        <a:spcAft>
                          <a:spcPts val="0"/>
                        </a:spcAft>
                      </a:pPr>
                      <a:r>
                        <a:rPr lang="en-GB" sz="1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1.43</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150812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7350" y="0"/>
            <a:ext cx="10534650" cy="1232455"/>
          </a:xfrm>
          <a:solidFill>
            <a:schemeClr val="accent4"/>
          </a:solidFill>
        </p:spPr>
        <p:txBody>
          <a:bodyPr/>
          <a:lstStyle/>
          <a:p>
            <a:r>
              <a:rPr lang="en-US" dirty="0">
                <a:latin typeface="Arial" panose="020B0604020202020204" pitchFamily="34" charset="0"/>
                <a:cs typeface="Arial" panose="020B0604020202020204" pitchFamily="34" charset="0"/>
              </a:rPr>
              <a:t>Project Planning (Continuing)  </a:t>
            </a:r>
            <a:endParaRPr lang="en-GB" dirty="0">
              <a:latin typeface="Arial" panose="020B0604020202020204" pitchFamily="34" charset="0"/>
              <a:cs typeface="Arial" panose="020B0604020202020204" pitchFamily="34" charset="0"/>
            </a:endParaRPr>
          </a:p>
        </p:txBody>
      </p:sp>
      <p:sp>
        <p:nvSpPr>
          <p:cNvPr id="14" name="Title 1"/>
          <p:cNvSpPr txBox="1">
            <a:spLocks/>
          </p:cNvSpPr>
          <p:nvPr/>
        </p:nvSpPr>
        <p:spPr>
          <a:xfrm>
            <a:off x="-1" y="1325219"/>
            <a:ext cx="12192000" cy="887894"/>
          </a:xfrm>
          <a:prstGeom prst="rect">
            <a:avLst/>
          </a:prstGeom>
          <a:solidFill>
            <a:schemeClr val="tx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bg1"/>
                </a:solidFill>
                <a:latin typeface="Arial" panose="020B0604020202020204" pitchFamily="34" charset="0"/>
                <a:cs typeface="Arial" panose="020B0604020202020204" pitchFamily="34" charset="0"/>
              </a:rPr>
              <a:t>Graphical representation of WBS through Gantt chart of “project TOP Mark House”</a:t>
            </a:r>
            <a:endParaRPr lang="en-GB" sz="2400"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32521" y="2305876"/>
            <a:ext cx="11926957" cy="4552123"/>
          </a:xfrm>
          <a:prstGeom prst="rect">
            <a:avLst/>
          </a:prstGeom>
        </p:spPr>
      </p:pic>
    </p:spTree>
    <p:extLst>
      <p:ext uri="{BB962C8B-B14F-4D97-AF65-F5344CB8AC3E}">
        <p14:creationId xmlns:p14="http://schemas.microsoft.com/office/powerpoint/2010/main" val="2040259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FA94DED-937F-4064-8A91-0C5538FD275C}"/>
              </a:ext>
            </a:extLst>
          </p:cNvPr>
          <p:cNvSpPr>
            <a:spLocks noGrp="1"/>
          </p:cNvSpPr>
          <p:nvPr>
            <p:ph type="title"/>
          </p:nvPr>
        </p:nvSpPr>
        <p:spPr>
          <a:xfrm>
            <a:off x="1657350" y="271462"/>
            <a:ext cx="10315575" cy="1285876"/>
          </a:xfrm>
          <a:solidFill>
            <a:schemeClr val="accent4"/>
          </a:solidFill>
        </p:spPr>
        <p:txBody>
          <a:bodyPr/>
          <a:lstStyle/>
          <a:p>
            <a:r>
              <a:rPr lang="en-US" b="1" dirty="0"/>
              <a:t>Roles and Responsibilities</a:t>
            </a:r>
            <a:br>
              <a:rPr lang="en-GB" dirty="0"/>
            </a:br>
            <a:endParaRPr lang="en-GB"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E5FCE4A-5668-427F-BA3A-9BFB17C1FC6F}"/>
              </a:ext>
            </a:extLst>
          </p:cNvPr>
          <p:cNvSpPr/>
          <p:nvPr/>
        </p:nvSpPr>
        <p:spPr>
          <a:xfrm>
            <a:off x="2047875" y="2538576"/>
            <a:ext cx="7696200" cy="2308324"/>
          </a:xfrm>
          <a:prstGeom prst="rect">
            <a:avLst/>
          </a:prstGeom>
        </p:spPr>
        <p:txBody>
          <a:bodyPr wrap="square">
            <a:spAutoFit/>
          </a:bodyPr>
          <a:lstStyle/>
          <a:p>
            <a:pPr marL="342900" lvl="0" indent="-342900" algn="just">
              <a:lnSpc>
                <a:spcPct val="150000"/>
              </a:lnSpc>
              <a:spcAft>
                <a:spcPts val="0"/>
              </a:spcAft>
              <a:buFont typeface="Wingdings" panose="05000000000000000000" pitchFamily="2"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HRM manager will allocate workforce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 manager will perform all administrative work</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Product and distribution manager will allocate all product for the customers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Finance manager would allocate budget for all activities.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US" dirty="0">
                <a:solidFill>
                  <a:srgbClr val="000000"/>
                </a:solidFill>
                <a:latin typeface="Times New Roman" panose="02020603050405020304" pitchFamily="18" charset="0"/>
                <a:ea typeface="Times New Roman" panose="02020603050405020304" pitchFamily="18" charset="0"/>
              </a:rPr>
              <a:t>The senior manager need to ensure all operational activities implemented appropriately</a:t>
            </a:r>
            <a:endParaRPr lang="en-GB" dirty="0"/>
          </a:p>
        </p:txBody>
      </p:sp>
    </p:spTree>
    <p:extLst>
      <p:ext uri="{BB962C8B-B14F-4D97-AF65-F5344CB8AC3E}">
        <p14:creationId xmlns:p14="http://schemas.microsoft.com/office/powerpoint/2010/main" val="2557570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BCAF5-26D7-41DA-A18F-3CBD710DADA5}"/>
              </a:ext>
            </a:extLst>
          </p:cNvPr>
          <p:cNvSpPr>
            <a:spLocks noGrp="1"/>
          </p:cNvSpPr>
          <p:nvPr>
            <p:ph type="title"/>
          </p:nvPr>
        </p:nvSpPr>
        <p:spPr/>
        <p:txBody>
          <a:bodyPr>
            <a:normAutofit fontScale="90000"/>
          </a:bodyPr>
          <a:lstStyle/>
          <a:p>
            <a:pPr algn="ctr"/>
            <a:r>
              <a:rPr lang="en-US" b="1" dirty="0"/>
              <a:t>Project Organization Chart/Structure diagram</a:t>
            </a:r>
            <a:br>
              <a:rPr lang="en-GB" dirty="0"/>
            </a:br>
            <a:endParaRPr lang="en-GB" dirty="0"/>
          </a:p>
        </p:txBody>
      </p:sp>
      <p:pic>
        <p:nvPicPr>
          <p:cNvPr id="4" name="Picture 3">
            <a:extLst>
              <a:ext uri="{FF2B5EF4-FFF2-40B4-BE49-F238E27FC236}">
                <a16:creationId xmlns:a16="http://schemas.microsoft.com/office/drawing/2014/main" id="{0747E89D-6676-4432-8BD3-52ABE97494AF}"/>
              </a:ext>
            </a:extLst>
          </p:cNvPr>
          <p:cNvPicPr>
            <a:picLocks noChangeAspect="1"/>
          </p:cNvPicPr>
          <p:nvPr/>
        </p:nvPicPr>
        <p:blipFill>
          <a:blip r:embed="rId2"/>
          <a:stretch>
            <a:fillRect/>
          </a:stretch>
        </p:blipFill>
        <p:spPr>
          <a:xfrm>
            <a:off x="2592925" y="2276474"/>
            <a:ext cx="8289923" cy="3552825"/>
          </a:xfrm>
          <a:prstGeom prst="rect">
            <a:avLst/>
          </a:prstGeom>
        </p:spPr>
      </p:pic>
    </p:spTree>
    <p:extLst>
      <p:ext uri="{BB962C8B-B14F-4D97-AF65-F5344CB8AC3E}">
        <p14:creationId xmlns:p14="http://schemas.microsoft.com/office/powerpoint/2010/main" val="1435260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7C656A-57BE-43FA-82BE-76AD1B373B3B}"/>
              </a:ext>
            </a:extLst>
          </p:cNvPr>
          <p:cNvSpPr>
            <a:spLocks noGrp="1"/>
          </p:cNvSpPr>
          <p:nvPr>
            <p:ph idx="1"/>
          </p:nvPr>
        </p:nvSpPr>
        <p:spPr>
          <a:xfrm>
            <a:off x="2160587" y="1176338"/>
            <a:ext cx="8915400" cy="3777622"/>
          </a:xfrm>
        </p:spPr>
        <p:txBody>
          <a:bodyPr>
            <a:normAutofit/>
          </a:bodyPr>
          <a:lstStyle/>
          <a:p>
            <a:pPr marL="0" indent="0" algn="ctr">
              <a:buNone/>
            </a:pPr>
            <a:endParaRPr lang="en-GB" sz="8000" dirty="0"/>
          </a:p>
          <a:p>
            <a:pPr marL="0" indent="0" algn="ctr">
              <a:buNone/>
            </a:pPr>
            <a:r>
              <a:rPr lang="en-GB" sz="8000" dirty="0"/>
              <a:t>THANK YOU</a:t>
            </a:r>
          </a:p>
        </p:txBody>
      </p:sp>
    </p:spTree>
    <p:extLst>
      <p:ext uri="{BB962C8B-B14F-4D97-AF65-F5344CB8AC3E}">
        <p14:creationId xmlns:p14="http://schemas.microsoft.com/office/powerpoint/2010/main" val="326851612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426</TotalTime>
  <Words>786</Words>
  <Application>Microsoft Office PowerPoint</Application>
  <PresentationFormat>Widescreen</PresentationFormat>
  <Paragraphs>232</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Century Gothic</vt:lpstr>
      <vt:lpstr>Tahoma</vt:lpstr>
      <vt:lpstr>Times New Roman</vt:lpstr>
      <vt:lpstr>Wingdings</vt:lpstr>
      <vt:lpstr>Wingdings 3</vt:lpstr>
      <vt:lpstr>Wisp</vt:lpstr>
      <vt:lpstr>PowerPoint Presentation</vt:lpstr>
      <vt:lpstr>EXPANSION OF  TOPMARK RETAIL</vt:lpstr>
      <vt:lpstr>Background</vt:lpstr>
      <vt:lpstr>Project Scope</vt:lpstr>
      <vt:lpstr>Deliverables</vt:lpstr>
      <vt:lpstr>Project Planning (Continuing)  </vt:lpstr>
      <vt:lpstr>Project Planning (Continuing) </vt:lpstr>
      <vt:lpstr>Project Planning </vt:lpstr>
      <vt:lpstr>Project Cost-Benefits Analysis</vt:lpstr>
      <vt:lpstr>Project Planning (Continuing)  </vt:lpstr>
      <vt:lpstr>Roles and Responsibilities </vt:lpstr>
      <vt:lpstr>Project Organization Chart/Structure diagram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Expansion of Top Mark Retail</dc:title>
  <dc:creator>Kentebe, Oyindobra O D</dc:creator>
  <cp:lastModifiedBy>kemikentebe@gmail.com</cp:lastModifiedBy>
  <cp:revision>22</cp:revision>
  <dcterms:created xsi:type="dcterms:W3CDTF">2017-12-07T14:02:37Z</dcterms:created>
  <dcterms:modified xsi:type="dcterms:W3CDTF">2018-01-05T13:18:38Z</dcterms:modified>
</cp:coreProperties>
</file>