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8" r:id="rId3"/>
    <p:sldId id="259" r:id="rId4"/>
    <p:sldId id="260" r:id="rId5"/>
    <p:sldId id="257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3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B651CC-8DD9-4E46-A171-B2EC48EB4C9D}" type="datetimeFigureOut">
              <a:rPr lang="en-US" smtClean="0"/>
              <a:t>3/8/2021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0E517-0CF9-4B64-8170-7476FA5364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1439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Resource: https://www.nice.org.uk/guidance/cg178/chapter/Key-priorities-for-implementation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E0E517-0CF9-4B64-8170-7476FA53644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688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Resource: https://www.nice.org.uk/guidance/ng181/resources/rehabilitation-for-adults-with-complex-psychosis-pdf-66142016643013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E0E517-0CF9-4B64-8170-7476FA53644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36115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F11B9-86E9-49A7-B478-7B8A7F6E0C9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7C994A-C61A-4753-B6B3-3D43D2FCEE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1CBF97-8733-4C71-BD2A-231FCDDDC0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B091A-A6F3-4684-A313-2778E74E1048}" type="datetimeFigureOut">
              <a:rPr lang="en-US" smtClean="0"/>
              <a:t>3/8/2021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D63DF-536E-47AF-8B75-4D14B5852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D1EC6E-7CA9-4D9A-939D-8A8E92F59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BF4-F869-42C3-83A3-A770C3D7E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128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BBA4CB-E1BF-4465-884C-CCDDF010B4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001347-B8D8-47C2-990A-5F2A715DB8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CAA0F7-958A-4744-90FC-4A29368F8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B091A-A6F3-4684-A313-2778E74E1048}" type="datetimeFigureOut">
              <a:rPr lang="en-US" smtClean="0"/>
              <a:t>3/8/2021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E2831B-705E-4BAE-89C7-8458CF759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C0C8BD-1A5A-4273-BB02-6EC7016AA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BF4-F869-42C3-83A3-A770C3D7E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7519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269791-ADED-416C-B76A-0D1A9B117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9C5EC-9C93-4EFD-8A06-5FFC4E76DF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1E409C-7F3F-4D06-9CA3-BAB632906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B091A-A6F3-4684-A313-2778E74E1048}" type="datetimeFigureOut">
              <a:rPr lang="en-US" smtClean="0"/>
              <a:t>3/8/2021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11316A-FC9A-497E-AEDF-943061C2D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E84CD-1C68-418C-8CF4-4139DF38B3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BF4-F869-42C3-83A3-A770C3D7E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341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59EC4-ADD0-4ED3-B523-B85DD3704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3D7293-0F8A-4C56-B948-55B41FCA2C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FDB28EC-1561-4434-A1EA-91F8F83631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9FAECE-6926-4FF7-B3D7-C751079EA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B091A-A6F3-4684-A313-2778E74E1048}" type="datetimeFigureOut">
              <a:rPr lang="en-US" smtClean="0"/>
              <a:t>3/8/2021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91DA7D-D160-4C98-A406-EB7D8D7328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F4DB36-1D64-4177-9D6E-1CBEEF147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BF4-F869-42C3-83A3-A770C3D7E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8791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C1D727-0F13-4BE2-B5A4-C94902314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6F802E-EF45-43F4-AECA-6F94E24FCE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5109AF-1E5B-40BA-B51D-A661A2CCE6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470174-B446-466D-82D8-CFF90F68E6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4DB33A4-1E9C-4F0D-B394-2AF274E3D5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346DF33-52A6-4D50-803E-07ADC40290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B091A-A6F3-4684-A313-2778E74E1048}" type="datetimeFigureOut">
              <a:rPr lang="en-US" smtClean="0"/>
              <a:t>3/8/2021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60A688-707E-419F-96BF-69A9176E1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1DF8843-D23E-4987-AFCC-318259830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BF4-F869-42C3-83A3-A770C3D7E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8366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FBAF9-131A-474B-BADA-9C3F50C80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884807F-1797-4076-ABDA-54B032869D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B091A-A6F3-4684-A313-2778E74E1048}" type="datetimeFigureOut">
              <a:rPr lang="en-US" smtClean="0"/>
              <a:t>3/8/2021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8E6035-3825-4007-9128-365AD91A2E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11E27A-BF4E-4559-B17F-00A24DBBF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BF4-F869-42C3-83A3-A770C3D7E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1893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8C62A2F-1E28-4F8A-A4A1-678445889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B091A-A6F3-4684-A313-2778E74E1048}" type="datetimeFigureOut">
              <a:rPr lang="en-US" smtClean="0"/>
              <a:t>3/8/2021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A78385C-4560-4D1B-A5BD-9826933BD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44AB9B8-E0BB-4332-9947-2A4FEF54D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BF4-F869-42C3-83A3-A770C3D7E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050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3A0AE5-58AB-4589-8E9D-8817FC204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6060A5-F415-4850-AACD-C8D7086F67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5A1CD0-AC38-4FB9-A6A8-62F3E55E5F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B91CE3-0912-429D-A5E1-8DD81F2A56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B091A-A6F3-4684-A313-2778E74E1048}" type="datetimeFigureOut">
              <a:rPr lang="en-US" smtClean="0"/>
              <a:t>3/8/2021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28C934-859F-49E1-AB0C-91AA8F7E00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46D651-2D19-499E-B2C1-3BDF72F25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BF4-F869-42C3-83A3-A770C3D7E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715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CFAFF1-2BB3-4190-A8E6-901DC008DF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08FBFB-A8B7-49BD-874E-A65DF18696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097E33-CAAF-4611-A453-79D52DCDE3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4980BC-E59C-4D5F-ADEB-37115A27C6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B091A-A6F3-4684-A313-2778E74E1048}" type="datetimeFigureOut">
              <a:rPr lang="en-US" smtClean="0"/>
              <a:t>3/8/2021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FCBEAE-60AD-4F35-B645-9A5AAD6E68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8A446A-5CE3-4227-A5A9-2FE916C6C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BF4-F869-42C3-83A3-A770C3D7E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640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E1F290-B62D-43A9-8D50-7BBE2A71B9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8D65D9-F425-4917-B3E0-6B983F9F67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6249AA-D51C-4584-A78C-7FE136492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B091A-A6F3-4684-A313-2778E74E1048}" type="datetimeFigureOut">
              <a:rPr lang="en-US" smtClean="0"/>
              <a:t>3/8/2021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75927D-6E97-4FEF-8A33-712C79CC02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3D5068-0473-42C0-9981-04D49BD4D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BF4-F869-42C3-83A3-A770C3D7E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6880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75D7E63-73DB-4139-8B38-CF773800A7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DE127BD-E9EB-4490-ABBB-7F3074770D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1E5C37-2464-4250-961D-FD42D0372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B091A-A6F3-4684-A313-2778E74E1048}" type="datetimeFigureOut">
              <a:rPr lang="en-US" smtClean="0"/>
              <a:t>3/8/2021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D8CB70-1130-4AB2-BB60-CBF39E371C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64F85A-C1C2-4544-BD9B-4130058AE1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B4BF4-F869-42C3-83A3-A770C3D7E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338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424922F-26C8-4075-80FD-3EF431BF87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812C9F-3C79-45A4-BAC3-0F80137CC5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3CA10D-1FF8-4104-870E-9D67F8462B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3B091A-A6F3-4684-A313-2778E74E1048}" type="datetimeFigureOut">
              <a:rPr lang="en-US" smtClean="0"/>
              <a:t>3/8/2021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CF68C4-EF8C-45A0-81D1-98E36B41B5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98C593-C981-416E-AFFC-79270E33C8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8B4BF4-F869-42C3-83A3-A770C3D7EC6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509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8294908-8B00-4F58-BBBA-20F71A40A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364C879-1404-4203-8E9D-CC5DE0A621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2782" y="-1386168"/>
            <a:ext cx="2424873" cy="3611191"/>
          </a:xfrm>
          <a:custGeom>
            <a:avLst/>
            <a:gdLst>
              <a:gd name="connsiteX0" fmla="*/ 0 w 2424873"/>
              <a:gd name="connsiteY0" fmla="*/ 2424874 h 3611191"/>
              <a:gd name="connsiteX1" fmla="*/ 2424873 w 2424873"/>
              <a:gd name="connsiteY1" fmla="*/ 0 h 3611191"/>
              <a:gd name="connsiteX2" fmla="*/ 2424873 w 2424873"/>
              <a:gd name="connsiteY2" fmla="*/ 3611191 h 3611191"/>
              <a:gd name="connsiteX3" fmla="*/ 1186317 w 2424873"/>
              <a:gd name="connsiteY3" fmla="*/ 3611191 h 3611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24873" h="3611191">
                <a:moveTo>
                  <a:pt x="0" y="2424874"/>
                </a:moveTo>
                <a:lnTo>
                  <a:pt x="2424873" y="0"/>
                </a:lnTo>
                <a:lnTo>
                  <a:pt x="2424873" y="3611191"/>
                </a:lnTo>
                <a:lnTo>
                  <a:pt x="1186317" y="361119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4617302-4B0D-4351-A6BB-6F0930D943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571000" y="-338582"/>
            <a:ext cx="1635955" cy="1635955"/>
          </a:xfrm>
          <a:custGeom>
            <a:avLst/>
            <a:gdLst>
              <a:gd name="connsiteX0" fmla="*/ 0 w 1635955"/>
              <a:gd name="connsiteY0" fmla="*/ 957987 h 1635955"/>
              <a:gd name="connsiteX1" fmla="*/ 957987 w 1635955"/>
              <a:gd name="connsiteY1" fmla="*/ 0 h 1635955"/>
              <a:gd name="connsiteX2" fmla="*/ 1635955 w 1635955"/>
              <a:gd name="connsiteY2" fmla="*/ 0 h 1635955"/>
              <a:gd name="connsiteX3" fmla="*/ 1635955 w 1635955"/>
              <a:gd name="connsiteY3" fmla="*/ 1635955 h 1635955"/>
              <a:gd name="connsiteX4" fmla="*/ 0 w 1635955"/>
              <a:gd name="connsiteY4" fmla="*/ 1635955 h 1635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35955" h="1635955">
                <a:moveTo>
                  <a:pt x="0" y="957987"/>
                </a:moveTo>
                <a:lnTo>
                  <a:pt x="957987" y="0"/>
                </a:lnTo>
                <a:lnTo>
                  <a:pt x="1635955" y="0"/>
                </a:lnTo>
                <a:lnTo>
                  <a:pt x="1635955" y="1635955"/>
                </a:lnTo>
                <a:lnTo>
                  <a:pt x="0" y="1635955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A2C7802-C2E0-4218-8F89-8DD7CCD2CD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627985" y="-6588"/>
            <a:ext cx="4059393" cy="2548110"/>
          </a:xfrm>
          <a:custGeom>
            <a:avLst/>
            <a:gdLst>
              <a:gd name="connsiteX0" fmla="*/ 0 w 4059393"/>
              <a:gd name="connsiteY0" fmla="*/ 1511282 h 2548110"/>
              <a:gd name="connsiteX1" fmla="*/ 1511282 w 4059393"/>
              <a:gd name="connsiteY1" fmla="*/ 0 h 2548110"/>
              <a:gd name="connsiteX2" fmla="*/ 4059393 w 4059393"/>
              <a:gd name="connsiteY2" fmla="*/ 2548110 h 2548110"/>
              <a:gd name="connsiteX3" fmla="*/ 0 w 4059393"/>
              <a:gd name="connsiteY3" fmla="*/ 2548110 h 254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59393" h="2548110">
                <a:moveTo>
                  <a:pt x="0" y="1511282"/>
                </a:moveTo>
                <a:lnTo>
                  <a:pt x="1511282" y="0"/>
                </a:lnTo>
                <a:lnTo>
                  <a:pt x="4059393" y="2548110"/>
                </a:lnTo>
                <a:lnTo>
                  <a:pt x="0" y="254811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6D7111A-21E5-4EE9-8A78-10E5530F0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262924" y="1465780"/>
            <a:ext cx="1185708" cy="118570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3969E80-A77B-49FC-9122-D89AFD5EE1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-29557" y="5198743"/>
            <a:ext cx="2444907" cy="2366116"/>
          </a:xfrm>
          <a:custGeom>
            <a:avLst/>
            <a:gdLst>
              <a:gd name="connsiteX0" fmla="*/ 0 w 2203753"/>
              <a:gd name="connsiteY0" fmla="*/ 0 h 2132734"/>
              <a:gd name="connsiteX1" fmla="*/ 2203753 w 2203753"/>
              <a:gd name="connsiteY1" fmla="*/ 0 h 2132734"/>
              <a:gd name="connsiteX2" fmla="*/ 2203753 w 2203753"/>
              <a:gd name="connsiteY2" fmla="*/ 576461 h 2132734"/>
              <a:gd name="connsiteX3" fmla="*/ 647480 w 2203753"/>
              <a:gd name="connsiteY3" fmla="*/ 2132734 h 2132734"/>
              <a:gd name="connsiteX4" fmla="*/ 0 w 2203753"/>
              <a:gd name="connsiteY4" fmla="*/ 1485255 h 2132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3753" h="2132734">
                <a:moveTo>
                  <a:pt x="0" y="0"/>
                </a:moveTo>
                <a:lnTo>
                  <a:pt x="2203753" y="0"/>
                </a:lnTo>
                <a:lnTo>
                  <a:pt x="2203753" y="576461"/>
                </a:lnTo>
                <a:lnTo>
                  <a:pt x="647480" y="2132734"/>
                </a:lnTo>
                <a:lnTo>
                  <a:pt x="0" y="1485255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849CA57-76BD-4CF2-80BA-D7A46A01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769787" y="5439893"/>
            <a:ext cx="928467" cy="928467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35E9085E-E730-4768-83D4-6CB7E98971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401311" y="734311"/>
            <a:ext cx="5389379" cy="5389379"/>
          </a:xfrm>
          <a:custGeom>
            <a:avLst/>
            <a:gdLst>
              <a:gd name="connsiteX0" fmla="*/ 0 w 5389379"/>
              <a:gd name="connsiteY0" fmla="*/ 540040 h 5389379"/>
              <a:gd name="connsiteX1" fmla="*/ 540040 w 5389379"/>
              <a:gd name="connsiteY1" fmla="*/ 0 h 5389379"/>
              <a:gd name="connsiteX2" fmla="*/ 5389379 w 5389379"/>
              <a:gd name="connsiteY2" fmla="*/ 0 h 5389379"/>
              <a:gd name="connsiteX3" fmla="*/ 5389379 w 5389379"/>
              <a:gd name="connsiteY3" fmla="*/ 4838655 h 5389379"/>
              <a:gd name="connsiteX4" fmla="*/ 4838655 w 5389379"/>
              <a:gd name="connsiteY4" fmla="*/ 5389379 h 5389379"/>
              <a:gd name="connsiteX5" fmla="*/ 0 w 5389379"/>
              <a:gd name="connsiteY5" fmla="*/ 5389379 h 5389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89379" h="5389379">
                <a:moveTo>
                  <a:pt x="0" y="540040"/>
                </a:moveTo>
                <a:lnTo>
                  <a:pt x="540040" y="0"/>
                </a:lnTo>
                <a:lnTo>
                  <a:pt x="5389379" y="0"/>
                </a:lnTo>
                <a:lnTo>
                  <a:pt x="5389379" y="4838655"/>
                </a:lnTo>
                <a:lnTo>
                  <a:pt x="4838655" y="5389379"/>
                </a:lnTo>
                <a:lnTo>
                  <a:pt x="0" y="538937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973272FE-A474-4CAE-8CA2-BCC8B476C3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00283" y="33283"/>
            <a:ext cx="6791435" cy="6791435"/>
          </a:xfrm>
          <a:custGeom>
            <a:avLst/>
            <a:gdLst>
              <a:gd name="connsiteX0" fmla="*/ 1860938 w 6791435"/>
              <a:gd name="connsiteY0" fmla="*/ 81158 h 6791435"/>
              <a:gd name="connsiteX1" fmla="*/ 1942096 w 6791435"/>
              <a:gd name="connsiteY1" fmla="*/ 0 h 6791435"/>
              <a:gd name="connsiteX2" fmla="*/ 6791435 w 6791435"/>
              <a:gd name="connsiteY2" fmla="*/ 0 h 6791435"/>
              <a:gd name="connsiteX3" fmla="*/ 6791435 w 6791435"/>
              <a:gd name="connsiteY3" fmla="*/ 4838655 h 6791435"/>
              <a:gd name="connsiteX4" fmla="*/ 6710277 w 6791435"/>
              <a:gd name="connsiteY4" fmla="*/ 4919813 h 6791435"/>
              <a:gd name="connsiteX5" fmla="*/ 6710277 w 6791435"/>
              <a:gd name="connsiteY5" fmla="*/ 81158 h 6791435"/>
              <a:gd name="connsiteX6" fmla="*/ 0 w 6791435"/>
              <a:gd name="connsiteY6" fmla="*/ 1942096 h 6791435"/>
              <a:gd name="connsiteX7" fmla="*/ 81158 w 6791435"/>
              <a:gd name="connsiteY7" fmla="*/ 1860938 h 6791435"/>
              <a:gd name="connsiteX8" fmla="*/ 81158 w 6791435"/>
              <a:gd name="connsiteY8" fmla="*/ 6710277 h 6791435"/>
              <a:gd name="connsiteX9" fmla="*/ 4919813 w 6791435"/>
              <a:gd name="connsiteY9" fmla="*/ 6710277 h 6791435"/>
              <a:gd name="connsiteX10" fmla="*/ 4838655 w 6791435"/>
              <a:gd name="connsiteY10" fmla="*/ 6791435 h 6791435"/>
              <a:gd name="connsiteX11" fmla="*/ 0 w 6791435"/>
              <a:gd name="connsiteY11" fmla="*/ 6791435 h 6791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791435" h="6791435">
                <a:moveTo>
                  <a:pt x="1860938" y="81158"/>
                </a:moveTo>
                <a:lnTo>
                  <a:pt x="1942096" y="0"/>
                </a:lnTo>
                <a:lnTo>
                  <a:pt x="6791435" y="0"/>
                </a:lnTo>
                <a:lnTo>
                  <a:pt x="6791435" y="4838655"/>
                </a:lnTo>
                <a:lnTo>
                  <a:pt x="6710277" y="4919813"/>
                </a:lnTo>
                <a:lnTo>
                  <a:pt x="6710277" y="81158"/>
                </a:lnTo>
                <a:close/>
                <a:moveTo>
                  <a:pt x="0" y="1942096"/>
                </a:moveTo>
                <a:lnTo>
                  <a:pt x="81158" y="1860938"/>
                </a:lnTo>
                <a:lnTo>
                  <a:pt x="81158" y="6710277"/>
                </a:lnTo>
                <a:lnTo>
                  <a:pt x="4919813" y="6710277"/>
                </a:lnTo>
                <a:lnTo>
                  <a:pt x="4838655" y="6791435"/>
                </a:lnTo>
                <a:lnTo>
                  <a:pt x="0" y="6791435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FDA5A5-C0A0-4E87-90DE-9B3826B731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78012" y="4153142"/>
            <a:ext cx="3312734" cy="1141851"/>
          </a:xfrm>
          <a:noFill/>
        </p:spPr>
        <p:txBody>
          <a:bodyPr>
            <a:normAutofit fontScale="85000" lnSpcReduction="10000"/>
          </a:bodyPr>
          <a:lstStyle/>
          <a:p>
            <a:pPr>
              <a:lnSpc>
                <a:spcPct val="90000"/>
              </a:lnSpc>
            </a:pPr>
            <a:r>
              <a:rPr lang="en-US" sz="2000" dirty="0"/>
              <a:t>Dushika. S</a:t>
            </a:r>
          </a:p>
          <a:p>
            <a:pPr>
              <a:lnSpc>
                <a:spcPct val="90000"/>
              </a:lnSpc>
            </a:pPr>
            <a:r>
              <a:rPr lang="en-US" sz="2000" dirty="0"/>
              <a:t>BSc Psychology </a:t>
            </a:r>
          </a:p>
          <a:p>
            <a:pPr>
              <a:lnSpc>
                <a:spcPct val="90000"/>
              </a:lnSpc>
            </a:pPr>
            <a:r>
              <a:rPr lang="en-US" sz="2000" dirty="0" err="1"/>
              <a:t>Msc</a:t>
            </a:r>
            <a:r>
              <a:rPr lang="en-US" sz="2000" dirty="0"/>
              <a:t> Clinical and Health Psychology </a:t>
            </a:r>
          </a:p>
          <a:p>
            <a:endParaRPr lang="en-US" sz="20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F58473-2198-4CAA-B7FE-0301B72101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4642" y="2353641"/>
            <a:ext cx="5782716" cy="2150719"/>
          </a:xfrm>
          <a:noFill/>
        </p:spPr>
        <p:txBody>
          <a:bodyPr anchor="ctr">
            <a:normAutofit/>
          </a:bodyPr>
          <a:lstStyle/>
          <a:p>
            <a:r>
              <a:rPr lang="en-US" sz="3600" dirty="0">
                <a:solidFill>
                  <a:srgbClr val="080808"/>
                </a:solidFill>
              </a:rPr>
              <a:t>Treatment of Schizophrenia</a:t>
            </a:r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E07981EA-05A6-437C-88D7-B377B92B03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629823" y="5457591"/>
            <a:ext cx="2231794" cy="2568811"/>
          </a:xfrm>
          <a:custGeom>
            <a:avLst/>
            <a:gdLst>
              <a:gd name="connsiteX0" fmla="*/ 0 w 2940086"/>
              <a:gd name="connsiteY0" fmla="*/ 0 h 3384061"/>
              <a:gd name="connsiteX1" fmla="*/ 2496112 w 2940086"/>
              <a:gd name="connsiteY1" fmla="*/ 0 h 3384061"/>
              <a:gd name="connsiteX2" fmla="*/ 2940086 w 2940086"/>
              <a:gd name="connsiteY2" fmla="*/ 443975 h 3384061"/>
              <a:gd name="connsiteX3" fmla="*/ 0 w 2940086"/>
              <a:gd name="connsiteY3" fmla="*/ 3384061 h 3384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40086" h="3384061">
                <a:moveTo>
                  <a:pt x="0" y="0"/>
                </a:moveTo>
                <a:lnTo>
                  <a:pt x="2496112" y="0"/>
                </a:lnTo>
                <a:lnTo>
                  <a:pt x="2940086" y="443975"/>
                </a:lnTo>
                <a:lnTo>
                  <a:pt x="0" y="338406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5E3C750-986E-4769-B1AE-49289FBEE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720059" y="5243545"/>
            <a:ext cx="959985" cy="959985"/>
          </a:xfrm>
          <a:prstGeom prst="rect">
            <a:avLst/>
          </a:pr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86653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67587-A4EA-4342-9C59-1FF7D4C80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Historical Treatment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B0881C-7638-4AC7-B037-052FF7D1F5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/>
          </a:bodyPr>
          <a:lstStyle/>
          <a:p>
            <a:r>
              <a:rPr lang="en-US" dirty="0"/>
              <a:t>Institutionalized Treatment: </a:t>
            </a:r>
          </a:p>
          <a:p>
            <a:pPr lvl="1"/>
            <a:r>
              <a:rPr lang="en-US" dirty="0"/>
              <a:t>During the 20</a:t>
            </a:r>
            <a:r>
              <a:rPr lang="en-US" baseline="30000" dirty="0"/>
              <a:t>th</a:t>
            </a:r>
            <a:r>
              <a:rPr lang="en-US" dirty="0"/>
              <a:t> Century, individuals with Schizophrenia was considered to be not be treatable. </a:t>
            </a:r>
          </a:p>
          <a:p>
            <a:pPr lvl="1"/>
            <a:r>
              <a:rPr lang="en-US" dirty="0"/>
              <a:t>Most patients were admitted to institutionalized public hospitals for their treatment process. </a:t>
            </a:r>
          </a:p>
          <a:p>
            <a:pPr lvl="1"/>
            <a:r>
              <a:rPr lang="en-US" dirty="0"/>
              <a:t>However, most patients did not indicate a positive change towards traditional treatments </a:t>
            </a:r>
          </a:p>
          <a:p>
            <a:pPr lvl="1"/>
            <a:r>
              <a:rPr lang="en-US" dirty="0"/>
              <a:t>Patients were then detained and subjected to treatment procedures, that are now identified to be inhumane and unethical.</a:t>
            </a:r>
          </a:p>
          <a:p>
            <a:pPr lvl="1"/>
            <a:r>
              <a:rPr lang="en-US" dirty="0"/>
              <a:t>Most of the treatment goals, involved providing the patients food, clothing and shelter.</a:t>
            </a:r>
          </a:p>
          <a:p>
            <a:pPr lvl="1"/>
            <a:r>
              <a:rPr lang="en-US" dirty="0"/>
              <a:t>In 1973, the practice of </a:t>
            </a:r>
            <a:r>
              <a:rPr lang="en-US" b="1" dirty="0"/>
              <a:t>Moral treatment </a:t>
            </a:r>
            <a:r>
              <a:rPr lang="en-US" dirty="0"/>
              <a:t>was proposed.</a:t>
            </a:r>
          </a:p>
        </p:txBody>
      </p:sp>
    </p:spTree>
    <p:extLst>
      <p:ext uri="{BB962C8B-B14F-4D97-AF65-F5344CB8AC3E}">
        <p14:creationId xmlns:p14="http://schemas.microsoft.com/office/powerpoint/2010/main" val="1214173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95BF0D-3775-445C-8766-62245514A9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065" y="267758"/>
            <a:ext cx="11235267" cy="6387041"/>
          </a:xfrm>
        </p:spPr>
        <p:txBody>
          <a:bodyPr>
            <a:normAutofit/>
          </a:bodyPr>
          <a:lstStyle/>
          <a:p>
            <a:r>
              <a:rPr lang="en-US" dirty="0"/>
              <a:t>Isolated hospitals were developed</a:t>
            </a:r>
          </a:p>
          <a:p>
            <a:pPr lvl="1"/>
            <a:r>
              <a:rPr lang="en-US" dirty="0"/>
              <a:t>Well-being of patients</a:t>
            </a:r>
          </a:p>
          <a:p>
            <a:pPr lvl="1"/>
            <a:r>
              <a:rPr lang="en-US" dirty="0"/>
              <a:t>Protection of Patients </a:t>
            </a:r>
          </a:p>
          <a:p>
            <a:r>
              <a:rPr lang="en-US" dirty="0"/>
              <a:t>Mental health services were made available to all patients </a:t>
            </a:r>
          </a:p>
          <a:p>
            <a:pPr lvl="1"/>
            <a:r>
              <a:rPr lang="en-US" dirty="0"/>
              <a:t>Over-burden</a:t>
            </a:r>
          </a:p>
          <a:p>
            <a:pPr lvl="1"/>
            <a:r>
              <a:rPr lang="en-US" dirty="0"/>
              <a:t>Limited individual care</a:t>
            </a:r>
          </a:p>
          <a:p>
            <a:r>
              <a:rPr lang="en-US" dirty="0"/>
              <a:t>The negative environment and treatment resulted in adverse effects – Social Decline Syndrome</a:t>
            </a:r>
          </a:p>
          <a:p>
            <a:pPr lvl="1"/>
            <a:r>
              <a:rPr lang="en-US" dirty="0"/>
              <a:t>Aggressive behaviors</a:t>
            </a:r>
          </a:p>
          <a:p>
            <a:pPr lvl="1"/>
            <a:r>
              <a:rPr lang="en-US" dirty="0"/>
              <a:t>Withdrawal</a:t>
            </a:r>
          </a:p>
          <a:p>
            <a:pPr lvl="1"/>
            <a:r>
              <a:rPr lang="en-US" dirty="0"/>
              <a:t>Limited functionality </a:t>
            </a:r>
          </a:p>
          <a:p>
            <a:r>
              <a:rPr lang="en-US" dirty="0"/>
              <a:t>New treatments resulted in positive impact - 1950</a:t>
            </a:r>
          </a:p>
          <a:p>
            <a:pPr lvl="1"/>
            <a:r>
              <a:rPr lang="en-US" dirty="0"/>
              <a:t>Token Economy </a:t>
            </a:r>
          </a:p>
          <a:p>
            <a:pPr lvl="1"/>
            <a:r>
              <a:rPr lang="en-US" dirty="0"/>
              <a:t>Milieu Therapy </a:t>
            </a:r>
          </a:p>
          <a:p>
            <a:pPr lvl="1"/>
            <a:r>
              <a:rPr lang="en-US" dirty="0"/>
              <a:t>Both forms of therapies played a crucial role in improving the self-image of patients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4952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96168-4F68-4353-BF03-06490D361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Humanistic Approach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E620E9-62D1-4550-AF3B-AD056D0301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Milieu Therapy </a:t>
            </a:r>
          </a:p>
          <a:p>
            <a:r>
              <a:rPr lang="en-US" dirty="0"/>
              <a:t>Based on Humanistic principles</a:t>
            </a:r>
            <a:endParaRPr lang="en-US" b="1" dirty="0"/>
          </a:p>
          <a:p>
            <a:r>
              <a:rPr lang="en-US" dirty="0"/>
              <a:t>The concept of social climate is emphasized.</a:t>
            </a:r>
          </a:p>
          <a:p>
            <a:r>
              <a:rPr lang="en-US" dirty="0"/>
              <a:t>It is important to focus on a client’s self-respect and promote individual responsibility</a:t>
            </a:r>
          </a:p>
          <a:p>
            <a:r>
              <a:rPr lang="en-US" dirty="0"/>
              <a:t>The treatment approach has indicated moderate success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00786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2CC97-7EAD-4C57-882B-0E1FABE24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Behavioral Approach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1AD36-7922-474E-8653-07FE555CD2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63157"/>
            <a:ext cx="10515600" cy="4929717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Token Economy </a:t>
            </a:r>
          </a:p>
          <a:p>
            <a:r>
              <a:rPr lang="en-US" dirty="0"/>
              <a:t>Based on Behavioral principles</a:t>
            </a:r>
          </a:p>
          <a:p>
            <a:r>
              <a:rPr lang="en-US" dirty="0"/>
              <a:t>Operant conditioning plays a crucial role in shaping behaviors</a:t>
            </a:r>
          </a:p>
          <a:p>
            <a:pPr lvl="1"/>
            <a:r>
              <a:rPr lang="en-US" dirty="0"/>
              <a:t>Socially acceptable behaviors – Rewarded</a:t>
            </a:r>
          </a:p>
          <a:p>
            <a:pPr lvl="1"/>
            <a:r>
              <a:rPr lang="en-US" dirty="0"/>
              <a:t>Socially unacceptable behaviors – Not Rewarded</a:t>
            </a:r>
          </a:p>
          <a:p>
            <a:r>
              <a:rPr lang="en-US" dirty="0"/>
              <a:t>Tokens could be used in exchange for food, family hours, any other desirable privileges. </a:t>
            </a:r>
          </a:p>
          <a:p>
            <a:r>
              <a:rPr lang="en-US" dirty="0"/>
              <a:t>Research has indicated a decline in psychotic behaviors</a:t>
            </a:r>
          </a:p>
          <a:p>
            <a:r>
              <a:rPr lang="en-US" dirty="0"/>
              <a:t>Ethics of the treatment was bought into question</a:t>
            </a:r>
          </a:p>
          <a:p>
            <a:r>
              <a:rPr lang="en-US" dirty="0"/>
              <a:t>Past studies had not taken place in a controlled setting</a:t>
            </a:r>
          </a:p>
        </p:txBody>
      </p:sp>
    </p:spTree>
    <p:extLst>
      <p:ext uri="{BB962C8B-B14F-4D97-AF65-F5344CB8AC3E}">
        <p14:creationId xmlns:p14="http://schemas.microsoft.com/office/powerpoint/2010/main" val="41012884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E4BCC0-5AF1-41C5-9936-238803B81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Biological Approach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2063AC-5785-4D64-86B8-32AF438E37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541308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Antipsychotic Drugs</a:t>
            </a:r>
          </a:p>
          <a:p>
            <a:r>
              <a:rPr lang="en-US" dirty="0"/>
              <a:t>Was proposed in 1950</a:t>
            </a:r>
          </a:p>
          <a:p>
            <a:r>
              <a:rPr lang="en-US" dirty="0"/>
              <a:t>Identified to be the most effective treatment </a:t>
            </a:r>
          </a:p>
          <a:p>
            <a:r>
              <a:rPr lang="en-US" dirty="0"/>
              <a:t>Conventional Drugs – 1960-1980</a:t>
            </a:r>
          </a:p>
          <a:p>
            <a:pPr lvl="1"/>
            <a:r>
              <a:rPr lang="en-US" dirty="0"/>
              <a:t>Neuroleptic Drugs</a:t>
            </a:r>
          </a:p>
          <a:p>
            <a:pPr lvl="1"/>
            <a:r>
              <a:rPr lang="en-US" dirty="0"/>
              <a:t>Undesirable side effects</a:t>
            </a:r>
          </a:p>
          <a:p>
            <a:r>
              <a:rPr lang="en-US" dirty="0"/>
              <a:t>Atypical Drugs (Second Generation)</a:t>
            </a:r>
          </a:p>
          <a:p>
            <a:r>
              <a:rPr lang="en-US" dirty="0"/>
              <a:t>Reduces at least 65% of schizophrenia symptoms</a:t>
            </a:r>
          </a:p>
          <a:p>
            <a:r>
              <a:rPr lang="en-US" dirty="0"/>
              <a:t>Maximum improvement is observed within 6 months of treatment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58940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663CC6-F25E-4A1D-8B41-251B6EEE5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7400" y="2557991"/>
            <a:ext cx="10515600" cy="1325563"/>
          </a:xfrm>
        </p:spPr>
        <p:txBody>
          <a:bodyPr/>
          <a:lstStyle/>
          <a:p>
            <a:r>
              <a:rPr lang="en-US" dirty="0"/>
              <a:t>What are some of the issues?</a:t>
            </a:r>
          </a:p>
        </p:txBody>
      </p:sp>
    </p:spTree>
    <p:extLst>
      <p:ext uri="{BB962C8B-B14F-4D97-AF65-F5344CB8AC3E}">
        <p14:creationId xmlns:p14="http://schemas.microsoft.com/office/powerpoint/2010/main" val="368239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5D090B-A21C-4690-9FC4-868E38A5F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Psychological Intervention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547804-2BFF-469F-AF00-2A9F7C3E89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CBT </a:t>
            </a:r>
          </a:p>
          <a:p>
            <a:r>
              <a:rPr lang="en-US" dirty="0"/>
              <a:t>Family intervention </a:t>
            </a:r>
          </a:p>
          <a:p>
            <a:r>
              <a:rPr lang="en-US" dirty="0"/>
              <a:t>Art Therapies – Promotion of Recovery </a:t>
            </a:r>
          </a:p>
        </p:txBody>
      </p:sp>
    </p:spTree>
    <p:extLst>
      <p:ext uri="{BB962C8B-B14F-4D97-AF65-F5344CB8AC3E}">
        <p14:creationId xmlns:p14="http://schemas.microsoft.com/office/powerpoint/2010/main" val="22392876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756847-6949-40CD-AA74-83613B77E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Rehabilitation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54974C-BAC3-4625-8677-2FE3F18BBD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Treatment resistance symptoms of psychosis</a:t>
            </a:r>
          </a:p>
          <a:p>
            <a:r>
              <a:rPr lang="en-US" dirty="0"/>
              <a:t>Recurrent admission or acute patient </a:t>
            </a:r>
          </a:p>
          <a:p>
            <a:r>
              <a:rPr lang="en-US" dirty="0"/>
              <a:t>Availability of community care 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Tool: </a:t>
            </a:r>
            <a:r>
              <a:rPr lang="en-US" b="0" i="0" dirty="0">
                <a:solidFill>
                  <a:srgbClr val="111111"/>
                </a:solidFill>
                <a:effectLst/>
              </a:rPr>
              <a:t>Quality Indicator for Rehabilitative Care(</a:t>
            </a:r>
            <a:r>
              <a:rPr lang="en-US" dirty="0" err="1"/>
              <a:t>QuIRC</a:t>
            </a:r>
            <a:r>
              <a:rPr lang="en-US" dirty="0"/>
              <a:t>-SA)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74268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411</Words>
  <Application>Microsoft Office PowerPoint</Application>
  <PresentationFormat>Widescreen</PresentationFormat>
  <Paragraphs>68</Paragraphs>
  <Slides>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Treatment of Schizophrenia</vt:lpstr>
      <vt:lpstr>Historical Treatment </vt:lpstr>
      <vt:lpstr>PowerPoint Presentation</vt:lpstr>
      <vt:lpstr>Humanistic Approach </vt:lpstr>
      <vt:lpstr>Behavioral Approach </vt:lpstr>
      <vt:lpstr>Biological Approach </vt:lpstr>
      <vt:lpstr>What are some of the issues?</vt:lpstr>
      <vt:lpstr>Psychological Intervention </vt:lpstr>
      <vt:lpstr>Rehabilitation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Treatment of Schizophrenia</dc:title>
  <dc:creator>Dushika Rajan</dc:creator>
  <cp:lastModifiedBy>Dushika Rajan</cp:lastModifiedBy>
  <cp:revision>8</cp:revision>
  <dcterms:created xsi:type="dcterms:W3CDTF">2021-03-08T01:47:17Z</dcterms:created>
  <dcterms:modified xsi:type="dcterms:W3CDTF">2021-03-08T02:57:22Z</dcterms:modified>
</cp:coreProperties>
</file>