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09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E1677C-0383-4AD6-8F57-2EABBDF65424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2A183B-C931-472B-9DBB-68A833A790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013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A183B-C931-472B-9DBB-68A833A790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538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B554421-15C1-4802-BC5C-EEDB1F8924F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world-asia-pacific-14921238" TargetMode="External"/><Relationship Id="rId7" Type="http://schemas.openxmlformats.org/officeDocument/2006/relationships/hyperlink" Target="https://www.ezilon.com/maps/asia/indonesian-road-maps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uploads/system/uploads/attachment_data/file/381344/Master_final_national_curriculum_28_Nov.pdf" TargetMode="External"/><Relationship Id="rId5" Type="http://schemas.openxmlformats.org/officeDocument/2006/relationships/hyperlink" Target="http://countrymeters.info/en/Indonesia" TargetMode="External"/><Relationship Id="rId4" Type="http://schemas.openxmlformats.org/officeDocument/2006/relationships/hyperlink" Target="https://wenr.wes.org/2014/04/education-in-indonesia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cef.org/indonesia/children_26446.html" TargetMode="External"/><Relationship Id="rId3" Type="http://schemas.openxmlformats.org/officeDocument/2006/relationships/hyperlink" Target="https://flagspot.net/flags/id.html" TargetMode="External"/><Relationship Id="rId7" Type="http://schemas.openxmlformats.org/officeDocument/2006/relationships/hyperlink" Target="https://www.unicef.org/infobycountry/indonesia_statistics.html#0" TargetMode="External"/><Relationship Id="rId2" Type="http://schemas.openxmlformats.org/officeDocument/2006/relationships/hyperlink" Target="https://www.nuffic.nl/en/publications/find-a-publication/education-system-indonesia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conomist.com/news/asia/21636098-indonesias-schools-are-lousy-new-administration-wants-fix-them-schools" TargetMode="External"/><Relationship Id="rId5" Type="http://schemas.openxmlformats.org/officeDocument/2006/relationships/hyperlink" Target="https://ries.revues.org/3814" TargetMode="External"/><Relationship Id="rId10" Type="http://schemas.openxmlformats.org/officeDocument/2006/relationships/hyperlink" Target="https://www.theguardian.com/education/2017/may/01/sats-primary-school-children-suffering-stress-exam-time" TargetMode="External"/><Relationship Id="rId4" Type="http://schemas.openxmlformats.org/officeDocument/2006/relationships/hyperlink" Target="http://webarchive.nationalarchives.gov.uk/20090608235925/http:/www.qca.org.uk/libraryAssets/media/3776_designing_and_timetabling_primary_web.pdf" TargetMode="External"/><Relationship Id="rId9" Type="http://schemas.openxmlformats.org/officeDocument/2006/relationships/hyperlink" Target="http://unesdoc.unesco.org/images/0023/002303/230310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50930" y="188640"/>
            <a:ext cx="6324600" cy="1828800"/>
          </a:xfrm>
        </p:spPr>
        <p:txBody>
          <a:bodyPr>
            <a:noAutofit/>
          </a:bodyPr>
          <a:lstStyle/>
          <a:p>
            <a:pPr algn="ctr"/>
            <a:r>
              <a:rPr lang="en-GB" sz="4800" b="1" u="sng" dirty="0" smtClean="0">
                <a:ea typeface="Tahoma" panose="020B0604030504040204" pitchFamily="34" charset="0"/>
                <a:cs typeface="Tahoma" panose="020B0604030504040204" pitchFamily="34" charset="0"/>
              </a:rPr>
              <a:t>Indonesia's Curriculum</a:t>
            </a:r>
            <a:endParaRPr lang="en-GB" sz="4800" b="1" u="sng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852937"/>
            <a:ext cx="5040560" cy="3111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220072" y="5964162"/>
            <a:ext cx="15786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chemeClr val="accent1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(Macdonald, 2016)</a:t>
            </a:r>
            <a:endParaRPr lang="en-GB" sz="1100" dirty="0">
              <a:solidFill>
                <a:schemeClr val="accent1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60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en-GB" sz="53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Background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02463" y="1772816"/>
            <a:ext cx="3744416" cy="284431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Indonesia is situated in Southeast Asia and is made up of thousands of islands. </a:t>
            </a:r>
          </a:p>
          <a:p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main language spoken is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Indonesian (Bahasa)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(BBC, 2017).</a:t>
            </a:r>
            <a:endParaRPr lang="en-GB" sz="18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sz="12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1" t="11734" r="11930" b="7247"/>
          <a:stretch/>
        </p:blipFill>
        <p:spPr bwMode="auto">
          <a:xfrm>
            <a:off x="4139952" y="1766245"/>
            <a:ext cx="4640469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71663" y="4437112"/>
            <a:ext cx="8768742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Indonesia has approximately 55 million students and more than 236,000 schools in 500 districts meaning Indonesia has the world’s fourth-largest education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system </a:t>
            </a:r>
            <a:r>
              <a:rPr lang="en-GB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(The Economist,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2014, para.1). </a:t>
            </a:r>
            <a:endParaRPr lang="en-GB" sz="11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74320" lvl="0" indent="-274320">
              <a:spcBef>
                <a:spcPct val="20000"/>
              </a:spcBef>
              <a:buClr>
                <a:srgbClr val="D16349"/>
              </a:buClr>
              <a:buSzPct val="85000"/>
              <a:buFont typeface="Wingdings 2"/>
              <a:buChar char=""/>
            </a:pPr>
            <a:endParaRPr lang="en-GB" sz="12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74320" lvl="0" indent="-274320">
              <a:spcBef>
                <a:spcPct val="20000"/>
              </a:spcBef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Out of all the students within education around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30,500,000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children are in primary schooling 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(World Education Services, 2014).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64288" y="4114753"/>
            <a:ext cx="23202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Ezilon Maps (2015). </a:t>
            </a:r>
          </a:p>
        </p:txBody>
      </p:sp>
    </p:spTree>
    <p:extLst>
      <p:ext uri="{BB962C8B-B14F-4D97-AF65-F5344CB8AC3E}">
        <p14:creationId xmlns:p14="http://schemas.microsoft.com/office/powerpoint/2010/main" val="3280639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34400" cy="758952"/>
          </a:xfrm>
        </p:spPr>
        <p:txBody>
          <a:bodyPr>
            <a:noAutofit/>
          </a:bodyPr>
          <a:lstStyle/>
          <a:p>
            <a:pPr algn="r"/>
            <a:r>
              <a:rPr lang="en-GB" sz="48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Primary Curriculum</a:t>
            </a:r>
            <a:endParaRPr lang="en-GB" sz="48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61764" y="1556792"/>
            <a:ext cx="8964488" cy="4176464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curriculum outlines that education should consist of developing analytical skills, develop the individual child and focus on cognitive development 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(UNESCO, 2017).</a:t>
            </a:r>
          </a:p>
          <a:p>
            <a:endParaRPr lang="en-GB" dirty="0" smtClean="0"/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Ministry of the Interior is primarily responsible for primary education which starts at the age of 6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is compulsory for the rest of the six years spent in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primary education 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(Nuffic, 2015). </a:t>
            </a:r>
            <a:endParaRPr lang="en-GB" sz="11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dirty="0" smtClean="0"/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curriculum includes subjects such as ‘Civics and religious education, moral education, Indonesian history, Bahasa Indonesia which is the national language, mathematics, science, social studies, physical education, and art’ 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(Clark, 2014, para.35). </a:t>
            </a:r>
          </a:p>
        </p:txBody>
      </p:sp>
      <p:pic>
        <p:nvPicPr>
          <p:cNvPr id="3074" name="Picture 2" descr="C:\Users\Stones\AppData\Local\Microsoft\Windows\Temporary Internet Files\Content.IE5\S3220EF1\math_clip_art_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384758"/>
            <a:ext cx="981117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tones\AppData\Local\Microsoft\Windows\Temporary Internet Files\Content.IE5\5NTUMK5W\palette_cutie_mark_by_rildraw-d4snlr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348034"/>
            <a:ext cx="936104" cy="94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tones\AppData\Local\Microsoft\Windows\Temporary Internet Files\Content.IE5\UYXZZV96\rightwrong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367777"/>
            <a:ext cx="1584176" cy="92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tones\AppData\Local\Microsoft\Windows\Temporary Internet Files\Content.IE5\5NTUMK5W\physicaleducation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72" b="13053"/>
          <a:stretch/>
        </p:blipFill>
        <p:spPr bwMode="auto">
          <a:xfrm>
            <a:off x="827584" y="5384759"/>
            <a:ext cx="1760736" cy="90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tones\AppData\Local\Microsoft\Windows\Temporary Internet Files\Content.IE5\S3220EF1\logo[1]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0" t="11995"/>
          <a:stretch/>
        </p:blipFill>
        <p:spPr bwMode="auto">
          <a:xfrm>
            <a:off x="6876256" y="5384758"/>
            <a:ext cx="1757416" cy="90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393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48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What are the benefits?</a:t>
            </a:r>
            <a:endParaRPr lang="en-GB" sz="48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628800"/>
            <a:ext cx="8712968" cy="5229200"/>
          </a:xfrm>
        </p:spPr>
        <p:txBody>
          <a:bodyPr/>
          <a:lstStyle/>
          <a:p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teaches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individual about the home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culture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incorporating subjects based on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Indonesia and its history. </a:t>
            </a:r>
          </a:p>
          <a:p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Children leave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primary education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Certificate of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Graduation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(Clark, 2014).</a:t>
            </a:r>
          </a:p>
          <a:p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curriculum allows for more freedom for the teachers in relation to how they teach due to the rural locations of schools. </a:t>
            </a:r>
          </a:p>
          <a:p>
            <a:endParaRPr lang="en-GB" sz="20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err="1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Ibu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Frederica approach to the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                                       curriculum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island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Tamika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                                                    puts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child at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heart of their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education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                                                                      (</a:t>
            </a:r>
            <a:r>
              <a:rPr lang="en-GB" sz="1100" dirty="0" err="1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Moestadjab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2017).  </a:t>
            </a:r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sz="20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sz="20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9648" y="4633179"/>
            <a:ext cx="2376264" cy="1580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-2556792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211960" y="6318157"/>
            <a:ext cx="69127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Headmistress </a:t>
            </a:r>
            <a:r>
              <a:rPr lang="en-GB" sz="1600" dirty="0" err="1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Ibu</a:t>
            </a:r>
            <a:r>
              <a:rPr lang="en-GB" sz="16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Frederica and her teaching team.</a:t>
            </a:r>
            <a:endParaRPr lang="en-GB" sz="16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16" name="Curved Connector 15"/>
          <p:cNvCxnSpPr/>
          <p:nvPr/>
        </p:nvCxnSpPr>
        <p:spPr>
          <a:xfrm rot="10800000">
            <a:off x="7924505" y="6123384"/>
            <a:ext cx="360040" cy="180021"/>
          </a:xfrm>
          <a:prstGeom prst="curvedConnector3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789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48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are the drawbacks?</a:t>
            </a:r>
            <a:endParaRPr lang="en-GB" sz="48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56792"/>
            <a:ext cx="8503920" cy="4572000"/>
          </a:xfrm>
        </p:spPr>
        <p:txBody>
          <a:bodyPr/>
          <a:lstStyle/>
          <a:p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Does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not become compulsory until the age of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six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some children already involved in hazardous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work at this age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(Unicef, 2017).</a:t>
            </a:r>
          </a:p>
          <a:p>
            <a:endParaRPr lang="en-GB" sz="11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By putting children through such high standardising testing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puts stress and pressure upon the 12 year old to do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well. </a:t>
            </a:r>
          </a:p>
          <a:p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 curriculum in some areas lack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quality learning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experiences and quality teaching leading to the children not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meeting the required standards to pass the testing in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place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(Unicef, 2017).</a:t>
            </a:r>
          </a:p>
          <a:p>
            <a:endParaRPr lang="en-GB" sz="11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1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Furthermore due to the national exam this makes progressing from primary education even harder as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can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only progress if you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pass which means children have to retake the test until they do pass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100" dirty="0" err="1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Suratno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2014).</a:t>
            </a:r>
            <a:endParaRPr lang="en-GB" sz="11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941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28600"/>
            <a:ext cx="8784976" cy="758952"/>
          </a:xfrm>
        </p:spPr>
        <p:txBody>
          <a:bodyPr>
            <a:noAutofit/>
          </a:bodyPr>
          <a:lstStyle/>
          <a:p>
            <a:pPr algn="l"/>
            <a:r>
              <a:rPr lang="en-GB" sz="48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Comparison with the UK</a:t>
            </a:r>
            <a:endParaRPr lang="en-GB" sz="48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84565019"/>
              </p:ext>
            </p:extLst>
          </p:nvPr>
        </p:nvGraphicFramePr>
        <p:xfrm>
          <a:off x="251519" y="1628800"/>
          <a:ext cx="8568953" cy="463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2"/>
                <a:gridCol w="4320481"/>
              </a:tblGrid>
              <a:tr h="538455">
                <a:tc>
                  <a:txBody>
                    <a:bodyPr/>
                    <a:lstStyle/>
                    <a:p>
                      <a:r>
                        <a:rPr lang="en-GB" dirty="0" smtClean="0"/>
                        <a:t>Indonesia’s Primary</a:t>
                      </a:r>
                      <a:r>
                        <a:rPr lang="en-GB" baseline="0" dirty="0" smtClean="0"/>
                        <a:t> Curriculum (age 6-12 years)</a:t>
                      </a:r>
                      <a:r>
                        <a:rPr lang="en-GB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United</a:t>
                      </a:r>
                      <a:r>
                        <a:rPr lang="en-GB" baseline="0" dirty="0" smtClean="0"/>
                        <a:t> Kingdom’s </a:t>
                      </a:r>
                      <a:r>
                        <a:rPr lang="en-GB" baseline="0" dirty="0" smtClean="0"/>
                        <a:t>National Curriculum: Upper Primary (age </a:t>
                      </a:r>
                      <a:r>
                        <a:rPr lang="en-GB" baseline="0" dirty="0" smtClean="0"/>
                        <a:t>6-11 years)</a:t>
                      </a:r>
                      <a:endParaRPr lang="en-GB" dirty="0"/>
                    </a:p>
                  </a:txBody>
                  <a:tcPr/>
                </a:tc>
              </a:tr>
              <a:tr h="541665"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Subjects: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Indonesian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History, Moral Education, Physical Education, Art, Maths, Science, Bahasa Indonesian and Civics and Religious Education 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(Clark, 2014). </a:t>
                      </a:r>
                    </a:p>
                    <a:p>
                      <a:endParaRPr lang="en-GB" sz="11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Subjects:</a:t>
                      </a:r>
                      <a:r>
                        <a:rPr lang="en-GB" sz="1600" b="1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Numeracy, Literacy, Science, Geography, History, Welsh, ICT, Music and Art 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(Gov.uk, 2013).</a:t>
                      </a:r>
                    </a:p>
                    <a:p>
                      <a:endParaRPr lang="en-GB" sz="1100" baseline="0" dirty="0" smtClean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  <a:p>
                      <a:endParaRPr lang="en-GB" sz="11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Time spent in</a:t>
                      </a:r>
                      <a:r>
                        <a:rPr lang="en-GB" sz="1600" b="1" u="sng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school: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Spend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 hours a day in school which is spread evenly between all subjects throughout the week 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(OECD, 2011).</a:t>
                      </a:r>
                      <a:endParaRPr lang="en-GB" sz="11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Time spent</a:t>
                      </a:r>
                      <a:r>
                        <a:rPr lang="en-GB" sz="1600" b="1" u="sng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in school</a:t>
                      </a:r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Spend 6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hours 30 minutes a day but more time is spent teaching core subjects rather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than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divided equally 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(Qualifications and Curriculum Authority, 2002). </a:t>
                      </a:r>
                    </a:p>
                    <a:p>
                      <a:endParaRPr lang="en-GB" sz="11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Testing: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One </a:t>
                      </a:r>
                      <a:r>
                        <a:rPr lang="en-GB" sz="160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national test at the end a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 the age of 12 years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old.</a:t>
                      </a:r>
                      <a:endParaRPr lang="en-GB" sz="16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Testing: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National </a:t>
                      </a:r>
                      <a:r>
                        <a:rPr lang="en-GB" sz="160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testing at the age of </a:t>
                      </a:r>
                      <a:r>
                        <a:rPr lang="en-GB" sz="160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7 </a:t>
                      </a:r>
                      <a:r>
                        <a:rPr lang="en-GB" sz="160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years old and 12 years old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(SAT’s) 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</a:t>
                      </a:r>
                      <a:r>
                        <a:rPr lang="en-GB" sz="1100" baseline="0" dirty="0" err="1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Weale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, 2017). </a:t>
                      </a:r>
                    </a:p>
                    <a:p>
                      <a:endParaRPr lang="en-GB" sz="11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Type of curriculum: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Product</a:t>
                      </a:r>
                      <a:r>
                        <a:rPr lang="en-GB" sz="1600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curriculum</a:t>
                      </a:r>
                      <a:endParaRPr lang="en-GB" sz="16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Type of curriculum:</a:t>
                      </a:r>
                      <a:r>
                        <a:rPr lang="en-GB" sz="1600" b="1" u="none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Product</a:t>
                      </a:r>
                      <a:r>
                        <a:rPr lang="en-GB" sz="1600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curriculum</a:t>
                      </a:r>
                      <a:endParaRPr lang="en-GB" sz="16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7361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  <a:endParaRPr lang="en-GB" sz="48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484784"/>
            <a:ext cx="8928992" cy="4968552"/>
          </a:xfrm>
        </p:spPr>
        <p:txBody>
          <a:bodyPr>
            <a:normAutofit fontScale="70000" lnSpcReduction="20000"/>
          </a:bodyPr>
          <a:lstStyle/>
          <a:p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Indonesia </a:t>
            </a:r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has 6 years of a compulsory primary curriculum in which their enrolment of girls and boys primary age is over 90%. </a:t>
            </a:r>
            <a:endParaRPr lang="en-GB" sz="29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sz="29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Within the curriculum they teach children about their heritage, morals, science, art, maths and the learning of the national language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benefits of the curriculum are that it is flexible depending 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location and has strategies to allow for a greater access to education.</a:t>
            </a:r>
          </a:p>
          <a:p>
            <a:endParaRPr lang="en-GB" sz="29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drawbacks are 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puts </a:t>
            </a:r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children under 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pressure, there </a:t>
            </a:r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 a lack of quality 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teaching and compulsory age means some children are already in work.</a:t>
            </a:r>
          </a:p>
          <a:p>
            <a:endParaRPr lang="en-GB" sz="29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When comparing this to the UKs Primary National Curriculum both curriculums finish at the age of 11 to 12 years old and both lead to a specific 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outcomes </a:t>
            </a:r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therefore are product curriculums. However variations occur as different subjects are taught and the teaching hours dedicated to each subject vary. </a:t>
            </a:r>
            <a:endParaRPr lang="en-GB" sz="29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99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en-GB" sz="32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 list</a:t>
            </a:r>
            <a:endParaRPr lang="en-GB" sz="32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56792"/>
            <a:ext cx="8677472" cy="4854280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Oliva, P. F. and Gordon, W.R. (2012). </a:t>
            </a:r>
            <a:r>
              <a:rPr lang="en-GB" sz="5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Developing the curriculum.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8th edn. Boston: Pearson Education.</a:t>
            </a:r>
          </a:p>
          <a:p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J. (2016). </a:t>
            </a:r>
            <a:r>
              <a:rPr lang="en-GB" sz="5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Youth Work Process, Product and Practice: Creating an authentic curriculum in work with young people.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2nd edn. Oxon: Routledge.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Organisation for Economic Cooperation and Development (2011). </a:t>
            </a:r>
            <a:r>
              <a:rPr lang="en-GB" sz="5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Education at a Glance 2011 OECD Indicators: OECD Indicators.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France: OECD Publishing. </a:t>
            </a:r>
            <a:endParaRPr lang="en-GB" sz="56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Phillips, H. (2012). ‘The Foundation Phase.’ </a:t>
            </a:r>
            <a:r>
              <a:rPr lang="en-GB" sz="5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Student Researcher.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2(1). Pp.53-67. Wales: University of Wales Trinity Saint David.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Saracho, O. N. and Martinez-Hancock, F. (2005). ‘Mexican American Families: Cultural and Linguistic Influences.’ In Saracho, O. N. and Spodek, B. (eds) (2005). </a:t>
            </a:r>
            <a:r>
              <a:rPr lang="en-GB" sz="5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Contemporary Perspectives on Families, Communities and Schools for Young Children.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Connecticut: Information Age Publishing. PP.203-224.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Silberman, M. L. (2007) ‘Introducing the Handbook of Experiential Learning.’ In Silberman, M. L. (eds) (2007) </a:t>
            </a:r>
            <a:r>
              <a:rPr lang="en-GB" sz="5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Handbook of Experiential Learning.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San Francisco: Pfeiffer. PP. 1-10.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BBC (2017). ‘Indonesia country profile.’ </a:t>
            </a:r>
            <a:r>
              <a:rPr lang="en-GB" sz="5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BBC.co.uk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www.bbc.co.uk/news/world-asia-pacific-14921238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12th November 2017].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Clark, N. (2014). ‘Education in Indonesia.’ World Education Services. [Online] Available from: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wenr.wes.org/2014/04/education-in-indonesia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12th November 2017].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Countrymeters (2017). ‘Indonesia Population.’ </a:t>
            </a:r>
            <a:r>
              <a:rPr lang="en-GB" sz="5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Countrymeters.info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countrymeters.info/en/Indonesia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12th November 2017].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Department for Education (2013). ‘The national curriculum in England Framework document.’ Gov.uk [PDF] Available from: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https://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www.gov.uk/government/uploads/system/uploads/attachment_data/file/381344/Master_final_national_curriculum_28_Nov.pdf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16th November 2017].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Ezilon Maps (2015). ‘Indonesia Map - Road Map of Indonesia.’ </a:t>
            </a:r>
            <a:r>
              <a:rPr lang="en-GB" sz="56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Ezilon.com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[Image] Available from: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https://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www.ezilon.com/maps/asia/indonesian-road-maps.html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16th November 2017].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09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266"/>
            <a:ext cx="8534400" cy="758952"/>
          </a:xfrm>
        </p:spPr>
        <p:txBody>
          <a:bodyPr>
            <a:normAutofit/>
          </a:bodyPr>
          <a:lstStyle/>
          <a:p>
            <a:pPr algn="l"/>
            <a:r>
              <a:rPr lang="en-GB" sz="32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 list</a:t>
            </a:r>
            <a:endParaRPr lang="en-GB" sz="32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Nuffic (2015). ‘The Indonesian education system described and compared with the Dutch system.’ </a:t>
            </a:r>
            <a:r>
              <a:rPr lang="en-GB" sz="14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nuffic.nl.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[PDF]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https://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www.nuffic.nl/en/publications/find-a-publication/education-system-indonesia.pdf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12th November 2017]. </a:t>
            </a:r>
            <a:endParaRPr lang="en-GB" sz="14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MacDonald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I. (2016). ‘Indonesia.’ </a:t>
            </a:r>
            <a:r>
              <a:rPr lang="en-GB" sz="14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Flagspot.net.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[Image]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https://flagspot.net/flags/id.html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16th November 2017]. </a:t>
            </a:r>
            <a:endParaRPr lang="en-GB" sz="14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Qualifications and Curriculum Authority (2002). ‘Designing and timetabling the primary curriculum.’ </a:t>
            </a:r>
            <a:r>
              <a:rPr lang="en-GB" sz="1400" i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Gov.uk. 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[PDF]  Available from: 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http://webarchive.nationalarchives.gov.uk/20090608235925/http://www.qca.org.uk/libraryAssets/media/3776_designing_and_timetabling_primary_web.pdf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17th November 2017]. </a:t>
            </a:r>
          </a:p>
          <a:p>
            <a:r>
              <a:rPr lang="en-GB" sz="1400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Suratno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T. (2014). ‘The education system in Indonesia at a time of significant changes.’ </a:t>
            </a:r>
            <a:r>
              <a:rPr lang="en-GB" sz="14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Revues.org.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[Online]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https://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ries.revues.org/3814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16th November 2017]. </a:t>
            </a:r>
          </a:p>
          <a:p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Economist (2014). ‘Education in Indonesia: School’s in.’ </a:t>
            </a:r>
            <a:r>
              <a:rPr lang="en-GB" sz="1400" i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economist.com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https://www.economist.com/news/asia/21636098-indonesias-schools-are-lousy-new-administration-wants-fix-them-schools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12th November 2017].  </a:t>
            </a:r>
          </a:p>
          <a:p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UNICEF (2013). ‘Indonesia: Statistics.’</a:t>
            </a:r>
            <a:r>
              <a:rPr lang="en-GB" sz="1400" i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Unicef.org 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[Online] Available from: 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https://www.unicef.org/infobycountry/indonesia_statistics.html#0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11th November 2017].</a:t>
            </a:r>
          </a:p>
          <a:p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UNICEF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(2017). ‘Indonesia: The school years.’ </a:t>
            </a:r>
            <a:r>
              <a:rPr lang="en-GB" sz="14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Unicef.org.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[Online]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8"/>
              </a:rPr>
              <a:t>https://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8"/>
              </a:rPr>
              <a:t>www.unicef.org/indonesia/children_26446.html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15th November 2017]. </a:t>
            </a:r>
          </a:p>
          <a:p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United Nation Educational, Scientific and Cultural Organization (2017). ‘Indonesia </a:t>
            </a:r>
            <a:r>
              <a:rPr lang="en-GB" sz="1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Unesco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Country Programming Document.’ </a:t>
            </a:r>
            <a:r>
              <a:rPr lang="en-GB" sz="14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Unesco.org.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[PDF]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9"/>
              </a:rPr>
              <a:t>http://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9"/>
              </a:rPr>
              <a:t>unesdoc.unesco.org/images/0023/002303/230310E.pdf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12th November 2017]. </a:t>
            </a:r>
          </a:p>
          <a:p>
            <a:r>
              <a:rPr lang="en-GB" sz="1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Weale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S. (2017) ‘More primary school children suffering stress from </a:t>
            </a:r>
            <a:r>
              <a:rPr lang="en-GB" sz="1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Sats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survey finds.’ </a:t>
            </a:r>
            <a:r>
              <a:rPr lang="en-GB" sz="14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Guardian.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[Online]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https://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www.theguardian.com/education/2017/may/01/sats-primary-school-children-suffering-stress-exam-time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16th November 2017].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496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922</TotalTime>
  <Words>1427</Words>
  <Application>Microsoft Office PowerPoint</Application>
  <PresentationFormat>On-screen Show (4:3)</PresentationFormat>
  <Paragraphs>81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Civic</vt:lpstr>
      <vt:lpstr>Indonesia's Curriculum</vt:lpstr>
      <vt:lpstr>Background </vt:lpstr>
      <vt:lpstr>The Primary Curriculum</vt:lpstr>
      <vt:lpstr>What are the benefits?</vt:lpstr>
      <vt:lpstr>What are the drawbacks?</vt:lpstr>
      <vt:lpstr>Comparison with the UK</vt:lpstr>
      <vt:lpstr>Conclusion</vt:lpstr>
      <vt:lpstr>Reference list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Stones</dc:creator>
  <cp:lastModifiedBy>Stones</cp:lastModifiedBy>
  <cp:revision>35</cp:revision>
  <dcterms:created xsi:type="dcterms:W3CDTF">2017-11-13T15:51:00Z</dcterms:created>
  <dcterms:modified xsi:type="dcterms:W3CDTF">2017-11-23T19:19:40Z</dcterms:modified>
</cp:coreProperties>
</file>