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277" r:id="rId2"/>
    <p:sldId id="304" r:id="rId3"/>
    <p:sldId id="305" r:id="rId4"/>
    <p:sldId id="272" r:id="rId5"/>
    <p:sldId id="273" r:id="rId6"/>
    <p:sldId id="274" r:id="rId7"/>
    <p:sldId id="275" r:id="rId8"/>
    <p:sldId id="276" r:id="rId9"/>
    <p:sldId id="306" r:id="rId10"/>
    <p:sldId id="307" r:id="rId11"/>
    <p:sldId id="322" r:id="rId12"/>
    <p:sldId id="323" r:id="rId13"/>
    <p:sldId id="308" r:id="rId14"/>
    <p:sldId id="309" r:id="rId15"/>
    <p:sldId id="324" r:id="rId16"/>
    <p:sldId id="310" r:id="rId17"/>
    <p:sldId id="311" r:id="rId18"/>
    <p:sldId id="280" r:id="rId19"/>
    <p:sldId id="312" r:id="rId20"/>
    <p:sldId id="281" r:id="rId21"/>
    <p:sldId id="313" r:id="rId22"/>
    <p:sldId id="314" r:id="rId23"/>
    <p:sldId id="315" r:id="rId24"/>
    <p:sldId id="317" r:id="rId25"/>
    <p:sldId id="282" r:id="rId26"/>
    <p:sldId id="319" r:id="rId27"/>
    <p:sldId id="320" r:id="rId28"/>
    <p:sldId id="318" r:id="rId29"/>
    <p:sldId id="316"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3433" autoAdjust="0"/>
  </p:normalViewPr>
  <p:slideViewPr>
    <p:cSldViewPr>
      <p:cViewPr varScale="1">
        <p:scale>
          <a:sx n="64" d="100"/>
          <a:sy n="64" d="100"/>
        </p:scale>
        <p:origin x="1258" y="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CB9B5036-1956-4DC5-804A-9250B6CE47F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34CB07A-102E-4689-812C-02D43866282C}" type="slidenum">
              <a:rPr lang="en-GB" altLang="en-US"/>
              <a:pPr eaLnBrk="1" hangingPunct="1"/>
              <a:t>2</a:t>
            </a:fld>
            <a:endParaRPr lang="en-GB" altLang="en-US"/>
          </a:p>
        </p:txBody>
      </p:sp>
      <p:sp>
        <p:nvSpPr>
          <p:cNvPr id="44035" name="Rectangle 2">
            <a:extLst>
              <a:ext uri="{FF2B5EF4-FFF2-40B4-BE49-F238E27FC236}">
                <a16:creationId xmlns:a16="http://schemas.microsoft.com/office/drawing/2014/main" id="{E4403B23-4A70-48E5-89B6-87EB2D64C1D8}"/>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8DC4CC2A-2708-4C84-AED9-14C0EE16787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LCBB6002</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Financial Management</a:t>
            </a:r>
          </a:p>
          <a:p>
            <a:pPr eaLnBrk="1" hangingPunct="1"/>
            <a:r>
              <a:rPr lang="en-GB" altLang="en-US" dirty="0">
                <a:solidFill>
                  <a:schemeClr val="accent2"/>
                </a:solidFill>
              </a:rPr>
              <a:t>Week 5</a:t>
            </a:r>
          </a:p>
          <a:p>
            <a:pPr eaLnBrk="1" hangingPunct="1"/>
            <a:endParaRPr lang="en-GB" altLang="en-US" dirty="0">
              <a:solidFill>
                <a:schemeClr val="accent2"/>
              </a:solidFill>
            </a:endParaRPr>
          </a:p>
          <a:p>
            <a:pPr eaLnBrk="1" hangingPunct="1"/>
            <a:r>
              <a:rPr lang="en-US" altLang="en-US" b="1" dirty="0">
                <a:solidFill>
                  <a:schemeClr val="accent2"/>
                </a:solidFill>
              </a:rPr>
              <a:t>Practical project appraisal: The investment process, rationing, tax and inflation</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a:extLst>
              <a:ext uri="{FF2B5EF4-FFF2-40B4-BE49-F238E27FC236}">
                <a16:creationId xmlns:a16="http://schemas.microsoft.com/office/drawing/2014/main" id="{8F9160E9-9C46-4CAF-B4DF-2B03E981F788}"/>
              </a:ext>
            </a:extLst>
          </p:cNvPr>
          <p:cNvSpPr>
            <a:spLocks noGrp="1" noChangeArrowheads="1"/>
          </p:cNvSpPr>
          <p:nvPr>
            <p:ph type="ctrTitle"/>
          </p:nvPr>
        </p:nvSpPr>
        <p:spPr>
          <a:xfrm>
            <a:off x="1143000" y="1066800"/>
            <a:ext cx="6858000" cy="1470025"/>
          </a:xfrm>
        </p:spPr>
        <p:txBody>
          <a:bodyPr/>
          <a:lstStyle/>
          <a:p>
            <a:pPr algn="ctr" eaLnBrk="1" hangingPunct="1"/>
            <a:r>
              <a:rPr lang="en-GB" altLang="en-US"/>
              <a:t>Lecture 5</a:t>
            </a:r>
          </a:p>
        </p:txBody>
      </p:sp>
      <p:sp>
        <p:nvSpPr>
          <p:cNvPr id="14339" name="Rectangle 5">
            <a:extLst>
              <a:ext uri="{FF2B5EF4-FFF2-40B4-BE49-F238E27FC236}">
                <a16:creationId xmlns:a16="http://schemas.microsoft.com/office/drawing/2014/main" id="{ACD7CE7B-4406-46AD-89B9-C8CCF927CD6C}"/>
              </a:ext>
            </a:extLst>
          </p:cNvPr>
          <p:cNvSpPr>
            <a:spLocks noGrp="1" noChangeArrowheads="1"/>
          </p:cNvSpPr>
          <p:nvPr>
            <p:ph type="subTitle" idx="1"/>
          </p:nvPr>
        </p:nvSpPr>
        <p:spPr>
          <a:xfrm>
            <a:off x="1371600" y="2933700"/>
            <a:ext cx="6400800" cy="1790700"/>
          </a:xfrm>
          <a:noFill/>
          <a:extLst>
            <a:ext uri="{909E8E84-426E-40DD-AFC4-6F175D3DCCD1}">
              <a14:hiddenFill xmlns:a14="http://schemas.microsoft.com/office/drawing/2010/main">
                <a:solidFill>
                  <a:schemeClr val="bg1"/>
                </a:solidFill>
              </a14:hiddenFill>
            </a:ext>
          </a:extLst>
        </p:spPr>
        <p:txBody>
          <a:bodyPr/>
          <a:lstStyle/>
          <a:p>
            <a:pPr eaLnBrk="1" hangingPunct="1"/>
            <a:r>
              <a:rPr lang="en-GB" altLang="en-US" dirty="0"/>
              <a:t>Practical project appraisal: The investment process, rationing, tax and inflation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8EFA96A-8537-4446-9994-E2B89577DC06}"/>
              </a:ext>
            </a:extLst>
          </p:cNvPr>
          <p:cNvSpPr>
            <a:spLocks noGrp="1" noChangeArrowheads="1"/>
          </p:cNvSpPr>
          <p:nvPr>
            <p:ph type="title"/>
          </p:nvPr>
        </p:nvSpPr>
        <p:spPr>
          <a:xfrm>
            <a:off x="1573213" y="233363"/>
            <a:ext cx="5997575" cy="1143000"/>
          </a:xfrm>
        </p:spPr>
        <p:txBody>
          <a:bodyPr/>
          <a:lstStyle/>
          <a:p>
            <a:pPr algn="ctr" eaLnBrk="1" hangingPunct="1"/>
            <a:r>
              <a:rPr lang="en-GB" altLang="en-US" sz="3400"/>
              <a:t>Learning outcomes</a:t>
            </a:r>
            <a:endParaRPr lang="en-US" altLang="en-US" sz="3400"/>
          </a:p>
        </p:txBody>
      </p:sp>
      <p:sp>
        <p:nvSpPr>
          <p:cNvPr id="13315" name="Rectangle 3">
            <a:extLst>
              <a:ext uri="{FF2B5EF4-FFF2-40B4-BE49-F238E27FC236}">
                <a16:creationId xmlns:a16="http://schemas.microsoft.com/office/drawing/2014/main" id="{1BEBE4BA-A9DE-4346-BD82-B79176549368}"/>
              </a:ext>
            </a:extLst>
          </p:cNvPr>
          <p:cNvSpPr>
            <a:spLocks noGrp="1" noChangeArrowheads="1"/>
          </p:cNvSpPr>
          <p:nvPr>
            <p:ph type="body" idx="1"/>
          </p:nvPr>
        </p:nvSpPr>
        <p:spPr>
          <a:xfrm>
            <a:off x="900113" y="2492375"/>
            <a:ext cx="7415212" cy="3313113"/>
          </a:xfrm>
        </p:spPr>
        <p:txBody>
          <a:bodyPr/>
          <a:lstStyle/>
          <a:p>
            <a:pPr eaLnBrk="1" hangingPunct="1">
              <a:lnSpc>
                <a:spcPct val="110000"/>
              </a:lnSpc>
            </a:pPr>
            <a:r>
              <a:rPr lang="en-US" altLang="en-US" sz="2600"/>
              <a:t>Describe the capital-allocation planning process in a corporation</a:t>
            </a:r>
          </a:p>
          <a:p>
            <a:pPr eaLnBrk="1" hangingPunct="1">
              <a:lnSpc>
                <a:spcPct val="110000"/>
              </a:lnSpc>
            </a:pPr>
            <a:r>
              <a:rPr lang="en-US" altLang="en-US" sz="2600"/>
              <a:t>Explain the rules to follow when investment appraisal is done in an environment of capital rationing, taxation and inflation.</a:t>
            </a:r>
          </a:p>
          <a:p>
            <a:pPr eaLnBrk="1" hangingPunct="1"/>
            <a:endParaRPr lang="en-US" altLang="en-US" sz="26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E21C7253-DD1C-4076-B56E-B5ABEA72DEAA}"/>
              </a:ext>
            </a:extLst>
          </p:cNvPr>
          <p:cNvSpPr>
            <a:spLocks noGrp="1" noChangeArrowheads="1"/>
          </p:cNvSpPr>
          <p:nvPr>
            <p:ph type="title"/>
          </p:nvPr>
        </p:nvSpPr>
        <p:spPr>
          <a:xfrm>
            <a:off x="1573213" y="485775"/>
            <a:ext cx="5997575" cy="1143000"/>
          </a:xfrm>
        </p:spPr>
        <p:txBody>
          <a:bodyPr/>
          <a:lstStyle/>
          <a:p>
            <a:pPr algn="ctr" eaLnBrk="1" hangingPunct="1"/>
            <a:r>
              <a:rPr lang="en-GB" altLang="en-US" sz="3400"/>
              <a:t>The managerial art of investment appraisal</a:t>
            </a:r>
            <a:endParaRPr lang="en-US" altLang="en-US" sz="3400"/>
          </a:p>
        </p:txBody>
      </p:sp>
      <p:sp>
        <p:nvSpPr>
          <p:cNvPr id="27652" name="Oval 4">
            <a:extLst>
              <a:ext uri="{FF2B5EF4-FFF2-40B4-BE49-F238E27FC236}">
                <a16:creationId xmlns:a16="http://schemas.microsoft.com/office/drawing/2014/main" id="{3988C45B-36C3-4F76-A7D6-28C640672780}"/>
              </a:ext>
            </a:extLst>
          </p:cNvPr>
          <p:cNvSpPr>
            <a:spLocks noChangeArrowheads="1"/>
          </p:cNvSpPr>
          <p:nvPr/>
        </p:nvSpPr>
        <p:spPr bwMode="auto">
          <a:xfrm>
            <a:off x="1187450" y="2565400"/>
            <a:ext cx="2089150" cy="1079500"/>
          </a:xfrm>
          <a:prstGeom prst="ellipse">
            <a:avLst/>
          </a:prstGeom>
          <a:gradFill rotWithShape="1">
            <a:gsLst>
              <a:gs pos="0">
                <a:schemeClr val="folHlink"/>
              </a:gs>
              <a:gs pos="50000">
                <a:srgbClr val="FFFFFF"/>
              </a:gs>
              <a:gs pos="100000">
                <a:schemeClr val="folHlink"/>
              </a:gs>
            </a:gsLst>
            <a:lin ang="2700000" scaled="1"/>
          </a:gradFill>
          <a:ln w="9525" algn="ctr">
            <a:solidFill>
              <a:srgbClr val="339966"/>
            </a:solidFill>
            <a:round/>
            <a:headEnd/>
            <a:tailEnd/>
          </a:ln>
          <a:effectLst/>
        </p:spPr>
        <p:txBody>
          <a:bodyPr anchor="ctr"/>
          <a:lstStyle/>
          <a:p>
            <a:pPr>
              <a:defRPr/>
            </a:pPr>
            <a:r>
              <a:rPr lang="en-GB" dirty="0"/>
              <a:t>Include all opportunity costs</a:t>
            </a:r>
            <a:endParaRPr lang="en-US" dirty="0"/>
          </a:p>
        </p:txBody>
      </p:sp>
      <p:sp>
        <p:nvSpPr>
          <p:cNvPr id="16388" name="Rectangle 5">
            <a:extLst>
              <a:ext uri="{FF2B5EF4-FFF2-40B4-BE49-F238E27FC236}">
                <a16:creationId xmlns:a16="http://schemas.microsoft.com/office/drawing/2014/main" id="{9849C2A5-B155-4112-9B00-D1E5B1D84C20}"/>
              </a:ext>
            </a:extLst>
          </p:cNvPr>
          <p:cNvSpPr>
            <a:spLocks noChangeArrowheads="1"/>
          </p:cNvSpPr>
          <p:nvPr/>
        </p:nvSpPr>
        <p:spPr bwMode="auto">
          <a:xfrm>
            <a:off x="684213" y="2205038"/>
            <a:ext cx="7415212" cy="36004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l" eaLnBrk="1" hangingPunct="1">
              <a:spcBef>
                <a:spcPct val="25000"/>
              </a:spcBef>
              <a:spcAft>
                <a:spcPct val="25000"/>
              </a:spcAft>
            </a:pPr>
            <a:endParaRPr lang="en-US" altLang="en-US" sz="3200"/>
          </a:p>
        </p:txBody>
      </p:sp>
      <p:sp>
        <p:nvSpPr>
          <p:cNvPr id="27654" name="Oval 6">
            <a:extLst>
              <a:ext uri="{FF2B5EF4-FFF2-40B4-BE49-F238E27FC236}">
                <a16:creationId xmlns:a16="http://schemas.microsoft.com/office/drawing/2014/main" id="{5D5BBDA5-0169-4A3E-B89A-4D5D5FC1CAB7}"/>
              </a:ext>
            </a:extLst>
          </p:cNvPr>
          <p:cNvSpPr>
            <a:spLocks noChangeArrowheads="1"/>
          </p:cNvSpPr>
          <p:nvPr/>
        </p:nvSpPr>
        <p:spPr bwMode="auto">
          <a:xfrm>
            <a:off x="900113" y="2565400"/>
            <a:ext cx="2376487" cy="1079500"/>
          </a:xfrm>
          <a:prstGeom prst="ellipse">
            <a:avLst/>
          </a:prstGeom>
          <a:gradFill rotWithShape="1">
            <a:gsLst>
              <a:gs pos="0">
                <a:srgbClr val="FF6600"/>
              </a:gs>
              <a:gs pos="100000">
                <a:srgbClr val="FFFFFF"/>
              </a:gs>
            </a:gsLst>
            <a:lin ang="2700000" scaled="1"/>
          </a:gradFill>
          <a:ln w="9525" algn="ctr">
            <a:solidFill>
              <a:srgbClr val="FF6600"/>
            </a:solidFill>
            <a:round/>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Strategy</a:t>
            </a:r>
            <a:endParaRPr lang="en-US" altLang="en-US"/>
          </a:p>
        </p:txBody>
      </p:sp>
      <p:sp>
        <p:nvSpPr>
          <p:cNvPr id="27655" name="Oval 7">
            <a:extLst>
              <a:ext uri="{FF2B5EF4-FFF2-40B4-BE49-F238E27FC236}">
                <a16:creationId xmlns:a16="http://schemas.microsoft.com/office/drawing/2014/main" id="{A9081CDE-9D97-4827-B7E0-9D698F0BDC0E}"/>
              </a:ext>
            </a:extLst>
          </p:cNvPr>
          <p:cNvSpPr>
            <a:spLocks noChangeArrowheads="1"/>
          </p:cNvSpPr>
          <p:nvPr/>
        </p:nvSpPr>
        <p:spPr bwMode="auto">
          <a:xfrm>
            <a:off x="4932363" y="2349500"/>
            <a:ext cx="2447925" cy="1079500"/>
          </a:xfrm>
          <a:prstGeom prst="ellipse">
            <a:avLst/>
          </a:prstGeom>
          <a:gradFill rotWithShape="1">
            <a:gsLst>
              <a:gs pos="0">
                <a:srgbClr val="800000"/>
              </a:gs>
              <a:gs pos="50000">
                <a:srgbClr val="FFFFFF"/>
              </a:gs>
              <a:gs pos="100000">
                <a:srgbClr val="800000"/>
              </a:gs>
            </a:gsLst>
            <a:lin ang="2700000" scaled="1"/>
          </a:gradFill>
          <a:ln w="9525" algn="ctr">
            <a:solidFill>
              <a:srgbClr val="800000"/>
            </a:solidFill>
            <a:round/>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Social context</a:t>
            </a:r>
            <a:endParaRPr lang="en-US" altLang="en-US"/>
          </a:p>
        </p:txBody>
      </p:sp>
      <p:sp>
        <p:nvSpPr>
          <p:cNvPr id="27656" name="Oval 8">
            <a:extLst>
              <a:ext uri="{FF2B5EF4-FFF2-40B4-BE49-F238E27FC236}">
                <a16:creationId xmlns:a16="http://schemas.microsoft.com/office/drawing/2014/main" id="{F313D540-3454-4B37-B702-8BE5E464EFC4}"/>
              </a:ext>
            </a:extLst>
          </p:cNvPr>
          <p:cNvSpPr>
            <a:spLocks noChangeArrowheads="1"/>
          </p:cNvSpPr>
          <p:nvPr/>
        </p:nvSpPr>
        <p:spPr bwMode="auto">
          <a:xfrm>
            <a:off x="5795963" y="3789363"/>
            <a:ext cx="2305050" cy="1079500"/>
          </a:xfrm>
          <a:prstGeom prst="ellipse">
            <a:avLst/>
          </a:prstGeom>
          <a:gradFill rotWithShape="1">
            <a:gsLst>
              <a:gs pos="0">
                <a:srgbClr val="3366FF"/>
              </a:gs>
              <a:gs pos="50000">
                <a:srgbClr val="FFFFFF"/>
              </a:gs>
              <a:gs pos="100000">
                <a:srgbClr val="3366FF"/>
              </a:gs>
            </a:gsLst>
            <a:lin ang="2700000" scaled="1"/>
          </a:gradFill>
          <a:ln w="9525" algn="ctr">
            <a:solidFill>
              <a:srgbClr val="3366FF"/>
            </a:solidFill>
            <a:round/>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Expense</a:t>
            </a:r>
            <a:endParaRPr lang="en-US" altLang="en-US"/>
          </a:p>
        </p:txBody>
      </p:sp>
      <p:sp>
        <p:nvSpPr>
          <p:cNvPr id="27657" name="Oval 9">
            <a:extLst>
              <a:ext uri="{FF2B5EF4-FFF2-40B4-BE49-F238E27FC236}">
                <a16:creationId xmlns:a16="http://schemas.microsoft.com/office/drawing/2014/main" id="{011A26AF-4E1E-4353-AC18-506E44BB593F}"/>
              </a:ext>
            </a:extLst>
          </p:cNvPr>
          <p:cNvSpPr>
            <a:spLocks noChangeArrowheads="1"/>
          </p:cNvSpPr>
          <p:nvPr/>
        </p:nvSpPr>
        <p:spPr bwMode="auto">
          <a:xfrm>
            <a:off x="3779838" y="4797425"/>
            <a:ext cx="2520950" cy="1079500"/>
          </a:xfrm>
          <a:prstGeom prst="ellipse">
            <a:avLst/>
          </a:prstGeom>
          <a:gradFill rotWithShape="1">
            <a:gsLst>
              <a:gs pos="0">
                <a:srgbClr val="FF00FF"/>
              </a:gs>
              <a:gs pos="50000">
                <a:srgbClr val="FFFFFF"/>
              </a:gs>
              <a:gs pos="100000">
                <a:srgbClr val="FF00FF"/>
              </a:gs>
            </a:gsLst>
            <a:lin ang="2700000" scaled="1"/>
          </a:gradFill>
          <a:ln w="9525" algn="ctr">
            <a:solidFill>
              <a:srgbClr val="FF00FF"/>
            </a:solidFill>
            <a:round/>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Stifling the entrepreneurial spirit</a:t>
            </a:r>
            <a:endParaRPr lang="en-US" altLang="en-US"/>
          </a:p>
        </p:txBody>
      </p:sp>
      <p:sp>
        <p:nvSpPr>
          <p:cNvPr id="27658" name="Oval 10">
            <a:extLst>
              <a:ext uri="{FF2B5EF4-FFF2-40B4-BE49-F238E27FC236}">
                <a16:creationId xmlns:a16="http://schemas.microsoft.com/office/drawing/2014/main" id="{995C82BB-F6FA-46E6-A081-204D26F44C3E}"/>
              </a:ext>
            </a:extLst>
          </p:cNvPr>
          <p:cNvSpPr>
            <a:spLocks noChangeArrowheads="1"/>
          </p:cNvSpPr>
          <p:nvPr/>
        </p:nvSpPr>
        <p:spPr bwMode="auto">
          <a:xfrm>
            <a:off x="611188" y="4365625"/>
            <a:ext cx="2305050" cy="1079500"/>
          </a:xfrm>
          <a:prstGeom prst="ellipse">
            <a:avLst/>
          </a:prstGeom>
          <a:gradFill rotWithShape="1">
            <a:gsLst>
              <a:gs pos="0">
                <a:srgbClr val="FFFF00"/>
              </a:gs>
              <a:gs pos="50000">
                <a:srgbClr val="FFFFFF"/>
              </a:gs>
              <a:gs pos="100000">
                <a:srgbClr val="FFFF00"/>
              </a:gs>
            </a:gsLst>
            <a:lin ang="2700000" scaled="1"/>
          </a:gradFill>
          <a:ln w="9525" algn="ctr">
            <a:solidFill>
              <a:srgbClr val="FFFF00"/>
            </a:solidFill>
            <a:round/>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Intangible benefits</a:t>
            </a:r>
            <a:endParaRPr lang="en-US" altLang="en-US"/>
          </a:p>
        </p:txBody>
      </p:sp>
      <p:sp>
        <p:nvSpPr>
          <p:cNvPr id="27659" name="Oval 11">
            <a:extLst>
              <a:ext uri="{FF2B5EF4-FFF2-40B4-BE49-F238E27FC236}">
                <a16:creationId xmlns:a16="http://schemas.microsoft.com/office/drawing/2014/main" id="{C576A6DA-9369-4CB0-92F2-8C3BF733AFD5}"/>
              </a:ext>
            </a:extLst>
          </p:cNvPr>
          <p:cNvSpPr>
            <a:spLocks noChangeArrowheads="1"/>
          </p:cNvSpPr>
          <p:nvPr/>
        </p:nvSpPr>
        <p:spPr bwMode="auto">
          <a:xfrm>
            <a:off x="3132138" y="3429000"/>
            <a:ext cx="2089150" cy="1079500"/>
          </a:xfrm>
          <a:prstGeom prst="ellipse">
            <a:avLst/>
          </a:prstGeom>
          <a:gradFill rotWithShape="1">
            <a:gsLst>
              <a:gs pos="0">
                <a:schemeClr val="folHlink"/>
              </a:gs>
              <a:gs pos="50000">
                <a:srgbClr val="FFFFFF"/>
              </a:gs>
              <a:gs pos="100000">
                <a:schemeClr val="folHlink"/>
              </a:gs>
            </a:gsLst>
            <a:lin ang="2700000" scaled="1"/>
          </a:gradFill>
          <a:ln w="9525" algn="ctr">
            <a:solidFill>
              <a:srgbClr val="339966"/>
            </a:solidFill>
            <a:round/>
            <a:headEnd/>
            <a:tailEnd/>
          </a:ln>
          <a:effectLst/>
        </p:spPr>
        <p:txBody>
          <a:bodyPr anchor="ctr"/>
          <a:lstStyle/>
          <a:p>
            <a:pPr>
              <a:defRPr/>
            </a:pPr>
            <a:r>
              <a:rPr lang="en-GB" dirty="0"/>
              <a:t>Investment appraisal</a:t>
            </a:r>
            <a:endParaRPr lang="en-US" dirty="0"/>
          </a:p>
        </p:txBody>
      </p:sp>
      <p:sp>
        <p:nvSpPr>
          <p:cNvPr id="27660" name="Line 12">
            <a:extLst>
              <a:ext uri="{FF2B5EF4-FFF2-40B4-BE49-F238E27FC236}">
                <a16:creationId xmlns:a16="http://schemas.microsoft.com/office/drawing/2014/main" id="{2A4EA4B5-18B7-4976-94BB-C11A215583EE}"/>
              </a:ext>
            </a:extLst>
          </p:cNvPr>
          <p:cNvSpPr>
            <a:spLocks noChangeShapeType="1"/>
          </p:cNvSpPr>
          <p:nvPr/>
        </p:nvSpPr>
        <p:spPr bwMode="auto">
          <a:xfrm>
            <a:off x="3059113" y="3429000"/>
            <a:ext cx="288925"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7661" name="Line 13">
            <a:extLst>
              <a:ext uri="{FF2B5EF4-FFF2-40B4-BE49-F238E27FC236}">
                <a16:creationId xmlns:a16="http://schemas.microsoft.com/office/drawing/2014/main" id="{BF0930EE-BEEB-42DF-A458-ED8C61C4F99C}"/>
              </a:ext>
            </a:extLst>
          </p:cNvPr>
          <p:cNvSpPr>
            <a:spLocks noChangeShapeType="1"/>
          </p:cNvSpPr>
          <p:nvPr/>
        </p:nvSpPr>
        <p:spPr bwMode="auto">
          <a:xfrm flipH="1">
            <a:off x="4859338" y="3213100"/>
            <a:ext cx="288925"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7662" name="Line 14">
            <a:extLst>
              <a:ext uri="{FF2B5EF4-FFF2-40B4-BE49-F238E27FC236}">
                <a16:creationId xmlns:a16="http://schemas.microsoft.com/office/drawing/2014/main" id="{D896D7AD-4585-4B43-85B7-4ACBFC087343}"/>
              </a:ext>
            </a:extLst>
          </p:cNvPr>
          <p:cNvSpPr>
            <a:spLocks noChangeShapeType="1"/>
          </p:cNvSpPr>
          <p:nvPr/>
        </p:nvSpPr>
        <p:spPr bwMode="auto">
          <a:xfrm flipH="1" flipV="1">
            <a:off x="5219700" y="4076700"/>
            <a:ext cx="576263"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7663" name="Line 15">
            <a:extLst>
              <a:ext uri="{FF2B5EF4-FFF2-40B4-BE49-F238E27FC236}">
                <a16:creationId xmlns:a16="http://schemas.microsoft.com/office/drawing/2014/main" id="{DA53F163-33FD-4D25-83CB-1E4A7FED9FDE}"/>
              </a:ext>
            </a:extLst>
          </p:cNvPr>
          <p:cNvSpPr>
            <a:spLocks noChangeShapeType="1"/>
          </p:cNvSpPr>
          <p:nvPr/>
        </p:nvSpPr>
        <p:spPr bwMode="auto">
          <a:xfrm flipH="1" flipV="1">
            <a:off x="4427538" y="4508500"/>
            <a:ext cx="144462"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27664" name="Line 16">
            <a:extLst>
              <a:ext uri="{FF2B5EF4-FFF2-40B4-BE49-F238E27FC236}">
                <a16:creationId xmlns:a16="http://schemas.microsoft.com/office/drawing/2014/main" id="{4266490F-15FE-4AA1-B047-255E37691847}"/>
              </a:ext>
            </a:extLst>
          </p:cNvPr>
          <p:cNvSpPr>
            <a:spLocks noChangeShapeType="1"/>
          </p:cNvSpPr>
          <p:nvPr/>
        </p:nvSpPr>
        <p:spPr bwMode="auto">
          <a:xfrm flipV="1">
            <a:off x="2700338" y="4221163"/>
            <a:ext cx="576262"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660"/>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7655"/>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66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7662"/>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765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766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7658"/>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76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4" grpId="0" animBg="1"/>
      <p:bldP spid="27655" grpId="0" animBg="1"/>
      <p:bldP spid="27656" grpId="0" animBg="1"/>
      <p:bldP spid="27657" grpId="0" animBg="1"/>
      <p:bldP spid="2765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34C6F3E-94CA-4439-B5CB-A3471EE9AA69}"/>
              </a:ext>
            </a:extLst>
          </p:cNvPr>
          <p:cNvSpPr>
            <a:spLocks noGrp="1" noChangeArrowheads="1"/>
          </p:cNvSpPr>
          <p:nvPr>
            <p:ph type="title"/>
          </p:nvPr>
        </p:nvSpPr>
        <p:spPr>
          <a:xfrm>
            <a:off x="1573213" y="485775"/>
            <a:ext cx="5997575" cy="1143000"/>
          </a:xfrm>
        </p:spPr>
        <p:txBody>
          <a:bodyPr/>
          <a:lstStyle/>
          <a:p>
            <a:pPr algn="ctr" eaLnBrk="1" hangingPunct="1"/>
            <a:r>
              <a:rPr lang="en-US" altLang="en-US" sz="3400"/>
              <a:t>The investment process: early stages</a:t>
            </a:r>
            <a:endParaRPr lang="en-US" altLang="en-US" sz="3400" b="0"/>
          </a:p>
        </p:txBody>
      </p:sp>
      <p:sp>
        <p:nvSpPr>
          <p:cNvPr id="17411" name="AutoShape 14">
            <a:extLst>
              <a:ext uri="{FF2B5EF4-FFF2-40B4-BE49-F238E27FC236}">
                <a16:creationId xmlns:a16="http://schemas.microsoft.com/office/drawing/2014/main" id="{8267B322-1778-4A86-B394-00A6CDA7FE50}"/>
              </a:ext>
            </a:extLst>
          </p:cNvPr>
          <p:cNvSpPr>
            <a:spLocks noChangeArrowheads="1"/>
          </p:cNvSpPr>
          <p:nvPr/>
        </p:nvSpPr>
        <p:spPr bwMode="auto">
          <a:xfrm>
            <a:off x="3781425" y="2151063"/>
            <a:ext cx="1522413" cy="647700"/>
          </a:xfrm>
          <a:prstGeom prst="roundRect">
            <a:avLst>
              <a:gd name="adj" fmla="val 16667"/>
            </a:avLst>
          </a:prstGeom>
          <a:solidFill>
            <a:srgbClr val="02AADE"/>
          </a:solidFill>
          <a:ln w="9525" algn="ctr">
            <a:solidFill>
              <a:schemeClr val="tx1"/>
            </a:solidFill>
            <a:round/>
            <a:headEnd/>
            <a:tailEnd/>
          </a:ln>
        </p:spPr>
        <p:txBody>
          <a:bodyPr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a:t>Generation of ideas</a:t>
            </a:r>
          </a:p>
        </p:txBody>
      </p:sp>
      <p:sp>
        <p:nvSpPr>
          <p:cNvPr id="17412" name="AutoShape 15">
            <a:extLst>
              <a:ext uri="{FF2B5EF4-FFF2-40B4-BE49-F238E27FC236}">
                <a16:creationId xmlns:a16="http://schemas.microsoft.com/office/drawing/2014/main" id="{FD6354C3-F536-40D8-B5EF-844235C4A6ED}"/>
              </a:ext>
            </a:extLst>
          </p:cNvPr>
          <p:cNvSpPr>
            <a:spLocks noChangeArrowheads="1"/>
          </p:cNvSpPr>
          <p:nvPr/>
        </p:nvSpPr>
        <p:spPr bwMode="auto">
          <a:xfrm>
            <a:off x="6462713" y="2093913"/>
            <a:ext cx="1493837" cy="374650"/>
          </a:xfrm>
          <a:prstGeom prst="roundRect">
            <a:avLst>
              <a:gd name="adj" fmla="val 16667"/>
            </a:avLst>
          </a:prstGeom>
          <a:solidFill>
            <a:srgbClr val="02AADE"/>
          </a:solidFill>
          <a:ln w="9525" algn="ctr">
            <a:solidFill>
              <a:schemeClr val="tx1"/>
            </a:solidFill>
            <a:round/>
            <a:headEnd/>
            <a:tailEnd/>
          </a:ln>
        </p:spPr>
        <p:txBody>
          <a:bodyPr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a:t>Budget</a:t>
            </a:r>
          </a:p>
        </p:txBody>
      </p:sp>
      <p:sp>
        <p:nvSpPr>
          <p:cNvPr id="17413" name="AutoShape 16">
            <a:extLst>
              <a:ext uri="{FF2B5EF4-FFF2-40B4-BE49-F238E27FC236}">
                <a16:creationId xmlns:a16="http://schemas.microsoft.com/office/drawing/2014/main" id="{068DAA2A-F444-4146-B2D1-DCBD7E72D7E4}"/>
              </a:ext>
            </a:extLst>
          </p:cNvPr>
          <p:cNvSpPr>
            <a:spLocks noChangeArrowheads="1"/>
          </p:cNvSpPr>
          <p:nvPr/>
        </p:nvSpPr>
        <p:spPr bwMode="auto">
          <a:xfrm>
            <a:off x="1187450" y="2092325"/>
            <a:ext cx="1546225" cy="919163"/>
          </a:xfrm>
          <a:prstGeom prst="roundRect">
            <a:avLst>
              <a:gd name="adj" fmla="val 16667"/>
            </a:avLst>
          </a:prstGeom>
          <a:solidFill>
            <a:srgbClr val="02AADE"/>
          </a:solidFill>
          <a:ln w="9525" algn="ctr">
            <a:solidFill>
              <a:schemeClr val="tx1"/>
            </a:solidFill>
            <a:round/>
            <a:headEnd/>
            <a:tailEnd/>
          </a:ln>
        </p:spPr>
        <p:txBody>
          <a:bodyPr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a:t>Corporate strategy formulation</a:t>
            </a:r>
          </a:p>
        </p:txBody>
      </p:sp>
      <p:sp>
        <p:nvSpPr>
          <p:cNvPr id="17414" name="AutoShape 17">
            <a:extLst>
              <a:ext uri="{FF2B5EF4-FFF2-40B4-BE49-F238E27FC236}">
                <a16:creationId xmlns:a16="http://schemas.microsoft.com/office/drawing/2014/main" id="{0FCFB101-F6ED-48A7-8D6C-02693BB121E6}"/>
              </a:ext>
            </a:extLst>
          </p:cNvPr>
          <p:cNvSpPr>
            <a:spLocks noChangeArrowheads="1"/>
          </p:cNvSpPr>
          <p:nvPr/>
        </p:nvSpPr>
        <p:spPr bwMode="auto">
          <a:xfrm>
            <a:off x="3057525" y="3319463"/>
            <a:ext cx="3114675" cy="374650"/>
          </a:xfrm>
          <a:prstGeom prst="roundRect">
            <a:avLst>
              <a:gd name="adj" fmla="val 16667"/>
            </a:avLst>
          </a:prstGeom>
          <a:solidFill>
            <a:srgbClr val="02AADE"/>
          </a:solidFill>
          <a:ln w="9525" algn="ctr">
            <a:solidFill>
              <a:schemeClr val="tx1"/>
            </a:solidFill>
            <a:round/>
            <a:headEnd/>
            <a:tailEnd/>
          </a:ln>
        </p:spPr>
        <p:txBody>
          <a:bodyPr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a:t>Development of proposals</a:t>
            </a:r>
          </a:p>
        </p:txBody>
      </p:sp>
      <p:sp>
        <p:nvSpPr>
          <p:cNvPr id="17415" name="AutoShape 18">
            <a:extLst>
              <a:ext uri="{FF2B5EF4-FFF2-40B4-BE49-F238E27FC236}">
                <a16:creationId xmlns:a16="http://schemas.microsoft.com/office/drawing/2014/main" id="{42137573-CBF0-4F7B-9C63-AF2C72FE218D}"/>
              </a:ext>
            </a:extLst>
          </p:cNvPr>
          <p:cNvSpPr>
            <a:spLocks noChangeArrowheads="1"/>
          </p:cNvSpPr>
          <p:nvPr/>
        </p:nvSpPr>
        <p:spPr bwMode="auto">
          <a:xfrm>
            <a:off x="3749675" y="4090988"/>
            <a:ext cx="1660525" cy="646112"/>
          </a:xfrm>
          <a:prstGeom prst="roundRect">
            <a:avLst>
              <a:gd name="adj" fmla="val 16667"/>
            </a:avLst>
          </a:prstGeom>
          <a:solidFill>
            <a:srgbClr val="02AADE"/>
          </a:solidFill>
          <a:ln w="9525" algn="ctr">
            <a:solidFill>
              <a:schemeClr val="tx1"/>
            </a:solidFill>
            <a:round/>
            <a:headEnd/>
            <a:tailEnd/>
          </a:ln>
        </p:spPr>
        <p:txBody>
          <a:bodyPr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a:t>Project classification</a:t>
            </a:r>
          </a:p>
        </p:txBody>
      </p:sp>
      <p:sp>
        <p:nvSpPr>
          <p:cNvPr id="17416" name="AutoShape 19">
            <a:extLst>
              <a:ext uri="{FF2B5EF4-FFF2-40B4-BE49-F238E27FC236}">
                <a16:creationId xmlns:a16="http://schemas.microsoft.com/office/drawing/2014/main" id="{41012B01-E525-4E58-A220-5B1DDD70625F}"/>
              </a:ext>
            </a:extLst>
          </p:cNvPr>
          <p:cNvSpPr>
            <a:spLocks noChangeArrowheads="1"/>
          </p:cNvSpPr>
          <p:nvPr/>
        </p:nvSpPr>
        <p:spPr bwMode="auto">
          <a:xfrm>
            <a:off x="3887788" y="5110163"/>
            <a:ext cx="1316037" cy="392112"/>
          </a:xfrm>
          <a:prstGeom prst="roundRect">
            <a:avLst>
              <a:gd name="adj" fmla="val 16667"/>
            </a:avLst>
          </a:prstGeom>
          <a:solidFill>
            <a:srgbClr val="02AADE"/>
          </a:solidFill>
          <a:ln w="9525" algn="ctr">
            <a:solidFill>
              <a:schemeClr val="tx1"/>
            </a:solidFill>
            <a:round/>
            <a:headEnd/>
            <a:tailEnd/>
          </a:ln>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a:t>Screening</a:t>
            </a:r>
          </a:p>
        </p:txBody>
      </p:sp>
      <p:cxnSp>
        <p:nvCxnSpPr>
          <p:cNvPr id="17417" name="AutoShape 24">
            <a:extLst>
              <a:ext uri="{FF2B5EF4-FFF2-40B4-BE49-F238E27FC236}">
                <a16:creationId xmlns:a16="http://schemas.microsoft.com/office/drawing/2014/main" id="{7195490D-B601-43C2-8EF3-6AB583F6FB14}"/>
              </a:ext>
            </a:extLst>
          </p:cNvPr>
          <p:cNvCxnSpPr>
            <a:cxnSpLocks noChangeShapeType="1"/>
            <a:stCxn id="17413" idx="2"/>
            <a:endCxn id="17416" idx="1"/>
          </p:cNvCxnSpPr>
          <p:nvPr/>
        </p:nvCxnSpPr>
        <p:spPr bwMode="auto">
          <a:xfrm rot="16200000" flipH="1">
            <a:off x="1777207" y="3194844"/>
            <a:ext cx="2293937" cy="1927225"/>
          </a:xfrm>
          <a:prstGeom prst="bentConnector2">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7418" name="AutoShape 25">
            <a:extLst>
              <a:ext uri="{FF2B5EF4-FFF2-40B4-BE49-F238E27FC236}">
                <a16:creationId xmlns:a16="http://schemas.microsoft.com/office/drawing/2014/main" id="{9FAA29D0-2BD2-444B-9E99-6F5394AEA462}"/>
              </a:ext>
            </a:extLst>
          </p:cNvPr>
          <p:cNvCxnSpPr>
            <a:cxnSpLocks noChangeShapeType="1"/>
            <a:stCxn id="17412" idx="2"/>
            <a:endCxn id="17416" idx="3"/>
          </p:cNvCxnSpPr>
          <p:nvPr/>
        </p:nvCxnSpPr>
        <p:spPr bwMode="auto">
          <a:xfrm rot="5400000">
            <a:off x="4788694" y="2883694"/>
            <a:ext cx="2836862" cy="2006600"/>
          </a:xfrm>
          <a:prstGeom prst="bentConnector2">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sp>
        <p:nvSpPr>
          <p:cNvPr id="17419" name="Line 27">
            <a:extLst>
              <a:ext uri="{FF2B5EF4-FFF2-40B4-BE49-F238E27FC236}">
                <a16:creationId xmlns:a16="http://schemas.microsoft.com/office/drawing/2014/main" id="{767C690F-5AC3-437F-9198-DCA088A7B7ED}"/>
              </a:ext>
            </a:extLst>
          </p:cNvPr>
          <p:cNvSpPr>
            <a:spLocks noChangeShapeType="1"/>
          </p:cNvSpPr>
          <p:nvPr/>
        </p:nvSpPr>
        <p:spPr bwMode="auto">
          <a:xfrm>
            <a:off x="4510088" y="2824163"/>
            <a:ext cx="0" cy="485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7420" name="Line 28">
            <a:extLst>
              <a:ext uri="{FF2B5EF4-FFF2-40B4-BE49-F238E27FC236}">
                <a16:creationId xmlns:a16="http://schemas.microsoft.com/office/drawing/2014/main" id="{2C515EA3-9287-44CB-8B4F-DDF82E99408D}"/>
              </a:ext>
            </a:extLst>
          </p:cNvPr>
          <p:cNvSpPr>
            <a:spLocks noChangeShapeType="1"/>
          </p:cNvSpPr>
          <p:nvPr/>
        </p:nvSpPr>
        <p:spPr bwMode="auto">
          <a:xfrm>
            <a:off x="4510088" y="3725863"/>
            <a:ext cx="0" cy="3460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7421" name="Line 29">
            <a:extLst>
              <a:ext uri="{FF2B5EF4-FFF2-40B4-BE49-F238E27FC236}">
                <a16:creationId xmlns:a16="http://schemas.microsoft.com/office/drawing/2014/main" id="{CDF44277-E48D-487E-82E7-3B8C79F3D1FE}"/>
              </a:ext>
            </a:extLst>
          </p:cNvPr>
          <p:cNvSpPr>
            <a:spLocks noChangeShapeType="1"/>
          </p:cNvSpPr>
          <p:nvPr/>
        </p:nvSpPr>
        <p:spPr bwMode="auto">
          <a:xfrm>
            <a:off x="4510088" y="4764088"/>
            <a:ext cx="0" cy="3460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7422" name="Line 31">
            <a:extLst>
              <a:ext uri="{FF2B5EF4-FFF2-40B4-BE49-F238E27FC236}">
                <a16:creationId xmlns:a16="http://schemas.microsoft.com/office/drawing/2014/main" id="{48C55854-4941-404B-B421-C384C3CE1C89}"/>
              </a:ext>
            </a:extLst>
          </p:cNvPr>
          <p:cNvSpPr>
            <a:spLocks noChangeShapeType="1"/>
          </p:cNvSpPr>
          <p:nvPr/>
        </p:nvSpPr>
        <p:spPr bwMode="auto">
          <a:xfrm>
            <a:off x="4510088" y="5524500"/>
            <a:ext cx="0" cy="2079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7423" name="TextBox 18">
            <a:extLst>
              <a:ext uri="{FF2B5EF4-FFF2-40B4-BE49-F238E27FC236}">
                <a16:creationId xmlns:a16="http://schemas.microsoft.com/office/drawing/2014/main" id="{A8B4794C-3FF6-402D-A802-EBB54CAA0C2C}"/>
              </a:ext>
            </a:extLst>
          </p:cNvPr>
          <p:cNvSpPr txBox="1">
            <a:spLocks noChangeArrowheads="1"/>
          </p:cNvSpPr>
          <p:nvPr/>
        </p:nvSpPr>
        <p:spPr bwMode="auto">
          <a:xfrm>
            <a:off x="113506" y="1234868"/>
            <a:ext cx="75485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l" eaLnBrk="1" hangingPunct="1"/>
            <a:r>
              <a:rPr lang="en-IN" altLang="en-US" sz="1200" dirty="0"/>
              <a:t>Exhibit 3.8</a:t>
            </a:r>
            <a:r>
              <a:rPr lang="en-IN" altLang="en-US" sz="1600" dirty="0"/>
              <a:t>  </a:t>
            </a:r>
            <a:r>
              <a:rPr lang="en-IN" altLang="en-US" dirty="0"/>
              <a:t>The investment process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CE0B2BB-35C4-44F8-8A15-4AD51DE2C8AD}"/>
              </a:ext>
            </a:extLst>
          </p:cNvPr>
          <p:cNvSpPr>
            <a:spLocks noGrp="1" noChangeArrowheads="1"/>
          </p:cNvSpPr>
          <p:nvPr>
            <p:ph type="title"/>
          </p:nvPr>
        </p:nvSpPr>
        <p:spPr>
          <a:xfrm>
            <a:off x="1619672" y="234553"/>
            <a:ext cx="5997575" cy="1143000"/>
          </a:xfrm>
        </p:spPr>
        <p:txBody>
          <a:bodyPr/>
          <a:lstStyle/>
          <a:p>
            <a:pPr algn="ctr" eaLnBrk="1" hangingPunct="1"/>
            <a:r>
              <a:rPr lang="en-US" altLang="en-US" sz="3400" dirty="0"/>
              <a:t>The investment process: later stages (Continued)</a:t>
            </a:r>
          </a:p>
        </p:txBody>
      </p:sp>
      <p:sp>
        <p:nvSpPr>
          <p:cNvPr id="18435" name="AutoShape 8">
            <a:extLst>
              <a:ext uri="{FF2B5EF4-FFF2-40B4-BE49-F238E27FC236}">
                <a16:creationId xmlns:a16="http://schemas.microsoft.com/office/drawing/2014/main" id="{07C66718-A4A6-468D-9FFC-C3BF05B52FD2}"/>
              </a:ext>
            </a:extLst>
          </p:cNvPr>
          <p:cNvSpPr>
            <a:spLocks noChangeArrowheads="1"/>
          </p:cNvSpPr>
          <p:nvPr/>
        </p:nvSpPr>
        <p:spPr bwMode="auto">
          <a:xfrm>
            <a:off x="3668713" y="2987675"/>
            <a:ext cx="2833687" cy="650875"/>
          </a:xfrm>
          <a:prstGeom prst="roundRect">
            <a:avLst>
              <a:gd name="adj" fmla="val 16667"/>
            </a:avLst>
          </a:prstGeom>
          <a:solidFill>
            <a:srgbClr val="02AADE"/>
          </a:solidFill>
          <a:ln w="9525" algn="ctr">
            <a:solidFill>
              <a:schemeClr val="tx1"/>
            </a:solidFill>
            <a:round/>
            <a:headEnd/>
            <a:tailEnd/>
          </a:ln>
        </p:spPr>
        <p:txBody>
          <a:bodyPr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a:t>Project report submitted for authorisation</a:t>
            </a:r>
          </a:p>
        </p:txBody>
      </p:sp>
      <p:sp>
        <p:nvSpPr>
          <p:cNvPr id="18436" name="AutoShape 9">
            <a:extLst>
              <a:ext uri="{FF2B5EF4-FFF2-40B4-BE49-F238E27FC236}">
                <a16:creationId xmlns:a16="http://schemas.microsoft.com/office/drawing/2014/main" id="{7E0421F4-C85F-4982-B543-1B7BDC79FE74}"/>
              </a:ext>
            </a:extLst>
          </p:cNvPr>
          <p:cNvSpPr>
            <a:spLocks noChangeArrowheads="1"/>
          </p:cNvSpPr>
          <p:nvPr/>
        </p:nvSpPr>
        <p:spPr bwMode="auto">
          <a:xfrm>
            <a:off x="3825875" y="4098925"/>
            <a:ext cx="2476500" cy="373063"/>
          </a:xfrm>
          <a:prstGeom prst="roundRect">
            <a:avLst>
              <a:gd name="adj" fmla="val 16667"/>
            </a:avLst>
          </a:prstGeom>
          <a:solidFill>
            <a:srgbClr val="02AADE"/>
          </a:solidFill>
          <a:ln w="9525" algn="ctr">
            <a:solidFill>
              <a:schemeClr val="tx1"/>
            </a:solidFill>
            <a:round/>
            <a:headEnd/>
            <a:tailEnd/>
          </a:ln>
        </p:spPr>
        <p:txBody>
          <a:bodyPr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a:t>Implementation</a:t>
            </a:r>
          </a:p>
        </p:txBody>
      </p:sp>
      <p:sp>
        <p:nvSpPr>
          <p:cNvPr id="18437" name="AutoShape 10">
            <a:extLst>
              <a:ext uri="{FF2B5EF4-FFF2-40B4-BE49-F238E27FC236}">
                <a16:creationId xmlns:a16="http://schemas.microsoft.com/office/drawing/2014/main" id="{63A3F862-D10B-4303-8AEF-4603681F57DB}"/>
              </a:ext>
            </a:extLst>
          </p:cNvPr>
          <p:cNvSpPr>
            <a:spLocks noChangeArrowheads="1"/>
          </p:cNvSpPr>
          <p:nvPr/>
        </p:nvSpPr>
        <p:spPr bwMode="auto">
          <a:xfrm>
            <a:off x="1692275" y="4419600"/>
            <a:ext cx="1449388" cy="931863"/>
          </a:xfrm>
          <a:prstGeom prst="roundRect">
            <a:avLst>
              <a:gd name="adj" fmla="val 16667"/>
            </a:avLst>
          </a:prstGeom>
          <a:solidFill>
            <a:srgbClr val="02AADE"/>
          </a:solidFill>
          <a:ln w="9525" algn="ctr">
            <a:solidFill>
              <a:schemeClr val="tx1"/>
            </a:solidFill>
            <a:round/>
            <a:headEnd/>
            <a:tailEnd/>
          </a:ln>
        </p:spPr>
        <p:txBody>
          <a:bodyPr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a:t>Capital expenditure control</a:t>
            </a:r>
          </a:p>
        </p:txBody>
      </p:sp>
      <p:sp>
        <p:nvSpPr>
          <p:cNvPr id="18438" name="AutoShape 11">
            <a:extLst>
              <a:ext uri="{FF2B5EF4-FFF2-40B4-BE49-F238E27FC236}">
                <a16:creationId xmlns:a16="http://schemas.microsoft.com/office/drawing/2014/main" id="{2C5E33F1-12F2-43AC-BFDC-10068E7D9342}"/>
              </a:ext>
            </a:extLst>
          </p:cNvPr>
          <p:cNvSpPr>
            <a:spLocks noChangeArrowheads="1"/>
          </p:cNvSpPr>
          <p:nvPr/>
        </p:nvSpPr>
        <p:spPr bwMode="auto">
          <a:xfrm>
            <a:off x="3865563" y="5351463"/>
            <a:ext cx="2438400" cy="373062"/>
          </a:xfrm>
          <a:prstGeom prst="roundRect">
            <a:avLst>
              <a:gd name="adj" fmla="val 16667"/>
            </a:avLst>
          </a:prstGeom>
          <a:solidFill>
            <a:srgbClr val="02AADE"/>
          </a:solidFill>
          <a:ln w="9525" algn="ctr">
            <a:solidFill>
              <a:schemeClr val="tx1"/>
            </a:solidFill>
            <a:round/>
            <a:headEnd/>
            <a:tailEnd/>
          </a:ln>
        </p:spPr>
        <p:txBody>
          <a:bodyPr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a:t>Post-completion audit</a:t>
            </a:r>
          </a:p>
        </p:txBody>
      </p:sp>
      <p:sp>
        <p:nvSpPr>
          <p:cNvPr id="18439" name="AutoShape 12">
            <a:extLst>
              <a:ext uri="{FF2B5EF4-FFF2-40B4-BE49-F238E27FC236}">
                <a16:creationId xmlns:a16="http://schemas.microsoft.com/office/drawing/2014/main" id="{D272D953-A511-4FCE-A426-6D4053A76A91}"/>
              </a:ext>
            </a:extLst>
          </p:cNvPr>
          <p:cNvSpPr>
            <a:spLocks noChangeArrowheads="1"/>
          </p:cNvSpPr>
          <p:nvPr/>
        </p:nvSpPr>
        <p:spPr bwMode="auto">
          <a:xfrm>
            <a:off x="3930650" y="2254250"/>
            <a:ext cx="2306638" cy="373063"/>
          </a:xfrm>
          <a:prstGeom prst="roundRect">
            <a:avLst>
              <a:gd name="adj" fmla="val 16667"/>
            </a:avLst>
          </a:prstGeom>
          <a:solidFill>
            <a:srgbClr val="FFFF00"/>
          </a:solidFill>
          <a:ln w="9525" algn="ctr">
            <a:solidFill>
              <a:schemeClr val="tx1"/>
            </a:solidFill>
            <a:round/>
            <a:headEnd/>
            <a:tailEnd/>
          </a:ln>
        </p:spPr>
        <p:txBody>
          <a:bodyPr anchor="ct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b="1"/>
              <a:t>Appraisal</a:t>
            </a:r>
          </a:p>
        </p:txBody>
      </p:sp>
      <p:sp>
        <p:nvSpPr>
          <p:cNvPr id="18440" name="Text Box 13">
            <a:extLst>
              <a:ext uri="{FF2B5EF4-FFF2-40B4-BE49-F238E27FC236}">
                <a16:creationId xmlns:a16="http://schemas.microsoft.com/office/drawing/2014/main" id="{9A4E9EF6-477C-402F-B08F-7510D668D5BB}"/>
              </a:ext>
            </a:extLst>
          </p:cNvPr>
          <p:cNvSpPr txBox="1">
            <a:spLocks noChangeArrowheads="1"/>
          </p:cNvSpPr>
          <p:nvPr/>
        </p:nvSpPr>
        <p:spPr bwMode="auto">
          <a:xfrm>
            <a:off x="1824038" y="2584450"/>
            <a:ext cx="998537"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l" eaLnBrk="1" hangingPunct="1"/>
            <a:r>
              <a:rPr lang="en-GB" altLang="en-US" sz="1600" b="1"/>
              <a:t>referred back</a:t>
            </a:r>
          </a:p>
        </p:txBody>
      </p:sp>
      <p:sp>
        <p:nvSpPr>
          <p:cNvPr id="18441" name="Line 17">
            <a:extLst>
              <a:ext uri="{FF2B5EF4-FFF2-40B4-BE49-F238E27FC236}">
                <a16:creationId xmlns:a16="http://schemas.microsoft.com/office/drawing/2014/main" id="{C08D37C5-456D-477C-A99C-0154D6B57911}"/>
              </a:ext>
            </a:extLst>
          </p:cNvPr>
          <p:cNvSpPr>
            <a:spLocks noChangeShapeType="1"/>
          </p:cNvSpPr>
          <p:nvPr/>
        </p:nvSpPr>
        <p:spPr bwMode="auto">
          <a:xfrm>
            <a:off x="4986338" y="1992313"/>
            <a:ext cx="0" cy="2619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8442" name="Line 18">
            <a:extLst>
              <a:ext uri="{FF2B5EF4-FFF2-40B4-BE49-F238E27FC236}">
                <a16:creationId xmlns:a16="http://schemas.microsoft.com/office/drawing/2014/main" id="{7E69292F-4636-4B2F-8FD7-24421AC105A2}"/>
              </a:ext>
            </a:extLst>
          </p:cNvPr>
          <p:cNvSpPr>
            <a:spLocks noChangeShapeType="1"/>
          </p:cNvSpPr>
          <p:nvPr/>
        </p:nvSpPr>
        <p:spPr bwMode="auto">
          <a:xfrm>
            <a:off x="4986338" y="2649538"/>
            <a:ext cx="0" cy="330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8443" name="Line 19">
            <a:extLst>
              <a:ext uri="{FF2B5EF4-FFF2-40B4-BE49-F238E27FC236}">
                <a16:creationId xmlns:a16="http://schemas.microsoft.com/office/drawing/2014/main" id="{817BA521-8952-450C-9245-E3B0387F2351}"/>
              </a:ext>
            </a:extLst>
          </p:cNvPr>
          <p:cNvSpPr>
            <a:spLocks noChangeShapeType="1"/>
          </p:cNvSpPr>
          <p:nvPr/>
        </p:nvSpPr>
        <p:spPr bwMode="auto">
          <a:xfrm>
            <a:off x="4986338" y="3638550"/>
            <a:ext cx="0" cy="4603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8444" name="Line 20">
            <a:extLst>
              <a:ext uri="{FF2B5EF4-FFF2-40B4-BE49-F238E27FC236}">
                <a16:creationId xmlns:a16="http://schemas.microsoft.com/office/drawing/2014/main" id="{6C76876E-6D76-4DFB-ABC7-2F9826A99FBE}"/>
              </a:ext>
            </a:extLst>
          </p:cNvPr>
          <p:cNvSpPr>
            <a:spLocks noChangeShapeType="1"/>
          </p:cNvSpPr>
          <p:nvPr/>
        </p:nvSpPr>
        <p:spPr bwMode="auto">
          <a:xfrm>
            <a:off x="4986338" y="4494213"/>
            <a:ext cx="0" cy="8572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cxnSp>
        <p:nvCxnSpPr>
          <p:cNvPr id="18445" name="AutoShape 21">
            <a:extLst>
              <a:ext uri="{FF2B5EF4-FFF2-40B4-BE49-F238E27FC236}">
                <a16:creationId xmlns:a16="http://schemas.microsoft.com/office/drawing/2014/main" id="{1044897F-18AA-49F7-BCA6-44CF6CC57BE3}"/>
              </a:ext>
            </a:extLst>
          </p:cNvPr>
          <p:cNvCxnSpPr>
            <a:cxnSpLocks noChangeShapeType="1"/>
            <a:stCxn id="18435" idx="1"/>
            <a:endCxn id="18440" idx="2"/>
          </p:cNvCxnSpPr>
          <p:nvPr/>
        </p:nvCxnSpPr>
        <p:spPr bwMode="auto">
          <a:xfrm rot="10800000">
            <a:off x="2324100" y="3170238"/>
            <a:ext cx="1344613" cy="142875"/>
          </a:xfrm>
          <a:prstGeom prst="bentConnector2">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cxnSp>
        <p:nvCxnSpPr>
          <p:cNvPr id="18446" name="AutoShape 22">
            <a:extLst>
              <a:ext uri="{FF2B5EF4-FFF2-40B4-BE49-F238E27FC236}">
                <a16:creationId xmlns:a16="http://schemas.microsoft.com/office/drawing/2014/main" id="{DC7DA1D5-4E16-41B7-842B-13DC786C78EB}"/>
              </a:ext>
            </a:extLst>
          </p:cNvPr>
          <p:cNvCxnSpPr>
            <a:cxnSpLocks noChangeShapeType="1"/>
            <a:stCxn id="18440" idx="0"/>
            <a:endCxn id="18439" idx="1"/>
          </p:cNvCxnSpPr>
          <p:nvPr/>
        </p:nvCxnSpPr>
        <p:spPr bwMode="auto">
          <a:xfrm rot="-5400000">
            <a:off x="3055937" y="1709738"/>
            <a:ext cx="142875" cy="1606550"/>
          </a:xfrm>
          <a:prstGeom prst="bentConnector2">
            <a:avLst/>
          </a:prstGeom>
          <a:noFill/>
          <a:ln w="9525">
            <a:solidFill>
              <a:schemeClr val="tx1"/>
            </a:solidFill>
            <a:miter lim="800000"/>
            <a:headEnd/>
            <a:tailEnd type="triangle" w="med" len="med"/>
          </a:ln>
          <a:extLst>
            <a:ext uri="{909E8E84-426E-40DD-AFC4-6F175D3DCCD1}">
              <a14:hiddenFill xmlns:a14="http://schemas.microsoft.com/office/drawing/2010/main">
                <a:noFill/>
              </a14:hiddenFill>
            </a:ext>
          </a:extLst>
        </p:spPr>
      </p:cxnSp>
      <p:sp>
        <p:nvSpPr>
          <p:cNvPr id="18447" name="Line 24">
            <a:extLst>
              <a:ext uri="{FF2B5EF4-FFF2-40B4-BE49-F238E27FC236}">
                <a16:creationId xmlns:a16="http://schemas.microsoft.com/office/drawing/2014/main" id="{E7C72CB1-6F4F-4EB2-B7D3-07D0E5676E24}"/>
              </a:ext>
            </a:extLst>
          </p:cNvPr>
          <p:cNvSpPr>
            <a:spLocks noChangeShapeType="1"/>
          </p:cNvSpPr>
          <p:nvPr/>
        </p:nvSpPr>
        <p:spPr bwMode="auto">
          <a:xfrm flipH="1">
            <a:off x="3141663" y="4625975"/>
            <a:ext cx="184467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8448" name="Line 25">
            <a:extLst>
              <a:ext uri="{FF2B5EF4-FFF2-40B4-BE49-F238E27FC236}">
                <a16:creationId xmlns:a16="http://schemas.microsoft.com/office/drawing/2014/main" id="{12112ECD-C411-46C4-A631-4220F5AFB1C3}"/>
              </a:ext>
            </a:extLst>
          </p:cNvPr>
          <p:cNvSpPr>
            <a:spLocks noChangeShapeType="1"/>
          </p:cNvSpPr>
          <p:nvPr/>
        </p:nvSpPr>
        <p:spPr bwMode="auto">
          <a:xfrm>
            <a:off x="3141663" y="5153025"/>
            <a:ext cx="184467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8449" name="TextBox 18">
            <a:extLst>
              <a:ext uri="{FF2B5EF4-FFF2-40B4-BE49-F238E27FC236}">
                <a16:creationId xmlns:a16="http://schemas.microsoft.com/office/drawing/2014/main" id="{3F1A4F63-919F-45D3-BE7B-2E0801AF7218}"/>
              </a:ext>
            </a:extLst>
          </p:cNvPr>
          <p:cNvSpPr txBox="1">
            <a:spLocks noChangeArrowheads="1"/>
          </p:cNvSpPr>
          <p:nvPr/>
        </p:nvSpPr>
        <p:spPr bwMode="auto">
          <a:xfrm>
            <a:off x="683568" y="1474589"/>
            <a:ext cx="75485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l" eaLnBrk="1" hangingPunct="1"/>
            <a:r>
              <a:rPr lang="en-IN" altLang="en-US" sz="1200" dirty="0"/>
              <a:t>Exhibit 3.8</a:t>
            </a:r>
            <a:r>
              <a:rPr lang="en-IN" altLang="en-US" sz="1600" dirty="0"/>
              <a:t>  </a:t>
            </a:r>
            <a:r>
              <a:rPr lang="en-IN" altLang="en-US" dirty="0"/>
              <a:t>The investment process (Continued)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5B62111C-9E6A-4829-9478-52C56EB58D55}"/>
              </a:ext>
            </a:extLst>
          </p:cNvPr>
          <p:cNvSpPr>
            <a:spLocks noGrp="1" noChangeArrowheads="1"/>
          </p:cNvSpPr>
          <p:nvPr>
            <p:ph type="title"/>
          </p:nvPr>
        </p:nvSpPr>
        <p:spPr>
          <a:xfrm>
            <a:off x="1573213" y="485775"/>
            <a:ext cx="5997575" cy="1143000"/>
          </a:xfrm>
        </p:spPr>
        <p:txBody>
          <a:bodyPr/>
          <a:lstStyle/>
          <a:p>
            <a:pPr algn="ctr" eaLnBrk="1" hangingPunct="1"/>
            <a:r>
              <a:rPr lang="en-GB" altLang="en-US" sz="3400"/>
              <a:t>Development and classification </a:t>
            </a:r>
            <a:endParaRPr lang="en-US" altLang="en-US" sz="3400"/>
          </a:p>
        </p:txBody>
      </p:sp>
      <p:sp>
        <p:nvSpPr>
          <p:cNvPr id="30725" name="AutoShape 5">
            <a:extLst>
              <a:ext uri="{FF2B5EF4-FFF2-40B4-BE49-F238E27FC236}">
                <a16:creationId xmlns:a16="http://schemas.microsoft.com/office/drawing/2014/main" id="{394E604F-974F-4C53-8EF9-6A4DD98BEB7B}"/>
              </a:ext>
            </a:extLst>
          </p:cNvPr>
          <p:cNvSpPr>
            <a:spLocks noChangeArrowheads="1"/>
          </p:cNvSpPr>
          <p:nvPr/>
        </p:nvSpPr>
        <p:spPr bwMode="auto">
          <a:xfrm>
            <a:off x="755650" y="2133600"/>
            <a:ext cx="3384550" cy="504825"/>
          </a:xfrm>
          <a:prstGeom prst="roundRect">
            <a:avLst>
              <a:gd name="adj" fmla="val 16667"/>
            </a:avLst>
          </a:prstGeom>
          <a:gradFill rotWithShape="1">
            <a:gsLst>
              <a:gs pos="0">
                <a:srgbClr val="FF9900"/>
              </a:gs>
              <a:gs pos="50000">
                <a:srgbClr val="FFFFFF"/>
              </a:gs>
              <a:gs pos="100000">
                <a:srgbClr val="FF9900"/>
              </a:gs>
            </a:gsLst>
            <a:lin ang="5400000" scaled="1"/>
          </a:gradFill>
          <a:ln w="9525" algn="ctr">
            <a:solidFill>
              <a:srgbClr val="FF6600"/>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Equipment replacement</a:t>
            </a:r>
            <a:endParaRPr lang="en-US" altLang="en-US"/>
          </a:p>
        </p:txBody>
      </p:sp>
      <p:sp>
        <p:nvSpPr>
          <p:cNvPr id="30733" name="AutoShape 13">
            <a:extLst>
              <a:ext uri="{FF2B5EF4-FFF2-40B4-BE49-F238E27FC236}">
                <a16:creationId xmlns:a16="http://schemas.microsoft.com/office/drawing/2014/main" id="{DDE880A4-9756-4364-9ABC-E679BF7403A1}"/>
              </a:ext>
            </a:extLst>
          </p:cNvPr>
          <p:cNvSpPr>
            <a:spLocks noChangeArrowheads="1"/>
          </p:cNvSpPr>
          <p:nvPr/>
        </p:nvSpPr>
        <p:spPr bwMode="auto">
          <a:xfrm>
            <a:off x="1619250" y="2924175"/>
            <a:ext cx="3529013" cy="504825"/>
          </a:xfrm>
          <a:prstGeom prst="roundRect">
            <a:avLst>
              <a:gd name="adj" fmla="val 16667"/>
            </a:avLst>
          </a:prstGeom>
          <a:gradFill rotWithShape="1">
            <a:gsLst>
              <a:gs pos="0">
                <a:srgbClr val="FF9900"/>
              </a:gs>
              <a:gs pos="50000">
                <a:srgbClr val="FFFFFF"/>
              </a:gs>
              <a:gs pos="100000">
                <a:srgbClr val="FF9900"/>
              </a:gs>
            </a:gsLst>
            <a:lin ang="5400000" scaled="1"/>
          </a:gradFill>
          <a:ln w="9525" algn="ctr">
            <a:solidFill>
              <a:srgbClr val="FF6600"/>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Expand/improve existing products</a:t>
            </a:r>
            <a:endParaRPr lang="en-US" altLang="en-US"/>
          </a:p>
        </p:txBody>
      </p:sp>
      <p:sp>
        <p:nvSpPr>
          <p:cNvPr id="30735" name="AutoShape 15">
            <a:extLst>
              <a:ext uri="{FF2B5EF4-FFF2-40B4-BE49-F238E27FC236}">
                <a16:creationId xmlns:a16="http://schemas.microsoft.com/office/drawing/2014/main" id="{0BC8BC0F-91B6-434F-A994-C4FA26B3AB05}"/>
              </a:ext>
            </a:extLst>
          </p:cNvPr>
          <p:cNvSpPr>
            <a:spLocks noChangeArrowheads="1"/>
          </p:cNvSpPr>
          <p:nvPr/>
        </p:nvSpPr>
        <p:spPr bwMode="auto">
          <a:xfrm>
            <a:off x="3492500" y="4508500"/>
            <a:ext cx="3384550" cy="504825"/>
          </a:xfrm>
          <a:prstGeom prst="roundRect">
            <a:avLst>
              <a:gd name="adj" fmla="val 16667"/>
            </a:avLst>
          </a:prstGeom>
          <a:gradFill rotWithShape="1">
            <a:gsLst>
              <a:gs pos="0">
                <a:srgbClr val="FF9900"/>
              </a:gs>
              <a:gs pos="50000">
                <a:srgbClr val="FFFFFF"/>
              </a:gs>
              <a:gs pos="100000">
                <a:srgbClr val="FF9900"/>
              </a:gs>
            </a:gsLst>
            <a:lin ang="5400000" scaled="1"/>
          </a:gradFill>
          <a:ln w="9525" algn="ctr">
            <a:solidFill>
              <a:srgbClr val="FF6600"/>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New products</a:t>
            </a:r>
            <a:endParaRPr lang="en-US" altLang="en-US"/>
          </a:p>
        </p:txBody>
      </p:sp>
      <p:sp>
        <p:nvSpPr>
          <p:cNvPr id="30736" name="AutoShape 16">
            <a:extLst>
              <a:ext uri="{FF2B5EF4-FFF2-40B4-BE49-F238E27FC236}">
                <a16:creationId xmlns:a16="http://schemas.microsoft.com/office/drawing/2014/main" id="{1F534538-EDEB-424A-8ADA-C733A6B123DA}"/>
              </a:ext>
            </a:extLst>
          </p:cNvPr>
          <p:cNvSpPr>
            <a:spLocks noChangeArrowheads="1"/>
          </p:cNvSpPr>
          <p:nvPr/>
        </p:nvSpPr>
        <p:spPr bwMode="auto">
          <a:xfrm>
            <a:off x="2484438" y="3716338"/>
            <a:ext cx="3382962" cy="504825"/>
          </a:xfrm>
          <a:prstGeom prst="roundRect">
            <a:avLst>
              <a:gd name="adj" fmla="val 16667"/>
            </a:avLst>
          </a:prstGeom>
          <a:gradFill rotWithShape="1">
            <a:gsLst>
              <a:gs pos="0">
                <a:srgbClr val="FF9900"/>
              </a:gs>
              <a:gs pos="50000">
                <a:srgbClr val="FFFFFF"/>
              </a:gs>
              <a:gs pos="100000">
                <a:srgbClr val="FF9900"/>
              </a:gs>
            </a:gsLst>
            <a:lin ang="5400000" scaled="1"/>
          </a:gradFill>
          <a:ln w="9525" algn="ctr">
            <a:solidFill>
              <a:srgbClr val="FF6600"/>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Cost reduction</a:t>
            </a:r>
            <a:endParaRPr lang="en-US" altLang="en-US"/>
          </a:p>
        </p:txBody>
      </p:sp>
      <p:sp>
        <p:nvSpPr>
          <p:cNvPr id="30737" name="AutoShape 17">
            <a:extLst>
              <a:ext uri="{FF2B5EF4-FFF2-40B4-BE49-F238E27FC236}">
                <a16:creationId xmlns:a16="http://schemas.microsoft.com/office/drawing/2014/main" id="{1851B03D-892E-47C6-B534-F42A8ADDA271}"/>
              </a:ext>
            </a:extLst>
          </p:cNvPr>
          <p:cNvSpPr>
            <a:spLocks noChangeArrowheads="1"/>
          </p:cNvSpPr>
          <p:nvPr/>
        </p:nvSpPr>
        <p:spPr bwMode="auto">
          <a:xfrm>
            <a:off x="4356100" y="5300663"/>
            <a:ext cx="3240088" cy="504825"/>
          </a:xfrm>
          <a:prstGeom prst="roundRect">
            <a:avLst>
              <a:gd name="adj" fmla="val 16667"/>
            </a:avLst>
          </a:prstGeom>
          <a:gradFill rotWithShape="1">
            <a:gsLst>
              <a:gs pos="0">
                <a:srgbClr val="FF9900"/>
              </a:gs>
              <a:gs pos="50000">
                <a:srgbClr val="FFFFFF"/>
              </a:gs>
              <a:gs pos="100000">
                <a:srgbClr val="FF9900"/>
              </a:gs>
            </a:gsLst>
            <a:lin ang="5400000" scaled="1"/>
          </a:gradFill>
          <a:ln w="9525" algn="ctr">
            <a:solidFill>
              <a:srgbClr val="FF6600"/>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Statutory and welfare</a:t>
            </a:r>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3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3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35"/>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5" grpId="0" animBg="1"/>
      <p:bldP spid="30733" grpId="0" animBg="1"/>
      <p:bldP spid="30735" grpId="0" animBg="1"/>
      <p:bldP spid="30736" grpId="0" animBg="1"/>
      <p:bldP spid="3073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73E9F30E-75C0-4C94-A4EE-A81DFCF8FB7C}"/>
              </a:ext>
            </a:extLst>
          </p:cNvPr>
          <p:cNvSpPr>
            <a:spLocks noGrp="1" noChangeArrowheads="1"/>
          </p:cNvSpPr>
          <p:nvPr>
            <p:ph type="title"/>
          </p:nvPr>
        </p:nvSpPr>
        <p:spPr>
          <a:xfrm>
            <a:off x="1573213" y="485775"/>
            <a:ext cx="5997575" cy="1143000"/>
          </a:xfrm>
        </p:spPr>
        <p:txBody>
          <a:bodyPr/>
          <a:lstStyle/>
          <a:p>
            <a:pPr algn="ctr" eaLnBrk="1" hangingPunct="1"/>
            <a:r>
              <a:rPr lang="en-GB" altLang="en-US" sz="3400"/>
              <a:t>Post-completion audit: </a:t>
            </a:r>
            <a:br>
              <a:rPr lang="en-GB" altLang="en-US" sz="3400"/>
            </a:br>
            <a:r>
              <a:rPr lang="en-GB" altLang="en-US" sz="3400"/>
              <a:t>the benefits</a:t>
            </a:r>
            <a:endParaRPr lang="en-US" altLang="en-US" sz="3400"/>
          </a:p>
        </p:txBody>
      </p:sp>
      <p:sp>
        <p:nvSpPr>
          <p:cNvPr id="31747" name="Rectangle 3">
            <a:extLst>
              <a:ext uri="{FF2B5EF4-FFF2-40B4-BE49-F238E27FC236}">
                <a16:creationId xmlns:a16="http://schemas.microsoft.com/office/drawing/2014/main" id="{AED9698B-3679-4154-A5A7-4E1CBE6E886E}"/>
              </a:ext>
            </a:extLst>
          </p:cNvPr>
          <p:cNvSpPr>
            <a:spLocks noGrp="1" noChangeArrowheads="1"/>
          </p:cNvSpPr>
          <p:nvPr>
            <p:ph type="body" idx="1"/>
          </p:nvPr>
        </p:nvSpPr>
        <p:spPr>
          <a:xfrm>
            <a:off x="909638" y="2565400"/>
            <a:ext cx="7415212" cy="3240088"/>
          </a:xfrm>
        </p:spPr>
        <p:txBody>
          <a:bodyPr/>
          <a:lstStyle/>
          <a:p>
            <a:pPr marL="334963" indent="-334963" eaLnBrk="1" hangingPunct="1">
              <a:lnSpc>
                <a:spcPct val="90000"/>
              </a:lnSpc>
              <a:buFontTx/>
              <a:buAutoNum type="arabicPeriod"/>
            </a:pPr>
            <a:r>
              <a:rPr lang="en-GB" altLang="en-US" sz="2800"/>
              <a:t>Financial control mechanism</a:t>
            </a:r>
          </a:p>
          <a:p>
            <a:pPr marL="334963" indent="-334963" eaLnBrk="1" hangingPunct="1">
              <a:buFontTx/>
              <a:buAutoNum type="arabicPeriod"/>
            </a:pPr>
            <a:r>
              <a:rPr lang="en-GB" altLang="en-US" sz="2800"/>
              <a:t>Insights may be useful for future financial decision making</a:t>
            </a:r>
          </a:p>
          <a:p>
            <a:pPr marL="334963" indent="-334963" eaLnBrk="1" hangingPunct="1">
              <a:buFontTx/>
              <a:buAutoNum type="arabicPeriod"/>
            </a:pPr>
            <a:r>
              <a:rPr lang="en-GB" altLang="en-US" sz="2800"/>
              <a:t>The psychological effect (likely to increase the accuracy of forecasting).</a:t>
            </a:r>
          </a:p>
          <a:p>
            <a:pPr marL="334963" indent="-334963" eaLnBrk="1" hangingPunct="1">
              <a:lnSpc>
                <a:spcPct val="90000"/>
              </a:lnSpc>
              <a:buFontTx/>
              <a:buAutoNum type="arabicPeriod"/>
            </a:pPr>
            <a:endParaRPr lang="en-US"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DA5FDFA-215F-4F8F-8EFD-8C0FED8B76DE}"/>
              </a:ext>
            </a:extLst>
          </p:cNvPr>
          <p:cNvSpPr>
            <a:spLocks noGrp="1" noChangeArrowheads="1"/>
          </p:cNvSpPr>
          <p:nvPr>
            <p:ph type="title"/>
          </p:nvPr>
        </p:nvSpPr>
        <p:spPr>
          <a:xfrm>
            <a:off x="1573213" y="234950"/>
            <a:ext cx="5997575" cy="1143000"/>
          </a:xfrm>
        </p:spPr>
        <p:txBody>
          <a:bodyPr/>
          <a:lstStyle/>
          <a:p>
            <a:pPr algn="ctr" eaLnBrk="1" hangingPunct="1"/>
            <a:r>
              <a:rPr lang="en-GB" altLang="en-US" sz="3400"/>
              <a:t>Capital rationing</a:t>
            </a:r>
            <a:endParaRPr lang="en-US" altLang="en-US" sz="3400"/>
          </a:p>
        </p:txBody>
      </p:sp>
      <p:sp>
        <p:nvSpPr>
          <p:cNvPr id="32771" name="Rectangle 3">
            <a:extLst>
              <a:ext uri="{FF2B5EF4-FFF2-40B4-BE49-F238E27FC236}">
                <a16:creationId xmlns:a16="http://schemas.microsoft.com/office/drawing/2014/main" id="{B79B0DE4-B216-4D62-AF4E-65BBFF14221B}"/>
              </a:ext>
            </a:extLst>
          </p:cNvPr>
          <p:cNvSpPr>
            <a:spLocks noGrp="1" noChangeArrowheads="1"/>
          </p:cNvSpPr>
          <p:nvPr>
            <p:ph type="body" idx="1"/>
          </p:nvPr>
        </p:nvSpPr>
        <p:spPr>
          <a:xfrm>
            <a:off x="892175" y="2276475"/>
            <a:ext cx="7415213" cy="3240088"/>
          </a:xfrm>
        </p:spPr>
        <p:txBody>
          <a:bodyPr/>
          <a:lstStyle/>
          <a:p>
            <a:pPr eaLnBrk="1" hangingPunct="1"/>
            <a:r>
              <a:rPr lang="en-GB" altLang="en-US"/>
              <a:t>Soft rationing</a:t>
            </a:r>
          </a:p>
          <a:p>
            <a:pPr eaLnBrk="1" hangingPunct="1"/>
            <a:r>
              <a:rPr lang="en-GB" altLang="en-US"/>
              <a:t>Hard rationing</a:t>
            </a:r>
          </a:p>
          <a:p>
            <a:pPr eaLnBrk="1" hangingPunct="1"/>
            <a:r>
              <a:rPr lang="en-GB" altLang="en-US"/>
              <a:t>One-period capital rationing</a:t>
            </a:r>
          </a:p>
          <a:p>
            <a:pPr marL="706438" lvl="1" indent="-354013" eaLnBrk="1" hangingPunct="1">
              <a:lnSpc>
                <a:spcPct val="50000"/>
              </a:lnSpc>
            </a:pPr>
            <a:r>
              <a:rPr lang="en-GB" altLang="en-US" sz="3000"/>
              <a:t>Divisible projects</a:t>
            </a:r>
            <a:br>
              <a:rPr lang="en-GB" altLang="en-US" sz="3000"/>
            </a:br>
            <a:endParaRPr lang="en-GB" altLang="en-US" sz="3000"/>
          </a:p>
          <a:p>
            <a:pPr marL="706438" lvl="1" indent="-354013" eaLnBrk="1" hangingPunct="1">
              <a:lnSpc>
                <a:spcPct val="50000"/>
              </a:lnSpc>
            </a:pPr>
            <a:r>
              <a:rPr lang="en-GB" altLang="en-US" sz="3000"/>
              <a:t>Indivisible projects.</a:t>
            </a:r>
            <a:endParaRPr lang="en-US" altLang="en-US" sz="30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2771">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08A0328-7908-4EEF-B596-EEBA5CF3D83C}"/>
              </a:ext>
            </a:extLst>
          </p:cNvPr>
          <p:cNvSpPr>
            <a:spLocks noGrp="1" noChangeArrowheads="1"/>
          </p:cNvSpPr>
          <p:nvPr>
            <p:ph type="title"/>
          </p:nvPr>
        </p:nvSpPr>
        <p:spPr>
          <a:xfrm>
            <a:off x="1573213" y="234950"/>
            <a:ext cx="5997575" cy="1143000"/>
          </a:xfrm>
        </p:spPr>
        <p:txBody>
          <a:bodyPr/>
          <a:lstStyle/>
          <a:p>
            <a:pPr algn="ctr" eaLnBrk="1" hangingPunct="1"/>
            <a:r>
              <a:rPr lang="en-GB" altLang="en-US" sz="3400"/>
              <a:t>Bigtasks plc</a:t>
            </a:r>
            <a:endParaRPr lang="en-US" altLang="en-US" sz="3400"/>
          </a:p>
        </p:txBody>
      </p:sp>
      <p:sp>
        <p:nvSpPr>
          <p:cNvPr id="32771" name="Rectangle 3">
            <a:extLst>
              <a:ext uri="{FF2B5EF4-FFF2-40B4-BE49-F238E27FC236}">
                <a16:creationId xmlns:a16="http://schemas.microsoft.com/office/drawing/2014/main" id="{ED3F4861-B292-4B0D-968A-FABA142733C5}"/>
              </a:ext>
            </a:extLst>
          </p:cNvPr>
          <p:cNvSpPr>
            <a:spLocks noGrp="1" noChangeArrowheads="1"/>
          </p:cNvSpPr>
          <p:nvPr>
            <p:ph type="body" idx="1"/>
          </p:nvPr>
        </p:nvSpPr>
        <p:spPr>
          <a:xfrm>
            <a:off x="909638" y="2276475"/>
            <a:ext cx="7302500" cy="1000125"/>
          </a:xfrm>
        </p:spPr>
        <p:txBody>
          <a:bodyPr/>
          <a:lstStyle/>
          <a:p>
            <a:pPr eaLnBrk="1" hangingPunct="1"/>
            <a:r>
              <a:rPr lang="en-GB" altLang="en-US" sz="2800"/>
              <a:t>Capital at time zero has been rationed to £4.5m.</a:t>
            </a:r>
            <a:endParaRPr lang="en-US" altLang="en-US" sz="2800"/>
          </a:p>
        </p:txBody>
      </p:sp>
      <p:pic>
        <p:nvPicPr>
          <p:cNvPr id="22532" name="Picture 5" descr="C:\TIFF\OUT\page-103.gif">
            <a:extLst>
              <a:ext uri="{FF2B5EF4-FFF2-40B4-BE49-F238E27FC236}">
                <a16:creationId xmlns:a16="http://schemas.microsoft.com/office/drawing/2014/main" id="{2D1E8514-D6CA-462C-B476-025D1DB771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6913" y="3683000"/>
            <a:ext cx="7750175" cy="1690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25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C:\TIFF\OUT\page-103b.gif">
            <a:extLst>
              <a:ext uri="{FF2B5EF4-FFF2-40B4-BE49-F238E27FC236}">
                <a16:creationId xmlns:a16="http://schemas.microsoft.com/office/drawing/2014/main" id="{920D1566-E408-4E0C-9B99-9BBF9F0633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6600" y="2924175"/>
            <a:ext cx="7329488" cy="205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Rectangle 2">
            <a:extLst>
              <a:ext uri="{FF2B5EF4-FFF2-40B4-BE49-F238E27FC236}">
                <a16:creationId xmlns:a16="http://schemas.microsoft.com/office/drawing/2014/main" id="{5AF2480A-EACE-494E-8667-97B7F7ADA5EE}"/>
              </a:ext>
            </a:extLst>
          </p:cNvPr>
          <p:cNvSpPr>
            <a:spLocks noGrp="1" noChangeArrowheads="1"/>
          </p:cNvSpPr>
          <p:nvPr>
            <p:ph type="title"/>
          </p:nvPr>
        </p:nvSpPr>
        <p:spPr>
          <a:xfrm>
            <a:off x="1573213" y="234950"/>
            <a:ext cx="5997575" cy="1143000"/>
          </a:xfrm>
        </p:spPr>
        <p:txBody>
          <a:bodyPr/>
          <a:lstStyle/>
          <a:p>
            <a:pPr algn="ctr" eaLnBrk="1" hangingPunct="1"/>
            <a:r>
              <a:rPr lang="en-GB" altLang="en-US" sz="3400"/>
              <a:t>Bigtasks plc (Continued)</a:t>
            </a:r>
            <a:endParaRPr lang="en-US" altLang="en-US" sz="34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EDAE6586-1B06-4A92-8608-5F8F5A072590}"/>
              </a:ext>
            </a:extLst>
          </p:cNvPr>
          <p:cNvSpPr>
            <a:spLocks noGrp="1" noChangeArrowheads="1"/>
          </p:cNvSpPr>
          <p:nvPr>
            <p:ph type="title"/>
          </p:nvPr>
        </p:nvSpPr>
        <p:spPr>
          <a:xfrm>
            <a:off x="1573213" y="477838"/>
            <a:ext cx="5997575" cy="1143000"/>
          </a:xfrm>
        </p:spPr>
        <p:txBody>
          <a:bodyPr/>
          <a:lstStyle/>
          <a:p>
            <a:pPr algn="ctr" eaLnBrk="1" hangingPunct="1"/>
            <a:r>
              <a:rPr lang="en-GB" altLang="en-US"/>
              <a:t>Profitability index (PI) and benefit–cost ratio</a:t>
            </a:r>
            <a:endParaRPr lang="en-US" altLang="en-US"/>
          </a:p>
        </p:txBody>
      </p:sp>
      <p:sp>
        <p:nvSpPr>
          <p:cNvPr id="32771" name="Rectangle 3">
            <a:extLst>
              <a:ext uri="{FF2B5EF4-FFF2-40B4-BE49-F238E27FC236}">
                <a16:creationId xmlns:a16="http://schemas.microsoft.com/office/drawing/2014/main" id="{C9913F05-3A86-4728-B0CD-3AAE97AADE79}"/>
              </a:ext>
            </a:extLst>
          </p:cNvPr>
          <p:cNvSpPr>
            <a:spLocks noGrp="1" noChangeArrowheads="1"/>
          </p:cNvSpPr>
          <p:nvPr>
            <p:ph type="body" idx="1"/>
          </p:nvPr>
        </p:nvSpPr>
        <p:spPr>
          <a:xfrm>
            <a:off x="909638" y="2754313"/>
            <a:ext cx="3136900" cy="565150"/>
          </a:xfrm>
        </p:spPr>
        <p:txBody>
          <a:bodyPr/>
          <a:lstStyle/>
          <a:p>
            <a:pPr eaLnBrk="1" hangingPunct="1">
              <a:buFontTx/>
              <a:buNone/>
            </a:pPr>
            <a:r>
              <a:rPr lang="en-GB" altLang="en-US" sz="2800" dirty="0"/>
              <a:t>Profitability index</a:t>
            </a:r>
            <a:endParaRPr lang="en-US" altLang="en-US" sz="2800" dirty="0"/>
          </a:p>
        </p:txBody>
      </p:sp>
      <p:sp>
        <p:nvSpPr>
          <p:cNvPr id="4" name="Rectangle 3">
            <a:extLst>
              <a:ext uri="{FF2B5EF4-FFF2-40B4-BE49-F238E27FC236}">
                <a16:creationId xmlns:a16="http://schemas.microsoft.com/office/drawing/2014/main" id="{66393073-50A3-4D08-938A-35E83EF1B0FE}"/>
              </a:ext>
            </a:extLst>
          </p:cNvPr>
          <p:cNvSpPr txBox="1">
            <a:spLocks noChangeArrowheads="1"/>
          </p:cNvSpPr>
          <p:nvPr/>
        </p:nvSpPr>
        <p:spPr bwMode="auto">
          <a:xfrm>
            <a:off x="3741738" y="2790825"/>
            <a:ext cx="433387" cy="565150"/>
          </a:xfrm>
          <a:prstGeom prst="rect">
            <a:avLst/>
          </a:prstGeom>
          <a:solidFill>
            <a:schemeClr val="bg1"/>
          </a:solidFill>
          <a:ln w="9525">
            <a:noFill/>
            <a:miter lim="800000"/>
            <a:headEnd/>
            <a:tailEnd/>
          </a:ln>
        </p:spPr>
        <p:txBody>
          <a:bodyPr/>
          <a:lstStyle/>
          <a:p>
            <a:pPr marL="342900" indent="-342900" algn="l">
              <a:spcBef>
                <a:spcPct val="25000"/>
              </a:spcBef>
              <a:spcAft>
                <a:spcPct val="25000"/>
              </a:spcAft>
              <a:defRPr/>
            </a:pPr>
            <a:r>
              <a:rPr lang="en-GB" sz="2800" kern="0" dirty="0">
                <a:latin typeface="+mn-lt"/>
              </a:rPr>
              <a:t>= </a:t>
            </a:r>
            <a:endParaRPr lang="en-US" sz="2800" kern="0" dirty="0">
              <a:latin typeface="+mn-lt"/>
            </a:endParaRPr>
          </a:p>
        </p:txBody>
      </p:sp>
      <p:sp>
        <p:nvSpPr>
          <p:cNvPr id="5" name="Rectangle 3">
            <a:extLst>
              <a:ext uri="{FF2B5EF4-FFF2-40B4-BE49-F238E27FC236}">
                <a16:creationId xmlns:a16="http://schemas.microsoft.com/office/drawing/2014/main" id="{8C5248BC-9BB0-417A-9FE8-E72A1D9EE799}"/>
              </a:ext>
            </a:extLst>
          </p:cNvPr>
          <p:cNvSpPr txBox="1">
            <a:spLocks noChangeArrowheads="1"/>
          </p:cNvSpPr>
          <p:nvPr/>
        </p:nvSpPr>
        <p:spPr bwMode="auto">
          <a:xfrm>
            <a:off x="4068763" y="2538413"/>
            <a:ext cx="3436937" cy="565150"/>
          </a:xfrm>
          <a:prstGeom prst="rect">
            <a:avLst/>
          </a:prstGeom>
          <a:solidFill>
            <a:schemeClr val="bg1"/>
          </a:solidFill>
          <a:ln w="9525">
            <a:noFill/>
            <a:miter lim="800000"/>
            <a:headEnd/>
            <a:tailEnd/>
          </a:ln>
        </p:spPr>
        <p:txBody>
          <a:bodyPr/>
          <a:lstStyle/>
          <a:p>
            <a:pPr marL="342900" indent="-342900" algn="l">
              <a:spcBef>
                <a:spcPct val="25000"/>
              </a:spcBef>
              <a:spcAft>
                <a:spcPct val="25000"/>
              </a:spcAft>
              <a:defRPr/>
            </a:pPr>
            <a:r>
              <a:rPr lang="en-GB" sz="2800" kern="0" dirty="0">
                <a:latin typeface="+mn-lt"/>
              </a:rPr>
              <a:t>Gross percent value </a:t>
            </a:r>
            <a:endParaRPr lang="en-US" sz="2800" kern="0" dirty="0">
              <a:latin typeface="+mn-lt"/>
            </a:endParaRPr>
          </a:p>
        </p:txBody>
      </p:sp>
      <p:cxnSp>
        <p:nvCxnSpPr>
          <p:cNvPr id="24582" name="Straight Connector 6">
            <a:extLst>
              <a:ext uri="{FF2B5EF4-FFF2-40B4-BE49-F238E27FC236}">
                <a16:creationId xmlns:a16="http://schemas.microsoft.com/office/drawing/2014/main" id="{3D90B32D-AEEF-4FE9-ABB6-3399F6B01BFE}"/>
              </a:ext>
            </a:extLst>
          </p:cNvPr>
          <p:cNvCxnSpPr>
            <a:cxnSpLocks noChangeShapeType="1"/>
          </p:cNvCxnSpPr>
          <p:nvPr/>
        </p:nvCxnSpPr>
        <p:spPr bwMode="auto">
          <a:xfrm>
            <a:off x="4200525" y="3068638"/>
            <a:ext cx="3132138" cy="0"/>
          </a:xfrm>
          <a:prstGeom prst="line">
            <a:avLst/>
          </a:prstGeom>
          <a:noFill/>
          <a:ln w="15875" algn="ctr">
            <a:solidFill>
              <a:schemeClr val="tx1"/>
            </a:solidFill>
            <a:round/>
            <a:headEnd/>
            <a:tailEnd/>
          </a:ln>
          <a:extLst>
            <a:ext uri="{909E8E84-426E-40DD-AFC4-6F175D3DCCD1}">
              <a14:hiddenFill xmlns:a14="http://schemas.microsoft.com/office/drawing/2010/main">
                <a:noFill/>
              </a14:hiddenFill>
            </a:ext>
          </a:extLst>
        </p:spPr>
      </p:cxnSp>
      <p:sp>
        <p:nvSpPr>
          <p:cNvPr id="9" name="Rectangle 3">
            <a:extLst>
              <a:ext uri="{FF2B5EF4-FFF2-40B4-BE49-F238E27FC236}">
                <a16:creationId xmlns:a16="http://schemas.microsoft.com/office/drawing/2014/main" id="{D9F0643D-AAB7-4F11-AFFE-DAD2DA17DD38}"/>
              </a:ext>
            </a:extLst>
          </p:cNvPr>
          <p:cNvSpPr txBox="1">
            <a:spLocks noChangeArrowheads="1"/>
          </p:cNvSpPr>
          <p:nvPr/>
        </p:nvSpPr>
        <p:spPr bwMode="auto">
          <a:xfrm>
            <a:off x="4738688" y="3078163"/>
            <a:ext cx="2929656" cy="523875"/>
          </a:xfrm>
          <a:prstGeom prst="rect">
            <a:avLst/>
          </a:prstGeom>
          <a:solidFill>
            <a:schemeClr val="bg1"/>
          </a:solidFill>
          <a:ln w="9525">
            <a:noFill/>
            <a:miter lim="800000"/>
            <a:headEnd/>
            <a:tailEnd/>
          </a:ln>
        </p:spPr>
        <p:txBody>
          <a:bodyPr/>
          <a:lstStyle/>
          <a:p>
            <a:pPr marL="342900" indent="-342900" algn="l">
              <a:spcBef>
                <a:spcPct val="25000"/>
              </a:spcBef>
              <a:spcAft>
                <a:spcPct val="25000"/>
              </a:spcAft>
              <a:defRPr/>
            </a:pPr>
            <a:r>
              <a:rPr lang="en-GB" sz="2800" kern="0" dirty="0">
                <a:latin typeface="+mn-lt"/>
              </a:rPr>
              <a:t>Initial outlay</a:t>
            </a:r>
            <a:endParaRPr lang="en-US" sz="2800" kern="0" dirty="0">
              <a:latin typeface="+mn-lt"/>
            </a:endParaRPr>
          </a:p>
        </p:txBody>
      </p:sp>
      <p:sp>
        <p:nvSpPr>
          <p:cNvPr id="10" name="Rectangle 3">
            <a:extLst>
              <a:ext uri="{FF2B5EF4-FFF2-40B4-BE49-F238E27FC236}">
                <a16:creationId xmlns:a16="http://schemas.microsoft.com/office/drawing/2014/main" id="{2B118429-9102-4922-8950-9D60FA25B8D9}"/>
              </a:ext>
            </a:extLst>
          </p:cNvPr>
          <p:cNvSpPr txBox="1">
            <a:spLocks noChangeArrowheads="1"/>
          </p:cNvSpPr>
          <p:nvPr/>
        </p:nvSpPr>
        <p:spPr bwMode="auto">
          <a:xfrm>
            <a:off x="909638" y="4021138"/>
            <a:ext cx="3136900" cy="566737"/>
          </a:xfrm>
          <a:prstGeom prst="rect">
            <a:avLst/>
          </a:prstGeom>
          <a:solidFill>
            <a:schemeClr val="bg1"/>
          </a:solidFill>
          <a:ln w="9525">
            <a:noFill/>
            <a:miter lim="800000"/>
            <a:headEnd/>
            <a:tailEnd/>
          </a:ln>
        </p:spPr>
        <p:txBody>
          <a:bodyPr/>
          <a:lstStyle/>
          <a:p>
            <a:pPr marL="342900" indent="-342900" algn="l">
              <a:spcBef>
                <a:spcPct val="25000"/>
              </a:spcBef>
              <a:spcAft>
                <a:spcPct val="25000"/>
              </a:spcAft>
              <a:defRPr/>
            </a:pPr>
            <a:r>
              <a:rPr lang="en-GB" sz="2800" kern="0" dirty="0">
                <a:latin typeface="+mn-lt"/>
              </a:rPr>
              <a:t>Benefit–cost ratio</a:t>
            </a:r>
            <a:endParaRPr lang="en-US" sz="2800" kern="0" dirty="0">
              <a:latin typeface="+mn-lt"/>
            </a:endParaRPr>
          </a:p>
        </p:txBody>
      </p:sp>
      <p:sp>
        <p:nvSpPr>
          <p:cNvPr id="11" name="Rectangle 3">
            <a:extLst>
              <a:ext uri="{FF2B5EF4-FFF2-40B4-BE49-F238E27FC236}">
                <a16:creationId xmlns:a16="http://schemas.microsoft.com/office/drawing/2014/main" id="{D7CEC204-E5A9-465D-8D96-A9B39360C968}"/>
              </a:ext>
            </a:extLst>
          </p:cNvPr>
          <p:cNvSpPr txBox="1">
            <a:spLocks noChangeArrowheads="1"/>
          </p:cNvSpPr>
          <p:nvPr/>
        </p:nvSpPr>
        <p:spPr bwMode="auto">
          <a:xfrm>
            <a:off x="3741738" y="4057650"/>
            <a:ext cx="433387" cy="565150"/>
          </a:xfrm>
          <a:prstGeom prst="rect">
            <a:avLst/>
          </a:prstGeom>
          <a:solidFill>
            <a:schemeClr val="bg1"/>
          </a:solidFill>
          <a:ln w="9525">
            <a:noFill/>
            <a:miter lim="800000"/>
            <a:headEnd/>
            <a:tailEnd/>
          </a:ln>
        </p:spPr>
        <p:txBody>
          <a:bodyPr/>
          <a:lstStyle/>
          <a:p>
            <a:pPr marL="342900" indent="-342900" algn="l">
              <a:spcBef>
                <a:spcPct val="25000"/>
              </a:spcBef>
              <a:spcAft>
                <a:spcPct val="25000"/>
              </a:spcAft>
              <a:defRPr/>
            </a:pPr>
            <a:r>
              <a:rPr lang="en-GB" sz="2800" kern="0" dirty="0">
                <a:latin typeface="+mn-lt"/>
              </a:rPr>
              <a:t>= </a:t>
            </a:r>
            <a:endParaRPr lang="en-US" sz="2800" kern="0" dirty="0">
              <a:latin typeface="+mn-lt"/>
            </a:endParaRPr>
          </a:p>
        </p:txBody>
      </p:sp>
      <p:sp>
        <p:nvSpPr>
          <p:cNvPr id="12" name="Rectangle 3">
            <a:extLst>
              <a:ext uri="{FF2B5EF4-FFF2-40B4-BE49-F238E27FC236}">
                <a16:creationId xmlns:a16="http://schemas.microsoft.com/office/drawing/2014/main" id="{3BB7FD24-710C-4228-ABC0-6BFD71C25415}"/>
              </a:ext>
            </a:extLst>
          </p:cNvPr>
          <p:cNvSpPr txBox="1">
            <a:spLocks noChangeArrowheads="1"/>
          </p:cNvSpPr>
          <p:nvPr/>
        </p:nvSpPr>
        <p:spPr bwMode="auto">
          <a:xfrm>
            <a:off x="4068763" y="3805238"/>
            <a:ext cx="3436937" cy="565150"/>
          </a:xfrm>
          <a:prstGeom prst="rect">
            <a:avLst/>
          </a:prstGeom>
          <a:solidFill>
            <a:schemeClr val="bg1"/>
          </a:solidFill>
          <a:ln w="9525">
            <a:noFill/>
            <a:miter lim="800000"/>
            <a:headEnd/>
            <a:tailEnd/>
          </a:ln>
        </p:spPr>
        <p:txBody>
          <a:bodyPr/>
          <a:lstStyle/>
          <a:p>
            <a:pPr marL="342900" indent="-342900" algn="l">
              <a:spcBef>
                <a:spcPct val="25000"/>
              </a:spcBef>
              <a:spcAft>
                <a:spcPct val="25000"/>
              </a:spcAft>
              <a:defRPr/>
            </a:pPr>
            <a:r>
              <a:rPr lang="en-GB" sz="2800" kern="0" dirty="0">
                <a:latin typeface="+mn-lt"/>
              </a:rPr>
              <a:t>Net percent value </a:t>
            </a:r>
            <a:endParaRPr lang="en-US" sz="2800" kern="0" dirty="0">
              <a:latin typeface="+mn-lt"/>
            </a:endParaRPr>
          </a:p>
        </p:txBody>
      </p:sp>
      <p:sp>
        <p:nvSpPr>
          <p:cNvPr id="14" name="Rectangle 3">
            <a:extLst>
              <a:ext uri="{FF2B5EF4-FFF2-40B4-BE49-F238E27FC236}">
                <a16:creationId xmlns:a16="http://schemas.microsoft.com/office/drawing/2014/main" id="{2868C78C-231E-4D9E-AC71-1E2A507E1CD3}"/>
              </a:ext>
            </a:extLst>
          </p:cNvPr>
          <p:cNvSpPr txBox="1">
            <a:spLocks noChangeArrowheads="1"/>
          </p:cNvSpPr>
          <p:nvPr/>
        </p:nvSpPr>
        <p:spPr bwMode="auto">
          <a:xfrm>
            <a:off x="4738688" y="4344988"/>
            <a:ext cx="3001664" cy="523875"/>
          </a:xfrm>
          <a:prstGeom prst="rect">
            <a:avLst/>
          </a:prstGeom>
          <a:solidFill>
            <a:schemeClr val="bg1"/>
          </a:solidFill>
          <a:ln w="9525">
            <a:noFill/>
            <a:miter lim="800000"/>
            <a:headEnd/>
            <a:tailEnd/>
          </a:ln>
        </p:spPr>
        <p:txBody>
          <a:bodyPr/>
          <a:lstStyle/>
          <a:p>
            <a:pPr marL="342900" indent="-342900" algn="l">
              <a:spcBef>
                <a:spcPct val="25000"/>
              </a:spcBef>
              <a:spcAft>
                <a:spcPct val="25000"/>
              </a:spcAft>
              <a:defRPr/>
            </a:pPr>
            <a:r>
              <a:rPr lang="en-GB" sz="2800" kern="0" dirty="0">
                <a:latin typeface="+mn-lt"/>
              </a:rPr>
              <a:t>Initial outlay</a:t>
            </a:r>
            <a:endParaRPr lang="en-US" sz="2800" kern="0" dirty="0">
              <a:latin typeface="+mn-lt"/>
            </a:endParaRPr>
          </a:p>
        </p:txBody>
      </p:sp>
      <p:cxnSp>
        <p:nvCxnSpPr>
          <p:cNvPr id="24588" name="Straight Connector 6">
            <a:extLst>
              <a:ext uri="{FF2B5EF4-FFF2-40B4-BE49-F238E27FC236}">
                <a16:creationId xmlns:a16="http://schemas.microsoft.com/office/drawing/2014/main" id="{CC24BF65-DBDA-4560-80A4-F3459C37C058}"/>
              </a:ext>
            </a:extLst>
          </p:cNvPr>
          <p:cNvCxnSpPr>
            <a:cxnSpLocks noChangeShapeType="1"/>
          </p:cNvCxnSpPr>
          <p:nvPr/>
        </p:nvCxnSpPr>
        <p:spPr bwMode="auto">
          <a:xfrm>
            <a:off x="4140200" y="4365625"/>
            <a:ext cx="3132138" cy="0"/>
          </a:xfrm>
          <a:prstGeom prst="line">
            <a:avLst/>
          </a:prstGeom>
          <a:noFill/>
          <a:ln w="15875" algn="ctr">
            <a:solidFill>
              <a:schemeClr val="tx1"/>
            </a:solidFill>
            <a:round/>
            <a:headEnd/>
            <a:tailEnd/>
          </a:ln>
          <a:extLst>
            <a:ext uri="{909E8E84-426E-40DD-AFC4-6F175D3DCCD1}">
              <a14:hiddenFill xmlns:a14="http://schemas.microsoft.com/office/drawing/2010/main">
                <a:noFill/>
              </a14:hiddenFill>
            </a:ext>
          </a:extLst>
        </p:spPr>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458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nodeType="clickEffect">
                                  <p:stCondLst>
                                    <p:cond delay="0"/>
                                  </p:stCondLst>
                                  <p:childTnLst>
                                    <p:set>
                                      <p:cBhvr>
                                        <p:cTn id="32" dur="1" fill="hold">
                                          <p:stCondLst>
                                            <p:cond delay="0"/>
                                          </p:stCondLst>
                                        </p:cTn>
                                        <p:tgtEl>
                                          <p:spTgt spid="24588"/>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3" descr="R:\Graphics\Powerpoint\PE_UK\PE404-Arnold\Final files\GIF\ch04\EX.3.11.gif">
            <a:extLst>
              <a:ext uri="{FF2B5EF4-FFF2-40B4-BE49-F238E27FC236}">
                <a16:creationId xmlns:a16="http://schemas.microsoft.com/office/drawing/2014/main" id="{CB94AA9E-20C6-4D4F-BDE8-422914D147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692696"/>
            <a:ext cx="7400925" cy="300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TextBox 18">
            <a:extLst>
              <a:ext uri="{FF2B5EF4-FFF2-40B4-BE49-F238E27FC236}">
                <a16:creationId xmlns:a16="http://schemas.microsoft.com/office/drawing/2014/main" id="{EE26040A-959B-47B1-A592-DA760BE86548}"/>
              </a:ext>
            </a:extLst>
          </p:cNvPr>
          <p:cNvSpPr txBox="1">
            <a:spLocks noChangeArrowheads="1"/>
          </p:cNvSpPr>
          <p:nvPr/>
        </p:nvSpPr>
        <p:spPr bwMode="auto">
          <a:xfrm>
            <a:off x="899592" y="4149080"/>
            <a:ext cx="75485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l" eaLnBrk="1" hangingPunct="1"/>
            <a:r>
              <a:rPr lang="en-IN" altLang="en-US" sz="1200" dirty="0"/>
              <a:t>Exhibit 3.11</a:t>
            </a:r>
            <a:r>
              <a:rPr lang="en-IN" altLang="en-US" sz="1600" dirty="0"/>
              <a:t>  </a:t>
            </a:r>
            <a:r>
              <a:rPr lang="en-IN" altLang="en-US" dirty="0" err="1"/>
              <a:t>Bigtasks</a:t>
            </a:r>
            <a:r>
              <a:rPr lang="en-IN" altLang="en-US" dirty="0"/>
              <a:t> plc: Profitability indices and benefit–cost ratios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3" descr="R:\Graphics\Powerpoint\PE_UK\PE404-Arnold\Final files\GIF\ch04\EX.3.12.gif">
            <a:extLst>
              <a:ext uri="{FF2B5EF4-FFF2-40B4-BE49-F238E27FC236}">
                <a16:creationId xmlns:a16="http://schemas.microsoft.com/office/drawing/2014/main" id="{EE42AE73-556F-41E8-B783-9636D143B4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782" y="836712"/>
            <a:ext cx="7673975" cy="217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TextBox 18">
            <a:extLst>
              <a:ext uri="{FF2B5EF4-FFF2-40B4-BE49-F238E27FC236}">
                <a16:creationId xmlns:a16="http://schemas.microsoft.com/office/drawing/2014/main" id="{9E45C8DF-78B9-46CD-B99D-283E121F3B0A}"/>
              </a:ext>
            </a:extLst>
          </p:cNvPr>
          <p:cNvSpPr txBox="1">
            <a:spLocks noChangeArrowheads="1"/>
          </p:cNvSpPr>
          <p:nvPr/>
        </p:nvSpPr>
        <p:spPr bwMode="auto">
          <a:xfrm>
            <a:off x="797718" y="3474940"/>
            <a:ext cx="75485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l" eaLnBrk="1" hangingPunct="1"/>
            <a:r>
              <a:rPr lang="en-IN" altLang="en-US" sz="1200" dirty="0"/>
              <a:t>Exhibit 3.12</a:t>
            </a:r>
            <a:r>
              <a:rPr lang="en-IN" altLang="en-US" sz="1600" dirty="0"/>
              <a:t>  </a:t>
            </a:r>
            <a:r>
              <a:rPr lang="en-IN" altLang="en-US" dirty="0" err="1"/>
              <a:t>Bigtasks</a:t>
            </a:r>
            <a:r>
              <a:rPr lang="en-IN" altLang="en-US" dirty="0"/>
              <a:t> plc: Ranking according to the highest profitability index</a:t>
            </a:r>
          </a:p>
        </p:txBody>
      </p:sp>
      <p:sp>
        <p:nvSpPr>
          <p:cNvPr id="6" name="Rectangle 3">
            <a:extLst>
              <a:ext uri="{FF2B5EF4-FFF2-40B4-BE49-F238E27FC236}">
                <a16:creationId xmlns:a16="http://schemas.microsoft.com/office/drawing/2014/main" id="{D0AAC63A-590E-419F-9C1D-FE245F08F1B6}"/>
              </a:ext>
            </a:extLst>
          </p:cNvPr>
          <p:cNvSpPr txBox="1">
            <a:spLocks noChangeArrowheads="1"/>
          </p:cNvSpPr>
          <p:nvPr/>
        </p:nvSpPr>
        <p:spPr bwMode="auto">
          <a:xfrm>
            <a:off x="931069" y="4437112"/>
            <a:ext cx="7415212" cy="800100"/>
          </a:xfrm>
          <a:prstGeom prst="rect">
            <a:avLst/>
          </a:prstGeom>
          <a:solidFill>
            <a:schemeClr val="bg1"/>
          </a:solidFill>
          <a:ln w="9525">
            <a:noFill/>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l" eaLnBrk="1" hangingPunct="1">
              <a:lnSpc>
                <a:spcPct val="90000"/>
              </a:lnSpc>
              <a:spcBef>
                <a:spcPct val="25000"/>
              </a:spcBef>
              <a:spcAft>
                <a:spcPct val="25000"/>
              </a:spcAft>
            </a:pPr>
            <a:r>
              <a:rPr lang="en-IN" altLang="en-US" sz="2200" dirty="0"/>
              <a:t>An extra £1.198m (£18.764 – £17.566m) is created for shareholders by selecting projects</a:t>
            </a:r>
          </a:p>
          <a:p>
            <a:pPr algn="l" eaLnBrk="1" hangingPunct="1">
              <a:lnSpc>
                <a:spcPct val="90000"/>
              </a:lnSpc>
              <a:spcBef>
                <a:spcPct val="25000"/>
              </a:spcBef>
              <a:spcAft>
                <a:spcPct val="25000"/>
              </a:spcAft>
              <a:buFont typeface="Arial" panose="020B0604020202020204" pitchFamily="34" charset="0"/>
              <a:buChar char="•"/>
            </a:pPr>
            <a:endParaRPr lang="en-US" altLang="en-US" sz="2000" dirty="0"/>
          </a:p>
          <a:p>
            <a:pPr algn="l" eaLnBrk="1" hangingPunct="1">
              <a:lnSpc>
                <a:spcPct val="90000"/>
              </a:lnSpc>
              <a:spcBef>
                <a:spcPct val="25000"/>
              </a:spcBef>
              <a:spcAft>
                <a:spcPct val="25000"/>
              </a:spcAft>
            </a:pPr>
            <a:r>
              <a:rPr lang="en-US" altLang="en-US" sz="2000"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84011F0A-A4CC-4C05-A5B4-3501D7830359}"/>
              </a:ext>
            </a:extLst>
          </p:cNvPr>
          <p:cNvSpPr>
            <a:spLocks noGrp="1" noChangeArrowheads="1"/>
          </p:cNvSpPr>
          <p:nvPr>
            <p:ph type="title"/>
          </p:nvPr>
        </p:nvSpPr>
        <p:spPr>
          <a:xfrm>
            <a:off x="1573213" y="244475"/>
            <a:ext cx="5997575" cy="1143000"/>
          </a:xfrm>
        </p:spPr>
        <p:txBody>
          <a:bodyPr/>
          <a:lstStyle/>
          <a:p>
            <a:pPr algn="ctr" eaLnBrk="1" hangingPunct="1"/>
            <a:r>
              <a:rPr lang="en-GB" altLang="en-US" sz="3400"/>
              <a:t>Indivisible projects</a:t>
            </a:r>
            <a:endParaRPr lang="en-US" altLang="en-US" sz="3400"/>
          </a:p>
        </p:txBody>
      </p:sp>
      <p:pic>
        <p:nvPicPr>
          <p:cNvPr id="27651" name="Picture 4" descr="R:\Graphics\Powerpoint\PE_UK\PE404-Arnold\Final files\GIF\ch04\EX.3.13.gif">
            <a:extLst>
              <a:ext uri="{FF2B5EF4-FFF2-40B4-BE49-F238E27FC236}">
                <a16:creationId xmlns:a16="http://schemas.microsoft.com/office/drawing/2014/main" id="{CDF715B8-DC39-48E5-AE75-7EDF8DF85B5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1366988"/>
            <a:ext cx="5264150" cy="368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2" name="TextBox 18">
            <a:extLst>
              <a:ext uri="{FF2B5EF4-FFF2-40B4-BE49-F238E27FC236}">
                <a16:creationId xmlns:a16="http://schemas.microsoft.com/office/drawing/2014/main" id="{953F19BB-3378-4CE8-87F1-73AABC6558CF}"/>
              </a:ext>
            </a:extLst>
          </p:cNvPr>
          <p:cNvSpPr txBox="1">
            <a:spLocks noChangeArrowheads="1"/>
          </p:cNvSpPr>
          <p:nvPr/>
        </p:nvSpPr>
        <p:spPr bwMode="auto">
          <a:xfrm>
            <a:off x="971600" y="5229200"/>
            <a:ext cx="70564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l" eaLnBrk="1" hangingPunct="1"/>
            <a:r>
              <a:rPr lang="en-IN" altLang="en-US" sz="1200" dirty="0"/>
              <a:t>Exhibit 3.13</a:t>
            </a:r>
            <a:r>
              <a:rPr lang="en-IN" altLang="en-US" sz="1600" dirty="0"/>
              <a:t>  </a:t>
            </a:r>
            <a:r>
              <a:rPr lang="en-IN" altLang="en-US" dirty="0"/>
              <a:t>Individual project with capital constraint of £3m</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6730DB71-6FEB-4319-BBA1-248627CC6352}"/>
              </a:ext>
            </a:extLst>
          </p:cNvPr>
          <p:cNvSpPr>
            <a:spLocks noGrp="1" noChangeArrowheads="1"/>
          </p:cNvSpPr>
          <p:nvPr>
            <p:ph type="title"/>
          </p:nvPr>
        </p:nvSpPr>
        <p:spPr>
          <a:xfrm>
            <a:off x="1573213" y="495300"/>
            <a:ext cx="5997575" cy="1143000"/>
          </a:xfrm>
        </p:spPr>
        <p:txBody>
          <a:bodyPr/>
          <a:lstStyle/>
          <a:p>
            <a:pPr algn="ctr" eaLnBrk="1" hangingPunct="1"/>
            <a:r>
              <a:rPr lang="en-GB" altLang="en-US" sz="3400"/>
              <a:t>Taxation and investment appraisal: two rules</a:t>
            </a:r>
            <a:endParaRPr lang="en-US" altLang="en-US" sz="3400"/>
          </a:p>
        </p:txBody>
      </p:sp>
      <p:sp>
        <p:nvSpPr>
          <p:cNvPr id="33795" name="Rectangle 3">
            <a:extLst>
              <a:ext uri="{FF2B5EF4-FFF2-40B4-BE49-F238E27FC236}">
                <a16:creationId xmlns:a16="http://schemas.microsoft.com/office/drawing/2014/main" id="{C5D56934-4540-4784-8651-1C56ABF37019}"/>
              </a:ext>
            </a:extLst>
          </p:cNvPr>
          <p:cNvSpPr>
            <a:spLocks noGrp="1" noChangeArrowheads="1"/>
          </p:cNvSpPr>
          <p:nvPr>
            <p:ph type="body" idx="1"/>
          </p:nvPr>
        </p:nvSpPr>
        <p:spPr>
          <a:xfrm>
            <a:off x="901700" y="2349500"/>
            <a:ext cx="7415213" cy="3600450"/>
          </a:xfrm>
        </p:spPr>
        <p:txBody>
          <a:bodyPr/>
          <a:lstStyle/>
          <a:p>
            <a:pPr marL="0" indent="0" eaLnBrk="1" hangingPunct="1">
              <a:lnSpc>
                <a:spcPct val="90000"/>
              </a:lnSpc>
              <a:buFontTx/>
              <a:buNone/>
              <a:tabLst>
                <a:tab pos="347663" algn="l"/>
              </a:tabLst>
            </a:pPr>
            <a:r>
              <a:rPr lang="en-US" altLang="en-US" sz="1800" b="1" i="1"/>
              <a:t>Rule 1 </a:t>
            </a:r>
          </a:p>
          <a:p>
            <a:pPr marL="0" indent="0" eaLnBrk="1" hangingPunct="1">
              <a:lnSpc>
                <a:spcPct val="90000"/>
              </a:lnSpc>
              <a:buFontTx/>
              <a:buNone/>
              <a:tabLst>
                <a:tab pos="347663" algn="l"/>
              </a:tabLst>
            </a:pPr>
            <a:r>
              <a:rPr lang="en-US" altLang="en-US" sz="1800"/>
              <a:t>If acceptance of a project changes the tax liabilities of the firm then incremental tax effects need to be accommodated in the analysis.</a:t>
            </a:r>
          </a:p>
          <a:p>
            <a:pPr marL="0" indent="0" eaLnBrk="1" hangingPunct="1">
              <a:lnSpc>
                <a:spcPct val="90000"/>
              </a:lnSpc>
              <a:buFontTx/>
              <a:buNone/>
              <a:tabLst>
                <a:tab pos="347663" algn="l"/>
              </a:tabLst>
            </a:pPr>
            <a:endParaRPr lang="en-US" altLang="en-US" sz="1800" b="1" i="1"/>
          </a:p>
          <a:p>
            <a:pPr marL="0" indent="0" eaLnBrk="1" hangingPunct="1">
              <a:lnSpc>
                <a:spcPct val="50000"/>
              </a:lnSpc>
              <a:buFontTx/>
              <a:buNone/>
              <a:tabLst>
                <a:tab pos="347663" algn="l"/>
              </a:tabLst>
            </a:pPr>
            <a:r>
              <a:rPr lang="en-US" altLang="en-US" sz="1800" b="1" i="1"/>
              <a:t>Rule 2 </a:t>
            </a:r>
          </a:p>
          <a:p>
            <a:pPr marL="0" indent="0" eaLnBrk="1" hangingPunct="1">
              <a:lnSpc>
                <a:spcPct val="90000"/>
              </a:lnSpc>
              <a:buFontTx/>
              <a:buNone/>
              <a:tabLst>
                <a:tab pos="347663" algn="l"/>
              </a:tabLst>
            </a:pPr>
            <a:r>
              <a:rPr lang="en-US" altLang="en-US" sz="1800"/>
              <a:t>Get the timing right. Incorporate the cash outflow of tax into the analysis at the correct time</a:t>
            </a:r>
          </a:p>
          <a:p>
            <a:pPr marL="0" indent="0" eaLnBrk="1" hangingPunct="1">
              <a:lnSpc>
                <a:spcPct val="90000"/>
              </a:lnSpc>
              <a:tabLst>
                <a:tab pos="347663" algn="l"/>
              </a:tabLst>
            </a:pPr>
            <a:r>
              <a:rPr lang="en-US" altLang="en-US" sz="1800"/>
              <a:t>	Specific projects are not taxed separately, but additional profits 	will be taxed</a:t>
            </a:r>
          </a:p>
          <a:p>
            <a:pPr marL="0" indent="0" eaLnBrk="1" hangingPunct="1">
              <a:lnSpc>
                <a:spcPct val="90000"/>
              </a:lnSpc>
              <a:tabLst>
                <a:tab pos="347663" algn="l"/>
              </a:tabLst>
            </a:pPr>
            <a:r>
              <a:rPr lang="en-US" altLang="en-US" sz="1800"/>
              <a:t>	Writing down allowance.</a:t>
            </a:r>
          </a:p>
          <a:p>
            <a:pPr marL="0" indent="0" eaLnBrk="1" hangingPunct="1">
              <a:lnSpc>
                <a:spcPct val="90000"/>
              </a:lnSpc>
              <a:buFontTx/>
              <a:buNone/>
              <a:tabLst>
                <a:tab pos="347663" algn="l"/>
              </a:tabLst>
            </a:pPr>
            <a:r>
              <a:rPr lang="en-US" altLang="en-US" sz="180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379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3795">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37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47A6EC37-C7E0-41F7-9897-71DA603573D0}"/>
              </a:ext>
            </a:extLst>
          </p:cNvPr>
          <p:cNvSpPr>
            <a:spLocks noGrp="1" noChangeArrowheads="1"/>
          </p:cNvSpPr>
          <p:nvPr>
            <p:ph type="title"/>
          </p:nvPr>
        </p:nvSpPr>
        <p:spPr>
          <a:xfrm>
            <a:off x="1573213" y="242888"/>
            <a:ext cx="5997575" cy="1143000"/>
          </a:xfrm>
        </p:spPr>
        <p:txBody>
          <a:bodyPr/>
          <a:lstStyle/>
          <a:p>
            <a:pPr algn="ctr" eaLnBrk="1" hangingPunct="1"/>
            <a:r>
              <a:rPr lang="en-GB" altLang="en-US" sz="3400"/>
              <a:t>Inflation </a:t>
            </a:r>
            <a:endParaRPr lang="en-US" altLang="en-US" sz="3400"/>
          </a:p>
        </p:txBody>
      </p:sp>
      <p:sp>
        <p:nvSpPr>
          <p:cNvPr id="33795" name="Rectangle 3">
            <a:extLst>
              <a:ext uri="{FF2B5EF4-FFF2-40B4-BE49-F238E27FC236}">
                <a16:creationId xmlns:a16="http://schemas.microsoft.com/office/drawing/2014/main" id="{1D8B6FF5-AA3C-404F-9CF0-C855700A8A52}"/>
              </a:ext>
            </a:extLst>
          </p:cNvPr>
          <p:cNvSpPr>
            <a:spLocks noGrp="1" noChangeArrowheads="1"/>
          </p:cNvSpPr>
          <p:nvPr>
            <p:ph type="body" idx="1"/>
          </p:nvPr>
        </p:nvSpPr>
        <p:spPr>
          <a:xfrm>
            <a:off x="683568" y="1412776"/>
            <a:ext cx="7776864" cy="3960440"/>
          </a:xfrm>
        </p:spPr>
        <p:txBody>
          <a:bodyPr/>
          <a:lstStyle/>
          <a:p>
            <a:pPr marL="0" indent="0" eaLnBrk="1" hangingPunct="1">
              <a:lnSpc>
                <a:spcPct val="90000"/>
              </a:lnSpc>
              <a:buFontTx/>
              <a:buNone/>
            </a:pPr>
            <a:r>
              <a:rPr lang="en-US" altLang="en-US" sz="2200" dirty="0"/>
              <a:t>Specific inflation refers to the price changes of an individual good or service. General inflation is the reduced purchasing power of money and is measured by an overall price index, which follows the price changes of a ‘basket’ of goods and services through time.</a:t>
            </a:r>
          </a:p>
          <a:p>
            <a:pPr marL="0" indent="0" eaLnBrk="1" hangingPunct="1">
              <a:lnSpc>
                <a:spcPct val="90000"/>
              </a:lnSpc>
              <a:buFontTx/>
              <a:buNone/>
            </a:pPr>
            <a:endParaRPr lang="en-US" altLang="en-US" sz="2200" dirty="0"/>
          </a:p>
          <a:p>
            <a:pPr marL="0" indent="0" eaLnBrk="1" hangingPunct="1">
              <a:lnSpc>
                <a:spcPct val="90000"/>
              </a:lnSpc>
              <a:buFontTx/>
              <a:buNone/>
            </a:pPr>
            <a:r>
              <a:rPr lang="en-US" altLang="en-US" sz="2200" dirty="0"/>
              <a:t>Inflation creates two problems for project appraisal. The estimation of future cash flows is made more troublesome. The project appraiser will have to estimate the degree to which future cash flows will be inflated. Second, the rate of return required by the firm’s security holders, such as shareholders, will rise if inflation rises.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40F3A284-CDE1-4F5A-9F66-7CD60710C663}"/>
              </a:ext>
            </a:extLst>
          </p:cNvPr>
          <p:cNvSpPr>
            <a:spLocks noGrp="1" noChangeArrowheads="1"/>
          </p:cNvSpPr>
          <p:nvPr>
            <p:ph type="title"/>
          </p:nvPr>
        </p:nvSpPr>
        <p:spPr>
          <a:xfrm>
            <a:off x="1573213" y="495300"/>
            <a:ext cx="5997575" cy="1143000"/>
          </a:xfrm>
        </p:spPr>
        <p:txBody>
          <a:bodyPr/>
          <a:lstStyle/>
          <a:p>
            <a:pPr algn="ctr" eaLnBrk="1" hangingPunct="1"/>
            <a:r>
              <a:rPr lang="en-GB" altLang="en-US" sz="3400"/>
              <a:t>Compensation and the discount rate</a:t>
            </a:r>
            <a:endParaRPr lang="en-US" altLang="en-US" sz="3400"/>
          </a:p>
        </p:txBody>
      </p:sp>
      <p:sp>
        <p:nvSpPr>
          <p:cNvPr id="35844" name="Oval 4">
            <a:extLst>
              <a:ext uri="{FF2B5EF4-FFF2-40B4-BE49-F238E27FC236}">
                <a16:creationId xmlns:a16="http://schemas.microsoft.com/office/drawing/2014/main" id="{82B65156-D706-4A6D-BAC8-CF079213A325}"/>
              </a:ext>
            </a:extLst>
          </p:cNvPr>
          <p:cNvSpPr>
            <a:spLocks noChangeArrowheads="1"/>
          </p:cNvSpPr>
          <p:nvPr/>
        </p:nvSpPr>
        <p:spPr bwMode="auto">
          <a:xfrm>
            <a:off x="2843213" y="3429000"/>
            <a:ext cx="2736850" cy="1152525"/>
          </a:xfrm>
          <a:prstGeom prst="ellipse">
            <a:avLst/>
          </a:prstGeom>
          <a:gradFill rotWithShape="1">
            <a:gsLst>
              <a:gs pos="0">
                <a:srgbClr val="339966"/>
              </a:gs>
              <a:gs pos="50000">
                <a:schemeClr val="bg1"/>
              </a:gs>
              <a:gs pos="100000">
                <a:srgbClr val="339966"/>
              </a:gs>
            </a:gsLst>
            <a:lin ang="5400000" scaled="1"/>
          </a:gradFill>
          <a:ln w="9525" algn="ctr">
            <a:solidFill>
              <a:srgbClr val="339966"/>
            </a:solidFill>
            <a:round/>
            <a:headEnd/>
            <a:tailEnd/>
          </a:ln>
          <a:effectLst/>
        </p:spPr>
        <p:txBody>
          <a:bodyPr wrap="none" anchor="ctr"/>
          <a:lstStyle/>
          <a:p>
            <a:pPr>
              <a:defRPr/>
            </a:pPr>
            <a:r>
              <a:rPr lang="en-GB" dirty="0"/>
              <a:t>Discount rate</a:t>
            </a:r>
            <a:endParaRPr lang="en-US" dirty="0"/>
          </a:p>
        </p:txBody>
      </p:sp>
      <p:sp>
        <p:nvSpPr>
          <p:cNvPr id="35847" name="Oval 7">
            <a:extLst>
              <a:ext uri="{FF2B5EF4-FFF2-40B4-BE49-F238E27FC236}">
                <a16:creationId xmlns:a16="http://schemas.microsoft.com/office/drawing/2014/main" id="{9DDD634D-59B6-4DC2-B398-E3699D075E5E}"/>
              </a:ext>
            </a:extLst>
          </p:cNvPr>
          <p:cNvSpPr>
            <a:spLocks noChangeArrowheads="1"/>
          </p:cNvSpPr>
          <p:nvPr/>
        </p:nvSpPr>
        <p:spPr bwMode="auto">
          <a:xfrm>
            <a:off x="827088" y="2276475"/>
            <a:ext cx="2376487" cy="1152525"/>
          </a:xfrm>
          <a:prstGeom prst="ellipse">
            <a:avLst/>
          </a:prstGeom>
          <a:gradFill rotWithShape="1">
            <a:gsLst>
              <a:gs pos="0">
                <a:srgbClr val="FF6600"/>
              </a:gs>
              <a:gs pos="50000">
                <a:schemeClr val="bg1"/>
              </a:gs>
              <a:gs pos="100000">
                <a:srgbClr val="FF6600"/>
              </a:gs>
            </a:gsLst>
            <a:lin ang="5400000" scaled="1"/>
          </a:gradFill>
          <a:ln w="9525" algn="ctr">
            <a:solidFill>
              <a:srgbClr val="FF6600"/>
            </a:solidFill>
            <a:round/>
            <a:headEnd/>
            <a:tailEnd/>
          </a:ln>
          <a:effectLst/>
        </p:spPr>
        <p:txBody>
          <a:bodyPr anchor="ctr"/>
          <a:lstStyle/>
          <a:p>
            <a:pPr>
              <a:defRPr/>
            </a:pPr>
            <a:r>
              <a:rPr lang="en-GB" dirty="0"/>
              <a:t>Pure time value of money</a:t>
            </a:r>
            <a:endParaRPr lang="en-US" dirty="0"/>
          </a:p>
        </p:txBody>
      </p:sp>
      <p:sp>
        <p:nvSpPr>
          <p:cNvPr id="35848" name="Oval 8">
            <a:extLst>
              <a:ext uri="{FF2B5EF4-FFF2-40B4-BE49-F238E27FC236}">
                <a16:creationId xmlns:a16="http://schemas.microsoft.com/office/drawing/2014/main" id="{57048680-DAB5-4CE7-9879-C929176E50EE}"/>
              </a:ext>
            </a:extLst>
          </p:cNvPr>
          <p:cNvSpPr>
            <a:spLocks noChangeArrowheads="1"/>
          </p:cNvSpPr>
          <p:nvPr/>
        </p:nvSpPr>
        <p:spPr bwMode="auto">
          <a:xfrm>
            <a:off x="827088" y="4508500"/>
            <a:ext cx="2232025" cy="1081088"/>
          </a:xfrm>
          <a:prstGeom prst="ellipse">
            <a:avLst/>
          </a:prstGeom>
          <a:gradFill rotWithShape="1">
            <a:gsLst>
              <a:gs pos="0">
                <a:srgbClr val="3366FF"/>
              </a:gs>
              <a:gs pos="50000">
                <a:schemeClr val="bg1"/>
              </a:gs>
              <a:gs pos="100000">
                <a:srgbClr val="3366FF"/>
              </a:gs>
            </a:gsLst>
            <a:lin ang="5400000" scaled="1"/>
          </a:gradFill>
          <a:ln w="9525" algn="ctr">
            <a:solidFill>
              <a:srgbClr val="3366FF"/>
            </a:solidFill>
            <a:round/>
            <a:headEnd/>
            <a:tailEnd/>
          </a:ln>
          <a:effectLst/>
        </p:spPr>
        <p:txBody>
          <a:bodyPr wrap="none" anchor="ctr"/>
          <a:lstStyle/>
          <a:p>
            <a:pPr>
              <a:defRPr/>
            </a:pPr>
            <a:r>
              <a:rPr lang="en-GB" dirty="0"/>
              <a:t>Inflation</a:t>
            </a:r>
            <a:endParaRPr lang="en-US" dirty="0"/>
          </a:p>
        </p:txBody>
      </p:sp>
      <p:sp>
        <p:nvSpPr>
          <p:cNvPr id="35849" name="Oval 9">
            <a:extLst>
              <a:ext uri="{FF2B5EF4-FFF2-40B4-BE49-F238E27FC236}">
                <a16:creationId xmlns:a16="http://schemas.microsoft.com/office/drawing/2014/main" id="{4B4482D0-008D-4496-9291-C09D8EB2397E}"/>
              </a:ext>
            </a:extLst>
          </p:cNvPr>
          <p:cNvSpPr>
            <a:spLocks noChangeArrowheads="1"/>
          </p:cNvSpPr>
          <p:nvPr/>
        </p:nvSpPr>
        <p:spPr bwMode="auto">
          <a:xfrm>
            <a:off x="6011863" y="3213100"/>
            <a:ext cx="2449512" cy="1152525"/>
          </a:xfrm>
          <a:prstGeom prst="ellipse">
            <a:avLst/>
          </a:prstGeom>
          <a:gradFill rotWithShape="1">
            <a:gsLst>
              <a:gs pos="0">
                <a:srgbClr val="FF0000"/>
              </a:gs>
              <a:gs pos="50000">
                <a:schemeClr val="bg1"/>
              </a:gs>
              <a:gs pos="100000">
                <a:srgbClr val="FF0000"/>
              </a:gs>
            </a:gsLst>
            <a:lin ang="5400000" scaled="1"/>
          </a:gradFill>
          <a:ln w="9525" algn="ctr">
            <a:solidFill>
              <a:srgbClr val="FF0000"/>
            </a:solidFill>
            <a:round/>
            <a:headEnd/>
            <a:tailEnd/>
          </a:ln>
          <a:effectLst/>
        </p:spPr>
        <p:txBody>
          <a:bodyPr wrap="none" anchor="ctr"/>
          <a:lstStyle/>
          <a:p>
            <a:pPr>
              <a:defRPr/>
            </a:pPr>
            <a:r>
              <a:rPr lang="en-GB" dirty="0"/>
              <a:t>Risk</a:t>
            </a:r>
            <a:endParaRPr lang="en-US" dirty="0"/>
          </a:p>
        </p:txBody>
      </p:sp>
      <p:sp>
        <p:nvSpPr>
          <p:cNvPr id="35851" name="Line 11">
            <a:extLst>
              <a:ext uri="{FF2B5EF4-FFF2-40B4-BE49-F238E27FC236}">
                <a16:creationId xmlns:a16="http://schemas.microsoft.com/office/drawing/2014/main" id="{12576522-B2FE-4545-9B1E-9DF4BE2C5DE2}"/>
              </a:ext>
            </a:extLst>
          </p:cNvPr>
          <p:cNvSpPr>
            <a:spLocks noChangeShapeType="1"/>
          </p:cNvSpPr>
          <p:nvPr/>
        </p:nvSpPr>
        <p:spPr bwMode="auto">
          <a:xfrm flipV="1">
            <a:off x="2843213" y="4365625"/>
            <a:ext cx="360362"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35852" name="Line 12">
            <a:extLst>
              <a:ext uri="{FF2B5EF4-FFF2-40B4-BE49-F238E27FC236}">
                <a16:creationId xmlns:a16="http://schemas.microsoft.com/office/drawing/2014/main" id="{EFF4E884-A54C-4E58-9606-70FFC29D14B9}"/>
              </a:ext>
            </a:extLst>
          </p:cNvPr>
          <p:cNvSpPr>
            <a:spLocks noChangeShapeType="1"/>
          </p:cNvSpPr>
          <p:nvPr/>
        </p:nvSpPr>
        <p:spPr bwMode="auto">
          <a:xfrm flipH="1">
            <a:off x="5508625" y="3789363"/>
            <a:ext cx="503238" cy="714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35853" name="Line 13">
            <a:extLst>
              <a:ext uri="{FF2B5EF4-FFF2-40B4-BE49-F238E27FC236}">
                <a16:creationId xmlns:a16="http://schemas.microsoft.com/office/drawing/2014/main" id="{3924BE94-4BD1-43C3-A3A7-F5D92A073C41}"/>
              </a:ext>
            </a:extLst>
          </p:cNvPr>
          <p:cNvSpPr>
            <a:spLocks noChangeShapeType="1"/>
          </p:cNvSpPr>
          <p:nvPr/>
        </p:nvSpPr>
        <p:spPr bwMode="auto">
          <a:xfrm>
            <a:off x="2916238" y="3213100"/>
            <a:ext cx="287337"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5853"/>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584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585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58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7" grpId="0" animBg="1"/>
      <p:bldP spid="35848" grpId="0" animBg="1"/>
      <p:bldP spid="3584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8C72B34B-44FC-4180-AB2B-55141B9B3273}"/>
              </a:ext>
            </a:extLst>
          </p:cNvPr>
          <p:cNvSpPr>
            <a:spLocks noGrp="1" noChangeArrowheads="1"/>
          </p:cNvSpPr>
          <p:nvPr>
            <p:ph type="title"/>
          </p:nvPr>
        </p:nvSpPr>
        <p:spPr>
          <a:xfrm>
            <a:off x="1573213" y="242888"/>
            <a:ext cx="5997575" cy="1143000"/>
          </a:xfrm>
        </p:spPr>
        <p:txBody>
          <a:bodyPr/>
          <a:lstStyle/>
          <a:p>
            <a:pPr algn="ctr" eaLnBrk="1" hangingPunct="1"/>
            <a:r>
              <a:rPr lang="en-GB" altLang="en-US" sz="3400"/>
              <a:t>Fisher’s equation</a:t>
            </a:r>
            <a:endParaRPr lang="en-US" altLang="en-US" sz="3400"/>
          </a:p>
        </p:txBody>
      </p:sp>
      <p:sp>
        <p:nvSpPr>
          <p:cNvPr id="33795" name="Rectangle 3">
            <a:extLst>
              <a:ext uri="{FF2B5EF4-FFF2-40B4-BE49-F238E27FC236}">
                <a16:creationId xmlns:a16="http://schemas.microsoft.com/office/drawing/2014/main" id="{371DA315-E8B1-40D7-918E-2D85E749038B}"/>
              </a:ext>
            </a:extLst>
          </p:cNvPr>
          <p:cNvSpPr>
            <a:spLocks noGrp="1" noChangeArrowheads="1"/>
          </p:cNvSpPr>
          <p:nvPr>
            <p:ph type="body" idx="1"/>
          </p:nvPr>
        </p:nvSpPr>
        <p:spPr>
          <a:xfrm>
            <a:off x="919163" y="2303463"/>
            <a:ext cx="7264400" cy="3600450"/>
          </a:xfrm>
        </p:spPr>
        <p:txBody>
          <a:bodyPr/>
          <a:lstStyle/>
          <a:p>
            <a:pPr marL="0" indent="0" eaLnBrk="1" hangingPunct="1">
              <a:lnSpc>
                <a:spcPct val="90000"/>
              </a:lnSpc>
              <a:buFontTx/>
              <a:buNone/>
            </a:pPr>
            <a:r>
              <a:rPr lang="en-US" altLang="en-US" sz="2000" dirty="0"/>
              <a:t>Inflation compensation</a:t>
            </a:r>
          </a:p>
          <a:p>
            <a:pPr marL="0" indent="0" eaLnBrk="1" hangingPunct="1">
              <a:lnSpc>
                <a:spcPct val="90000"/>
              </a:lnSpc>
              <a:buFontTx/>
              <a:buNone/>
            </a:pPr>
            <a:r>
              <a:rPr lang="en-IN" altLang="en-US" sz="2000" dirty="0"/>
              <a:t>The </a:t>
            </a:r>
            <a:r>
              <a:rPr lang="en-IN" altLang="en-US" sz="2000" i="1" dirty="0"/>
              <a:t>real rate of return</a:t>
            </a:r>
            <a:r>
              <a:rPr lang="en-IN" altLang="en-US" sz="2000" dirty="0"/>
              <a:t> is defined as the rate of return that would be required in the absence of inflation – in this case 8 per cent.</a:t>
            </a:r>
            <a:endParaRPr lang="en-US" altLang="en-US" sz="2000" dirty="0"/>
          </a:p>
          <a:p>
            <a:pPr marL="0" indent="0" eaLnBrk="1" hangingPunct="1">
              <a:lnSpc>
                <a:spcPct val="90000"/>
              </a:lnSpc>
              <a:buFontTx/>
              <a:buNone/>
            </a:pPr>
            <a:r>
              <a:rPr lang="en-US" altLang="en-US" sz="2000" dirty="0"/>
              <a:t>The </a:t>
            </a:r>
            <a:r>
              <a:rPr lang="en-US" altLang="en-US" sz="2000" dirty="0" err="1"/>
              <a:t>generalised</a:t>
            </a:r>
            <a:r>
              <a:rPr lang="en-US" altLang="en-US" sz="2000" dirty="0"/>
              <a:t> relationship between real rates of return and money (or market, or nominal) rates of return and inflation</a:t>
            </a:r>
          </a:p>
          <a:p>
            <a:pPr marL="0" indent="0" eaLnBrk="1" hangingPunct="1">
              <a:lnSpc>
                <a:spcPct val="90000"/>
              </a:lnSpc>
              <a:buFontTx/>
              <a:buNone/>
            </a:pPr>
            <a:r>
              <a:rPr lang="en-US" altLang="en-US" sz="2000" dirty="0"/>
              <a:t>	(1 + money rate of return) = (1 + real rate of return) </a:t>
            </a:r>
            <a:r>
              <a:rPr lang="en-US" altLang="en-US" sz="2000" dirty="0">
                <a:latin typeface="Times New Roman" panose="02020603050405020304" pitchFamily="18" charset="0"/>
                <a:cs typeface="Times New Roman" panose="02020603050405020304" pitchFamily="18" charset="0"/>
              </a:rPr>
              <a:t>×</a:t>
            </a:r>
            <a:r>
              <a:rPr lang="en-US" altLang="en-US" sz="2000" dirty="0"/>
              <a:t> </a:t>
            </a:r>
            <a:br>
              <a:rPr lang="en-US" altLang="en-US" sz="2000" dirty="0"/>
            </a:br>
            <a:r>
              <a:rPr lang="en-US" altLang="en-US" sz="2000" dirty="0"/>
              <a:t>(1 + anticipated rate of inflation)</a:t>
            </a:r>
          </a:p>
          <a:p>
            <a:pPr marL="0" indent="0" eaLnBrk="1" hangingPunct="1">
              <a:lnSpc>
                <a:spcPct val="90000"/>
              </a:lnSpc>
              <a:buFontTx/>
              <a:buNone/>
            </a:pPr>
            <a:r>
              <a:rPr lang="en-US" altLang="en-US" sz="2000" dirty="0"/>
              <a:t> 	(1 + </a:t>
            </a:r>
            <a:r>
              <a:rPr lang="en-US" altLang="en-US" sz="2000" i="1" dirty="0"/>
              <a:t>m</a:t>
            </a:r>
            <a:r>
              <a:rPr lang="en-US" altLang="en-US" sz="2000" dirty="0"/>
              <a:t>) = (1 + </a:t>
            </a:r>
            <a:r>
              <a:rPr lang="en-US" altLang="en-US" sz="2000" i="1" dirty="0"/>
              <a:t>h</a:t>
            </a:r>
            <a:r>
              <a:rPr lang="en-US" altLang="en-US" sz="2000" dirty="0"/>
              <a:t>) × (1 + </a:t>
            </a:r>
            <a:r>
              <a:rPr lang="en-US" altLang="en-US" sz="2000" i="1" dirty="0" err="1"/>
              <a:t>i</a:t>
            </a:r>
            <a:r>
              <a:rPr lang="en-US" altLang="en-US" sz="2000" dirty="0"/>
              <a:t>)</a:t>
            </a:r>
          </a:p>
          <a:p>
            <a:pPr marL="0" indent="0" eaLnBrk="1" hangingPunct="1">
              <a:lnSpc>
                <a:spcPct val="90000"/>
              </a:lnSpc>
              <a:buFontTx/>
              <a:buNone/>
            </a:pPr>
            <a:r>
              <a:rPr lang="en-US" altLang="en-US" sz="2000" dirty="0"/>
              <a:t>	(1 + 0.1232) = (1 + 0.08) × (1 + 0.04)</a:t>
            </a:r>
          </a:p>
          <a:p>
            <a:pPr marL="0" indent="0" eaLnBrk="1" hangingPunct="1">
              <a:lnSpc>
                <a:spcPct val="90000"/>
              </a:lnSpc>
              <a:buFontTx/>
              <a:buNone/>
            </a:pPr>
            <a:r>
              <a:rPr lang="en-US" altLang="en-US" sz="2000"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379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37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D2FDC256-B7F8-44B2-A3E1-A0DC283427E5}"/>
              </a:ext>
            </a:extLst>
          </p:cNvPr>
          <p:cNvSpPr>
            <a:spLocks noGrp="1" noChangeArrowheads="1"/>
          </p:cNvSpPr>
          <p:nvPr>
            <p:ph type="title"/>
          </p:nvPr>
        </p:nvSpPr>
        <p:spPr>
          <a:xfrm>
            <a:off x="1573213" y="485775"/>
            <a:ext cx="5997575" cy="1143000"/>
          </a:xfrm>
        </p:spPr>
        <p:txBody>
          <a:bodyPr/>
          <a:lstStyle/>
          <a:p>
            <a:pPr algn="ctr" eaLnBrk="1" hangingPunct="1"/>
            <a:r>
              <a:rPr lang="en-GB" altLang="en-US" sz="3400"/>
              <a:t>Adjusting for inflation:</a:t>
            </a:r>
            <a:br>
              <a:rPr lang="en-GB" altLang="en-US" sz="3400"/>
            </a:br>
            <a:r>
              <a:rPr lang="en-GB" altLang="en-US" sz="3400"/>
              <a:t>two correct methods</a:t>
            </a:r>
            <a:endParaRPr lang="en-US" altLang="en-US" sz="3400"/>
          </a:p>
        </p:txBody>
      </p:sp>
      <p:sp>
        <p:nvSpPr>
          <p:cNvPr id="36867" name="Rectangle 3">
            <a:extLst>
              <a:ext uri="{FF2B5EF4-FFF2-40B4-BE49-F238E27FC236}">
                <a16:creationId xmlns:a16="http://schemas.microsoft.com/office/drawing/2014/main" id="{118A22B8-F5ED-4B10-9B81-13BF64069FFE}"/>
              </a:ext>
            </a:extLst>
          </p:cNvPr>
          <p:cNvSpPr>
            <a:spLocks noGrp="1" noChangeArrowheads="1"/>
          </p:cNvSpPr>
          <p:nvPr>
            <p:ph type="body" idx="1"/>
          </p:nvPr>
        </p:nvSpPr>
        <p:spPr>
          <a:xfrm>
            <a:off x="901700" y="2349500"/>
            <a:ext cx="7415213" cy="3600450"/>
          </a:xfrm>
        </p:spPr>
        <p:txBody>
          <a:bodyPr/>
          <a:lstStyle/>
          <a:p>
            <a:pPr marL="0" indent="0" eaLnBrk="1" hangingPunct="1">
              <a:lnSpc>
                <a:spcPct val="90000"/>
              </a:lnSpc>
              <a:buFontTx/>
              <a:buNone/>
            </a:pPr>
            <a:r>
              <a:rPr lang="en-US" altLang="en-US" sz="2800" b="1"/>
              <a:t>Approach 1 </a:t>
            </a:r>
          </a:p>
          <a:p>
            <a:pPr marL="0" indent="0" eaLnBrk="1" hangingPunct="1">
              <a:lnSpc>
                <a:spcPct val="90000"/>
              </a:lnSpc>
              <a:buFontTx/>
              <a:buNone/>
            </a:pPr>
            <a:r>
              <a:rPr lang="en-US" altLang="en-US" sz="2800"/>
              <a:t>Estimate the cash flows in </a:t>
            </a:r>
            <a:r>
              <a:rPr lang="en-US" altLang="en-US" sz="2800" b="1" i="1">
                <a:solidFill>
                  <a:schemeClr val="hlink"/>
                </a:solidFill>
              </a:rPr>
              <a:t>money</a:t>
            </a:r>
            <a:r>
              <a:rPr lang="en-US" altLang="en-US" sz="2800" i="1">
                <a:solidFill>
                  <a:schemeClr val="accent2"/>
                </a:solidFill>
              </a:rPr>
              <a:t> </a:t>
            </a:r>
            <a:r>
              <a:rPr lang="en-US" altLang="en-US" sz="2800"/>
              <a:t>terms and use a </a:t>
            </a:r>
            <a:r>
              <a:rPr lang="en-US" altLang="en-US" sz="2800" b="1" i="1">
                <a:solidFill>
                  <a:schemeClr val="hlink"/>
                </a:solidFill>
              </a:rPr>
              <a:t>money </a:t>
            </a:r>
            <a:r>
              <a:rPr lang="en-US" altLang="en-US" sz="2800"/>
              <a:t>discount rate.</a:t>
            </a:r>
          </a:p>
          <a:p>
            <a:pPr marL="0" indent="0" eaLnBrk="1" hangingPunct="1">
              <a:lnSpc>
                <a:spcPct val="90000"/>
              </a:lnSpc>
              <a:buFontTx/>
              <a:buNone/>
            </a:pPr>
            <a:endParaRPr lang="en-US" altLang="en-US" sz="1200" b="1"/>
          </a:p>
          <a:p>
            <a:pPr marL="0" indent="0" eaLnBrk="1" hangingPunct="1">
              <a:lnSpc>
                <a:spcPct val="90000"/>
              </a:lnSpc>
              <a:buFontTx/>
              <a:buNone/>
            </a:pPr>
            <a:r>
              <a:rPr lang="en-US" altLang="en-US" sz="2800" b="1"/>
              <a:t>Approach 2 </a:t>
            </a:r>
          </a:p>
          <a:p>
            <a:pPr marL="0" indent="0" eaLnBrk="1" hangingPunct="1">
              <a:lnSpc>
                <a:spcPct val="90000"/>
              </a:lnSpc>
              <a:buFontTx/>
              <a:buNone/>
            </a:pPr>
            <a:r>
              <a:rPr lang="en-US" altLang="en-US" sz="2800"/>
              <a:t>Estimate the cash flows in </a:t>
            </a:r>
            <a:r>
              <a:rPr lang="en-US" altLang="en-US" sz="2800" b="1" i="1">
                <a:solidFill>
                  <a:srgbClr val="FF00FF"/>
                </a:solidFill>
              </a:rPr>
              <a:t>real </a:t>
            </a:r>
            <a:r>
              <a:rPr lang="en-US" altLang="en-US" sz="2800"/>
              <a:t>terms and use a </a:t>
            </a:r>
            <a:r>
              <a:rPr lang="en-US" altLang="en-US" sz="2800" b="1" i="1">
                <a:solidFill>
                  <a:srgbClr val="FF00FF"/>
                </a:solidFill>
              </a:rPr>
              <a:t>real</a:t>
            </a:r>
            <a:r>
              <a:rPr lang="en-US" altLang="en-US" sz="2800" b="1" i="1"/>
              <a:t> </a:t>
            </a:r>
            <a:r>
              <a:rPr lang="en-US" altLang="en-US" sz="2800"/>
              <a:t>discount rate.</a:t>
            </a:r>
          </a:p>
          <a:p>
            <a:pPr marL="0" indent="0" eaLnBrk="1" hangingPunct="1">
              <a:lnSpc>
                <a:spcPct val="90000"/>
              </a:lnSpc>
            </a:pPr>
            <a:endParaRPr lang="en-US" altLang="en-US" sz="2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686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2AF40A24-CCD0-4B5C-A7CF-F5F84F9C8BF4}"/>
              </a:ext>
            </a:extLst>
          </p:cNvPr>
          <p:cNvSpPr>
            <a:spLocks noGrp="1" noChangeArrowheads="1"/>
          </p:cNvSpPr>
          <p:nvPr>
            <p:ph type="title"/>
          </p:nvPr>
        </p:nvSpPr>
        <p:spPr>
          <a:xfrm>
            <a:off x="1573213" y="242888"/>
            <a:ext cx="5997575" cy="1143000"/>
          </a:xfrm>
        </p:spPr>
        <p:txBody>
          <a:bodyPr/>
          <a:lstStyle/>
          <a:p>
            <a:pPr algn="ctr" eaLnBrk="1" hangingPunct="1"/>
            <a:r>
              <a:rPr lang="en-GB" altLang="en-US" sz="3400"/>
              <a:t>Amplify plc</a:t>
            </a:r>
            <a:endParaRPr lang="en-US" altLang="en-US" sz="3400"/>
          </a:p>
        </p:txBody>
      </p:sp>
      <p:sp>
        <p:nvSpPr>
          <p:cNvPr id="36867" name="Rectangle 3">
            <a:extLst>
              <a:ext uri="{FF2B5EF4-FFF2-40B4-BE49-F238E27FC236}">
                <a16:creationId xmlns:a16="http://schemas.microsoft.com/office/drawing/2014/main" id="{E481EDDF-3487-4BD1-BCE7-36E35F1658A2}"/>
              </a:ext>
            </a:extLst>
          </p:cNvPr>
          <p:cNvSpPr>
            <a:spLocks noGrp="1" noChangeArrowheads="1"/>
          </p:cNvSpPr>
          <p:nvPr>
            <p:ph type="body" idx="1"/>
          </p:nvPr>
        </p:nvSpPr>
        <p:spPr>
          <a:xfrm>
            <a:off x="467544" y="1340768"/>
            <a:ext cx="8136903" cy="4340895"/>
          </a:xfrm>
        </p:spPr>
        <p:txBody>
          <a:bodyPr/>
          <a:lstStyle/>
          <a:p>
            <a:pPr marL="0" indent="0" eaLnBrk="1" hangingPunct="1">
              <a:lnSpc>
                <a:spcPct val="90000"/>
              </a:lnSpc>
              <a:buFontTx/>
              <a:buNone/>
            </a:pPr>
            <a:r>
              <a:rPr lang="en-US" altLang="en-US" sz="2000" dirty="0"/>
              <a:t>A project requires an outlay of £2.4m at the outset.</a:t>
            </a:r>
          </a:p>
          <a:p>
            <a:pPr marL="0" indent="0" eaLnBrk="1" hangingPunct="1">
              <a:lnSpc>
                <a:spcPct val="90000"/>
              </a:lnSpc>
              <a:buFontTx/>
              <a:buNone/>
            </a:pPr>
            <a:r>
              <a:rPr lang="en-US" altLang="en-US" sz="2000" dirty="0"/>
              <a:t>Money cash flows receivable from sales will depend on the specific inflation rate for </a:t>
            </a:r>
            <a:r>
              <a:rPr lang="en-US" altLang="en-US" sz="2000" dirty="0" err="1"/>
              <a:t>Amplify’s</a:t>
            </a:r>
            <a:r>
              <a:rPr lang="en-US" altLang="en-US" sz="2000" dirty="0"/>
              <a:t> product. This is anticipated to be 6 per cent per annum. </a:t>
            </a:r>
            <a:r>
              <a:rPr lang="en-US" altLang="en-US" sz="2000" dirty="0" err="1"/>
              <a:t>Labour</a:t>
            </a:r>
            <a:r>
              <a:rPr lang="en-US" altLang="en-US" sz="2000" dirty="0"/>
              <a:t> costs are expected to increase at 9 per cent per year, materials by 12 per cent and overheads by 8 per cent. The discount rate of 12.32 per cent that Amplify uses is a money discount rate.</a:t>
            </a:r>
          </a:p>
          <a:p>
            <a:pPr marL="0" indent="0" eaLnBrk="1" hangingPunct="1">
              <a:lnSpc>
                <a:spcPct val="90000"/>
              </a:lnSpc>
              <a:buFontTx/>
              <a:buNone/>
            </a:pPr>
            <a:endParaRPr lang="en-US" altLang="en-US" sz="2000" dirty="0"/>
          </a:p>
          <a:p>
            <a:pPr marL="0" indent="0" eaLnBrk="1" hangingPunct="1">
              <a:lnSpc>
                <a:spcPct val="90000"/>
              </a:lnSpc>
              <a:buFontTx/>
              <a:buNone/>
            </a:pPr>
            <a:endParaRPr lang="en-US" altLang="en-US" sz="2000" dirty="0"/>
          </a:p>
          <a:p>
            <a:pPr marL="0" indent="0" eaLnBrk="1" hangingPunct="1">
              <a:lnSpc>
                <a:spcPct val="90000"/>
              </a:lnSpc>
              <a:buFontTx/>
              <a:buNone/>
            </a:pPr>
            <a:r>
              <a:rPr lang="en-US" altLang="en-US" sz="2000" dirty="0"/>
              <a:t>where   </a:t>
            </a:r>
            <a:r>
              <a:rPr lang="en-US" altLang="en-US" sz="2000" i="1" dirty="0"/>
              <a:t>M </a:t>
            </a:r>
            <a:r>
              <a:rPr lang="en-US" altLang="en-US" sz="2000" dirty="0"/>
              <a:t>= actual or money cash flow</a:t>
            </a:r>
          </a:p>
          <a:p>
            <a:pPr marL="0" indent="0" eaLnBrk="1" hangingPunct="1">
              <a:lnSpc>
                <a:spcPct val="90000"/>
              </a:lnSpc>
              <a:buFontTx/>
              <a:buNone/>
            </a:pPr>
            <a:r>
              <a:rPr lang="en-US" altLang="en-US" sz="2000" dirty="0"/>
              <a:t>	</a:t>
            </a:r>
            <a:r>
              <a:rPr lang="en-US" altLang="en-US" sz="2000" i="1" dirty="0"/>
              <a:t>m </a:t>
            </a:r>
            <a:r>
              <a:rPr lang="en-US" altLang="en-US" sz="2000" dirty="0"/>
              <a:t>= actual or money rate of return</a:t>
            </a:r>
          </a:p>
        </p:txBody>
      </p:sp>
      <p:pic>
        <p:nvPicPr>
          <p:cNvPr id="33796" name="Picture 20" descr="R:\Graphics\Powerpoint\PE_UK\PE404-Arnold\Final files\GIF\ch04\page-108.gif">
            <a:extLst>
              <a:ext uri="{FF2B5EF4-FFF2-40B4-BE49-F238E27FC236}">
                <a16:creationId xmlns:a16="http://schemas.microsoft.com/office/drawing/2014/main" id="{ADF97D61-218A-4637-9B6F-DDD5C23F1D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3140968"/>
            <a:ext cx="4957763" cy="963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86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6867">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68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a:extLst>
              <a:ext uri="{FF2B5EF4-FFF2-40B4-BE49-F238E27FC236}">
                <a16:creationId xmlns:a16="http://schemas.microsoft.com/office/drawing/2014/main" id="{4C3DADC0-4A80-4145-AB59-5DD56F52A7EA}"/>
              </a:ext>
            </a:extLst>
          </p:cNvPr>
          <p:cNvSpPr>
            <a:spLocks noGrp="1" noChangeArrowheads="1"/>
          </p:cNvSpPr>
          <p:nvPr>
            <p:ph type="body" idx="1"/>
          </p:nvPr>
        </p:nvSpPr>
        <p:spPr>
          <a:xfrm>
            <a:off x="962025" y="1628800"/>
            <a:ext cx="7219950" cy="584200"/>
          </a:xfrm>
        </p:spPr>
        <p:txBody>
          <a:bodyPr/>
          <a:lstStyle/>
          <a:p>
            <a:pPr marL="0" indent="0" eaLnBrk="1" hangingPunct="1">
              <a:lnSpc>
                <a:spcPct val="90000"/>
              </a:lnSpc>
              <a:buFontTx/>
              <a:buNone/>
            </a:pPr>
            <a:r>
              <a:rPr lang="en-US" altLang="en-US" sz="2000" dirty="0"/>
              <a:t>Annual cash flows in present (Time 0) prices are as follows:</a:t>
            </a:r>
          </a:p>
          <a:p>
            <a:pPr marL="0" indent="0" eaLnBrk="1" hangingPunct="1">
              <a:lnSpc>
                <a:spcPct val="90000"/>
              </a:lnSpc>
              <a:buFontTx/>
              <a:buNone/>
            </a:pPr>
            <a:endParaRPr lang="en-US" altLang="en-US" sz="2000" dirty="0"/>
          </a:p>
          <a:p>
            <a:pPr marL="0" indent="0" eaLnBrk="1" hangingPunct="1">
              <a:lnSpc>
                <a:spcPct val="90000"/>
              </a:lnSpc>
              <a:buFontTx/>
              <a:buNone/>
            </a:pPr>
            <a:endParaRPr lang="en-US" altLang="en-US" sz="2000" dirty="0"/>
          </a:p>
          <a:p>
            <a:pPr marL="0" indent="0" eaLnBrk="1" hangingPunct="1">
              <a:lnSpc>
                <a:spcPct val="90000"/>
              </a:lnSpc>
              <a:buFontTx/>
              <a:buNone/>
            </a:pPr>
            <a:endParaRPr lang="en-US" altLang="en-US" sz="2000" dirty="0"/>
          </a:p>
          <a:p>
            <a:pPr marL="0" indent="0" eaLnBrk="1" hangingPunct="1">
              <a:lnSpc>
                <a:spcPct val="90000"/>
              </a:lnSpc>
              <a:buFontTx/>
              <a:buNone/>
            </a:pPr>
            <a:endParaRPr lang="en-US" altLang="en-US" sz="2000" dirty="0"/>
          </a:p>
          <a:p>
            <a:pPr marL="0" indent="0" eaLnBrk="1" hangingPunct="1">
              <a:lnSpc>
                <a:spcPct val="90000"/>
              </a:lnSpc>
              <a:buFontTx/>
              <a:buNone/>
            </a:pPr>
            <a:endParaRPr lang="en-US" altLang="en-US" sz="2000" dirty="0"/>
          </a:p>
          <a:p>
            <a:pPr marL="0" indent="0" eaLnBrk="1" hangingPunct="1">
              <a:lnSpc>
                <a:spcPct val="90000"/>
              </a:lnSpc>
              <a:buFontTx/>
              <a:buNone/>
            </a:pPr>
            <a:endParaRPr lang="en-US" altLang="en-US" sz="2000" dirty="0"/>
          </a:p>
          <a:p>
            <a:pPr marL="0" indent="0" eaLnBrk="1" hangingPunct="1">
              <a:lnSpc>
                <a:spcPct val="90000"/>
              </a:lnSpc>
              <a:buFontTx/>
              <a:buNone/>
            </a:pPr>
            <a:endParaRPr lang="en-IN" altLang="en-US" sz="2000" dirty="0"/>
          </a:p>
          <a:p>
            <a:pPr marL="0" indent="0" eaLnBrk="1" hangingPunct="1">
              <a:lnSpc>
                <a:spcPct val="90000"/>
              </a:lnSpc>
              <a:buFontTx/>
              <a:buNone/>
            </a:pPr>
            <a:endParaRPr lang="en-IN" altLang="en-US" sz="2000" dirty="0"/>
          </a:p>
          <a:p>
            <a:pPr marL="0" indent="0" eaLnBrk="1" hangingPunct="1">
              <a:lnSpc>
                <a:spcPct val="90000"/>
              </a:lnSpc>
              <a:buFontTx/>
              <a:buNone/>
            </a:pPr>
            <a:r>
              <a:rPr lang="en-IN" altLang="en-US" sz="2000" dirty="0"/>
              <a:t>All cash flows occur at year ends except for the initial outflow.</a:t>
            </a:r>
            <a:endParaRPr lang="en-US" altLang="en-US" sz="2000" dirty="0"/>
          </a:p>
          <a:p>
            <a:pPr marL="0" indent="0" eaLnBrk="1" hangingPunct="1">
              <a:lnSpc>
                <a:spcPct val="90000"/>
              </a:lnSpc>
              <a:buFontTx/>
              <a:buNone/>
            </a:pPr>
            <a:r>
              <a:rPr lang="en-US" altLang="en-US" sz="2000" dirty="0"/>
              <a:t> </a:t>
            </a:r>
          </a:p>
          <a:p>
            <a:pPr marL="0" indent="0" eaLnBrk="1" hangingPunct="1">
              <a:lnSpc>
                <a:spcPct val="90000"/>
              </a:lnSpc>
            </a:pPr>
            <a:endParaRPr lang="en-US" altLang="en-US" sz="2000" dirty="0"/>
          </a:p>
        </p:txBody>
      </p:sp>
      <p:pic>
        <p:nvPicPr>
          <p:cNvPr id="34819" name="Picture 4" descr="R:\Graphics\Powerpoint\PE_UK\PE404-Arnold\Final files\GIF\ch04\page-108b.gif">
            <a:extLst>
              <a:ext uri="{FF2B5EF4-FFF2-40B4-BE49-F238E27FC236}">
                <a16:creationId xmlns:a16="http://schemas.microsoft.com/office/drawing/2014/main" id="{D4FAC22E-2C09-4C6C-9FD4-B0C56C1649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1920900"/>
            <a:ext cx="6584950" cy="2382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0" name="Rectangle 2">
            <a:extLst>
              <a:ext uri="{FF2B5EF4-FFF2-40B4-BE49-F238E27FC236}">
                <a16:creationId xmlns:a16="http://schemas.microsoft.com/office/drawing/2014/main" id="{C544A6B2-C91E-44FE-A32C-203683A6DB9C}"/>
              </a:ext>
            </a:extLst>
          </p:cNvPr>
          <p:cNvSpPr>
            <a:spLocks noGrp="1" noChangeArrowheads="1"/>
          </p:cNvSpPr>
          <p:nvPr>
            <p:ph type="title"/>
          </p:nvPr>
        </p:nvSpPr>
        <p:spPr>
          <a:xfrm>
            <a:off x="1573213" y="242888"/>
            <a:ext cx="5997575" cy="1143000"/>
          </a:xfrm>
        </p:spPr>
        <p:txBody>
          <a:bodyPr/>
          <a:lstStyle/>
          <a:p>
            <a:pPr algn="ctr" eaLnBrk="1" hangingPunct="1"/>
            <a:r>
              <a:rPr lang="en-GB" altLang="en-US" sz="3400"/>
              <a:t>Amplify plc (Continued)</a:t>
            </a:r>
            <a:endParaRPr lang="en-US" altLang="en-US" sz="34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3" descr="R:\Graphics\Powerpoint\PE_UK\PE404-Arnold\Final files\GIF\ch04\EX.3.14.gif">
            <a:extLst>
              <a:ext uri="{FF2B5EF4-FFF2-40B4-BE49-F238E27FC236}">
                <a16:creationId xmlns:a16="http://schemas.microsoft.com/office/drawing/2014/main" id="{07F92171-7784-40A0-AD1F-D13B4642DEF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7664" y="839240"/>
            <a:ext cx="5324475" cy="362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3" name="TextBox 18">
            <a:extLst>
              <a:ext uri="{FF2B5EF4-FFF2-40B4-BE49-F238E27FC236}">
                <a16:creationId xmlns:a16="http://schemas.microsoft.com/office/drawing/2014/main" id="{621555A9-C60C-48BB-AA0B-F97FF446672E}"/>
              </a:ext>
            </a:extLst>
          </p:cNvPr>
          <p:cNvSpPr txBox="1">
            <a:spLocks noChangeArrowheads="1"/>
          </p:cNvSpPr>
          <p:nvPr/>
        </p:nvSpPr>
        <p:spPr bwMode="auto">
          <a:xfrm>
            <a:off x="1115616" y="4941168"/>
            <a:ext cx="75485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l" eaLnBrk="1" hangingPunct="1"/>
            <a:r>
              <a:rPr lang="en-IN" altLang="en-US" sz="1200" dirty="0"/>
              <a:t>Exhibit 3.14</a:t>
            </a:r>
            <a:r>
              <a:rPr lang="en-IN" altLang="en-US" sz="1600" dirty="0"/>
              <a:t>  </a:t>
            </a:r>
            <a:r>
              <a:rPr lang="en-IN" altLang="en-US" dirty="0"/>
              <a:t>Amplify plc: Money cash flow</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descr="R:\Graphics\Powerpoint\PE_UK\PE404-Arnold\Final files\GIF\ch04\EX.3.15.gif">
            <a:extLst>
              <a:ext uri="{FF2B5EF4-FFF2-40B4-BE49-F238E27FC236}">
                <a16:creationId xmlns:a16="http://schemas.microsoft.com/office/drawing/2014/main" id="{9CCD5B3B-3AC8-4CB4-B953-3E28FAE54F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013" y="942459"/>
            <a:ext cx="7724775" cy="247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7" name="TextBox 18">
            <a:extLst>
              <a:ext uri="{FF2B5EF4-FFF2-40B4-BE49-F238E27FC236}">
                <a16:creationId xmlns:a16="http://schemas.microsoft.com/office/drawing/2014/main" id="{0C912841-78D7-4FAF-A2D8-CC13A86756B7}"/>
              </a:ext>
            </a:extLst>
          </p:cNvPr>
          <p:cNvSpPr txBox="1">
            <a:spLocks noChangeArrowheads="1"/>
          </p:cNvSpPr>
          <p:nvPr/>
        </p:nvSpPr>
        <p:spPr bwMode="auto">
          <a:xfrm>
            <a:off x="823118" y="4221088"/>
            <a:ext cx="754856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l" eaLnBrk="1" hangingPunct="1"/>
            <a:r>
              <a:rPr lang="en-IN" altLang="en-US" sz="1200"/>
              <a:t>Exhibit 3.15</a:t>
            </a:r>
            <a:r>
              <a:rPr lang="en-IN" altLang="en-US" sz="1600"/>
              <a:t>  </a:t>
            </a:r>
            <a:r>
              <a:rPr lang="en-IN" altLang="en-US"/>
              <a:t>Amplify plc: Money cash flow discounted at the money discount rate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831FCFEC-28B4-472A-AE1A-94CAF45C7AD3}"/>
              </a:ext>
            </a:extLst>
          </p:cNvPr>
          <p:cNvSpPr>
            <a:spLocks noGrp="1" noChangeArrowheads="1"/>
          </p:cNvSpPr>
          <p:nvPr>
            <p:ph type="title"/>
          </p:nvPr>
        </p:nvSpPr>
        <p:spPr>
          <a:xfrm>
            <a:off x="1573213" y="485775"/>
            <a:ext cx="5997575" cy="1143000"/>
          </a:xfrm>
        </p:spPr>
        <p:txBody>
          <a:bodyPr/>
          <a:lstStyle/>
          <a:p>
            <a:pPr algn="ctr" eaLnBrk="1" hangingPunct="1"/>
            <a:r>
              <a:rPr lang="en-GB" altLang="en-US" sz="3400"/>
              <a:t>Cash flow in real terms and real discount rate</a:t>
            </a:r>
            <a:endParaRPr lang="en-US" altLang="en-US" sz="3400"/>
          </a:p>
        </p:txBody>
      </p:sp>
      <p:sp>
        <p:nvSpPr>
          <p:cNvPr id="37891" name="Rectangle 3">
            <a:extLst>
              <a:ext uri="{FF2B5EF4-FFF2-40B4-BE49-F238E27FC236}">
                <a16:creationId xmlns:a16="http://schemas.microsoft.com/office/drawing/2014/main" id="{CB382361-899C-42B0-9E64-2505C52123B4}"/>
              </a:ext>
            </a:extLst>
          </p:cNvPr>
          <p:cNvSpPr>
            <a:spLocks noGrp="1" noChangeArrowheads="1"/>
          </p:cNvSpPr>
          <p:nvPr>
            <p:ph type="body" idx="1"/>
          </p:nvPr>
        </p:nvSpPr>
        <p:spPr>
          <a:xfrm>
            <a:off x="683568" y="1484784"/>
            <a:ext cx="7632848" cy="3961929"/>
          </a:xfrm>
        </p:spPr>
        <p:txBody>
          <a:bodyPr/>
          <a:lstStyle/>
          <a:p>
            <a:pPr eaLnBrk="1" hangingPunct="1">
              <a:lnSpc>
                <a:spcPct val="90000"/>
              </a:lnSpc>
            </a:pPr>
            <a:r>
              <a:rPr lang="en-GB" altLang="en-US" sz="2000" dirty="0"/>
              <a:t>Discounting real cash flow by the real discount rate. A real cash flow is obtainable by discounting the money cash flow by the general rate of inflation, thereby converting it to its current purchasing power equivalent.</a:t>
            </a:r>
          </a:p>
          <a:p>
            <a:pPr eaLnBrk="1" hangingPunct="1">
              <a:lnSpc>
                <a:spcPct val="90000"/>
              </a:lnSpc>
              <a:buFontTx/>
              <a:buNone/>
            </a:pPr>
            <a:r>
              <a:rPr lang="en-GB" altLang="en-US" sz="2000" dirty="0"/>
              <a:t>	(1 + </a:t>
            </a:r>
            <a:r>
              <a:rPr lang="en-GB" altLang="en-US" sz="2000" i="1" dirty="0"/>
              <a:t>m</a:t>
            </a:r>
            <a:r>
              <a:rPr lang="en-GB" altLang="en-US" sz="2000" dirty="0"/>
              <a:t>) = (1 + </a:t>
            </a:r>
            <a:r>
              <a:rPr lang="en-GB" altLang="en-US" sz="2000" i="1" dirty="0"/>
              <a:t>h</a:t>
            </a:r>
            <a:r>
              <a:rPr lang="en-GB" altLang="en-US" sz="2000" dirty="0"/>
              <a:t>) × (1 + </a:t>
            </a:r>
            <a:r>
              <a:rPr lang="en-GB" altLang="en-US" sz="2000" i="1" dirty="0" err="1"/>
              <a:t>i</a:t>
            </a:r>
            <a:r>
              <a:rPr lang="en-GB" altLang="en-US" sz="2000" dirty="0"/>
              <a:t>)</a:t>
            </a:r>
          </a:p>
          <a:p>
            <a:pPr eaLnBrk="1" hangingPunct="1">
              <a:lnSpc>
                <a:spcPct val="90000"/>
              </a:lnSpc>
              <a:buFontTx/>
              <a:buNone/>
            </a:pPr>
            <a:r>
              <a:rPr lang="en-IN" altLang="en-US" sz="2000" i="1" dirty="0"/>
              <a:t>m</a:t>
            </a:r>
            <a:r>
              <a:rPr lang="en-IN" altLang="en-US" sz="2000" dirty="0"/>
              <a:t> is given as 0.1232, </a:t>
            </a:r>
            <a:r>
              <a:rPr lang="en-IN" altLang="en-US" sz="2000" i="1" dirty="0"/>
              <a:t>h</a:t>
            </a:r>
            <a:r>
              <a:rPr lang="en-IN" altLang="en-US" sz="2000" dirty="0"/>
              <a:t> as 0.08, </a:t>
            </a:r>
            <a:r>
              <a:rPr lang="en-IN" altLang="en-US" sz="2000" i="1" dirty="0" err="1"/>
              <a:t>i</a:t>
            </a:r>
            <a:r>
              <a:rPr lang="en-IN" altLang="en-US" sz="2000" dirty="0"/>
              <a:t> as 0.04.</a:t>
            </a:r>
          </a:p>
          <a:p>
            <a:pPr eaLnBrk="1" hangingPunct="1">
              <a:lnSpc>
                <a:spcPct val="90000"/>
              </a:lnSpc>
              <a:buFontTx/>
              <a:buNone/>
            </a:pPr>
            <a:endParaRPr lang="en-IN" altLang="en-US" sz="2000" dirty="0"/>
          </a:p>
          <a:p>
            <a:pPr eaLnBrk="1" hangingPunct="1">
              <a:lnSpc>
                <a:spcPct val="90000"/>
              </a:lnSpc>
              <a:buFontTx/>
              <a:buNone/>
            </a:pPr>
            <a:endParaRPr lang="en-GB" altLang="en-US" sz="2000" dirty="0"/>
          </a:p>
          <a:p>
            <a:pPr eaLnBrk="1" hangingPunct="1">
              <a:lnSpc>
                <a:spcPct val="90000"/>
              </a:lnSpc>
            </a:pPr>
            <a:endParaRPr lang="en-US" altLang="en-US" sz="2000" dirty="0"/>
          </a:p>
        </p:txBody>
      </p:sp>
      <p:pic>
        <p:nvPicPr>
          <p:cNvPr id="37892" name="Picture 5" descr="R:\Graphics\Powerpoint\PE_UK\PE404-Arnold\Final files\GIF\ch04\page-109.gif">
            <a:extLst>
              <a:ext uri="{FF2B5EF4-FFF2-40B4-BE49-F238E27FC236}">
                <a16:creationId xmlns:a16="http://schemas.microsoft.com/office/drawing/2014/main" id="{2BE006AB-443E-4BA3-B9E4-C52CC656C2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3645024"/>
            <a:ext cx="4343400" cy="86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3" name="Picture 6" descr="R:\Graphics\Powerpoint\PE_UK\PE404-Arnold\Final files\GIF\ch04\page-109b.gif">
            <a:extLst>
              <a:ext uri="{FF2B5EF4-FFF2-40B4-BE49-F238E27FC236}">
                <a16:creationId xmlns:a16="http://schemas.microsoft.com/office/drawing/2014/main" id="{0CCAA4A4-DAAA-464B-80AD-CC77652B00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4654118"/>
            <a:ext cx="4846637"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789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78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18">
            <a:extLst>
              <a:ext uri="{FF2B5EF4-FFF2-40B4-BE49-F238E27FC236}">
                <a16:creationId xmlns:a16="http://schemas.microsoft.com/office/drawing/2014/main" id="{76970578-614C-453D-8ECA-998BD6671B8D}"/>
              </a:ext>
            </a:extLst>
          </p:cNvPr>
          <p:cNvSpPr txBox="1">
            <a:spLocks noChangeArrowheads="1"/>
          </p:cNvSpPr>
          <p:nvPr/>
        </p:nvSpPr>
        <p:spPr bwMode="auto">
          <a:xfrm>
            <a:off x="895028" y="4077072"/>
            <a:ext cx="75485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l" eaLnBrk="1" hangingPunct="1"/>
            <a:r>
              <a:rPr lang="en-IN" altLang="en-US" sz="1200" dirty="0"/>
              <a:t>Exhibit 3.16</a:t>
            </a:r>
            <a:r>
              <a:rPr lang="en-IN" altLang="en-US" sz="1600" dirty="0"/>
              <a:t>  </a:t>
            </a:r>
            <a:r>
              <a:rPr lang="en-IN" altLang="en-US" dirty="0"/>
              <a:t>Amplify plc: Discounting money cash flows by the general inflation rate</a:t>
            </a:r>
          </a:p>
        </p:txBody>
      </p:sp>
      <p:pic>
        <p:nvPicPr>
          <p:cNvPr id="38915" name="Picture 3" descr="R:\Graphics\Powerpoint\PE_UK\PE404-Arnold\Final files\GIF\ch04\EX.3.16.gif">
            <a:extLst>
              <a:ext uri="{FF2B5EF4-FFF2-40B4-BE49-F238E27FC236}">
                <a16:creationId xmlns:a16="http://schemas.microsoft.com/office/drawing/2014/main" id="{08B738F6-D54B-46C4-B86C-AAAB52A8B6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703263"/>
            <a:ext cx="7019925" cy="2725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Box 18">
            <a:extLst>
              <a:ext uri="{FF2B5EF4-FFF2-40B4-BE49-F238E27FC236}">
                <a16:creationId xmlns:a16="http://schemas.microsoft.com/office/drawing/2014/main" id="{C9CBA786-F78B-4166-818F-15308BE10069}"/>
              </a:ext>
            </a:extLst>
          </p:cNvPr>
          <p:cNvSpPr txBox="1">
            <a:spLocks noChangeArrowheads="1"/>
          </p:cNvSpPr>
          <p:nvPr/>
        </p:nvSpPr>
        <p:spPr bwMode="auto">
          <a:xfrm>
            <a:off x="755576" y="4077072"/>
            <a:ext cx="75485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l" eaLnBrk="1" hangingPunct="1"/>
            <a:r>
              <a:rPr lang="en-IN" altLang="en-US" sz="1200"/>
              <a:t>Exhibit 3.17</a:t>
            </a:r>
            <a:r>
              <a:rPr lang="en-IN" altLang="en-US" sz="1600"/>
              <a:t>  </a:t>
            </a:r>
            <a:r>
              <a:rPr lang="en-IN" altLang="en-US"/>
              <a:t>Amplify plc: Real cash flows discounted at the real discount rate</a:t>
            </a:r>
          </a:p>
        </p:txBody>
      </p:sp>
      <p:pic>
        <p:nvPicPr>
          <p:cNvPr id="39939" name="Picture 3" descr="R:\Graphics\Powerpoint\PE_UK\PE404-Arnold\Final files\GIF\ch04\EX.3.17.gif">
            <a:extLst>
              <a:ext uri="{FF2B5EF4-FFF2-40B4-BE49-F238E27FC236}">
                <a16:creationId xmlns:a16="http://schemas.microsoft.com/office/drawing/2014/main" id="{18794783-7E9C-465A-9160-9987E68E92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8531" y="1268760"/>
            <a:ext cx="7473950" cy="226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4BC26238-979E-4445-9455-40D50611EEC6}"/>
              </a:ext>
            </a:extLst>
          </p:cNvPr>
          <p:cNvSpPr>
            <a:spLocks noGrp="1" noChangeArrowheads="1"/>
          </p:cNvSpPr>
          <p:nvPr>
            <p:ph type="title"/>
          </p:nvPr>
        </p:nvSpPr>
        <p:spPr>
          <a:xfrm>
            <a:off x="1573213" y="242888"/>
            <a:ext cx="5997575" cy="1143000"/>
          </a:xfrm>
        </p:spPr>
        <p:txBody>
          <a:bodyPr/>
          <a:lstStyle/>
          <a:p>
            <a:pPr algn="ctr" eaLnBrk="1" hangingPunct="1"/>
            <a:r>
              <a:rPr lang="en-GB" altLang="en-US" sz="3400"/>
              <a:t>Two warnings</a:t>
            </a:r>
            <a:endParaRPr lang="en-US" altLang="en-US" sz="3400"/>
          </a:p>
        </p:txBody>
      </p:sp>
      <p:sp>
        <p:nvSpPr>
          <p:cNvPr id="37891" name="Rectangle 3">
            <a:extLst>
              <a:ext uri="{FF2B5EF4-FFF2-40B4-BE49-F238E27FC236}">
                <a16:creationId xmlns:a16="http://schemas.microsoft.com/office/drawing/2014/main" id="{E1786681-3BA3-4034-A895-039A3126ADB4}"/>
              </a:ext>
            </a:extLst>
          </p:cNvPr>
          <p:cNvSpPr>
            <a:spLocks noGrp="1" noChangeArrowheads="1"/>
          </p:cNvSpPr>
          <p:nvPr>
            <p:ph type="body" idx="1"/>
          </p:nvPr>
        </p:nvSpPr>
        <p:spPr>
          <a:xfrm>
            <a:off x="539552" y="1412776"/>
            <a:ext cx="7848872" cy="3816424"/>
          </a:xfrm>
        </p:spPr>
        <p:txBody>
          <a:bodyPr/>
          <a:lstStyle/>
          <a:p>
            <a:pPr eaLnBrk="1" hangingPunct="1">
              <a:lnSpc>
                <a:spcPct val="90000"/>
              </a:lnSpc>
            </a:pPr>
            <a:r>
              <a:rPr lang="en-GB" altLang="en-US" sz="2800" dirty="0"/>
              <a:t>Discounting money cash flows with the real discount rate gives an apparent NPV much larger than the true value.</a:t>
            </a:r>
          </a:p>
          <a:p>
            <a:pPr eaLnBrk="1" hangingPunct="1">
              <a:lnSpc>
                <a:spcPct val="90000"/>
              </a:lnSpc>
            </a:pPr>
            <a:endParaRPr lang="en-GB" altLang="en-US" sz="1000" dirty="0"/>
          </a:p>
          <a:p>
            <a:pPr eaLnBrk="1" hangingPunct="1">
              <a:lnSpc>
                <a:spcPct val="90000"/>
              </a:lnSpc>
            </a:pPr>
            <a:r>
              <a:rPr lang="en-GB" altLang="en-US" sz="2800" dirty="0"/>
              <a:t>Discounting real cash flows with the money discount rate reduces the NPV, causing rejection of projects that would enhance shareholder wealth.</a:t>
            </a:r>
          </a:p>
          <a:p>
            <a:pPr eaLnBrk="1" hangingPunct="1">
              <a:lnSpc>
                <a:spcPct val="90000"/>
              </a:lnSpc>
            </a:pPr>
            <a:endParaRPr lang="en-US" altLang="en-US" sz="2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6565E716-E4D8-48CB-8113-6702473388B9}"/>
              </a:ext>
            </a:extLst>
          </p:cNvPr>
          <p:cNvSpPr>
            <a:spLocks noGrp="1" noChangeArrowheads="1"/>
          </p:cNvSpPr>
          <p:nvPr>
            <p:ph type="title"/>
          </p:nvPr>
        </p:nvSpPr>
        <p:spPr>
          <a:xfrm>
            <a:off x="1573213" y="234950"/>
            <a:ext cx="5997575" cy="1143000"/>
          </a:xfrm>
        </p:spPr>
        <p:txBody>
          <a:bodyPr/>
          <a:lstStyle/>
          <a:p>
            <a:pPr algn="ctr" eaLnBrk="1" hangingPunct="1"/>
            <a:r>
              <a:rPr lang="en-GB" altLang="en-US" sz="3400"/>
              <a:t>Lecture review</a:t>
            </a:r>
            <a:endParaRPr lang="en-US" altLang="en-US" sz="3400"/>
          </a:p>
        </p:txBody>
      </p:sp>
      <p:sp>
        <p:nvSpPr>
          <p:cNvPr id="37891" name="Rectangle 3">
            <a:extLst>
              <a:ext uri="{FF2B5EF4-FFF2-40B4-BE49-F238E27FC236}">
                <a16:creationId xmlns:a16="http://schemas.microsoft.com/office/drawing/2014/main" id="{D30FA281-F14B-45B8-9EBA-D6CAA52FFAAD}"/>
              </a:ext>
            </a:extLst>
          </p:cNvPr>
          <p:cNvSpPr>
            <a:spLocks noGrp="1" noChangeArrowheads="1"/>
          </p:cNvSpPr>
          <p:nvPr>
            <p:ph type="body" idx="1"/>
          </p:nvPr>
        </p:nvSpPr>
        <p:spPr>
          <a:xfrm>
            <a:off x="901700" y="2420938"/>
            <a:ext cx="7415213" cy="3313112"/>
          </a:xfrm>
        </p:spPr>
        <p:txBody>
          <a:bodyPr/>
          <a:lstStyle/>
          <a:p>
            <a:pPr eaLnBrk="1" hangingPunct="1">
              <a:lnSpc>
                <a:spcPct val="90000"/>
              </a:lnSpc>
            </a:pPr>
            <a:r>
              <a:rPr lang="en-GB" altLang="en-US" sz="3000"/>
              <a:t>The managerial art of investment appraisal</a:t>
            </a:r>
          </a:p>
          <a:p>
            <a:pPr eaLnBrk="1" hangingPunct="1">
              <a:lnSpc>
                <a:spcPct val="90000"/>
              </a:lnSpc>
            </a:pPr>
            <a:r>
              <a:rPr lang="en-GB" altLang="en-US" sz="3000" dirty="0"/>
              <a:t>The investment process</a:t>
            </a:r>
          </a:p>
          <a:p>
            <a:pPr eaLnBrk="1" hangingPunct="1">
              <a:lnSpc>
                <a:spcPct val="90000"/>
              </a:lnSpc>
            </a:pPr>
            <a:r>
              <a:rPr lang="en-GB" altLang="en-US" sz="3000" dirty="0"/>
              <a:t>Capital rationing</a:t>
            </a:r>
          </a:p>
          <a:p>
            <a:pPr eaLnBrk="1" hangingPunct="1">
              <a:lnSpc>
                <a:spcPct val="90000"/>
              </a:lnSpc>
            </a:pPr>
            <a:r>
              <a:rPr lang="en-GB" altLang="en-US" sz="3000" dirty="0"/>
              <a:t>Tax</a:t>
            </a:r>
          </a:p>
          <a:p>
            <a:pPr eaLnBrk="1" hangingPunct="1">
              <a:lnSpc>
                <a:spcPct val="90000"/>
              </a:lnSpc>
            </a:pPr>
            <a:r>
              <a:rPr lang="en-GB" altLang="en-US" sz="3000" dirty="0"/>
              <a:t>Inflation</a:t>
            </a:r>
          </a:p>
          <a:p>
            <a:pPr eaLnBrk="1" hangingPunct="1">
              <a:lnSpc>
                <a:spcPct val="90000"/>
              </a:lnSpc>
            </a:pPr>
            <a:endParaRPr lang="en-US" altLang="en-US" sz="3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89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78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2161</TotalTime>
  <Words>989</Words>
  <Application>Microsoft Office PowerPoint</Application>
  <PresentationFormat>On-screen Show (4:3)</PresentationFormat>
  <Paragraphs>142</Paragraphs>
  <Slides>29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Myriad Pro</vt:lpstr>
      <vt:lpstr>Times New Roman</vt:lpstr>
      <vt:lpstr>Verdana</vt:lpstr>
      <vt:lpstr>20140311PresentationUWTSDTemplate</vt:lpstr>
      <vt:lpstr>LCBB6002</vt:lpstr>
      <vt:lpstr>Lecture 5</vt:lpstr>
      <vt:lpstr>Learning outcomes</vt:lpstr>
      <vt:lpstr>The managerial art of investment appraisal</vt:lpstr>
      <vt:lpstr>The investment process: early stages</vt:lpstr>
      <vt:lpstr>The investment process: later stages (Continued)</vt:lpstr>
      <vt:lpstr>Development and classification </vt:lpstr>
      <vt:lpstr>Post-completion audit:  the benefits</vt:lpstr>
      <vt:lpstr>Capital rationing</vt:lpstr>
      <vt:lpstr>Bigtasks plc</vt:lpstr>
      <vt:lpstr>Bigtasks plc (Continued)</vt:lpstr>
      <vt:lpstr>Profitability index (PI) and benefit–cost ratio</vt:lpstr>
      <vt:lpstr>PowerPoint Presentation</vt:lpstr>
      <vt:lpstr>PowerPoint Presentation</vt:lpstr>
      <vt:lpstr>Indivisible projects</vt:lpstr>
      <vt:lpstr>Taxation and investment appraisal: two rules</vt:lpstr>
      <vt:lpstr>Inflation </vt:lpstr>
      <vt:lpstr>Compensation and the discount rate</vt:lpstr>
      <vt:lpstr>Fisher’s equation</vt:lpstr>
      <vt:lpstr>Adjusting for inflation: two correct methods</vt:lpstr>
      <vt:lpstr>Amplify plc</vt:lpstr>
      <vt:lpstr>Amplify plc (Continued)</vt:lpstr>
      <vt:lpstr>PowerPoint Presentation</vt:lpstr>
      <vt:lpstr>PowerPoint Presentation</vt:lpstr>
      <vt:lpstr>Cash flow in real terms and real discount rate</vt:lpstr>
      <vt:lpstr>PowerPoint Presentation</vt:lpstr>
      <vt:lpstr>PowerPoint Presentation</vt:lpstr>
      <vt:lpstr>Two warnings</vt:lpstr>
      <vt:lpstr>Lecture review</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Theodore</cp:lastModifiedBy>
  <cp:revision>126</cp:revision>
  <cp:lastPrinted>2018-07-09T15:27:01Z</cp:lastPrinted>
  <dcterms:created xsi:type="dcterms:W3CDTF">2002-10-07T19:43:58Z</dcterms:created>
  <dcterms:modified xsi:type="dcterms:W3CDTF">2021-02-21T20:10:12Z</dcterms:modified>
</cp:coreProperties>
</file>