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7" autoAdjust="0"/>
    <p:restoredTop sz="94660"/>
  </p:normalViewPr>
  <p:slideViewPr>
    <p:cSldViewPr snapToGrid="0">
      <p:cViewPr>
        <p:scale>
          <a:sx n="63" d="100"/>
          <a:sy n="63" d="100"/>
        </p:scale>
        <p:origin x="688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75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547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121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501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600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22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859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5818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72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3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99250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889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728140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1182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330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642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F1CDB4-1DB6-4361-A11D-601CA12BF83E}" type="datetimeFigureOut">
              <a:rPr lang="en-US" smtClean="0"/>
              <a:t>10/13/2024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7BCEA1B-1BF6-47BE-848B-BD4F044E5A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481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3"/>
            <a:ext cx="7766936" cy="3292881"/>
          </a:xfrm>
        </p:spPr>
        <p:txBody>
          <a:bodyPr/>
          <a:lstStyle/>
          <a:p>
            <a:pPr algn="ctr"/>
            <a:r>
              <a:rPr lang="en-US" sz="2400" dirty="0" err="1"/>
              <a:t>Programme</a:t>
            </a:r>
            <a:r>
              <a:rPr lang="en-US" sz="2400" dirty="0"/>
              <a:t>: International Hotel Management (BA)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Module Name: International Meetings Management for the Hotel Industry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Name: </a:t>
            </a:r>
            <a:r>
              <a:rPr lang="en-US" sz="2400" dirty="0" err="1"/>
              <a:t>Yusirat</a:t>
            </a:r>
            <a:r>
              <a:rPr lang="en-US" sz="2400" dirty="0"/>
              <a:t> </a:t>
            </a:r>
            <a:r>
              <a:rPr lang="en-US" sz="2400" dirty="0" err="1"/>
              <a:t>Bolanle</a:t>
            </a:r>
            <a:r>
              <a:rPr lang="en-US" sz="2400" dirty="0"/>
              <a:t> </a:t>
            </a:r>
            <a:r>
              <a:rPr lang="en-US" sz="2400" dirty="0" err="1"/>
              <a:t>Oroleye</a:t>
            </a:r>
            <a:r>
              <a:rPr lang="en-US" sz="2400" dirty="0"/>
              <a:t>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Student ID: 2207280</a:t>
            </a: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Lecturer: Kathryn Flynn (Module Lead) Chris Wilkin</a:t>
            </a:r>
            <a:br>
              <a:rPr lang="en-US" sz="2400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78755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latin typeface="Franklin Gothic Heavy" panose="020B0903020102020204" pitchFamily="34" charset="0"/>
              </a:rPr>
              <a:t>Introduction And Event Overview</a:t>
            </a:r>
            <a:br>
              <a:rPr lang="en-US" b="1" dirty="0"/>
            </a:br>
            <a:endParaRPr lang="en-US" b="1" dirty="0">
              <a:latin typeface="Franklin Gothic Heavy" panose="020B0903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Event Name</a:t>
            </a:r>
            <a:r>
              <a:rPr lang="en-US" dirty="0"/>
              <a:t>: Winter Tech Innovations Expo</a:t>
            </a:r>
          </a:p>
          <a:p>
            <a:r>
              <a:rPr lang="en-US" b="1" dirty="0"/>
              <a:t>Date</a:t>
            </a:r>
            <a:r>
              <a:rPr lang="en-US" dirty="0"/>
              <a:t>: January 15-17, April,  2025</a:t>
            </a:r>
          </a:p>
          <a:p>
            <a:r>
              <a:rPr lang="en-US" b="1" dirty="0"/>
              <a:t>Location</a:t>
            </a:r>
            <a:r>
              <a:rPr lang="en-US" dirty="0"/>
              <a:t>: London, UK</a:t>
            </a:r>
          </a:p>
          <a:p>
            <a:r>
              <a:rPr lang="en-US" b="1" dirty="0"/>
              <a:t>Duration</a:t>
            </a:r>
            <a:r>
              <a:rPr lang="en-US" dirty="0"/>
              <a:t>: 3 Days</a:t>
            </a:r>
          </a:p>
          <a:p>
            <a:r>
              <a:rPr lang="en-US" b="1" dirty="0"/>
              <a:t>Expected Attendance</a:t>
            </a:r>
            <a:r>
              <a:rPr lang="en-US" dirty="0"/>
              <a:t>: 1,500 attendees over three days</a:t>
            </a:r>
          </a:p>
          <a:p>
            <a:r>
              <a:rPr lang="en-US" b="1" dirty="0"/>
              <a:t>Purpose</a:t>
            </a:r>
            <a:r>
              <a:rPr lang="en-US" dirty="0"/>
              <a:t>: Showcase the latest innovations in technology and provide networking opportunities for businesses and professionals in the tech industry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849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4000" b="1" dirty="0">
                <a:latin typeface="Franklin Gothic Heavy" panose="020B0903020102020204" pitchFamily="34" charset="0"/>
              </a:rPr>
            </a:br>
            <a:r>
              <a:rPr lang="en-US" sz="4000" b="1" dirty="0">
                <a:latin typeface="Franklin Gothic Heavy" panose="020B0903020102020204" pitchFamily="34" charset="0"/>
              </a:rPr>
              <a:t>Market Research (Target Audience, Demand, Competition)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413807"/>
            <a:ext cx="8596668" cy="3880773"/>
          </a:xfrm>
        </p:spPr>
        <p:txBody>
          <a:bodyPr>
            <a:normAutofit/>
          </a:bodyPr>
          <a:lstStyle/>
          <a:p>
            <a:r>
              <a:rPr lang="en-US" b="1" dirty="0"/>
              <a:t>Target Audience:</a:t>
            </a:r>
            <a:r>
              <a:rPr lang="en-US" dirty="0"/>
              <a:t> Industry professionals, tech companies, startups, investors, and consumers.</a:t>
            </a:r>
          </a:p>
          <a:p>
            <a:r>
              <a:rPr lang="en-US" b="1" dirty="0"/>
              <a:t>Demand:</a:t>
            </a:r>
            <a:r>
              <a:rPr lang="en-US" dirty="0"/>
              <a:t> Growing demand for tech expos with increasing innovation in AI, </a:t>
            </a:r>
            <a:r>
              <a:rPr lang="en-US" dirty="0" err="1"/>
              <a:t>IoT</a:t>
            </a:r>
            <a:r>
              <a:rPr lang="en-US" dirty="0"/>
              <a:t>, and </a:t>
            </a:r>
            <a:r>
              <a:rPr lang="en-US" dirty="0" err="1"/>
              <a:t>blockchain</a:t>
            </a:r>
            <a:r>
              <a:rPr lang="en-US" dirty="0"/>
              <a:t> technology (Getz, 2012).</a:t>
            </a:r>
          </a:p>
          <a:p>
            <a:r>
              <a:rPr lang="en-US" b="1" dirty="0"/>
              <a:t>Competition:</a:t>
            </a:r>
            <a:r>
              <a:rPr lang="en-US" dirty="0"/>
              <a:t> Major events like CES in the U.S. and Web Summit in Europe. However, the London-based expo offers proximity to UK-based companies, which gives it a competitive edge (</a:t>
            </a:r>
            <a:r>
              <a:rPr lang="en-US" dirty="0" err="1"/>
              <a:t>Berridge</a:t>
            </a:r>
            <a:r>
              <a:rPr lang="en-US" dirty="0"/>
              <a:t>, 2007).</a:t>
            </a:r>
          </a:p>
          <a:p>
            <a:r>
              <a:rPr lang="en-US" b="1" dirty="0"/>
              <a:t>Marketing Activity:</a:t>
            </a:r>
            <a:r>
              <a:rPr lang="en-US" dirty="0"/>
              <a:t> Aggressive online marketing via LinkedIn, tech blogs, and partnerships with tech companies will drive attendance (</a:t>
            </a:r>
            <a:r>
              <a:rPr lang="en-US" dirty="0" err="1"/>
              <a:t>Goldblatt</a:t>
            </a:r>
            <a:r>
              <a:rPr lang="en-US" dirty="0"/>
              <a:t>, 2013).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925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dirty="0">
                <a:latin typeface="Franklin Gothic Heavy" panose="020B0903020102020204" pitchFamily="34" charset="0"/>
              </a:rPr>
            </a:br>
            <a:r>
              <a:rPr lang="en-US" b="1" dirty="0">
                <a:latin typeface="Franklin Gothic Heavy" panose="020B0903020102020204" pitchFamily="34" charset="0"/>
              </a:rPr>
              <a:t>Operational Factors (Venue, Staffing, Resources)</a:t>
            </a:r>
            <a:br>
              <a:rPr lang="en-US" b="1" dirty="0">
                <a:latin typeface="Franklin Gothic Heavy" panose="020B0903020102020204" pitchFamily="34" charset="0"/>
              </a:rPr>
            </a:br>
            <a:endParaRPr lang="en-US" dirty="0">
              <a:latin typeface="Franklin Gothic Heavy" panose="020B0903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484145"/>
            <a:ext cx="8596668" cy="3016323"/>
          </a:xfrm>
        </p:spPr>
        <p:txBody>
          <a:bodyPr/>
          <a:lstStyle/>
          <a:p>
            <a:r>
              <a:rPr lang="en-US" b="1" dirty="0"/>
              <a:t>Venue:</a:t>
            </a:r>
            <a:r>
              <a:rPr lang="en-US" dirty="0"/>
              <a:t> </a:t>
            </a:r>
            <a:r>
              <a:rPr lang="en-US" dirty="0" err="1"/>
              <a:t>ExCeL</a:t>
            </a:r>
            <a:r>
              <a:rPr lang="en-US" dirty="0"/>
              <a:t> London with a 3,000 capacity; an ideal size for the anticipated 1,500 attendees (Raj, Walters, &amp; Rashid, 2017).</a:t>
            </a:r>
          </a:p>
          <a:p>
            <a:r>
              <a:rPr lang="en-US" b="1" dirty="0"/>
              <a:t>Staffing:</a:t>
            </a:r>
            <a:r>
              <a:rPr lang="en-US" dirty="0"/>
              <a:t> 50 event staff, including tech support, event coordinators, and security personnel.</a:t>
            </a:r>
          </a:p>
          <a:p>
            <a:r>
              <a:rPr lang="en-US" b="1" dirty="0"/>
              <a:t>Resources:</a:t>
            </a:r>
            <a:r>
              <a:rPr lang="en-US" dirty="0"/>
              <a:t> Projectors, sound systems, catering services, parking for 500 cars, and exhibitor booths (</a:t>
            </a:r>
            <a:r>
              <a:rPr lang="en-US" dirty="0" err="1"/>
              <a:t>Arcodia</a:t>
            </a:r>
            <a:r>
              <a:rPr lang="en-US" dirty="0"/>
              <a:t> &amp; Reid, 2002).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579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Franklin Gothic Heavy" panose="020B0903020102020204" pitchFamily="34" charset="0"/>
              </a:rPr>
              <a:t>Financial Breakdown (Income &amp; Expenses Table)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76462"/>
              </p:ext>
            </p:extLst>
          </p:nvPr>
        </p:nvGraphicFramePr>
        <p:xfrm>
          <a:off x="677863" y="2160588"/>
          <a:ext cx="8596312" cy="4700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808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55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8451">
                <a:tc>
                  <a:txBody>
                    <a:bodyPr/>
                    <a:lstStyle/>
                    <a:p>
                      <a:r>
                        <a:rPr lang="en-US" dirty="0"/>
                        <a:t>Category 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Prices (£)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r>
                        <a:rPr lang="en-US" dirty="0"/>
                        <a:t>Expected Revenue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0478">
                <a:tc>
                  <a:txBody>
                    <a:bodyPr/>
                    <a:lstStyle/>
                    <a:p>
                      <a:r>
                        <a:rPr lang="en-US"/>
                        <a:t>Ticket Sales (1,500 @ £40)	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r>
                        <a:rPr lang="en-US" dirty="0"/>
                        <a:t>Sponsorships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0478">
                <a:tc>
                  <a:txBody>
                    <a:bodyPr/>
                    <a:lstStyle/>
                    <a:p>
                      <a:r>
                        <a:rPr lang="en-US" dirty="0"/>
                        <a:t>Exhibition Booth Fees (1,500 @ £30)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r>
                        <a:rPr lang="en-US" dirty="0"/>
                        <a:t>Merchandise Sales	(1,500 @ £30)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r>
                        <a:rPr lang="en-US"/>
                        <a:t>Total Revenue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£170,000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r>
                        <a:rPr lang="en-US" dirty="0"/>
                        <a:t>Expected Expenses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8451">
                <a:tc>
                  <a:txBody>
                    <a:bodyPr/>
                    <a:lstStyle/>
                    <a:p>
                      <a:r>
                        <a:rPr lang="en-US"/>
                        <a:t>Venue Rental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4000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Franklin Gothic Heavy" panose="020B0903020102020204" pitchFamily="34" charset="0"/>
              </a:rPr>
              <a:t>Financial Breakdown (Income &amp; Expenses Table) (Cont’d)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4292172"/>
              </p:ext>
            </p:extLst>
          </p:nvPr>
        </p:nvGraphicFramePr>
        <p:xfrm>
          <a:off x="677863" y="2160588"/>
          <a:ext cx="8596312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/>
                        <a:t>Catering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/>
                        <a:t>£20,000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Lighting &amp; AV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Staffing &amp; Security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Marketing &amp; Promotion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Miscellaneous	</a:t>
                      </a:r>
                    </a:p>
                    <a:p>
                      <a:endParaRPr lang="en-US" dirty="0"/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£5,000</a:t>
                      </a:r>
                    </a:p>
                    <a:p>
                      <a:endParaRPr lang="en-US" dirty="0"/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Expenses	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£100,000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Expected Profit</a:t>
                      </a:r>
                    </a:p>
                  </a:txBody>
                  <a:tcPr marL="74750" marR="74750"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£70.000</a:t>
                      </a:r>
                    </a:p>
                  </a:txBody>
                  <a:tcPr marL="74750" marR="7475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94970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dirty="0">
                <a:latin typeface="Franklin Gothic Heavy" panose="020B0903020102020204" pitchFamily="34" charset="0"/>
              </a:rPr>
            </a:br>
            <a:r>
              <a:rPr lang="en-US" b="1" dirty="0">
                <a:latin typeface="Franklin Gothic Heavy" panose="020B0903020102020204" pitchFamily="34" charset="0"/>
              </a:rPr>
              <a:t>Revenue Generation Strategy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Sponsorship:</a:t>
            </a:r>
            <a:r>
              <a:rPr lang="en-US" dirty="0"/>
              <a:t> Approach tech giants like Google, Microsoft, and Amazon to sponsor at platinum, gold, and silver levels (Jones, 2014).</a:t>
            </a:r>
          </a:p>
          <a:p>
            <a:r>
              <a:rPr lang="en-US" b="1" dirty="0"/>
              <a:t>Ticket Sales:</a:t>
            </a:r>
            <a:r>
              <a:rPr lang="en-US" dirty="0"/>
              <a:t> Pricing strategy of £40 per ticket to attract attendees while ensuring profitability.</a:t>
            </a:r>
          </a:p>
          <a:p>
            <a:r>
              <a:rPr lang="en-US" b="1" dirty="0"/>
              <a:t>Merchandising:</a:t>
            </a:r>
            <a:r>
              <a:rPr lang="en-US" dirty="0"/>
              <a:t> Branded merchandise such as t-shirts and USB sticks to be sold during the event, projected at £45,000 revenue (Bladen, </a:t>
            </a:r>
            <a:r>
              <a:rPr lang="en-US" dirty="0" err="1"/>
              <a:t>Kennell</a:t>
            </a:r>
            <a:r>
              <a:rPr lang="en-US" dirty="0"/>
              <a:t>, </a:t>
            </a:r>
            <a:r>
              <a:rPr lang="en-US" dirty="0" err="1"/>
              <a:t>Abson</a:t>
            </a:r>
            <a:r>
              <a:rPr lang="en-US" dirty="0"/>
              <a:t>, &amp; Wilde, 2012).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4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Franklin Gothic Heavy" panose="020B0903020102020204" pitchFamily="34" charset="0"/>
              </a:rPr>
              <a:t>Marketing &amp; Promotion Strategy</a:t>
            </a:r>
            <a:endParaRPr lang="en-US" dirty="0">
              <a:latin typeface="Franklin Gothic Heavy" panose="020B0903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b="1" dirty="0"/>
          </a:p>
          <a:p>
            <a:r>
              <a:rPr lang="en-US" b="1" dirty="0"/>
              <a:t>Digital Campaigns:</a:t>
            </a:r>
            <a:r>
              <a:rPr lang="en-US" dirty="0"/>
              <a:t> Utilize social media, tech forums, and LinkedIn Ads targeting UK-based tech professionals (Hall, 1992).</a:t>
            </a:r>
          </a:p>
          <a:p>
            <a:r>
              <a:rPr lang="en-US" b="1" dirty="0"/>
              <a:t>Partnerships:</a:t>
            </a:r>
            <a:r>
              <a:rPr lang="en-US" dirty="0"/>
              <a:t> Collaborate with tech influencers, local tech blogs, and event partners to promote the event (Shone &amp; Parry, 2013).</a:t>
            </a:r>
          </a:p>
          <a:p>
            <a:r>
              <a:rPr lang="en-US" b="1" dirty="0"/>
              <a:t>Media:</a:t>
            </a:r>
            <a:r>
              <a:rPr lang="en-US" dirty="0"/>
              <a:t> Press releases in top tech magazines and websites like TechCrunch and Wired (Richards, 2007).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371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dirty="0">
                <a:latin typeface="Franklin Gothic Heavy" panose="020B0903020102020204" pitchFamily="34" charset="0"/>
              </a:rPr>
            </a:br>
            <a:r>
              <a:rPr lang="en-US" b="1" dirty="0">
                <a:latin typeface="Franklin Gothic Heavy" panose="020B0903020102020204" pitchFamily="34" charset="0"/>
              </a:rPr>
              <a:t>SWOT Analysis</a:t>
            </a:r>
            <a:br>
              <a:rPr lang="en-US" b="1" dirty="0">
                <a:latin typeface="Franklin Gothic Heavy" panose="020B0903020102020204" pitchFamily="34" charset="0"/>
              </a:rPr>
            </a:br>
            <a:endParaRPr lang="en-US" dirty="0">
              <a:latin typeface="Franklin Gothic Heavy" panose="020B0903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Strengths:</a:t>
            </a:r>
            <a:r>
              <a:rPr lang="en-US" dirty="0"/>
              <a:t> Large venue in central London, strong sponsorship potential (</a:t>
            </a:r>
            <a:r>
              <a:rPr lang="en-US" dirty="0" err="1"/>
              <a:t>Bowdin</a:t>
            </a:r>
            <a:r>
              <a:rPr lang="en-US" dirty="0"/>
              <a:t>, Allen, O'Toole, Harris, &amp; McDonnell, 2006).</a:t>
            </a:r>
          </a:p>
          <a:p>
            <a:r>
              <a:rPr lang="en-US" b="1" dirty="0"/>
              <a:t>Weaknesses:</a:t>
            </a:r>
            <a:r>
              <a:rPr lang="en-US" dirty="0"/>
              <a:t> High operational costs.</a:t>
            </a:r>
          </a:p>
          <a:p>
            <a:r>
              <a:rPr lang="en-US" b="1" dirty="0"/>
              <a:t>Opportunities:</a:t>
            </a:r>
            <a:r>
              <a:rPr lang="en-US" dirty="0"/>
              <a:t> Growing interest in UK tech industry (</a:t>
            </a:r>
            <a:r>
              <a:rPr lang="en-US" dirty="0" err="1"/>
              <a:t>Fredline</a:t>
            </a:r>
            <a:r>
              <a:rPr lang="en-US" dirty="0"/>
              <a:t> &amp; Faulkner, 2000).</a:t>
            </a:r>
          </a:p>
          <a:p>
            <a:r>
              <a:rPr lang="en-US" b="1" dirty="0"/>
              <a:t>Threats:</a:t>
            </a:r>
            <a:r>
              <a:rPr lang="en-US" dirty="0"/>
              <a:t> Competition from global tech expos (Quinn, 2010).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18019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dirty="0">
                <a:latin typeface="Franklin Gothic Heavy" panose="020B0903020102020204" pitchFamily="34" charset="0"/>
              </a:rPr>
            </a:br>
            <a:r>
              <a:rPr lang="en-US" b="1" dirty="0">
                <a:latin typeface="Franklin Gothic Heavy" panose="020B0903020102020204" pitchFamily="34" charset="0"/>
              </a:rPr>
              <a:t>Sustainability &amp; CSR Considerations</a:t>
            </a:r>
            <a:br>
              <a:rPr lang="en-US" b="1" dirty="0">
                <a:latin typeface="Franklin Gothic Heavy" panose="020B0903020102020204" pitchFamily="34" charset="0"/>
              </a:rPr>
            </a:br>
            <a:endParaRPr lang="en-US" dirty="0">
              <a:latin typeface="Franklin Gothic Heavy" panose="020B0903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Sustainability Measures:</a:t>
            </a:r>
            <a:r>
              <a:rPr lang="en-US" dirty="0"/>
              <a:t> Paperless registration, LED lighting, and eco-friendly catering options (Jones, 2014).</a:t>
            </a:r>
          </a:p>
          <a:p>
            <a:r>
              <a:rPr lang="en-US" b="1" dirty="0"/>
              <a:t>CSR Initiatives:</a:t>
            </a:r>
            <a:r>
              <a:rPr lang="en-US" dirty="0"/>
              <a:t> Partner with local charities for surplus tech donation. Promote public transport to reduce carbon footprint (</a:t>
            </a:r>
            <a:r>
              <a:rPr lang="en-US" dirty="0" err="1"/>
              <a:t>Andersson</a:t>
            </a:r>
            <a:r>
              <a:rPr lang="en-US" dirty="0"/>
              <a:t>, </a:t>
            </a:r>
            <a:r>
              <a:rPr lang="en-US" dirty="0" err="1"/>
              <a:t>Armbrecht</a:t>
            </a:r>
            <a:r>
              <a:rPr lang="en-US" dirty="0"/>
              <a:t>, &amp; Lundberg, 2017).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6288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b="1" dirty="0">
                <a:latin typeface="Franklin Gothic Heavy" panose="020B0903020102020204" pitchFamily="34" charset="0"/>
              </a:rPr>
            </a:br>
            <a:r>
              <a:rPr lang="en-US" b="1" dirty="0">
                <a:latin typeface="Franklin Gothic Heavy" panose="020B0903020102020204" pitchFamily="34" charset="0"/>
              </a:rPr>
              <a:t>Feasibility Conclusion</a:t>
            </a:r>
            <a:br>
              <a:rPr lang="en-US" b="1" dirty="0">
                <a:latin typeface="Franklin Gothic Heavy" panose="020B0903020102020204" pitchFamily="34" charset="0"/>
              </a:rPr>
            </a:br>
            <a:endParaRPr lang="en-US" dirty="0">
              <a:latin typeface="Franklin Gothic Heavy" panose="020B0903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Feasibility:</a:t>
            </a:r>
            <a:r>
              <a:rPr lang="en-US" dirty="0"/>
              <a:t> The event is financially viable, with projected revenues surpassing costs (Breen, Bull, &amp; </a:t>
            </a:r>
            <a:r>
              <a:rPr lang="en-US" dirty="0" err="1"/>
              <a:t>Walo</a:t>
            </a:r>
            <a:r>
              <a:rPr lang="en-US" dirty="0"/>
              <a:t>, 2001).</a:t>
            </a:r>
          </a:p>
          <a:p>
            <a:r>
              <a:rPr lang="en-US" b="1" dirty="0"/>
              <a:t>Sustainability:</a:t>
            </a:r>
            <a:r>
              <a:rPr lang="en-US" dirty="0"/>
              <a:t> Implementing green initiatives ensures alignment with current CSR trends (Wood, 2005).</a:t>
            </a:r>
          </a:p>
          <a:p>
            <a:r>
              <a:rPr lang="en-US" b="1" dirty="0"/>
              <a:t>Conclusion:</a:t>
            </a:r>
            <a:r>
              <a:rPr lang="en-US" dirty="0"/>
              <a:t> With a strong marketing strategy and sponsor support, the Tech Expo 2024 will be a profitable and sustainable event (Laing &amp; Frost, 2010).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5160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Franklin Gothic Heavy" panose="020B09030201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1400" dirty="0"/>
              <a:t>Raj, R., Walters, P., &amp; Rashid, T. (2017). Events Management: Principles and Practice (3rd ed.). SAGE Publications.</a:t>
            </a:r>
          </a:p>
          <a:p>
            <a:r>
              <a:rPr lang="en-US" sz="1400" dirty="0"/>
              <a:t>Getz, D. (2012). Event Studies: Theory, Research, and Policy for Planned Events. </a:t>
            </a:r>
            <a:r>
              <a:rPr lang="en-US" sz="1400" dirty="0" err="1"/>
              <a:t>Routledge</a:t>
            </a:r>
            <a:r>
              <a:rPr lang="en-US" sz="1400" dirty="0"/>
              <a:t>.</a:t>
            </a:r>
          </a:p>
          <a:p>
            <a:r>
              <a:rPr lang="en-US" sz="1400" dirty="0" err="1"/>
              <a:t>Goldblatt</a:t>
            </a:r>
            <a:r>
              <a:rPr lang="en-US" sz="1400" dirty="0"/>
              <a:t>, J. J. (2013). Special Events: Creating and Sustaining a New World for Celebration (7th ed.). Wiley.</a:t>
            </a:r>
          </a:p>
          <a:p>
            <a:r>
              <a:rPr lang="en-US" sz="1400" dirty="0" err="1"/>
              <a:t>Berridge</a:t>
            </a:r>
            <a:r>
              <a:rPr lang="en-US" sz="1400" dirty="0"/>
              <a:t>, G. (2007). Event Design and Experience. </a:t>
            </a:r>
            <a:r>
              <a:rPr lang="en-US" sz="1400" dirty="0" err="1"/>
              <a:t>Routledge</a:t>
            </a:r>
            <a:r>
              <a:rPr lang="en-US" sz="1400" dirty="0"/>
              <a:t>.</a:t>
            </a:r>
          </a:p>
          <a:p>
            <a:r>
              <a:rPr lang="en-US" sz="1400" dirty="0" err="1"/>
              <a:t>Arcodia</a:t>
            </a:r>
            <a:r>
              <a:rPr lang="en-US" sz="1400" dirty="0"/>
              <a:t>, C., &amp; Reid, S. (2002). Event management and sustainability: A study of the Australian festival industry. Journal of Sustainable Tourism.</a:t>
            </a:r>
          </a:p>
          <a:p>
            <a:r>
              <a:rPr lang="en-US" sz="1400" dirty="0"/>
              <a:t>Jones, M. (2014). Sustainable Event Management: A Practical Guide. </a:t>
            </a:r>
            <a:r>
              <a:rPr lang="en-US" sz="1400" dirty="0" err="1"/>
              <a:t>Routledge</a:t>
            </a:r>
            <a:r>
              <a:rPr lang="en-US" sz="1400" dirty="0"/>
              <a:t>.</a:t>
            </a:r>
          </a:p>
          <a:p>
            <a:r>
              <a:rPr lang="en-US" sz="1400" dirty="0"/>
              <a:t>Allen, J., O'Toole, W., Harris, R., &amp; McDonnell, I. (2010). Festival and Special Event Management. Wiley.</a:t>
            </a:r>
          </a:p>
          <a:p>
            <a:r>
              <a:rPr lang="en-US" sz="1400" dirty="0"/>
              <a:t>Bladen, C., </a:t>
            </a:r>
            <a:r>
              <a:rPr lang="en-US" sz="1400" dirty="0" err="1"/>
              <a:t>Kennell</a:t>
            </a:r>
            <a:r>
              <a:rPr lang="en-US" sz="1400" dirty="0"/>
              <a:t>, J., </a:t>
            </a:r>
            <a:r>
              <a:rPr lang="en-US" sz="1400" dirty="0" err="1"/>
              <a:t>Abson</a:t>
            </a:r>
            <a:r>
              <a:rPr lang="en-US" sz="1400" dirty="0"/>
              <a:t>, E., &amp; Wilde, N. (2012). Events Management: An Introduction. </a:t>
            </a:r>
            <a:r>
              <a:rPr lang="en-US" sz="1400" dirty="0" err="1"/>
              <a:t>Routledge</a:t>
            </a:r>
            <a:r>
              <a:rPr lang="en-US" sz="1400" dirty="0"/>
              <a:t>.</a:t>
            </a:r>
          </a:p>
          <a:p>
            <a:r>
              <a:rPr lang="en-US" sz="1400" dirty="0"/>
              <a:t>Hall, C. M. (1992). Hallmark Tourist Events: Impacts, Management, and Planning. Wiley.</a:t>
            </a:r>
          </a:p>
          <a:p>
            <a:r>
              <a:rPr lang="en-US" sz="1400" dirty="0"/>
              <a:t>Shone, A., &amp; Parry, B. (2013). Successful Event Management: A Practical Handbook. </a:t>
            </a:r>
            <a:r>
              <a:rPr lang="en-US" sz="1400" dirty="0" err="1"/>
              <a:t>Cengage</a:t>
            </a:r>
            <a:r>
              <a:rPr lang="en-US" sz="1400" dirty="0"/>
              <a:t> Learning.</a:t>
            </a:r>
          </a:p>
          <a:p>
            <a:r>
              <a:rPr lang="en-US" sz="1400" dirty="0"/>
              <a:t>Richards, G. (2007). Cultural Tourism: Global and Local Perspectives. </a:t>
            </a:r>
            <a:r>
              <a:rPr lang="en-US" sz="1400" dirty="0" err="1"/>
              <a:t>Routledge</a:t>
            </a:r>
            <a:r>
              <a:rPr lang="en-US" sz="1400" dirty="0"/>
              <a:t>.</a:t>
            </a:r>
          </a:p>
          <a:p>
            <a:r>
              <a:rPr lang="en-US" sz="1400" dirty="0" err="1"/>
              <a:t>Bowdin</a:t>
            </a:r>
            <a:r>
              <a:rPr lang="en-US" sz="1400" dirty="0"/>
              <a:t>, G., Allen, J., O'Toole, W., Harris, R., &amp; McDonnell, I. (2006). Events Management. Elsevier.</a:t>
            </a:r>
          </a:p>
          <a:p>
            <a:r>
              <a:rPr lang="en-US" sz="1400" dirty="0" err="1"/>
              <a:t>Fredline</a:t>
            </a:r>
            <a:r>
              <a:rPr lang="en-US" sz="1400" dirty="0"/>
              <a:t>, L., &amp; Faulkner, B. (2000). Host community reactions: A cluster analysis. Annals of Tourism Research.</a:t>
            </a:r>
          </a:p>
        </p:txBody>
      </p:sp>
    </p:spTree>
    <p:extLst>
      <p:ext uri="{BB962C8B-B14F-4D97-AF65-F5344CB8AC3E}">
        <p14:creationId xmlns:p14="http://schemas.microsoft.com/office/powerpoint/2010/main" val="6097113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Bladen, C., </a:t>
            </a:r>
            <a:r>
              <a:rPr lang="en-US" dirty="0" err="1"/>
              <a:t>Kennell</a:t>
            </a:r>
            <a:r>
              <a:rPr lang="en-US" dirty="0"/>
              <a:t>, J., </a:t>
            </a:r>
            <a:r>
              <a:rPr lang="en-US" dirty="0" err="1"/>
              <a:t>Abson</a:t>
            </a:r>
            <a:r>
              <a:rPr lang="en-US" dirty="0"/>
              <a:t>, E., &amp; Wilde, N. (2017). Events Management: An Introduction (2nd ed.).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r>
              <a:rPr lang="en-US" dirty="0"/>
              <a:t>Quinn, B. (2010). Arts Festivals, Urban Tourism, and Cultural Policy. Journal of Policy Research in Tourism, Leisure, and Events.</a:t>
            </a:r>
          </a:p>
          <a:p>
            <a:r>
              <a:rPr lang="en-US" dirty="0" err="1"/>
              <a:t>Andersson</a:t>
            </a:r>
            <a:r>
              <a:rPr lang="en-US" dirty="0"/>
              <a:t>, T. D., </a:t>
            </a:r>
            <a:r>
              <a:rPr lang="en-US" dirty="0" err="1"/>
              <a:t>Armbrecht</a:t>
            </a:r>
            <a:r>
              <a:rPr lang="en-US" dirty="0"/>
              <a:t>, J., &amp; Lundberg, E. (2017). Impact assessment of mega-events: Theoretical and practical developments. Event Management.</a:t>
            </a:r>
          </a:p>
          <a:p>
            <a:r>
              <a:rPr lang="en-US" dirty="0"/>
              <a:t>Breen, H., Bull, A., &amp; </a:t>
            </a:r>
            <a:r>
              <a:rPr lang="en-US" dirty="0" err="1"/>
              <a:t>Walo</a:t>
            </a:r>
            <a:r>
              <a:rPr lang="en-US" dirty="0"/>
              <a:t>, M. (2001). A comparison of survey methods to estimate visitor expenditure at a local event. Tourism Management.</a:t>
            </a:r>
          </a:p>
          <a:p>
            <a:r>
              <a:rPr lang="en-US" dirty="0"/>
              <a:t>Wood, E. H. (2005). Measuring the economic and social impacts of local authority events. International Journal of Public Sector Management.</a:t>
            </a:r>
          </a:p>
          <a:p>
            <a:r>
              <a:rPr lang="en-US" dirty="0"/>
              <a:t>Van der </a:t>
            </a:r>
            <a:r>
              <a:rPr lang="en-US" dirty="0" err="1"/>
              <a:t>Wagen</a:t>
            </a:r>
            <a:r>
              <a:rPr lang="en-US" dirty="0"/>
              <a:t>, L., &amp; White, L. (2018). Event Management for Tourism, Cultural, Business, and Sporting Events (5th ed.). </a:t>
            </a:r>
            <a:r>
              <a:rPr lang="en-US" dirty="0" err="1"/>
              <a:t>Cengage</a:t>
            </a:r>
            <a:r>
              <a:rPr lang="en-US" dirty="0"/>
              <a:t> Learning.</a:t>
            </a:r>
          </a:p>
          <a:p>
            <a:r>
              <a:rPr lang="en-US" dirty="0"/>
              <a:t>Silvers, J. R. (2012). Risk Management for Meetings and Events. </a:t>
            </a:r>
            <a:r>
              <a:rPr lang="en-US" dirty="0" err="1"/>
              <a:t>Routledge</a:t>
            </a:r>
            <a:r>
              <a:rPr lang="en-US"/>
              <a:t>.</a:t>
            </a:r>
          </a:p>
          <a:p>
            <a:r>
              <a:rPr lang="en-US"/>
              <a:t>Matthews</a:t>
            </a:r>
            <a:r>
              <a:rPr lang="en-US" dirty="0"/>
              <a:t>, D. (2015). Special Event Production: The Process.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r>
              <a:rPr lang="en-US" dirty="0"/>
              <a:t>Rogers, T. (2013). Conferences and Conventions: A Global Industry (3rd ed.). </a:t>
            </a:r>
            <a:r>
              <a:rPr lang="en-US" dirty="0" err="1"/>
              <a:t>Routledge</a:t>
            </a:r>
            <a:r>
              <a:rPr lang="en-US" dirty="0"/>
              <a:t>.</a:t>
            </a:r>
          </a:p>
          <a:p>
            <a:r>
              <a:rPr lang="en-US" dirty="0"/>
              <a:t>Laing, J., &amp; Frost, W. (2010). How green was my festival: Exploring challenges and opportunities associated with staging green events. International Journal of Hospitality Management.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4457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344</TotalTime>
  <Words>1339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Franklin Gothic Heavy</vt:lpstr>
      <vt:lpstr>Trebuchet MS</vt:lpstr>
      <vt:lpstr>Wingdings 3</vt:lpstr>
      <vt:lpstr>Facet</vt:lpstr>
      <vt:lpstr>Programme: International Hotel Management (BA)    Module Name: International Meetings Management for the Hotel Industry      Name: Yusirat Bolanle Oroleye   Student ID: 2207280    Lecturer: Kathryn Flynn (Module Lead) Chris Wilkin </vt:lpstr>
      <vt:lpstr>Introduction And Event Overview </vt:lpstr>
      <vt:lpstr> Market Research (Target Audience, Demand, Competition) </vt:lpstr>
      <vt:lpstr> Operational Factors (Venue, Staffing, Resources) </vt:lpstr>
      <vt:lpstr>Financial Breakdown (Income &amp; Expenses Table)</vt:lpstr>
      <vt:lpstr>Financial Breakdown (Income &amp; Expenses Table) (Cont’d)</vt:lpstr>
      <vt:lpstr> Revenue Generation Strategy </vt:lpstr>
      <vt:lpstr>Marketing &amp; Promotion Strategy</vt:lpstr>
      <vt:lpstr> SWOT Analysis </vt:lpstr>
      <vt:lpstr> Sustainability &amp; CSR Considerations </vt:lpstr>
      <vt:lpstr> Feasibility Conclusion 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ALOGBA</dc:creator>
  <cp:lastModifiedBy>Yusirat Bolanle Oroleye (2207280)</cp:lastModifiedBy>
  <cp:revision>11</cp:revision>
  <dcterms:created xsi:type="dcterms:W3CDTF">2024-09-27T12:48:03Z</dcterms:created>
  <dcterms:modified xsi:type="dcterms:W3CDTF">2024-10-13T12:48:25Z</dcterms:modified>
</cp:coreProperties>
</file>