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4"/>
  </p:notesMasterIdLst>
  <p:sldIdLst>
    <p:sldId id="256" r:id="rId2"/>
    <p:sldId id="257" r:id="rId3"/>
    <p:sldId id="298" r:id="rId4"/>
    <p:sldId id="281" r:id="rId5"/>
    <p:sldId id="282" r:id="rId6"/>
    <p:sldId id="291" r:id="rId7"/>
    <p:sldId id="258" r:id="rId8"/>
    <p:sldId id="293" r:id="rId9"/>
    <p:sldId id="283" r:id="rId10"/>
    <p:sldId id="295" r:id="rId11"/>
    <p:sldId id="269" r:id="rId12"/>
    <p:sldId id="296" r:id="rId13"/>
    <p:sldId id="259" r:id="rId14"/>
    <p:sldId id="292" r:id="rId15"/>
    <p:sldId id="278" r:id="rId16"/>
    <p:sldId id="285" r:id="rId17"/>
    <p:sldId id="273" r:id="rId18"/>
    <p:sldId id="286" r:id="rId19"/>
    <p:sldId id="260" r:id="rId20"/>
    <p:sldId id="287" r:id="rId21"/>
    <p:sldId id="299" r:id="rId22"/>
    <p:sldId id="297" r:id="rId23"/>
    <p:sldId id="274" r:id="rId24"/>
    <p:sldId id="288" r:id="rId25"/>
    <p:sldId id="261" r:id="rId26"/>
    <p:sldId id="289" r:id="rId27"/>
    <p:sldId id="276" r:id="rId28"/>
    <p:sldId id="275" r:id="rId29"/>
    <p:sldId id="277" r:id="rId30"/>
    <p:sldId id="300" r:id="rId31"/>
    <p:sldId id="270" r:id="rId32"/>
    <p:sldId id="272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AE461-A464-4AA5-A750-0B4F54E93EA1}" type="datetimeFigureOut">
              <a:rPr lang="nl-NL" smtClean="0"/>
              <a:pPr/>
              <a:t>30-7-2017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056ED8-EE14-4EAE-AEB8-ED25372451D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87800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content.digital.nhs.uk/datacollections" TargetMode="External"/><Relationship Id="rId7" Type="http://schemas.openxmlformats.org/officeDocument/2006/relationships/image" Target="../media/image2.emf"/><Relationship Id="rId2" Type="http://schemas.openxmlformats.org/officeDocument/2006/relationships/hyperlink" Target="http://www.nhs.uk/NHSEngland/AboutNHSservices/mental-health-services-explained/Pages/services-explained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ntent.digital.nhs.uk/catalogue/PUB19428/ld-census-initial-sep15-rep.pdf" TargetMode="External"/><Relationship Id="rId5" Type="http://schemas.openxmlformats.org/officeDocument/2006/relationships/hyperlink" Target="http://researchbriefings.files.parliament.uk/documents/SN07058/SN07058.pdf" TargetMode="External"/><Relationship Id="rId4" Type="http://schemas.openxmlformats.org/officeDocument/2006/relationships/hyperlink" Target="https://www.adass.org.uk/policy-document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MENTAL HEALTH AND LEARNING DIFFICULTIES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Legislative framework Recap: </a:t>
            </a:r>
          </a:p>
          <a:p>
            <a:pPr lvl="1"/>
            <a:r>
              <a:rPr lang="en-GB" dirty="0" smtClean="0"/>
              <a:t>MHA, MCA, Equality Act, Human Right Act </a:t>
            </a:r>
          </a:p>
          <a:p>
            <a:r>
              <a:rPr lang="en-GB" dirty="0"/>
              <a:t>Recap </a:t>
            </a:r>
            <a:r>
              <a:rPr lang="en-GB" dirty="0" err="1"/>
              <a:t>Bournewood</a:t>
            </a:r>
            <a:r>
              <a:rPr lang="en-GB" dirty="0"/>
              <a:t> </a:t>
            </a:r>
            <a:r>
              <a:rPr lang="en-GB" dirty="0" smtClean="0"/>
              <a:t>gap- critiques MCA</a:t>
            </a:r>
          </a:p>
          <a:p>
            <a:endParaRPr lang="en-GB" dirty="0" smtClean="0"/>
          </a:p>
          <a:p>
            <a:r>
              <a:rPr lang="en-GB" dirty="0" smtClean="0"/>
              <a:t>Health and Social Care services UK</a:t>
            </a:r>
          </a:p>
          <a:p>
            <a:pPr lvl="1"/>
            <a:r>
              <a:rPr lang="en-GB" dirty="0" smtClean="0"/>
              <a:t>Mental health service users</a:t>
            </a:r>
          </a:p>
          <a:p>
            <a:pPr lvl="1"/>
            <a:r>
              <a:rPr lang="en-GB" dirty="0" smtClean="0"/>
              <a:t>Learning disability service users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Sectioning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800" dirty="0" smtClean="0"/>
              <a:t>Mental Health Act 2007</a:t>
            </a:r>
          </a:p>
          <a:p>
            <a:r>
              <a:rPr lang="en-US" b="1" dirty="0" smtClean="0"/>
              <a:t>Section </a:t>
            </a:r>
            <a:r>
              <a:rPr lang="en-US" b="1" dirty="0"/>
              <a:t>2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You </a:t>
            </a:r>
            <a:r>
              <a:rPr lang="en-US" dirty="0"/>
              <a:t>are detained in hospital for assessment of your mental health and to get any treatment you might need</a:t>
            </a:r>
            <a:r>
              <a:rPr lang="en-US" dirty="0" smtClean="0"/>
              <a:t>.</a:t>
            </a:r>
          </a:p>
          <a:p>
            <a:r>
              <a:rPr lang="en-US" b="1" dirty="0"/>
              <a:t>Section 3</a:t>
            </a:r>
            <a:endParaRPr lang="en-US" dirty="0"/>
          </a:p>
          <a:p>
            <a:pPr marL="0" indent="0">
              <a:buNone/>
            </a:pPr>
            <a:r>
              <a:rPr lang="en-US" dirty="0" smtClean="0"/>
              <a:t>You </a:t>
            </a:r>
            <a:r>
              <a:rPr lang="en-US" dirty="0"/>
              <a:t>are detained in hospital for treatment. Treatment might be necessary </a:t>
            </a:r>
            <a:r>
              <a:rPr lang="en-US" dirty="0" smtClean="0"/>
              <a:t>for your </a:t>
            </a:r>
            <a:r>
              <a:rPr lang="en-US" dirty="0"/>
              <a:t>health, your safety or for the protection of other people.</a:t>
            </a:r>
          </a:p>
          <a:p>
            <a:r>
              <a:rPr lang="en-US" b="1" dirty="0"/>
              <a:t>Section 4 </a:t>
            </a:r>
            <a:endParaRPr lang="en-US" b="1" dirty="0" smtClean="0"/>
          </a:p>
          <a:p>
            <a:pPr marL="0" indent="0">
              <a:buNone/>
            </a:pPr>
            <a:r>
              <a:rPr lang="en-US" dirty="0" smtClean="0"/>
              <a:t>In </a:t>
            </a:r>
            <a:r>
              <a:rPr lang="en-US" dirty="0"/>
              <a:t>emergency situations. </a:t>
            </a:r>
            <a:r>
              <a:rPr lang="en-US" dirty="0" smtClean="0"/>
              <a:t>You </a:t>
            </a:r>
            <a:r>
              <a:rPr lang="en-US" dirty="0"/>
              <a:t>will be detained in hospital for an assessment of your mental health for a shorter period of time. It needs the recommendation of only one doctor (unlike a section 2, which needs two medical recommendations</a:t>
            </a:r>
            <a:r>
              <a:rPr lang="en-US" dirty="0" smtClean="0"/>
              <a:t>).</a:t>
            </a:r>
          </a:p>
          <a:p>
            <a:r>
              <a:rPr lang="en-US" b="1" dirty="0"/>
              <a:t>Section 5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You can be held under a section </a:t>
            </a:r>
            <a:r>
              <a:rPr lang="en-US" dirty="0" smtClean="0"/>
              <a:t>s5 by </a:t>
            </a:r>
            <a:r>
              <a:rPr lang="en-US" dirty="0"/>
              <a:t>a doctor or nurse to stop you from leaving hospital as a voluntary or informal patient. It can also be used if you are having treatment in a general hospital for a physical condition. You should only be held under a s5 when it is not possible or safe to use sections 2, 3, or 4.</a:t>
            </a:r>
          </a:p>
          <a:p>
            <a:pPr marL="0" indent="0">
              <a:buNone/>
            </a:pPr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12703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el 1"/>
          <p:cNvSpPr txBox="1">
            <a:spLocks/>
          </p:cNvSpPr>
          <p:nvPr/>
        </p:nvSpPr>
        <p:spPr>
          <a:xfrm>
            <a:off x="683568" y="3573016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 spc="-10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nl-NL" smtClean="0"/>
              <a:t>	Mental health services - UK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Psychological therapy services</a:t>
            </a:r>
            <a:br>
              <a:rPr lang="nl-NL" dirty="0"/>
            </a:b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876800"/>
          </a:xfrm>
        </p:spPr>
        <p:txBody>
          <a:bodyPr>
            <a:normAutofit/>
          </a:bodyPr>
          <a:lstStyle/>
          <a:p>
            <a:r>
              <a:rPr lang="en-US" i="1" dirty="0" smtClean="0"/>
              <a:t>Aims t</a:t>
            </a:r>
            <a:r>
              <a:rPr lang="en-US" dirty="0" smtClean="0"/>
              <a:t>o </a:t>
            </a:r>
            <a:r>
              <a:rPr lang="en-US" dirty="0"/>
              <a:t>put more </a:t>
            </a:r>
            <a:r>
              <a:rPr lang="en-US" dirty="0" smtClean="0"/>
              <a:t>trained </a:t>
            </a:r>
            <a:r>
              <a:rPr lang="en-US" dirty="0"/>
              <a:t>therapists into GP </a:t>
            </a:r>
            <a:r>
              <a:rPr lang="en-US" dirty="0" smtClean="0"/>
              <a:t>surgeries </a:t>
            </a:r>
          </a:p>
          <a:p>
            <a:r>
              <a:rPr lang="en-US" i="1" dirty="0" smtClean="0"/>
              <a:t>Referral n</a:t>
            </a:r>
            <a:r>
              <a:rPr lang="en-US" dirty="0" smtClean="0"/>
              <a:t>eeded </a:t>
            </a:r>
            <a:r>
              <a:rPr lang="en-US" dirty="0"/>
              <a:t>from </a:t>
            </a:r>
            <a:r>
              <a:rPr lang="en-US" dirty="0" smtClean="0"/>
              <a:t>GP, other specialist mental health team, some allow self-referrals </a:t>
            </a:r>
          </a:p>
          <a:p>
            <a:r>
              <a:rPr lang="en-US" dirty="0" smtClean="0"/>
              <a:t>Should</a:t>
            </a:r>
            <a:r>
              <a:rPr lang="en-US" dirty="0"/>
              <a:t> provide easier access to </a:t>
            </a:r>
            <a:r>
              <a:rPr lang="en-US" dirty="0" smtClean="0"/>
              <a:t>take treatments </a:t>
            </a:r>
            <a:r>
              <a:rPr lang="en-US" dirty="0"/>
              <a:t>on the </a:t>
            </a:r>
            <a:r>
              <a:rPr lang="en-US" dirty="0" smtClean="0"/>
              <a:t>  </a:t>
            </a:r>
          </a:p>
          <a:p>
            <a:pPr marL="0" indent="0">
              <a:buNone/>
            </a:pPr>
            <a:r>
              <a:rPr lang="en-US" dirty="0"/>
              <a:t> </a:t>
            </a:r>
            <a:r>
              <a:rPr lang="en-US" dirty="0" smtClean="0"/>
              <a:t> NHS</a:t>
            </a:r>
            <a:r>
              <a:rPr lang="en-US" dirty="0"/>
              <a:t>. The service is already available in some parts of England. 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600" dirty="0" smtClean="0"/>
              <a:t>Certain ethnicity groups less likely to visit their GP compared to other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2390917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nl-NL" dirty="0"/>
              <a:t>Assessment and brief intervention teams</a:t>
            </a:r>
            <a:br>
              <a:rPr lang="nl-NL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US" dirty="0" smtClean="0"/>
              <a:t>Teams aim to see </a:t>
            </a:r>
            <a:r>
              <a:rPr lang="en-US" dirty="0"/>
              <a:t>people quickly, </a:t>
            </a:r>
            <a:r>
              <a:rPr lang="en-US" dirty="0" smtClean="0"/>
              <a:t>assess </a:t>
            </a:r>
            <a:r>
              <a:rPr lang="en-US" dirty="0"/>
              <a:t>their needs and </a:t>
            </a:r>
            <a:r>
              <a:rPr lang="en-US" dirty="0" smtClean="0"/>
              <a:t>provide a </a:t>
            </a:r>
            <a:r>
              <a:rPr lang="en-US" dirty="0"/>
              <a:t>brief </a:t>
            </a:r>
            <a:r>
              <a:rPr lang="en-US" dirty="0" smtClean="0"/>
              <a:t>treatment</a:t>
            </a:r>
          </a:p>
          <a:p>
            <a:r>
              <a:rPr lang="en-US" dirty="0" smtClean="0"/>
              <a:t>Teams consists of nurses, Psychiatrists, </a:t>
            </a:r>
            <a:r>
              <a:rPr lang="en-GB" dirty="0"/>
              <a:t>Occupational </a:t>
            </a:r>
            <a:r>
              <a:rPr lang="en-GB" dirty="0" smtClean="0"/>
              <a:t>Therapists, </a:t>
            </a:r>
            <a:r>
              <a:rPr lang="en-US" dirty="0" smtClean="0"/>
              <a:t>Social Workers, </a:t>
            </a:r>
            <a:r>
              <a:rPr lang="en-GB" dirty="0"/>
              <a:t>Support Time Recovery </a:t>
            </a:r>
            <a:r>
              <a:rPr lang="en-GB" dirty="0" smtClean="0"/>
              <a:t>Workers</a:t>
            </a:r>
            <a:r>
              <a:rPr lang="en-GB" dirty="0"/>
              <a:t>, Administrators </a:t>
            </a:r>
            <a:endParaRPr lang="en-US" dirty="0"/>
          </a:p>
          <a:p>
            <a:r>
              <a:rPr lang="en-US" dirty="0" smtClean="0"/>
              <a:t> Work </a:t>
            </a:r>
            <a:r>
              <a:rPr lang="en-US" dirty="0"/>
              <a:t>closely with primary care services such as GPs and pharmacists, as well as more specialist mental health services. </a:t>
            </a:r>
            <a:endParaRPr lang="en-US" dirty="0" smtClean="0"/>
          </a:p>
          <a:p>
            <a:r>
              <a:rPr lang="en-US" dirty="0" smtClean="0"/>
              <a:t>Referral needed from GP, from other services or self referral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Challenges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Study showed (</a:t>
            </a:r>
            <a:r>
              <a:rPr lang="en-US" dirty="0" err="1" smtClean="0"/>
              <a:t>Bhui</a:t>
            </a:r>
            <a:r>
              <a:rPr lang="en-US" dirty="0" smtClean="0"/>
              <a:t> et al., 2003) individuals from black ethnicity see </a:t>
            </a:r>
            <a:r>
              <a:rPr lang="en-US" dirty="0"/>
              <a:t>at least three </a:t>
            </a:r>
            <a:r>
              <a:rPr lang="en-US" dirty="0" err="1"/>
              <a:t>carers</a:t>
            </a:r>
            <a:r>
              <a:rPr lang="en-US" dirty="0"/>
              <a:t> before contact with a specialist </a:t>
            </a:r>
            <a:r>
              <a:rPr lang="en-US" dirty="0" smtClean="0"/>
              <a:t>service</a:t>
            </a:r>
          </a:p>
          <a:p>
            <a:r>
              <a:rPr lang="en-US" dirty="0"/>
              <a:t>Have more complex pathways to specialist services</a:t>
            </a:r>
            <a:endParaRPr lang="en-GB" dirty="0"/>
          </a:p>
          <a:p>
            <a:r>
              <a:rPr lang="en-US" dirty="0"/>
              <a:t>Less likely to be referred to a specialist </a:t>
            </a:r>
            <a:r>
              <a:rPr lang="en-US" dirty="0" smtClean="0"/>
              <a:t>service</a:t>
            </a:r>
          </a:p>
          <a:p>
            <a:r>
              <a:rPr lang="en-US" dirty="0" smtClean="0"/>
              <a:t>Compared to their white and south Asian counterparts who would have </a:t>
            </a:r>
            <a:r>
              <a:rPr lang="en-US" dirty="0"/>
              <a:t>specialist referral following primary care assessments</a:t>
            </a:r>
            <a:endParaRPr lang="en-GB" dirty="0"/>
          </a:p>
          <a:p>
            <a:endParaRPr lang="en-US" dirty="0" smtClean="0"/>
          </a:p>
          <a:p>
            <a:endParaRPr lang="en-US" dirty="0"/>
          </a:p>
          <a:p>
            <a:endParaRPr lang="en-GB" dirty="0"/>
          </a:p>
          <a:p>
            <a:endParaRPr lang="en-US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270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Assertive outreach team (AOT)</a:t>
            </a:r>
            <a:br>
              <a:rPr lang="nl-NL" dirty="0"/>
            </a:b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Community </a:t>
            </a:r>
            <a:r>
              <a:rPr lang="en-US" dirty="0"/>
              <a:t>treatment teams </a:t>
            </a:r>
            <a:r>
              <a:rPr lang="en-US" dirty="0" smtClean="0"/>
              <a:t>(AOTs) aims to</a:t>
            </a:r>
            <a:r>
              <a:rPr lang="en-US" dirty="0"/>
              <a:t> look after adults with severe mental health conditions and personality disorders. </a:t>
            </a:r>
            <a:endParaRPr lang="en-US" dirty="0" smtClean="0"/>
          </a:p>
          <a:p>
            <a:r>
              <a:rPr lang="en-US" dirty="0" smtClean="0"/>
              <a:t>Individuals who find </a:t>
            </a:r>
            <a:r>
              <a:rPr lang="en-US" dirty="0"/>
              <a:t>it difficult to work with services, have been admitted to hospital a number of times, and may have other problems such as violence, self-harm, homelessness or substance </a:t>
            </a:r>
            <a:r>
              <a:rPr lang="en-US" dirty="0" smtClean="0"/>
              <a:t>abuse</a:t>
            </a:r>
          </a:p>
          <a:p>
            <a:r>
              <a:rPr lang="en-US" dirty="0"/>
              <a:t>Team of psychiatrists, psychologists, community psychiatric nurses, social workers, and occupational therapists</a:t>
            </a:r>
          </a:p>
          <a:p>
            <a:r>
              <a:rPr lang="en-US" dirty="0" smtClean="0"/>
              <a:t>AOTs use a patient-</a:t>
            </a:r>
            <a:r>
              <a:rPr lang="en-US" dirty="0" err="1" smtClean="0"/>
              <a:t>centred</a:t>
            </a:r>
            <a:r>
              <a:rPr lang="en-US" dirty="0" smtClean="0"/>
              <a:t> </a:t>
            </a:r>
            <a:r>
              <a:rPr lang="en-US" dirty="0"/>
              <a:t>approach, </a:t>
            </a:r>
            <a:r>
              <a:rPr lang="en-US" dirty="0" smtClean="0"/>
              <a:t>intensive </a:t>
            </a:r>
            <a:r>
              <a:rPr lang="en-US" dirty="0"/>
              <a:t>and long-term relationship </a:t>
            </a:r>
            <a:r>
              <a:rPr lang="en-US" dirty="0" smtClean="0"/>
              <a:t>to build trust </a:t>
            </a:r>
          </a:p>
          <a:p>
            <a:r>
              <a:rPr lang="en-US" dirty="0" smtClean="0"/>
              <a:t>Teams also </a:t>
            </a:r>
            <a:r>
              <a:rPr lang="en-US" dirty="0"/>
              <a:t>support families and </a:t>
            </a:r>
            <a:r>
              <a:rPr lang="en-US" dirty="0" err="1"/>
              <a:t>carers</a:t>
            </a:r>
            <a:r>
              <a:rPr lang="en-US" dirty="0"/>
              <a:t> where </a:t>
            </a:r>
            <a:r>
              <a:rPr lang="en-US" dirty="0" err="1"/>
              <a:t>neccessary</a:t>
            </a:r>
            <a:r>
              <a:rPr lang="en-US" dirty="0" smtClean="0"/>
              <a:t>.</a:t>
            </a:r>
          </a:p>
          <a:p>
            <a:r>
              <a:rPr lang="en-US" dirty="0" smtClean="0"/>
              <a:t>Referral from community </a:t>
            </a:r>
            <a:r>
              <a:rPr lang="en-US" dirty="0"/>
              <a:t>mental health </a:t>
            </a:r>
            <a:r>
              <a:rPr lang="en-US" dirty="0" smtClean="0"/>
              <a:t>team</a:t>
            </a:r>
          </a:p>
          <a:p>
            <a:r>
              <a:rPr lang="en-US" dirty="0"/>
              <a:t>AOTs no longer exist in all </a:t>
            </a:r>
            <a:r>
              <a:rPr lang="en-US" dirty="0" smtClean="0"/>
              <a:t>areas but type of support does </a:t>
            </a:r>
            <a:endParaRPr lang="en-US" dirty="0"/>
          </a:p>
          <a:p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Study showed </a:t>
            </a:r>
            <a:r>
              <a:rPr lang="en-US" dirty="0" smtClean="0"/>
              <a:t>(</a:t>
            </a:r>
            <a:r>
              <a:rPr lang="en-US" dirty="0" err="1" smtClean="0"/>
              <a:t>Bhui</a:t>
            </a:r>
            <a:r>
              <a:rPr lang="en-US" dirty="0" smtClean="0"/>
              <a:t> et al., 2003) </a:t>
            </a:r>
            <a:r>
              <a:rPr lang="en-US" dirty="0"/>
              <a:t>individuals from black ethnicity </a:t>
            </a:r>
            <a:r>
              <a:rPr lang="en-US" dirty="0" smtClean="0"/>
              <a:t>experience broken </a:t>
            </a:r>
            <a:r>
              <a:rPr lang="en-US" dirty="0"/>
              <a:t>contact with aftercare </a:t>
            </a:r>
            <a:r>
              <a:rPr lang="en-US" dirty="0" smtClean="0"/>
              <a:t>services</a:t>
            </a:r>
          </a:p>
          <a:p>
            <a:r>
              <a:rPr lang="en-US" dirty="0"/>
              <a:t>Some have contact with a helping agency the week before psychiatric service contact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6549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Community mental health teams (CHMT)</a:t>
            </a:r>
            <a:br>
              <a:rPr lang="nl-NL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/>
          </a:bodyPr>
          <a:lstStyle/>
          <a:p>
            <a:r>
              <a:rPr lang="en-US" dirty="0"/>
              <a:t>Community multidisciplinary, multi-agency  mental health teams (CMHTs) aim to offer specialist assessment, treatment and care to adults with mental health problems, both in their own homes and in the community by day-to-day support. </a:t>
            </a:r>
            <a:endParaRPr lang="en-US" dirty="0" smtClean="0"/>
          </a:p>
          <a:p>
            <a:r>
              <a:rPr lang="en-US" dirty="0" smtClean="0"/>
              <a:t>Team of psychiatrists</a:t>
            </a:r>
            <a:r>
              <a:rPr lang="en-US" dirty="0"/>
              <a:t>, psychologists, community psychiatric nurses, social workers, and occupational therapists</a:t>
            </a:r>
          </a:p>
          <a:p>
            <a:r>
              <a:rPr lang="en-GB" dirty="0"/>
              <a:t>Individuals have </a:t>
            </a:r>
            <a:r>
              <a:rPr lang="en-US" dirty="0"/>
              <a:t>complex needs e.g. in relation to housing and homelessness, benefits, unemployment, use of drugs or alcohol, contact with the criminal justice system</a:t>
            </a:r>
            <a:r>
              <a:rPr lang="en-US" dirty="0" smtClean="0"/>
              <a:t>.</a:t>
            </a:r>
          </a:p>
          <a:p>
            <a:r>
              <a:rPr lang="en-US" dirty="0" smtClean="0"/>
              <a:t> Referral from GP needed, other (mental) health professionals/  teams. In cases self referral, family or policy</a:t>
            </a:r>
            <a:endParaRPr lang="en-GB" dirty="0"/>
          </a:p>
          <a:p>
            <a:pPr marL="457200" indent="-457200">
              <a:buFont typeface="+mj-lt"/>
              <a:buAutoNum type="arabicPeriod" startAt="2"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7295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Study showed </a:t>
            </a:r>
            <a:r>
              <a:rPr lang="en-US" dirty="0" smtClean="0"/>
              <a:t>(</a:t>
            </a:r>
            <a:r>
              <a:rPr lang="en-US" dirty="0" err="1" smtClean="0"/>
              <a:t>Bhui</a:t>
            </a:r>
            <a:r>
              <a:rPr lang="en-US" dirty="0" smtClean="0"/>
              <a:t> et al., 2003) </a:t>
            </a:r>
            <a:r>
              <a:rPr lang="en-US" dirty="0"/>
              <a:t>individuals from black ethnicity </a:t>
            </a:r>
            <a:r>
              <a:rPr lang="en-US" dirty="0" smtClean="0"/>
              <a:t>are less </a:t>
            </a:r>
            <a:r>
              <a:rPr lang="en-US" dirty="0"/>
              <a:t>likely to be referred to a specialist service</a:t>
            </a:r>
            <a:endParaRPr lang="en-GB" dirty="0"/>
          </a:p>
          <a:p>
            <a:r>
              <a:rPr lang="en-US" dirty="0"/>
              <a:t>More likely to be found in a specialist service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37920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205064"/>
          </a:xfrm>
        </p:spPr>
        <p:txBody>
          <a:bodyPr>
            <a:normAutofit/>
          </a:bodyPr>
          <a:lstStyle/>
          <a:p>
            <a:r>
              <a:rPr lang="en-US" dirty="0" smtClean="0"/>
              <a:t>EIPTs aim to </a:t>
            </a:r>
            <a:r>
              <a:rPr lang="en-US" dirty="0"/>
              <a:t>early </a:t>
            </a:r>
            <a:r>
              <a:rPr lang="en-US" dirty="0" smtClean="0"/>
              <a:t>detect and assess </a:t>
            </a:r>
            <a:r>
              <a:rPr lang="en-US" dirty="0"/>
              <a:t>psychotic symptoms, and provide </a:t>
            </a:r>
            <a:r>
              <a:rPr lang="en-US" dirty="0" smtClean="0"/>
              <a:t>support </a:t>
            </a:r>
            <a:r>
              <a:rPr lang="en-US" dirty="0"/>
              <a:t>and </a:t>
            </a:r>
            <a:r>
              <a:rPr lang="en-US" dirty="0" smtClean="0"/>
              <a:t>intervention/ treatment </a:t>
            </a:r>
            <a:r>
              <a:rPr lang="en-US" dirty="0"/>
              <a:t>to treat the underlying causes and prevent </a:t>
            </a:r>
            <a:r>
              <a:rPr lang="en-US" dirty="0" smtClean="0"/>
              <a:t>relapse</a:t>
            </a:r>
            <a:endParaRPr lang="en-US" dirty="0"/>
          </a:p>
          <a:p>
            <a:r>
              <a:rPr lang="en-US" dirty="0" smtClean="0"/>
              <a:t>EIPTs </a:t>
            </a:r>
            <a:r>
              <a:rPr lang="en-US" dirty="0"/>
              <a:t>work with people between the ages of 18 and 35 who may be experiencing their first episode of </a:t>
            </a:r>
            <a:r>
              <a:rPr lang="en-US" dirty="0" smtClean="0"/>
              <a:t>psychosis</a:t>
            </a:r>
          </a:p>
          <a:p>
            <a:r>
              <a:rPr lang="en-US" dirty="0"/>
              <a:t>Early intervention is crucial because the condition causes such distress and disability both to the person and their </a:t>
            </a:r>
            <a:r>
              <a:rPr lang="en-US" dirty="0" err="1"/>
              <a:t>carers</a:t>
            </a:r>
            <a:r>
              <a:rPr lang="en-US" dirty="0"/>
              <a:t>, but treatment can be very </a:t>
            </a:r>
            <a:r>
              <a:rPr lang="en-US" dirty="0" smtClean="0"/>
              <a:t>effective</a:t>
            </a:r>
          </a:p>
          <a:p>
            <a:endParaRPr lang="en-US" dirty="0" smtClean="0"/>
          </a:p>
          <a:p>
            <a:endParaRPr lang="en-GB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Early intervention for psychosis teams (EIPTs</a:t>
            </a:r>
            <a:r>
              <a:rPr lang="nl-NL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Study showed </a:t>
            </a:r>
            <a:r>
              <a:rPr lang="en-US" dirty="0" smtClean="0"/>
              <a:t>(</a:t>
            </a:r>
            <a:r>
              <a:rPr lang="en-US" dirty="0" err="1" smtClean="0"/>
              <a:t>Bhui</a:t>
            </a:r>
            <a:r>
              <a:rPr lang="en-US" dirty="0" smtClean="0"/>
              <a:t> et al., 2003) </a:t>
            </a:r>
            <a:r>
              <a:rPr lang="en-US" dirty="0"/>
              <a:t>individuals from black ethnicity </a:t>
            </a:r>
            <a:r>
              <a:rPr lang="en-US" dirty="0" smtClean="0"/>
              <a:t>their first </a:t>
            </a:r>
            <a:r>
              <a:rPr lang="en-US" dirty="0"/>
              <a:t>point of contact most likely </a:t>
            </a:r>
            <a:r>
              <a:rPr lang="en-US" dirty="0" smtClean="0"/>
              <a:t>is in </a:t>
            </a:r>
            <a:r>
              <a:rPr lang="en-US" dirty="0"/>
              <a:t>crisis seeing the duty psychiatrist in an accident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1696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200" dirty="0" smtClean="0"/>
              <a:t>Aim to help </a:t>
            </a:r>
            <a:r>
              <a:rPr lang="en-US" sz="3200" dirty="0"/>
              <a:t>adults and </a:t>
            </a:r>
            <a:r>
              <a:rPr lang="en-US" sz="3200" dirty="0" smtClean="0"/>
              <a:t>children by providing  support by </a:t>
            </a:r>
            <a:r>
              <a:rPr lang="en-US" sz="3200" dirty="0"/>
              <a:t>services such as assessment, treatment and counselling for individuals and their families and </a:t>
            </a:r>
            <a:r>
              <a:rPr lang="en-US" sz="3200" dirty="0" err="1"/>
              <a:t>carers</a:t>
            </a:r>
            <a:endParaRPr lang="en-US" sz="3200" dirty="0" smtClean="0"/>
          </a:p>
          <a:p>
            <a:r>
              <a:rPr lang="en-US" sz="3200" dirty="0" smtClean="0"/>
              <a:t>Some </a:t>
            </a:r>
            <a:r>
              <a:rPr lang="en-US" sz="3200" dirty="0"/>
              <a:t>trusts offer them as community services, while others are provided in the form of specialist clinics</a:t>
            </a:r>
            <a:r>
              <a:rPr lang="en-US" sz="3200" dirty="0" smtClean="0"/>
              <a:t>.</a:t>
            </a:r>
          </a:p>
          <a:p>
            <a:r>
              <a:rPr lang="en-US" sz="3200" dirty="0"/>
              <a:t>a combination of occupational and talking therapies, as well as feeding for patients with serious malnutrition</a:t>
            </a:r>
            <a:endParaRPr lang="nl-NL" sz="2900" dirty="0"/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Eating disorder services</a:t>
            </a:r>
            <a:br>
              <a:rPr lang="nl-NL" dirty="0"/>
            </a:b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Forensic mental health services</a:t>
            </a:r>
            <a:br>
              <a:rPr lang="nl-NL" dirty="0"/>
            </a:b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Aims to treat </a:t>
            </a:r>
            <a:r>
              <a:rPr lang="en-US" dirty="0"/>
              <a:t>any mental health problems that may have contributed to a pattern of criminal </a:t>
            </a:r>
            <a:r>
              <a:rPr lang="en-US" dirty="0" err="1"/>
              <a:t>behaviour</a:t>
            </a:r>
            <a:r>
              <a:rPr lang="en-US" dirty="0"/>
              <a:t>, and discharge a person back into the community with the right level of support when it is thought safe to do </a:t>
            </a:r>
            <a:r>
              <a:rPr lang="en-US" dirty="0" smtClean="0"/>
              <a:t>so</a:t>
            </a:r>
          </a:p>
          <a:p>
            <a:r>
              <a:rPr lang="en-US" dirty="0" smtClean="0"/>
              <a:t>Services </a:t>
            </a:r>
            <a:r>
              <a:rPr lang="en-US" dirty="0"/>
              <a:t>work with people who have mental health conditions and have committed a serious criminal offence, or are thought to be at high risk of committing an </a:t>
            </a:r>
            <a:r>
              <a:rPr lang="en-US" dirty="0" smtClean="0"/>
              <a:t>offence</a:t>
            </a:r>
          </a:p>
          <a:p>
            <a:r>
              <a:rPr lang="en-US" dirty="0" smtClean="0"/>
              <a:t>Care in hospital, hospitals and in community after discharge.</a:t>
            </a:r>
          </a:p>
          <a:p>
            <a:r>
              <a:rPr lang="en-US" dirty="0"/>
              <a:t>Forensic mental health services in hospitals are often classified by how </a:t>
            </a:r>
            <a:r>
              <a:rPr lang="en-US" u="sng" dirty="0"/>
              <a:t>secure</a:t>
            </a:r>
            <a:r>
              <a:rPr lang="en-US" dirty="0"/>
              <a:t> they </a:t>
            </a:r>
            <a:r>
              <a:rPr lang="en-US" dirty="0" smtClean="0"/>
              <a:t>are (high, medium, low)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Aims to provide </a:t>
            </a:r>
            <a:r>
              <a:rPr lang="en-US" dirty="0"/>
              <a:t>mental health assessments in hospitals, A&amp;E and clinics for patients experiencing distress during their </a:t>
            </a:r>
            <a:r>
              <a:rPr lang="en-US" dirty="0" smtClean="0"/>
              <a:t>stay.</a:t>
            </a:r>
          </a:p>
          <a:p>
            <a:r>
              <a:rPr lang="en-US" dirty="0" smtClean="0"/>
              <a:t>Consists of a multidisciplinary team</a:t>
            </a: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Liaison psychiatry teams</a:t>
            </a:r>
            <a:br>
              <a:rPr lang="nl-NL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030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Memory assessment services</a:t>
            </a:r>
            <a:br>
              <a:rPr lang="nl-NL" dirty="0"/>
            </a:b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Aims to provide support to </a:t>
            </a:r>
            <a:r>
              <a:rPr lang="en-US" dirty="0"/>
              <a:t>find out the </a:t>
            </a:r>
            <a:r>
              <a:rPr lang="en-US" dirty="0" smtClean="0"/>
              <a:t>cause of problems with memory or other mental abilities</a:t>
            </a:r>
          </a:p>
          <a:p>
            <a:r>
              <a:rPr lang="en-US" dirty="0" smtClean="0"/>
              <a:t>Team of doctors</a:t>
            </a:r>
            <a:r>
              <a:rPr lang="en-US" dirty="0"/>
              <a:t>, occupational therapists, psychologists and Community Mental Health Nurses. </a:t>
            </a:r>
            <a:endParaRPr lang="en-US" dirty="0" smtClean="0"/>
          </a:p>
          <a:p>
            <a:r>
              <a:rPr lang="en-US" dirty="0" smtClean="0"/>
              <a:t>Patients may </a:t>
            </a:r>
            <a:r>
              <a:rPr lang="en-US" dirty="0"/>
              <a:t>be seen at home, in a GP surgery or at </a:t>
            </a:r>
            <a:r>
              <a:rPr lang="en-US" dirty="0" smtClean="0"/>
              <a:t>a </a:t>
            </a:r>
            <a:r>
              <a:rPr lang="en-US" dirty="0" err="1" smtClean="0"/>
              <a:t>centre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US" dirty="0" smtClean="0"/>
              <a:t>Aims to provide psychological </a:t>
            </a:r>
            <a:r>
              <a:rPr lang="en-US" dirty="0"/>
              <a:t>and psychiatric care for women in childbearing from conception to 12 months </a:t>
            </a:r>
            <a:r>
              <a:rPr lang="en-US" dirty="0" smtClean="0"/>
              <a:t>postnatally</a:t>
            </a:r>
          </a:p>
          <a:p>
            <a:r>
              <a:rPr lang="en-US" dirty="0" smtClean="0"/>
              <a:t>A multidisciplinary team</a:t>
            </a:r>
          </a:p>
          <a:p>
            <a:r>
              <a:rPr lang="en-US" dirty="0" smtClean="0"/>
              <a:t>Services reach the scope from being offered in community, in maternity </a:t>
            </a:r>
            <a:r>
              <a:rPr lang="en-US" dirty="0"/>
              <a:t>and inpatient </a:t>
            </a:r>
            <a:r>
              <a:rPr lang="en-US" dirty="0" smtClean="0"/>
              <a:t>settings, across </a:t>
            </a:r>
            <a:r>
              <a:rPr lang="en-US" dirty="0"/>
              <a:t>maternity, primary and secondary care, tertiary specialist services, social care </a:t>
            </a:r>
            <a:r>
              <a:rPr lang="en-US" dirty="0" smtClean="0"/>
              <a:t>or voluntary sector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nl-NL" dirty="0"/>
              <a:t>Perinatal mental health services</a:t>
            </a:r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/>
              <a:t>Rehabilitation and recovery teams</a:t>
            </a:r>
            <a:r>
              <a:rPr lang="en-GB" dirty="0"/>
              <a:t/>
            </a:r>
            <a:br>
              <a:rPr lang="en-GB" dirty="0"/>
            </a:b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Aims to </a:t>
            </a:r>
            <a:r>
              <a:rPr lang="en-US" dirty="0"/>
              <a:t>p</a:t>
            </a:r>
            <a:r>
              <a:rPr lang="en-US" dirty="0" smtClean="0"/>
              <a:t>rovide </a:t>
            </a:r>
            <a:r>
              <a:rPr lang="en-US" dirty="0"/>
              <a:t>treatment for distressing experiences of severe enduring mental health problems </a:t>
            </a:r>
            <a:endParaRPr lang="en-US" dirty="0" smtClean="0"/>
          </a:p>
          <a:p>
            <a:r>
              <a:rPr lang="nl-NL" dirty="0" smtClean="0"/>
              <a:t>Multidisciplinary team, psychiatrist, psychiatric nurse, practicioners, assistant psychologist</a:t>
            </a:r>
          </a:p>
          <a:p>
            <a:r>
              <a:rPr lang="nl-NL" dirty="0" smtClean="0"/>
              <a:t>Strong working links with other services e.g. Early psychosis intervention team, </a:t>
            </a:r>
          </a:p>
          <a:p>
            <a:r>
              <a:rPr lang="en-US" dirty="0" smtClean="0"/>
              <a:t>Need for a </a:t>
            </a:r>
            <a:r>
              <a:rPr lang="en-US" dirty="0"/>
              <a:t>referral </a:t>
            </a:r>
            <a:r>
              <a:rPr lang="en-US" dirty="0" smtClean="0"/>
              <a:t>from a secondary </a:t>
            </a:r>
            <a:r>
              <a:rPr lang="en-US" dirty="0"/>
              <a:t>mental health </a:t>
            </a:r>
            <a:r>
              <a:rPr lang="en-US" dirty="0" smtClean="0"/>
              <a:t>services e.g. community </a:t>
            </a:r>
            <a:r>
              <a:rPr lang="en-US" dirty="0"/>
              <a:t>mental health teams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3284984"/>
            <a:ext cx="8229600" cy="990600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Health &amp; social care services – </a:t>
            </a:r>
            <a:br>
              <a:rPr lang="en-GB" dirty="0" smtClean="0"/>
            </a:br>
            <a:r>
              <a:rPr lang="en-GB" dirty="0" smtClean="0"/>
              <a:t>Learning disabilities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25632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1520" y="764704"/>
            <a:ext cx="8136904" cy="5712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9466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686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/>
              <a:t>National </a:t>
            </a:r>
            <a:r>
              <a:rPr lang="en-US" dirty="0"/>
              <a:t>Learning Disability Mortality Review </a:t>
            </a:r>
            <a:r>
              <a:rPr lang="en-US" dirty="0" err="1"/>
              <a:t>Programme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Review and learn from </a:t>
            </a:r>
            <a:r>
              <a:rPr lang="en-US" dirty="0"/>
              <a:t>deaths of people with a learning disability</a:t>
            </a:r>
            <a:r>
              <a:rPr lang="en-US" dirty="0" smtClean="0"/>
              <a:t> </a:t>
            </a:r>
          </a:p>
          <a:p>
            <a:r>
              <a:rPr lang="en-US" dirty="0" smtClean="0"/>
              <a:t>Aim to improve services, care and support nationally</a:t>
            </a:r>
          </a:p>
          <a:p>
            <a:r>
              <a:rPr lang="en-US" dirty="0" smtClean="0"/>
              <a:t>Develop a strategy to reduce this inequality</a:t>
            </a:r>
          </a:p>
          <a:p>
            <a:r>
              <a:rPr lang="en-US" dirty="0" smtClean="0"/>
              <a:t>Reduce </a:t>
            </a:r>
            <a:r>
              <a:rPr lang="en-US" dirty="0"/>
              <a:t>excess mortality for adults under 60 with a learning </a:t>
            </a:r>
            <a:r>
              <a:rPr lang="en-US" dirty="0" smtClean="0"/>
              <a:t>disability</a:t>
            </a:r>
          </a:p>
          <a:p>
            <a:r>
              <a:rPr lang="en-US" dirty="0" smtClean="0"/>
              <a:t>Reduce the </a:t>
            </a:r>
            <a:r>
              <a:rPr lang="en-US" dirty="0"/>
              <a:t>number of people with a learning disability who are placed in inpatient services</a:t>
            </a:r>
            <a:r>
              <a:rPr lang="en-US" dirty="0" smtClean="0"/>
              <a:t>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Services learning disabilities 2014 -2016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13991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Services: Governement  &amp; NHS 2015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107504" y="1600200"/>
            <a:ext cx="8579296" cy="4876800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Reduce </a:t>
            </a:r>
            <a:r>
              <a:rPr lang="en-US" dirty="0"/>
              <a:t>the number of people with a learning disability who are placed in inpatient </a:t>
            </a:r>
            <a:r>
              <a:rPr lang="en-US" dirty="0" smtClean="0"/>
              <a:t>services</a:t>
            </a:r>
          </a:p>
          <a:p>
            <a:r>
              <a:rPr lang="en-US" dirty="0" smtClean="0"/>
              <a:t>Improve </a:t>
            </a:r>
            <a:r>
              <a:rPr lang="en-US" dirty="0"/>
              <a:t>the quality of life of those with learning disabilities by </a:t>
            </a:r>
            <a:r>
              <a:rPr lang="en-US" dirty="0" smtClean="0"/>
              <a:t>: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 smtClean="0"/>
              <a:t>Substantially </a:t>
            </a:r>
            <a:r>
              <a:rPr lang="en-US" dirty="0"/>
              <a:t>reducing the number of people placed in hospital, </a:t>
            </a:r>
            <a:endParaRPr lang="en-US" dirty="0" smtClean="0"/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 smtClean="0"/>
              <a:t>Reducing </a:t>
            </a:r>
            <a:r>
              <a:rPr lang="en-US" dirty="0"/>
              <a:t>the length of time those admitted spend there</a:t>
            </a:r>
            <a:r>
              <a:rPr lang="en-US" dirty="0" smtClean="0"/>
              <a:t>,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 </a:t>
            </a:r>
            <a:r>
              <a:rPr lang="en-US" dirty="0" smtClean="0"/>
              <a:t>And enhancing </a:t>
            </a:r>
            <a:r>
              <a:rPr lang="en-US" dirty="0"/>
              <a:t>the quality of both hospital and community </a:t>
            </a:r>
            <a:r>
              <a:rPr lang="en-US" dirty="0" smtClean="0"/>
              <a:t>settings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US" dirty="0"/>
              <a:t> </a:t>
            </a:r>
            <a:r>
              <a:rPr lang="en-US" dirty="0" smtClean="0"/>
              <a:t>Increase </a:t>
            </a:r>
            <a:r>
              <a:rPr lang="en-US" dirty="0"/>
              <a:t>the number of people with learning disabilities/autism </a:t>
            </a:r>
            <a:r>
              <a:rPr lang="en-US" dirty="0" smtClean="0"/>
              <a:t> </a:t>
            </a:r>
          </a:p>
          <a:p>
            <a:pPr marL="274320" lvl="1" indent="0">
              <a:buNone/>
            </a:pPr>
            <a:r>
              <a:rPr lang="en-US" dirty="0"/>
              <a:t> </a:t>
            </a:r>
            <a:r>
              <a:rPr lang="en-US" dirty="0" smtClean="0"/>
              <a:t> being cared </a:t>
            </a:r>
            <a:r>
              <a:rPr lang="en-US" dirty="0"/>
              <a:t>for by community not inpatient services </a:t>
            </a:r>
            <a:endParaRPr lang="en-US" dirty="0" smtClean="0"/>
          </a:p>
          <a:p>
            <a:pPr marL="274320" lvl="1" indent="0">
              <a:buNone/>
            </a:pPr>
            <a:endParaRPr lang="en-US" dirty="0"/>
          </a:p>
          <a:p>
            <a:r>
              <a:rPr lang="en-US" dirty="0"/>
              <a:t>The Building the Right </a:t>
            </a:r>
            <a:r>
              <a:rPr lang="en-US" dirty="0" smtClean="0"/>
              <a:t>Support </a:t>
            </a:r>
            <a:r>
              <a:rPr lang="en-US" dirty="0"/>
              <a:t>plan aims to shift money from inpatient services to the community, and reduce the use of inpatient beds by 35% - 50% in the next three years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160" y="1896193"/>
            <a:ext cx="8229600" cy="4248472"/>
          </a:xfrm>
        </p:spPr>
        <p:txBody>
          <a:bodyPr>
            <a:normAutofit/>
          </a:bodyPr>
          <a:lstStyle/>
          <a:p>
            <a:r>
              <a:rPr lang="en-US" dirty="0"/>
              <a:t>The three most common main treatment reasons for remaining in inpatient care </a:t>
            </a:r>
            <a:r>
              <a:rPr lang="en-US" dirty="0" smtClean="0"/>
              <a:t>were</a:t>
            </a:r>
            <a:r>
              <a:rPr lang="en-US" dirty="0"/>
              <a:t>: </a:t>
            </a:r>
          </a:p>
          <a:p>
            <a:r>
              <a:rPr lang="en-US" dirty="0" smtClean="0"/>
              <a:t>Current </a:t>
            </a:r>
            <a:r>
              <a:rPr lang="en-US" dirty="0" err="1"/>
              <a:t>behaviour</a:t>
            </a:r>
            <a:r>
              <a:rPr lang="en-US" dirty="0"/>
              <a:t> assessed as too risky for Ministry of Justice to agree any reduction in security level (495 patients, 17%); </a:t>
            </a:r>
          </a:p>
          <a:p>
            <a:r>
              <a:rPr lang="en-US" dirty="0" smtClean="0"/>
              <a:t>Continuing </a:t>
            </a:r>
            <a:r>
              <a:rPr lang="en-US" dirty="0"/>
              <a:t>need for inpatient care of mental illness (1,155 patients, 39%); </a:t>
            </a:r>
          </a:p>
          <a:p>
            <a:r>
              <a:rPr lang="en-US" dirty="0" smtClean="0"/>
              <a:t>Continuing </a:t>
            </a:r>
            <a:r>
              <a:rPr lang="en-US" dirty="0" err="1"/>
              <a:t>behavioural</a:t>
            </a:r>
            <a:r>
              <a:rPr lang="en-US" dirty="0"/>
              <a:t> treatment </a:t>
            </a:r>
            <a:r>
              <a:rPr lang="en-US" dirty="0" err="1"/>
              <a:t>programme</a:t>
            </a:r>
            <a:r>
              <a:rPr lang="en-US" dirty="0"/>
              <a:t> (690 patients, 23%). </a:t>
            </a:r>
          </a:p>
          <a:p>
            <a:pPr marL="457200" indent="-457200">
              <a:buFont typeface="+mj-lt"/>
              <a:buAutoNum type="arabicPeriod" startAt="7"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Inpatient care- learning disabilities 2015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948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Winterbourne View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2600" dirty="0" smtClean="0"/>
              <a:t>Progress </a:t>
            </a:r>
            <a:r>
              <a:rPr lang="en-US" sz="2600" dirty="0"/>
              <a:t>report </a:t>
            </a:r>
            <a:r>
              <a:rPr lang="en-US" sz="2600" dirty="0" smtClean="0"/>
              <a:t>(</a:t>
            </a:r>
            <a:r>
              <a:rPr lang="en-GB" sz="2600" dirty="0"/>
              <a:t>Sir Stephen’s </a:t>
            </a:r>
            <a:r>
              <a:rPr lang="en-GB" sz="2600" dirty="0" smtClean="0"/>
              <a:t>) </a:t>
            </a:r>
            <a:r>
              <a:rPr lang="en-US" sz="2600" dirty="0" smtClean="0"/>
              <a:t>- </a:t>
            </a:r>
            <a:r>
              <a:rPr lang="en-US" sz="2600" dirty="0"/>
              <a:t>Winterbourne View - Time is Running Out (July 2014) – </a:t>
            </a:r>
            <a:endParaRPr lang="en-US" sz="2600" dirty="0" smtClean="0"/>
          </a:p>
          <a:p>
            <a:r>
              <a:rPr lang="en-US" dirty="0" smtClean="0"/>
              <a:t>The </a:t>
            </a:r>
            <a:r>
              <a:rPr lang="en-US" dirty="0"/>
              <a:t>number of people with learning disabilities and/or autism being discharged from inpatient institutions was now greater than the number being admitted. </a:t>
            </a:r>
            <a:endParaRPr lang="en-US" dirty="0" smtClean="0"/>
          </a:p>
          <a:p>
            <a:r>
              <a:rPr lang="en-US" dirty="0" smtClean="0"/>
              <a:t>The </a:t>
            </a:r>
            <a:r>
              <a:rPr lang="en-US" dirty="0"/>
              <a:t>pace of change has been slow, and the Transforming Care </a:t>
            </a:r>
            <a:r>
              <a:rPr lang="en-US" dirty="0" err="1"/>
              <a:t>programme</a:t>
            </a:r>
            <a:r>
              <a:rPr lang="en-US" dirty="0"/>
              <a:t> has not yet delivered anything tangible in terms of new community </a:t>
            </a:r>
            <a:r>
              <a:rPr lang="en-US" dirty="0" smtClean="0"/>
              <a:t>facilities </a:t>
            </a:r>
            <a:r>
              <a:rPr lang="en-US" dirty="0"/>
              <a:t>or closures.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Learning disability and services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itle 1"/>
          <p:cNvSpPr txBox="1">
            <a:spLocks/>
          </p:cNvSpPr>
          <p:nvPr/>
        </p:nvSpPr>
        <p:spPr>
          <a:xfrm>
            <a:off x="609600" y="685800"/>
            <a:ext cx="8229600" cy="6549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4000" b="0" i="0" u="none" strike="noStrike" kern="1200" cap="none" spc="-10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57200" y="1676401"/>
            <a:ext cx="8229600" cy="39848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6019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548680"/>
            <a:ext cx="8346554" cy="63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1709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-315416"/>
            <a:ext cx="9505056" cy="6336704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251520" y="6237312"/>
            <a:ext cx="6462464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222222"/>
                </a:solidFill>
                <a:latin typeface="Tahoma" panose="020B0604030504040204" pitchFamily="34" charset="0"/>
              </a:rPr>
              <a:t>The Court will make a restriction order if it thinks it is necessary to protect the public from serious harm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2955197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23528" y="476672"/>
            <a:ext cx="8640960" cy="62646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0589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Q&amp;A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mtClean="0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Sources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 fontScale="92500"/>
          </a:bodyPr>
          <a:lstStyle/>
          <a:p>
            <a:r>
              <a:rPr lang="en-US" dirty="0" smtClean="0">
                <a:hlinkClick r:id="rId2"/>
              </a:rPr>
              <a:t>http</a:t>
            </a:r>
            <a:r>
              <a:rPr lang="en-US" dirty="0">
                <a:hlinkClick r:id="rId2"/>
              </a:rPr>
              <a:t>://</a:t>
            </a:r>
            <a:r>
              <a:rPr lang="en-US" dirty="0" smtClean="0">
                <a:hlinkClick r:id="rId2"/>
              </a:rPr>
              <a:t>www.nhs.uk/NHSEngland/AboutNHSservices/mental-health-services-explained/Pages/services-explained.aspx</a:t>
            </a:r>
            <a:endParaRPr lang="en-US" dirty="0" smtClean="0"/>
          </a:p>
          <a:p>
            <a:r>
              <a:rPr lang="en-US" dirty="0">
                <a:hlinkClick r:id="rId3"/>
              </a:rPr>
              <a:t>http://</a:t>
            </a:r>
            <a:r>
              <a:rPr lang="en-US" dirty="0" smtClean="0">
                <a:hlinkClick r:id="rId3"/>
              </a:rPr>
              <a:t>content.digital.nhs.uk/datacollections</a:t>
            </a:r>
            <a:endParaRPr lang="en-US" dirty="0" smtClean="0"/>
          </a:p>
          <a:p>
            <a:r>
              <a:rPr lang="en-US" dirty="0">
                <a:hlinkClick r:id="rId4"/>
              </a:rPr>
              <a:t>https://</a:t>
            </a:r>
            <a:r>
              <a:rPr lang="en-US" dirty="0" smtClean="0">
                <a:hlinkClick r:id="rId4"/>
              </a:rPr>
              <a:t>www.adass.org.uk/policy-documents</a:t>
            </a:r>
            <a:endParaRPr lang="en-US" dirty="0" smtClean="0"/>
          </a:p>
          <a:p>
            <a:r>
              <a:rPr lang="en-US" dirty="0">
                <a:hlinkClick r:id="rId5"/>
              </a:rPr>
              <a:t>http://</a:t>
            </a:r>
            <a:r>
              <a:rPr lang="en-US" dirty="0" smtClean="0">
                <a:hlinkClick r:id="rId5"/>
              </a:rPr>
              <a:t>researchbriefings.files.parliament.uk/documents/SN07058/SN07058.pdf</a:t>
            </a:r>
            <a:endParaRPr lang="en-US" dirty="0" smtClean="0"/>
          </a:p>
          <a:p>
            <a:r>
              <a:rPr lang="en-US" dirty="0">
                <a:hlinkClick r:id="rId6"/>
              </a:rPr>
              <a:t>http://</a:t>
            </a:r>
            <a:r>
              <a:rPr lang="en-US" dirty="0" smtClean="0">
                <a:hlinkClick r:id="rId6"/>
              </a:rPr>
              <a:t>content.digital.nhs.uk/catalogue/PUB19428/ld-census-initial-sep15-rep.pdf</a:t>
            </a:r>
            <a:endParaRPr lang="en-US" dirty="0" smtClean="0"/>
          </a:p>
          <a:p>
            <a:r>
              <a:rPr lang="en-GB" dirty="0" err="1" smtClean="0"/>
              <a:t>Bhui</a:t>
            </a:r>
            <a:r>
              <a:rPr lang="en-GB" dirty="0" smtClean="0"/>
              <a:t> et al., 2003, </a:t>
            </a:r>
            <a:r>
              <a:rPr lang="en-US" dirty="0" smtClean="0"/>
              <a:t>Ethnic </a:t>
            </a:r>
            <a:r>
              <a:rPr lang="en-US" dirty="0"/>
              <a:t>variations in pathways to and use of </a:t>
            </a:r>
            <a:r>
              <a:rPr lang="en-US" dirty="0" smtClean="0"/>
              <a:t>specialist mental </a:t>
            </a:r>
            <a:r>
              <a:rPr lang="en-US" dirty="0"/>
              <a:t>health services in the </a:t>
            </a:r>
            <a:r>
              <a:rPr lang="en-US" dirty="0" smtClean="0"/>
              <a:t>UK</a:t>
            </a:r>
          </a:p>
          <a:p>
            <a:endParaRPr lang="en-US" dirty="0" smtClean="0"/>
          </a:p>
          <a:p>
            <a:endParaRPr lang="en-US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1470</TotalTime>
  <Words>1166</Words>
  <Application>Microsoft Office PowerPoint</Application>
  <PresentationFormat>On-screen Show (4:3)</PresentationFormat>
  <Paragraphs>133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7" baseType="lpstr">
      <vt:lpstr>Arial</vt:lpstr>
      <vt:lpstr>Calibri</vt:lpstr>
      <vt:lpstr>Tahoma</vt:lpstr>
      <vt:lpstr>Wingdings</vt:lpstr>
      <vt:lpstr>Clarity</vt:lpstr>
      <vt:lpstr>PowerPoint Presentation</vt:lpstr>
      <vt:lpstr>Contents</vt:lpstr>
      <vt:lpstr>Sectioning</vt:lpstr>
      <vt:lpstr>PowerPoint Presentation</vt:lpstr>
      <vt:lpstr>Psychological therapy services </vt:lpstr>
      <vt:lpstr>Challenges</vt:lpstr>
      <vt:lpstr>Assessment and brief intervention teams </vt:lpstr>
      <vt:lpstr>Challenges</vt:lpstr>
      <vt:lpstr>Assertive outreach team (AOT) </vt:lpstr>
      <vt:lpstr>Challenges</vt:lpstr>
      <vt:lpstr>Community mental health teams (CHMT) </vt:lpstr>
      <vt:lpstr>Challenges </vt:lpstr>
      <vt:lpstr>Early intervention for psychosis teams (EIPTs)</vt:lpstr>
      <vt:lpstr>Challenges</vt:lpstr>
      <vt:lpstr>Eating disorder services </vt:lpstr>
      <vt:lpstr>Forensic mental health services </vt:lpstr>
      <vt:lpstr>Liaison psychiatry teams </vt:lpstr>
      <vt:lpstr>Memory assessment services </vt:lpstr>
      <vt:lpstr>Perinatal mental health services</vt:lpstr>
      <vt:lpstr>Rehabilitation and recovery teams </vt:lpstr>
      <vt:lpstr>Health &amp; social care services –  Learning disabilities</vt:lpstr>
      <vt:lpstr>PowerPoint Presentation</vt:lpstr>
      <vt:lpstr>Services learning disabilities 2014 -2016</vt:lpstr>
      <vt:lpstr>Services: Governement  &amp; NHS 2015</vt:lpstr>
      <vt:lpstr>Inpatient care- learning disabilities 2015 </vt:lpstr>
      <vt:lpstr>Winterbourne View</vt:lpstr>
      <vt:lpstr>Learning disability and services</vt:lpstr>
      <vt:lpstr>PowerPoint Presentation</vt:lpstr>
      <vt:lpstr>PowerPoint Presentation</vt:lpstr>
      <vt:lpstr>PowerPoint Presentation</vt:lpstr>
      <vt:lpstr>Q&amp;A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Diola Bijlhout</cp:lastModifiedBy>
  <cp:revision>108</cp:revision>
  <dcterms:created xsi:type="dcterms:W3CDTF">2014-09-13T13:55:51Z</dcterms:created>
  <dcterms:modified xsi:type="dcterms:W3CDTF">2017-07-30T13:08:56Z</dcterms:modified>
</cp:coreProperties>
</file>