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80"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4" r:id="rId20"/>
    <p:sldId id="275" r:id="rId21"/>
    <p:sldId id="27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DC6370-385C-4325-9391-1EBDDF4757E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7F7435-5EC3-4F8C-BEE6-06FA79290E3E}">
      <dgm:prSet/>
      <dgm:spPr/>
      <dgm:t>
        <a:bodyPr/>
        <a:lstStyle/>
        <a:p>
          <a:r>
            <a:rPr lang="en-GB" baseline="0"/>
            <a:t>If you want to use </a:t>
          </a:r>
          <a:r>
            <a:rPr lang="en-GB" i="1" baseline="0"/>
            <a:t>ibid. </a:t>
          </a:r>
          <a:r>
            <a:rPr lang="en-GB" baseline="0"/>
            <a:t>it is best to insert this form at the last moment. This allows you to insert other footnotes and not risk </a:t>
          </a:r>
          <a:r>
            <a:rPr lang="en-GB" i="1" baseline="0"/>
            <a:t>ibid. </a:t>
          </a:r>
          <a:r>
            <a:rPr lang="en-GB" baseline="0"/>
            <a:t>referring to the wrong source.</a:t>
          </a:r>
          <a:endParaRPr lang="en-US"/>
        </a:p>
      </dgm:t>
    </dgm:pt>
    <dgm:pt modelId="{A619657B-A55D-4A4F-8324-B15A9DFC9D5E}" type="parTrans" cxnId="{E14E9933-DD6B-4250-B563-7EF34D7E6D6E}">
      <dgm:prSet/>
      <dgm:spPr/>
      <dgm:t>
        <a:bodyPr/>
        <a:lstStyle/>
        <a:p>
          <a:endParaRPr lang="en-US"/>
        </a:p>
      </dgm:t>
    </dgm:pt>
    <dgm:pt modelId="{DB019467-3EF3-48B1-9AAC-0EDEE319D57B}" type="sibTrans" cxnId="{E14E9933-DD6B-4250-B563-7EF34D7E6D6E}">
      <dgm:prSet/>
      <dgm:spPr/>
      <dgm:t>
        <a:bodyPr/>
        <a:lstStyle/>
        <a:p>
          <a:endParaRPr lang="en-US"/>
        </a:p>
      </dgm:t>
    </dgm:pt>
    <dgm:pt modelId="{AA3FD6C8-1F80-4198-A12F-F6F5880081DB}">
      <dgm:prSet/>
      <dgm:spPr/>
      <dgm:t>
        <a:bodyPr/>
        <a:lstStyle/>
        <a:p>
          <a:r>
            <a:rPr lang="en-GB" baseline="0"/>
            <a:t>If you find that you have a string of consecutive references from one source you may need to think about how you are structuring your argument.</a:t>
          </a:r>
          <a:endParaRPr lang="en-US"/>
        </a:p>
      </dgm:t>
    </dgm:pt>
    <dgm:pt modelId="{EDEDE439-2655-44CE-AB22-49F9335455F5}" type="parTrans" cxnId="{89F766F9-454A-4810-A4DB-42B4DD1D359A}">
      <dgm:prSet/>
      <dgm:spPr/>
      <dgm:t>
        <a:bodyPr/>
        <a:lstStyle/>
        <a:p>
          <a:endParaRPr lang="en-US"/>
        </a:p>
      </dgm:t>
    </dgm:pt>
    <dgm:pt modelId="{69DBBB8A-4457-4D83-84B9-C3C84AC81EE7}" type="sibTrans" cxnId="{89F766F9-454A-4810-A4DB-42B4DD1D359A}">
      <dgm:prSet/>
      <dgm:spPr/>
      <dgm:t>
        <a:bodyPr/>
        <a:lstStyle/>
        <a:p>
          <a:endParaRPr lang="en-US"/>
        </a:p>
      </dgm:t>
    </dgm:pt>
    <dgm:pt modelId="{A48C351A-8741-41E9-A2BD-C36B8CE8927F}" type="pres">
      <dgm:prSet presAssocID="{EFDC6370-385C-4325-9391-1EBDDF4757E8}" presName="vert0" presStyleCnt="0">
        <dgm:presLayoutVars>
          <dgm:dir/>
          <dgm:animOne val="branch"/>
          <dgm:animLvl val="lvl"/>
        </dgm:presLayoutVars>
      </dgm:prSet>
      <dgm:spPr/>
    </dgm:pt>
    <dgm:pt modelId="{DEEBC6AE-57C2-4AAD-8B5F-E9D0EB5A5652}" type="pres">
      <dgm:prSet presAssocID="{687F7435-5EC3-4F8C-BEE6-06FA79290E3E}" presName="thickLine" presStyleLbl="alignNode1" presStyleIdx="0" presStyleCnt="2"/>
      <dgm:spPr/>
    </dgm:pt>
    <dgm:pt modelId="{7D55785F-1DF7-4798-8528-1B4B6F98EAD2}" type="pres">
      <dgm:prSet presAssocID="{687F7435-5EC3-4F8C-BEE6-06FA79290E3E}" presName="horz1" presStyleCnt="0"/>
      <dgm:spPr/>
    </dgm:pt>
    <dgm:pt modelId="{3208ACC5-90B6-467C-860D-0D5271068DFC}" type="pres">
      <dgm:prSet presAssocID="{687F7435-5EC3-4F8C-BEE6-06FA79290E3E}" presName="tx1" presStyleLbl="revTx" presStyleIdx="0" presStyleCnt="2"/>
      <dgm:spPr/>
    </dgm:pt>
    <dgm:pt modelId="{937C5D61-810C-4CD8-A01D-6E0D762778D8}" type="pres">
      <dgm:prSet presAssocID="{687F7435-5EC3-4F8C-BEE6-06FA79290E3E}" presName="vert1" presStyleCnt="0"/>
      <dgm:spPr/>
    </dgm:pt>
    <dgm:pt modelId="{6A36E68E-F7A1-473D-96C9-867270DCD7C2}" type="pres">
      <dgm:prSet presAssocID="{AA3FD6C8-1F80-4198-A12F-F6F5880081DB}" presName="thickLine" presStyleLbl="alignNode1" presStyleIdx="1" presStyleCnt="2"/>
      <dgm:spPr/>
    </dgm:pt>
    <dgm:pt modelId="{282F981D-4EDE-4D6C-9A75-12C285382910}" type="pres">
      <dgm:prSet presAssocID="{AA3FD6C8-1F80-4198-A12F-F6F5880081DB}" presName="horz1" presStyleCnt="0"/>
      <dgm:spPr/>
    </dgm:pt>
    <dgm:pt modelId="{EE9DD62C-A17E-4F7D-B944-27D5980A53F0}" type="pres">
      <dgm:prSet presAssocID="{AA3FD6C8-1F80-4198-A12F-F6F5880081DB}" presName="tx1" presStyleLbl="revTx" presStyleIdx="1" presStyleCnt="2"/>
      <dgm:spPr/>
    </dgm:pt>
    <dgm:pt modelId="{A71CEBAD-72D6-43C0-9192-59BB6DB93372}" type="pres">
      <dgm:prSet presAssocID="{AA3FD6C8-1F80-4198-A12F-F6F5880081DB}" presName="vert1" presStyleCnt="0"/>
      <dgm:spPr/>
    </dgm:pt>
  </dgm:ptLst>
  <dgm:cxnLst>
    <dgm:cxn modelId="{E14E9933-DD6B-4250-B563-7EF34D7E6D6E}" srcId="{EFDC6370-385C-4325-9391-1EBDDF4757E8}" destId="{687F7435-5EC3-4F8C-BEE6-06FA79290E3E}" srcOrd="0" destOrd="0" parTransId="{A619657B-A55D-4A4F-8324-B15A9DFC9D5E}" sibTransId="{DB019467-3EF3-48B1-9AAC-0EDEE319D57B}"/>
    <dgm:cxn modelId="{A2568748-D8DD-4489-9D5E-A2829E96D1DF}" type="presOf" srcId="{687F7435-5EC3-4F8C-BEE6-06FA79290E3E}" destId="{3208ACC5-90B6-467C-860D-0D5271068DFC}" srcOrd="0" destOrd="0" presId="urn:microsoft.com/office/officeart/2008/layout/LinedList"/>
    <dgm:cxn modelId="{41A4CAA8-3C49-4A73-B959-5E815C965251}" type="presOf" srcId="{EFDC6370-385C-4325-9391-1EBDDF4757E8}" destId="{A48C351A-8741-41E9-A2BD-C36B8CE8927F}" srcOrd="0" destOrd="0" presId="urn:microsoft.com/office/officeart/2008/layout/LinedList"/>
    <dgm:cxn modelId="{0EC4FAE8-FCEC-4105-B636-616B390B34F9}" type="presOf" srcId="{AA3FD6C8-1F80-4198-A12F-F6F5880081DB}" destId="{EE9DD62C-A17E-4F7D-B944-27D5980A53F0}" srcOrd="0" destOrd="0" presId="urn:microsoft.com/office/officeart/2008/layout/LinedList"/>
    <dgm:cxn modelId="{89F766F9-454A-4810-A4DB-42B4DD1D359A}" srcId="{EFDC6370-385C-4325-9391-1EBDDF4757E8}" destId="{AA3FD6C8-1F80-4198-A12F-F6F5880081DB}" srcOrd="1" destOrd="0" parTransId="{EDEDE439-2655-44CE-AB22-49F9335455F5}" sibTransId="{69DBBB8A-4457-4D83-84B9-C3C84AC81EE7}"/>
    <dgm:cxn modelId="{0B11146F-B50B-440B-83DC-F5C185308801}" type="presParOf" srcId="{A48C351A-8741-41E9-A2BD-C36B8CE8927F}" destId="{DEEBC6AE-57C2-4AAD-8B5F-E9D0EB5A5652}" srcOrd="0" destOrd="0" presId="urn:microsoft.com/office/officeart/2008/layout/LinedList"/>
    <dgm:cxn modelId="{CCC411CB-13F1-4A2C-B4C4-D473C19F3EB5}" type="presParOf" srcId="{A48C351A-8741-41E9-A2BD-C36B8CE8927F}" destId="{7D55785F-1DF7-4798-8528-1B4B6F98EAD2}" srcOrd="1" destOrd="0" presId="urn:microsoft.com/office/officeart/2008/layout/LinedList"/>
    <dgm:cxn modelId="{5C5C362F-A6B5-42FA-88E0-441748387964}" type="presParOf" srcId="{7D55785F-1DF7-4798-8528-1B4B6F98EAD2}" destId="{3208ACC5-90B6-467C-860D-0D5271068DFC}" srcOrd="0" destOrd="0" presId="urn:microsoft.com/office/officeart/2008/layout/LinedList"/>
    <dgm:cxn modelId="{DFB5C097-1E74-4078-8DD4-DB6D51FFF7FB}" type="presParOf" srcId="{7D55785F-1DF7-4798-8528-1B4B6F98EAD2}" destId="{937C5D61-810C-4CD8-A01D-6E0D762778D8}" srcOrd="1" destOrd="0" presId="urn:microsoft.com/office/officeart/2008/layout/LinedList"/>
    <dgm:cxn modelId="{553E810E-1855-4551-9950-26017E171B45}" type="presParOf" srcId="{A48C351A-8741-41E9-A2BD-C36B8CE8927F}" destId="{6A36E68E-F7A1-473D-96C9-867270DCD7C2}" srcOrd="2" destOrd="0" presId="urn:microsoft.com/office/officeart/2008/layout/LinedList"/>
    <dgm:cxn modelId="{D410CAD4-E8C7-47E3-85BC-237CD44CBA53}" type="presParOf" srcId="{A48C351A-8741-41E9-A2BD-C36B8CE8927F}" destId="{282F981D-4EDE-4D6C-9A75-12C285382910}" srcOrd="3" destOrd="0" presId="urn:microsoft.com/office/officeart/2008/layout/LinedList"/>
    <dgm:cxn modelId="{5A0369DC-15B1-4AB5-8721-901A26507B7F}" type="presParOf" srcId="{282F981D-4EDE-4D6C-9A75-12C285382910}" destId="{EE9DD62C-A17E-4F7D-B944-27D5980A53F0}" srcOrd="0" destOrd="0" presId="urn:microsoft.com/office/officeart/2008/layout/LinedList"/>
    <dgm:cxn modelId="{71C9FF80-D360-4AE4-8862-4AF7A645FE4D}" type="presParOf" srcId="{282F981D-4EDE-4D6C-9A75-12C285382910}" destId="{A71CEBAD-72D6-43C0-9192-59BB6DB933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3B170B-B3DE-497B-A9F2-B9F7188A871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4D7D1BF-E3AD-4CCA-ADDB-9CA4EE22B02A}">
      <dgm:prSet/>
      <dgm:spPr/>
      <dgm:t>
        <a:bodyPr/>
        <a:lstStyle/>
        <a:p>
          <a:r>
            <a:rPr lang="en-GB" baseline="0"/>
            <a:t>Use separate sections for PRIMARY SOURCES AND SECONDARY SOURCES</a:t>
          </a:r>
          <a:endParaRPr lang="en-US"/>
        </a:p>
      </dgm:t>
    </dgm:pt>
    <dgm:pt modelId="{F8C5461D-B498-455D-97F9-A08B07F11900}" type="parTrans" cxnId="{ACC9746F-C5A6-4F2E-ACB5-6D550B458481}">
      <dgm:prSet/>
      <dgm:spPr/>
      <dgm:t>
        <a:bodyPr/>
        <a:lstStyle/>
        <a:p>
          <a:endParaRPr lang="en-US"/>
        </a:p>
      </dgm:t>
    </dgm:pt>
    <dgm:pt modelId="{0998779E-C816-42DF-BFAB-7C39B18FDB7F}" type="sibTrans" cxnId="{ACC9746F-C5A6-4F2E-ACB5-6D550B458481}">
      <dgm:prSet/>
      <dgm:spPr/>
      <dgm:t>
        <a:bodyPr/>
        <a:lstStyle/>
        <a:p>
          <a:endParaRPr lang="en-US"/>
        </a:p>
      </dgm:t>
    </dgm:pt>
    <dgm:pt modelId="{2C84F251-C801-4273-B78B-F98AF38F75C4}">
      <dgm:prSet/>
      <dgm:spPr/>
      <dgm:t>
        <a:bodyPr/>
        <a:lstStyle/>
        <a:p>
          <a:r>
            <a:rPr lang="en-GB" baseline="0"/>
            <a:t>You can also have a separate section for ELECTRONIC SOURCES</a:t>
          </a:r>
          <a:endParaRPr lang="en-US"/>
        </a:p>
      </dgm:t>
    </dgm:pt>
    <dgm:pt modelId="{EF759CFB-45D5-4F2B-8304-974FCC2A89C5}" type="parTrans" cxnId="{62F49FBE-A231-4A75-9332-369E6A5BC43E}">
      <dgm:prSet/>
      <dgm:spPr/>
      <dgm:t>
        <a:bodyPr/>
        <a:lstStyle/>
        <a:p>
          <a:endParaRPr lang="en-US"/>
        </a:p>
      </dgm:t>
    </dgm:pt>
    <dgm:pt modelId="{23D7657C-BAFB-473F-B6CA-8E36C1F6FEF0}" type="sibTrans" cxnId="{62F49FBE-A231-4A75-9332-369E6A5BC43E}">
      <dgm:prSet/>
      <dgm:spPr/>
      <dgm:t>
        <a:bodyPr/>
        <a:lstStyle/>
        <a:p>
          <a:endParaRPr lang="en-US"/>
        </a:p>
      </dgm:t>
    </dgm:pt>
    <dgm:pt modelId="{A2E4B70F-10A0-46EA-9BBC-BD477619BBC1}" type="pres">
      <dgm:prSet presAssocID="{C13B170B-B3DE-497B-A9F2-B9F7188A8710}" presName="root" presStyleCnt="0">
        <dgm:presLayoutVars>
          <dgm:dir/>
          <dgm:resizeHandles val="exact"/>
        </dgm:presLayoutVars>
      </dgm:prSet>
      <dgm:spPr/>
    </dgm:pt>
    <dgm:pt modelId="{8A7CF171-7414-4EAF-B779-3CD265017A60}" type="pres">
      <dgm:prSet presAssocID="{E4D7D1BF-E3AD-4CCA-ADDB-9CA4EE22B02A}" presName="compNode" presStyleCnt="0"/>
      <dgm:spPr/>
    </dgm:pt>
    <dgm:pt modelId="{643CFA20-2F18-45BE-8DA1-643A83C6A82B}" type="pres">
      <dgm:prSet presAssocID="{E4D7D1BF-E3AD-4CCA-ADDB-9CA4EE22B02A}" presName="bgRect" presStyleLbl="bgShp" presStyleIdx="0" presStyleCnt="2"/>
      <dgm:spPr/>
    </dgm:pt>
    <dgm:pt modelId="{5BEEE488-7F4E-4FD1-B850-FD43D62FB9FB}" type="pres">
      <dgm:prSet presAssocID="{E4D7D1BF-E3AD-4CCA-ADDB-9CA4EE22B0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4F7354D-2897-42AF-9CC3-3EFA0DE89FDB}" type="pres">
      <dgm:prSet presAssocID="{E4D7D1BF-E3AD-4CCA-ADDB-9CA4EE22B02A}" presName="spaceRect" presStyleCnt="0"/>
      <dgm:spPr/>
    </dgm:pt>
    <dgm:pt modelId="{C130DBA3-5624-4030-B0D0-0FEDADA1BDF3}" type="pres">
      <dgm:prSet presAssocID="{E4D7D1BF-E3AD-4CCA-ADDB-9CA4EE22B02A}" presName="parTx" presStyleLbl="revTx" presStyleIdx="0" presStyleCnt="2">
        <dgm:presLayoutVars>
          <dgm:chMax val="0"/>
          <dgm:chPref val="0"/>
        </dgm:presLayoutVars>
      </dgm:prSet>
      <dgm:spPr/>
    </dgm:pt>
    <dgm:pt modelId="{CE23C6B5-1B2A-419B-93F6-15ADCBBE7089}" type="pres">
      <dgm:prSet presAssocID="{0998779E-C816-42DF-BFAB-7C39B18FDB7F}" presName="sibTrans" presStyleCnt="0"/>
      <dgm:spPr/>
    </dgm:pt>
    <dgm:pt modelId="{4D039A57-2C76-4735-ADBE-304E41858C7F}" type="pres">
      <dgm:prSet presAssocID="{2C84F251-C801-4273-B78B-F98AF38F75C4}" presName="compNode" presStyleCnt="0"/>
      <dgm:spPr/>
    </dgm:pt>
    <dgm:pt modelId="{7CDE3A34-9756-4BF5-800D-EB77DB9608A3}" type="pres">
      <dgm:prSet presAssocID="{2C84F251-C801-4273-B78B-F98AF38F75C4}" presName="bgRect" presStyleLbl="bgShp" presStyleIdx="1" presStyleCnt="2"/>
      <dgm:spPr/>
    </dgm:pt>
    <dgm:pt modelId="{8B6A9349-C7C4-443D-A2D1-E6BE418FED1B}" type="pres">
      <dgm:prSet presAssocID="{2C84F251-C801-4273-B78B-F98AF38F75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D01A301D-A93E-4C03-A171-0F667A7ED105}" type="pres">
      <dgm:prSet presAssocID="{2C84F251-C801-4273-B78B-F98AF38F75C4}" presName="spaceRect" presStyleCnt="0"/>
      <dgm:spPr/>
    </dgm:pt>
    <dgm:pt modelId="{EFCAD95F-3444-4619-9CD6-9F920478F4D4}" type="pres">
      <dgm:prSet presAssocID="{2C84F251-C801-4273-B78B-F98AF38F75C4}" presName="parTx" presStyleLbl="revTx" presStyleIdx="1" presStyleCnt="2">
        <dgm:presLayoutVars>
          <dgm:chMax val="0"/>
          <dgm:chPref val="0"/>
        </dgm:presLayoutVars>
      </dgm:prSet>
      <dgm:spPr/>
    </dgm:pt>
  </dgm:ptLst>
  <dgm:cxnLst>
    <dgm:cxn modelId="{7068BB35-EA00-463D-B192-1C9658BD454C}" type="presOf" srcId="{E4D7D1BF-E3AD-4CCA-ADDB-9CA4EE22B02A}" destId="{C130DBA3-5624-4030-B0D0-0FEDADA1BDF3}" srcOrd="0" destOrd="0" presId="urn:microsoft.com/office/officeart/2018/2/layout/IconVerticalSolidList"/>
    <dgm:cxn modelId="{ACC9746F-C5A6-4F2E-ACB5-6D550B458481}" srcId="{C13B170B-B3DE-497B-A9F2-B9F7188A8710}" destId="{E4D7D1BF-E3AD-4CCA-ADDB-9CA4EE22B02A}" srcOrd="0" destOrd="0" parTransId="{F8C5461D-B498-455D-97F9-A08B07F11900}" sibTransId="{0998779E-C816-42DF-BFAB-7C39B18FDB7F}"/>
    <dgm:cxn modelId="{AC791AA1-AF05-4624-953A-28504101B416}" type="presOf" srcId="{2C84F251-C801-4273-B78B-F98AF38F75C4}" destId="{EFCAD95F-3444-4619-9CD6-9F920478F4D4}" srcOrd="0" destOrd="0" presId="urn:microsoft.com/office/officeart/2018/2/layout/IconVerticalSolidList"/>
    <dgm:cxn modelId="{E346E5A2-13AE-4F5E-8915-E2C071E7B322}" type="presOf" srcId="{C13B170B-B3DE-497B-A9F2-B9F7188A8710}" destId="{A2E4B70F-10A0-46EA-9BBC-BD477619BBC1}" srcOrd="0" destOrd="0" presId="urn:microsoft.com/office/officeart/2018/2/layout/IconVerticalSolidList"/>
    <dgm:cxn modelId="{62F49FBE-A231-4A75-9332-369E6A5BC43E}" srcId="{C13B170B-B3DE-497B-A9F2-B9F7188A8710}" destId="{2C84F251-C801-4273-B78B-F98AF38F75C4}" srcOrd="1" destOrd="0" parTransId="{EF759CFB-45D5-4F2B-8304-974FCC2A89C5}" sibTransId="{23D7657C-BAFB-473F-B6CA-8E36C1F6FEF0}"/>
    <dgm:cxn modelId="{2B4AE16E-5B7F-47ED-9061-279ECB705CC7}" type="presParOf" srcId="{A2E4B70F-10A0-46EA-9BBC-BD477619BBC1}" destId="{8A7CF171-7414-4EAF-B779-3CD265017A60}" srcOrd="0" destOrd="0" presId="urn:microsoft.com/office/officeart/2018/2/layout/IconVerticalSolidList"/>
    <dgm:cxn modelId="{063A2770-438C-4DBA-B73E-CE1324251481}" type="presParOf" srcId="{8A7CF171-7414-4EAF-B779-3CD265017A60}" destId="{643CFA20-2F18-45BE-8DA1-643A83C6A82B}" srcOrd="0" destOrd="0" presId="urn:microsoft.com/office/officeart/2018/2/layout/IconVerticalSolidList"/>
    <dgm:cxn modelId="{87114791-A17A-4E0E-AD8B-001275E17BE8}" type="presParOf" srcId="{8A7CF171-7414-4EAF-B779-3CD265017A60}" destId="{5BEEE488-7F4E-4FD1-B850-FD43D62FB9FB}" srcOrd="1" destOrd="0" presId="urn:microsoft.com/office/officeart/2018/2/layout/IconVerticalSolidList"/>
    <dgm:cxn modelId="{8CDAAE31-D7E3-4833-AC57-44913F7A4C38}" type="presParOf" srcId="{8A7CF171-7414-4EAF-B779-3CD265017A60}" destId="{34F7354D-2897-42AF-9CC3-3EFA0DE89FDB}" srcOrd="2" destOrd="0" presId="urn:microsoft.com/office/officeart/2018/2/layout/IconVerticalSolidList"/>
    <dgm:cxn modelId="{499B4800-4B1F-42BE-B4C0-B51254EC9E53}" type="presParOf" srcId="{8A7CF171-7414-4EAF-B779-3CD265017A60}" destId="{C130DBA3-5624-4030-B0D0-0FEDADA1BDF3}" srcOrd="3" destOrd="0" presId="urn:microsoft.com/office/officeart/2018/2/layout/IconVerticalSolidList"/>
    <dgm:cxn modelId="{DF7DA5C5-6AA6-48C4-A2ED-738E4DDEDD6D}" type="presParOf" srcId="{A2E4B70F-10A0-46EA-9BBC-BD477619BBC1}" destId="{CE23C6B5-1B2A-419B-93F6-15ADCBBE7089}" srcOrd="1" destOrd="0" presId="urn:microsoft.com/office/officeart/2018/2/layout/IconVerticalSolidList"/>
    <dgm:cxn modelId="{E3D51D3B-2969-482D-906A-1F8B219B747F}" type="presParOf" srcId="{A2E4B70F-10A0-46EA-9BBC-BD477619BBC1}" destId="{4D039A57-2C76-4735-ADBE-304E41858C7F}" srcOrd="2" destOrd="0" presId="urn:microsoft.com/office/officeart/2018/2/layout/IconVerticalSolidList"/>
    <dgm:cxn modelId="{F59D4C0C-B675-48CF-867D-E3674F1AF321}" type="presParOf" srcId="{4D039A57-2C76-4735-ADBE-304E41858C7F}" destId="{7CDE3A34-9756-4BF5-800D-EB77DB9608A3}" srcOrd="0" destOrd="0" presId="urn:microsoft.com/office/officeart/2018/2/layout/IconVerticalSolidList"/>
    <dgm:cxn modelId="{F8CD5E30-6BDF-4819-8688-D072D1710DAE}" type="presParOf" srcId="{4D039A57-2C76-4735-ADBE-304E41858C7F}" destId="{8B6A9349-C7C4-443D-A2D1-E6BE418FED1B}" srcOrd="1" destOrd="0" presId="urn:microsoft.com/office/officeart/2018/2/layout/IconVerticalSolidList"/>
    <dgm:cxn modelId="{98F38816-3F80-401B-A3A8-917EE74F87F9}" type="presParOf" srcId="{4D039A57-2C76-4735-ADBE-304E41858C7F}" destId="{D01A301D-A93E-4C03-A171-0F667A7ED105}" srcOrd="2" destOrd="0" presId="urn:microsoft.com/office/officeart/2018/2/layout/IconVerticalSolidList"/>
    <dgm:cxn modelId="{9488C08A-BC0A-4CE4-8F7F-B48B6B974741}" type="presParOf" srcId="{4D039A57-2C76-4735-ADBE-304E41858C7F}" destId="{EFCAD95F-3444-4619-9CD6-9F920478F4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061F3-1A79-4F30-A68A-76D2E8CFC9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E26EBAB-40CC-4213-B3B5-704D34B5A8C2}">
      <dgm:prSet/>
      <dgm:spPr/>
      <dgm:t>
        <a:bodyPr/>
        <a:lstStyle/>
        <a:p>
          <a:r>
            <a:rPr lang="en-GB"/>
            <a:t>Reverse the surname and given name / initial of authors and editors</a:t>
          </a:r>
          <a:endParaRPr lang="en-US"/>
        </a:p>
      </dgm:t>
    </dgm:pt>
    <dgm:pt modelId="{DE2F9C21-D7C7-40EC-91DA-F4027EF9AFDE}" type="parTrans" cxnId="{712AA19B-50D6-47DF-AFCC-566C67CCA1FD}">
      <dgm:prSet/>
      <dgm:spPr/>
      <dgm:t>
        <a:bodyPr/>
        <a:lstStyle/>
        <a:p>
          <a:endParaRPr lang="en-US"/>
        </a:p>
      </dgm:t>
    </dgm:pt>
    <dgm:pt modelId="{F249BA42-C9ED-4F1F-804E-6FF856F80624}" type="sibTrans" cxnId="{712AA19B-50D6-47DF-AFCC-566C67CCA1FD}">
      <dgm:prSet/>
      <dgm:spPr/>
      <dgm:t>
        <a:bodyPr/>
        <a:lstStyle/>
        <a:p>
          <a:endParaRPr lang="en-US"/>
        </a:p>
      </dgm:t>
    </dgm:pt>
    <dgm:pt modelId="{1A93CF80-99FA-46F6-B592-7E8D5188F766}">
      <dgm:prSet/>
      <dgm:spPr/>
      <dgm:t>
        <a:bodyPr/>
        <a:lstStyle/>
        <a:p>
          <a:r>
            <a:rPr lang="en-GB"/>
            <a:t>This allows you to place items in alphabetical order</a:t>
          </a:r>
          <a:endParaRPr lang="en-US"/>
        </a:p>
      </dgm:t>
    </dgm:pt>
    <dgm:pt modelId="{12E81E1F-BD29-4BC4-9BA2-2372E15F174E}" type="parTrans" cxnId="{1BAC7CE2-C72F-48BF-A14D-F1C0DEF90B66}">
      <dgm:prSet/>
      <dgm:spPr/>
      <dgm:t>
        <a:bodyPr/>
        <a:lstStyle/>
        <a:p>
          <a:endParaRPr lang="en-US"/>
        </a:p>
      </dgm:t>
    </dgm:pt>
    <dgm:pt modelId="{D785D597-2C49-44CB-AC38-79DD0485E9BD}" type="sibTrans" cxnId="{1BAC7CE2-C72F-48BF-A14D-F1C0DEF90B66}">
      <dgm:prSet/>
      <dgm:spPr/>
      <dgm:t>
        <a:bodyPr/>
        <a:lstStyle/>
        <a:p>
          <a:endParaRPr lang="en-US"/>
        </a:p>
      </dgm:t>
    </dgm:pt>
    <dgm:pt modelId="{D90A15B5-E544-4BCE-88E5-4EAFEBB4DB52}">
      <dgm:prSet/>
      <dgm:spPr/>
      <dgm:t>
        <a:bodyPr/>
        <a:lstStyle/>
        <a:p>
          <a:r>
            <a:rPr lang="en-GB"/>
            <a:t>THE NEXT SLIDE CONTAINS EXAMPLES OF SECONDARY SOURCES</a:t>
          </a:r>
          <a:endParaRPr lang="en-US"/>
        </a:p>
      </dgm:t>
    </dgm:pt>
    <dgm:pt modelId="{87367B3B-3D6C-427A-85AD-26896DE01AF3}" type="parTrans" cxnId="{5ECB4DCC-3407-47AB-8FD3-4A4C2059CFF8}">
      <dgm:prSet/>
      <dgm:spPr/>
      <dgm:t>
        <a:bodyPr/>
        <a:lstStyle/>
        <a:p>
          <a:endParaRPr lang="en-US"/>
        </a:p>
      </dgm:t>
    </dgm:pt>
    <dgm:pt modelId="{AC093992-9756-4839-AF38-657117AD47A3}" type="sibTrans" cxnId="{5ECB4DCC-3407-47AB-8FD3-4A4C2059CFF8}">
      <dgm:prSet/>
      <dgm:spPr/>
      <dgm:t>
        <a:bodyPr/>
        <a:lstStyle/>
        <a:p>
          <a:endParaRPr lang="en-US"/>
        </a:p>
      </dgm:t>
    </dgm:pt>
    <dgm:pt modelId="{0B3D41AB-CB45-4922-934C-92243C4062C8}" type="pres">
      <dgm:prSet presAssocID="{6B3061F3-1A79-4F30-A68A-76D2E8CFC976}" presName="root" presStyleCnt="0">
        <dgm:presLayoutVars>
          <dgm:dir/>
          <dgm:resizeHandles val="exact"/>
        </dgm:presLayoutVars>
      </dgm:prSet>
      <dgm:spPr/>
    </dgm:pt>
    <dgm:pt modelId="{29E5CAAF-D2CB-44E5-96B3-1F333368316E}" type="pres">
      <dgm:prSet presAssocID="{EE26EBAB-40CC-4213-B3B5-704D34B5A8C2}" presName="compNode" presStyleCnt="0"/>
      <dgm:spPr/>
    </dgm:pt>
    <dgm:pt modelId="{08779F8B-E7D0-4C56-8035-050BD68F924A}" type="pres">
      <dgm:prSet presAssocID="{EE26EBAB-40CC-4213-B3B5-704D34B5A8C2}" presName="bgRect" presStyleLbl="bgShp" presStyleIdx="0" presStyleCnt="3"/>
      <dgm:spPr/>
    </dgm:pt>
    <dgm:pt modelId="{6A7CB210-8BDD-44EE-8AAC-A764E126BBB7}" type="pres">
      <dgm:prSet presAssocID="{EE26EBAB-40CC-4213-B3B5-704D34B5A8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ck"/>
        </a:ext>
      </dgm:extLst>
    </dgm:pt>
    <dgm:pt modelId="{6FDE4D59-8B36-458C-B51B-D13DD5F062F4}" type="pres">
      <dgm:prSet presAssocID="{EE26EBAB-40CC-4213-B3B5-704D34B5A8C2}" presName="spaceRect" presStyleCnt="0"/>
      <dgm:spPr/>
    </dgm:pt>
    <dgm:pt modelId="{DC167975-D3E9-4272-9FEB-E86207969D30}" type="pres">
      <dgm:prSet presAssocID="{EE26EBAB-40CC-4213-B3B5-704D34B5A8C2}" presName="parTx" presStyleLbl="revTx" presStyleIdx="0" presStyleCnt="3">
        <dgm:presLayoutVars>
          <dgm:chMax val="0"/>
          <dgm:chPref val="0"/>
        </dgm:presLayoutVars>
      </dgm:prSet>
      <dgm:spPr/>
    </dgm:pt>
    <dgm:pt modelId="{E9C7E27C-E3D7-4FC7-A837-9BB89B0C4C7E}" type="pres">
      <dgm:prSet presAssocID="{F249BA42-C9ED-4F1F-804E-6FF856F80624}" presName="sibTrans" presStyleCnt="0"/>
      <dgm:spPr/>
    </dgm:pt>
    <dgm:pt modelId="{1A90A37C-146B-4D42-868E-AA4F34871868}" type="pres">
      <dgm:prSet presAssocID="{1A93CF80-99FA-46F6-B592-7E8D5188F766}" presName="compNode" presStyleCnt="0"/>
      <dgm:spPr/>
    </dgm:pt>
    <dgm:pt modelId="{B83544C7-5244-4198-A0ED-D3C508347058}" type="pres">
      <dgm:prSet presAssocID="{1A93CF80-99FA-46F6-B592-7E8D5188F766}" presName="bgRect" presStyleLbl="bgShp" presStyleIdx="1" presStyleCnt="3"/>
      <dgm:spPr/>
    </dgm:pt>
    <dgm:pt modelId="{3C57E2A1-23BC-4EE5-9513-63A10E409195}" type="pres">
      <dgm:prSet presAssocID="{1A93CF80-99FA-46F6-B592-7E8D5188F7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ght Pointing Backhand Index"/>
        </a:ext>
      </dgm:extLst>
    </dgm:pt>
    <dgm:pt modelId="{DCB6CF40-A006-49BD-A8CD-2212F199433A}" type="pres">
      <dgm:prSet presAssocID="{1A93CF80-99FA-46F6-B592-7E8D5188F766}" presName="spaceRect" presStyleCnt="0"/>
      <dgm:spPr/>
    </dgm:pt>
    <dgm:pt modelId="{CF8DFC65-5BFD-41EF-AAD8-CA56C6FB755E}" type="pres">
      <dgm:prSet presAssocID="{1A93CF80-99FA-46F6-B592-7E8D5188F766}" presName="parTx" presStyleLbl="revTx" presStyleIdx="1" presStyleCnt="3">
        <dgm:presLayoutVars>
          <dgm:chMax val="0"/>
          <dgm:chPref val="0"/>
        </dgm:presLayoutVars>
      </dgm:prSet>
      <dgm:spPr/>
    </dgm:pt>
    <dgm:pt modelId="{3A5671F4-80E6-41CE-8D02-4A2B6C65019A}" type="pres">
      <dgm:prSet presAssocID="{D785D597-2C49-44CB-AC38-79DD0485E9BD}" presName="sibTrans" presStyleCnt="0"/>
      <dgm:spPr/>
    </dgm:pt>
    <dgm:pt modelId="{CA772D2B-8CF6-47B7-9323-D17C604255E3}" type="pres">
      <dgm:prSet presAssocID="{D90A15B5-E544-4BCE-88E5-4EAFEBB4DB52}" presName="compNode" presStyleCnt="0"/>
      <dgm:spPr/>
    </dgm:pt>
    <dgm:pt modelId="{7A2150BC-E750-4F48-AB42-80DD4D9DD52D}" type="pres">
      <dgm:prSet presAssocID="{D90A15B5-E544-4BCE-88E5-4EAFEBB4DB52}" presName="bgRect" presStyleLbl="bgShp" presStyleIdx="2" presStyleCnt="3"/>
      <dgm:spPr/>
    </dgm:pt>
    <dgm:pt modelId="{9D3652E9-0590-47BF-8FDD-BFC6DA1F9D94}" type="pres">
      <dgm:prSet presAssocID="{D90A15B5-E544-4BCE-88E5-4EAFEBB4DB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7FDFB7F-CB0D-4B0D-9A2D-E02D6CBBB05E}" type="pres">
      <dgm:prSet presAssocID="{D90A15B5-E544-4BCE-88E5-4EAFEBB4DB52}" presName="spaceRect" presStyleCnt="0"/>
      <dgm:spPr/>
    </dgm:pt>
    <dgm:pt modelId="{7E35835E-EFD2-4E0F-B852-41F21D4A9721}" type="pres">
      <dgm:prSet presAssocID="{D90A15B5-E544-4BCE-88E5-4EAFEBB4DB52}" presName="parTx" presStyleLbl="revTx" presStyleIdx="2" presStyleCnt="3">
        <dgm:presLayoutVars>
          <dgm:chMax val="0"/>
          <dgm:chPref val="0"/>
        </dgm:presLayoutVars>
      </dgm:prSet>
      <dgm:spPr/>
    </dgm:pt>
  </dgm:ptLst>
  <dgm:cxnLst>
    <dgm:cxn modelId="{4DFC451B-62B5-4790-AD2F-478EF5DA8F39}" type="presOf" srcId="{EE26EBAB-40CC-4213-B3B5-704D34B5A8C2}" destId="{DC167975-D3E9-4272-9FEB-E86207969D30}" srcOrd="0" destOrd="0" presId="urn:microsoft.com/office/officeart/2018/2/layout/IconVerticalSolidList"/>
    <dgm:cxn modelId="{B05F9233-997B-4674-B870-EF2A66E49A4B}" type="presOf" srcId="{1A93CF80-99FA-46F6-B592-7E8D5188F766}" destId="{CF8DFC65-5BFD-41EF-AAD8-CA56C6FB755E}" srcOrd="0" destOrd="0" presId="urn:microsoft.com/office/officeart/2018/2/layout/IconVerticalSolidList"/>
    <dgm:cxn modelId="{70243770-E1A3-4C4F-BFE8-C7E00A79A4C7}" type="presOf" srcId="{6B3061F3-1A79-4F30-A68A-76D2E8CFC976}" destId="{0B3D41AB-CB45-4922-934C-92243C4062C8}" srcOrd="0" destOrd="0" presId="urn:microsoft.com/office/officeart/2018/2/layout/IconVerticalSolidList"/>
    <dgm:cxn modelId="{8506E274-1AAF-40C9-B605-64F090837500}" type="presOf" srcId="{D90A15B5-E544-4BCE-88E5-4EAFEBB4DB52}" destId="{7E35835E-EFD2-4E0F-B852-41F21D4A9721}" srcOrd="0" destOrd="0" presId="urn:microsoft.com/office/officeart/2018/2/layout/IconVerticalSolidList"/>
    <dgm:cxn modelId="{712AA19B-50D6-47DF-AFCC-566C67CCA1FD}" srcId="{6B3061F3-1A79-4F30-A68A-76D2E8CFC976}" destId="{EE26EBAB-40CC-4213-B3B5-704D34B5A8C2}" srcOrd="0" destOrd="0" parTransId="{DE2F9C21-D7C7-40EC-91DA-F4027EF9AFDE}" sibTransId="{F249BA42-C9ED-4F1F-804E-6FF856F80624}"/>
    <dgm:cxn modelId="{5ECB4DCC-3407-47AB-8FD3-4A4C2059CFF8}" srcId="{6B3061F3-1A79-4F30-A68A-76D2E8CFC976}" destId="{D90A15B5-E544-4BCE-88E5-4EAFEBB4DB52}" srcOrd="2" destOrd="0" parTransId="{87367B3B-3D6C-427A-85AD-26896DE01AF3}" sibTransId="{AC093992-9756-4839-AF38-657117AD47A3}"/>
    <dgm:cxn modelId="{1BAC7CE2-C72F-48BF-A14D-F1C0DEF90B66}" srcId="{6B3061F3-1A79-4F30-A68A-76D2E8CFC976}" destId="{1A93CF80-99FA-46F6-B592-7E8D5188F766}" srcOrd="1" destOrd="0" parTransId="{12E81E1F-BD29-4BC4-9BA2-2372E15F174E}" sibTransId="{D785D597-2C49-44CB-AC38-79DD0485E9BD}"/>
    <dgm:cxn modelId="{797C7984-054A-49CF-AE04-3AC1897522AE}" type="presParOf" srcId="{0B3D41AB-CB45-4922-934C-92243C4062C8}" destId="{29E5CAAF-D2CB-44E5-96B3-1F333368316E}" srcOrd="0" destOrd="0" presId="urn:microsoft.com/office/officeart/2018/2/layout/IconVerticalSolidList"/>
    <dgm:cxn modelId="{FCD2E509-9AE2-47E4-B38A-41506E19861A}" type="presParOf" srcId="{29E5CAAF-D2CB-44E5-96B3-1F333368316E}" destId="{08779F8B-E7D0-4C56-8035-050BD68F924A}" srcOrd="0" destOrd="0" presId="urn:microsoft.com/office/officeart/2018/2/layout/IconVerticalSolidList"/>
    <dgm:cxn modelId="{DB2AC392-ED7B-4E51-B0D4-E6E675095371}" type="presParOf" srcId="{29E5CAAF-D2CB-44E5-96B3-1F333368316E}" destId="{6A7CB210-8BDD-44EE-8AAC-A764E126BBB7}" srcOrd="1" destOrd="0" presId="urn:microsoft.com/office/officeart/2018/2/layout/IconVerticalSolidList"/>
    <dgm:cxn modelId="{6F50080C-5499-483E-B78F-6FC197ED4DB0}" type="presParOf" srcId="{29E5CAAF-D2CB-44E5-96B3-1F333368316E}" destId="{6FDE4D59-8B36-458C-B51B-D13DD5F062F4}" srcOrd="2" destOrd="0" presId="urn:microsoft.com/office/officeart/2018/2/layout/IconVerticalSolidList"/>
    <dgm:cxn modelId="{6CAEA6EC-4DC9-4B6B-9CDD-57E8B299E1D0}" type="presParOf" srcId="{29E5CAAF-D2CB-44E5-96B3-1F333368316E}" destId="{DC167975-D3E9-4272-9FEB-E86207969D30}" srcOrd="3" destOrd="0" presId="urn:microsoft.com/office/officeart/2018/2/layout/IconVerticalSolidList"/>
    <dgm:cxn modelId="{1E6BCD46-5209-454C-A0A5-30BC4AAB8B00}" type="presParOf" srcId="{0B3D41AB-CB45-4922-934C-92243C4062C8}" destId="{E9C7E27C-E3D7-4FC7-A837-9BB89B0C4C7E}" srcOrd="1" destOrd="0" presId="urn:microsoft.com/office/officeart/2018/2/layout/IconVerticalSolidList"/>
    <dgm:cxn modelId="{EABB7AE9-2B96-4B50-ADAC-77341CBF3E33}" type="presParOf" srcId="{0B3D41AB-CB45-4922-934C-92243C4062C8}" destId="{1A90A37C-146B-4D42-868E-AA4F34871868}" srcOrd="2" destOrd="0" presId="urn:microsoft.com/office/officeart/2018/2/layout/IconVerticalSolidList"/>
    <dgm:cxn modelId="{B087D91C-1E5A-4CEA-872B-A8035471DEEE}" type="presParOf" srcId="{1A90A37C-146B-4D42-868E-AA4F34871868}" destId="{B83544C7-5244-4198-A0ED-D3C508347058}" srcOrd="0" destOrd="0" presId="urn:microsoft.com/office/officeart/2018/2/layout/IconVerticalSolidList"/>
    <dgm:cxn modelId="{256224CC-7DE4-401A-A427-2C46CEE8F6C9}" type="presParOf" srcId="{1A90A37C-146B-4D42-868E-AA4F34871868}" destId="{3C57E2A1-23BC-4EE5-9513-63A10E409195}" srcOrd="1" destOrd="0" presId="urn:microsoft.com/office/officeart/2018/2/layout/IconVerticalSolidList"/>
    <dgm:cxn modelId="{60151326-8F47-4C08-9020-8F20EF921BF3}" type="presParOf" srcId="{1A90A37C-146B-4D42-868E-AA4F34871868}" destId="{DCB6CF40-A006-49BD-A8CD-2212F199433A}" srcOrd="2" destOrd="0" presId="urn:microsoft.com/office/officeart/2018/2/layout/IconVerticalSolidList"/>
    <dgm:cxn modelId="{377BB619-D630-45DB-BD1B-37768C30B9DD}" type="presParOf" srcId="{1A90A37C-146B-4D42-868E-AA4F34871868}" destId="{CF8DFC65-5BFD-41EF-AAD8-CA56C6FB755E}" srcOrd="3" destOrd="0" presId="urn:microsoft.com/office/officeart/2018/2/layout/IconVerticalSolidList"/>
    <dgm:cxn modelId="{916A6E41-F194-42C8-B8B5-3F771F0B2ACB}" type="presParOf" srcId="{0B3D41AB-CB45-4922-934C-92243C4062C8}" destId="{3A5671F4-80E6-41CE-8D02-4A2B6C65019A}" srcOrd="3" destOrd="0" presId="urn:microsoft.com/office/officeart/2018/2/layout/IconVerticalSolidList"/>
    <dgm:cxn modelId="{29470DA9-BB0B-47AD-82AC-6AC21AA6471D}" type="presParOf" srcId="{0B3D41AB-CB45-4922-934C-92243C4062C8}" destId="{CA772D2B-8CF6-47B7-9323-D17C604255E3}" srcOrd="4" destOrd="0" presId="urn:microsoft.com/office/officeart/2018/2/layout/IconVerticalSolidList"/>
    <dgm:cxn modelId="{1478E924-3429-407B-B056-AC2C6EC382BA}" type="presParOf" srcId="{CA772D2B-8CF6-47B7-9323-D17C604255E3}" destId="{7A2150BC-E750-4F48-AB42-80DD4D9DD52D}" srcOrd="0" destOrd="0" presId="urn:microsoft.com/office/officeart/2018/2/layout/IconVerticalSolidList"/>
    <dgm:cxn modelId="{D9706259-61C4-4EF3-B6E0-3E8CDEAD7457}" type="presParOf" srcId="{CA772D2B-8CF6-47B7-9323-D17C604255E3}" destId="{9D3652E9-0590-47BF-8FDD-BFC6DA1F9D94}" srcOrd="1" destOrd="0" presId="urn:microsoft.com/office/officeart/2018/2/layout/IconVerticalSolidList"/>
    <dgm:cxn modelId="{A09090A7-CE73-4DDD-87A7-C3DC583A3C07}" type="presParOf" srcId="{CA772D2B-8CF6-47B7-9323-D17C604255E3}" destId="{07FDFB7F-CB0D-4B0D-9A2D-E02D6CBBB05E}" srcOrd="2" destOrd="0" presId="urn:microsoft.com/office/officeart/2018/2/layout/IconVerticalSolidList"/>
    <dgm:cxn modelId="{BB44049F-CCF6-4F5D-B104-84345D3A1A11}" type="presParOf" srcId="{CA772D2B-8CF6-47B7-9323-D17C604255E3}" destId="{7E35835E-EFD2-4E0F-B852-41F21D4A97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BC6AE-57C2-4AAD-8B5F-E9D0EB5A5652}">
      <dsp:nvSpPr>
        <dsp:cNvPr id="0" name=""/>
        <dsp:cNvSpPr/>
      </dsp:nvSpPr>
      <dsp:spPr>
        <a:xfrm>
          <a:off x="0" y="0"/>
          <a:ext cx="4686300" cy="0"/>
        </a:xfrm>
        <a:prstGeom prst="line">
          <a:avLst/>
        </a:prstGeom>
        <a:solidFill>
          <a:schemeClr val="accent2">
            <a:hueOff val="0"/>
            <a:satOff val="0"/>
            <a:lumOff val="0"/>
            <a:alphaOff val="0"/>
          </a:schemeClr>
        </a:solidFill>
        <a:ln w="12700"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08ACC5-90B6-467C-860D-0D5271068DFC}">
      <dsp:nvSpPr>
        <dsp:cNvPr id="0" name=""/>
        <dsp:cNvSpPr/>
      </dsp:nvSpPr>
      <dsp:spPr>
        <a:xfrm>
          <a:off x="0" y="0"/>
          <a:ext cx="4686300" cy="282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baseline="0"/>
            <a:t>If you want to use </a:t>
          </a:r>
          <a:r>
            <a:rPr lang="en-GB" sz="2900" i="1" kern="1200" baseline="0"/>
            <a:t>ibid. </a:t>
          </a:r>
          <a:r>
            <a:rPr lang="en-GB" sz="2900" kern="1200" baseline="0"/>
            <a:t>it is best to insert this form at the last moment. This allows you to insert other footnotes and not risk </a:t>
          </a:r>
          <a:r>
            <a:rPr lang="en-GB" sz="2900" i="1" kern="1200" baseline="0"/>
            <a:t>ibid. </a:t>
          </a:r>
          <a:r>
            <a:rPr lang="en-GB" sz="2900" kern="1200" baseline="0"/>
            <a:t>referring to the wrong source.</a:t>
          </a:r>
          <a:endParaRPr lang="en-US" sz="2900" kern="1200"/>
        </a:p>
      </dsp:txBody>
      <dsp:txXfrm>
        <a:off x="0" y="0"/>
        <a:ext cx="4686300" cy="2828131"/>
      </dsp:txXfrm>
    </dsp:sp>
    <dsp:sp modelId="{6A36E68E-F7A1-473D-96C9-867270DCD7C2}">
      <dsp:nvSpPr>
        <dsp:cNvPr id="0" name=""/>
        <dsp:cNvSpPr/>
      </dsp:nvSpPr>
      <dsp:spPr>
        <a:xfrm>
          <a:off x="0" y="2828131"/>
          <a:ext cx="4686300" cy="0"/>
        </a:xfrm>
        <a:prstGeom prst="line">
          <a:avLst/>
        </a:prstGeom>
        <a:solidFill>
          <a:schemeClr val="accent2">
            <a:hueOff val="1264637"/>
            <a:satOff val="-3718"/>
            <a:lumOff val="-2745"/>
            <a:alphaOff val="0"/>
          </a:schemeClr>
        </a:solidFill>
        <a:ln w="12700" cap="flat" cmpd="sng" algn="in">
          <a:solidFill>
            <a:schemeClr val="accent2">
              <a:hueOff val="1264637"/>
              <a:satOff val="-3718"/>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DD62C-A17E-4F7D-B944-27D5980A53F0}">
      <dsp:nvSpPr>
        <dsp:cNvPr id="0" name=""/>
        <dsp:cNvSpPr/>
      </dsp:nvSpPr>
      <dsp:spPr>
        <a:xfrm>
          <a:off x="0" y="2828131"/>
          <a:ext cx="4686300" cy="282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baseline="0"/>
            <a:t>If you find that you have a string of consecutive references from one source you may need to think about how you are structuring your argument.</a:t>
          </a:r>
          <a:endParaRPr lang="en-US" sz="2900" kern="1200"/>
        </a:p>
      </dsp:txBody>
      <dsp:txXfrm>
        <a:off x="0" y="2828131"/>
        <a:ext cx="4686300" cy="2828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CFA20-2F18-45BE-8DA1-643A83C6A82B}">
      <dsp:nvSpPr>
        <dsp:cNvPr id="0" name=""/>
        <dsp:cNvSpPr/>
      </dsp:nvSpPr>
      <dsp:spPr>
        <a:xfrm>
          <a:off x="0" y="919142"/>
          <a:ext cx="4686300" cy="1696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EE488-7F4E-4FD1-B850-FD43D62FB9FB}">
      <dsp:nvSpPr>
        <dsp:cNvPr id="0" name=""/>
        <dsp:cNvSpPr/>
      </dsp:nvSpPr>
      <dsp:spPr>
        <a:xfrm>
          <a:off x="513305" y="1300940"/>
          <a:ext cx="933283" cy="933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130DBA3-5624-4030-B0D0-0FEDADA1BDF3}">
      <dsp:nvSpPr>
        <dsp:cNvPr id="0" name=""/>
        <dsp:cNvSpPr/>
      </dsp:nvSpPr>
      <dsp:spPr>
        <a:xfrm>
          <a:off x="1959895" y="919142"/>
          <a:ext cx="27264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844550">
            <a:lnSpc>
              <a:spcPct val="90000"/>
            </a:lnSpc>
            <a:spcBef>
              <a:spcPct val="0"/>
            </a:spcBef>
            <a:spcAft>
              <a:spcPct val="35000"/>
            </a:spcAft>
            <a:buNone/>
          </a:pPr>
          <a:r>
            <a:rPr lang="en-GB" sz="1900" kern="1200" baseline="0"/>
            <a:t>Use separate sections for PRIMARY SOURCES AND SECONDARY SOURCES</a:t>
          </a:r>
          <a:endParaRPr lang="en-US" sz="1900" kern="1200"/>
        </a:p>
      </dsp:txBody>
      <dsp:txXfrm>
        <a:off x="1959895" y="919142"/>
        <a:ext cx="2726404" cy="1696878"/>
      </dsp:txXfrm>
    </dsp:sp>
    <dsp:sp modelId="{7CDE3A34-9756-4BF5-800D-EB77DB9608A3}">
      <dsp:nvSpPr>
        <dsp:cNvPr id="0" name=""/>
        <dsp:cNvSpPr/>
      </dsp:nvSpPr>
      <dsp:spPr>
        <a:xfrm>
          <a:off x="0" y="3040241"/>
          <a:ext cx="4686300" cy="1696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A9349-C7C4-443D-A2D1-E6BE418FED1B}">
      <dsp:nvSpPr>
        <dsp:cNvPr id="0" name=""/>
        <dsp:cNvSpPr/>
      </dsp:nvSpPr>
      <dsp:spPr>
        <a:xfrm>
          <a:off x="513305" y="3422039"/>
          <a:ext cx="933283" cy="933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FCAD95F-3444-4619-9CD6-9F920478F4D4}">
      <dsp:nvSpPr>
        <dsp:cNvPr id="0" name=""/>
        <dsp:cNvSpPr/>
      </dsp:nvSpPr>
      <dsp:spPr>
        <a:xfrm>
          <a:off x="1959895" y="3040241"/>
          <a:ext cx="27264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844550">
            <a:lnSpc>
              <a:spcPct val="90000"/>
            </a:lnSpc>
            <a:spcBef>
              <a:spcPct val="0"/>
            </a:spcBef>
            <a:spcAft>
              <a:spcPct val="35000"/>
            </a:spcAft>
            <a:buNone/>
          </a:pPr>
          <a:r>
            <a:rPr lang="en-GB" sz="1900" kern="1200" baseline="0"/>
            <a:t>You can also have a separate section for ELECTRONIC SOURCES</a:t>
          </a:r>
          <a:endParaRPr lang="en-US" sz="1900" kern="1200"/>
        </a:p>
      </dsp:txBody>
      <dsp:txXfrm>
        <a:off x="1959895" y="3040241"/>
        <a:ext cx="2726404" cy="1696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79F8B-E7D0-4C56-8035-050BD68F924A}">
      <dsp:nvSpPr>
        <dsp:cNvPr id="0" name=""/>
        <dsp:cNvSpPr/>
      </dsp:nvSpPr>
      <dsp:spPr>
        <a:xfrm>
          <a:off x="0" y="690"/>
          <a:ext cx="46863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CB210-8BDD-44EE-8AAC-A764E126BBB7}">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C167975-D3E9-4272-9FEB-E86207969D30}">
      <dsp:nvSpPr>
        <dsp:cNvPr id="0" name=""/>
        <dsp:cNvSpPr/>
      </dsp:nvSpPr>
      <dsp:spPr>
        <a:xfrm>
          <a:off x="1866111" y="690"/>
          <a:ext cx="28201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844550">
            <a:lnSpc>
              <a:spcPct val="90000"/>
            </a:lnSpc>
            <a:spcBef>
              <a:spcPct val="0"/>
            </a:spcBef>
            <a:spcAft>
              <a:spcPct val="35000"/>
            </a:spcAft>
            <a:buNone/>
          </a:pPr>
          <a:r>
            <a:rPr lang="en-GB" sz="1900" kern="1200"/>
            <a:t>Reverse the surname and given name / initial of authors and editors</a:t>
          </a:r>
          <a:endParaRPr lang="en-US" sz="1900" kern="1200"/>
        </a:p>
      </dsp:txBody>
      <dsp:txXfrm>
        <a:off x="1866111" y="690"/>
        <a:ext cx="2820188" cy="1615680"/>
      </dsp:txXfrm>
    </dsp:sp>
    <dsp:sp modelId="{B83544C7-5244-4198-A0ED-D3C508347058}">
      <dsp:nvSpPr>
        <dsp:cNvPr id="0" name=""/>
        <dsp:cNvSpPr/>
      </dsp:nvSpPr>
      <dsp:spPr>
        <a:xfrm>
          <a:off x="0" y="2020291"/>
          <a:ext cx="46863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7E2A1-23BC-4EE5-9513-63A10E409195}">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F8DFC65-5BFD-41EF-AAD8-CA56C6FB755E}">
      <dsp:nvSpPr>
        <dsp:cNvPr id="0" name=""/>
        <dsp:cNvSpPr/>
      </dsp:nvSpPr>
      <dsp:spPr>
        <a:xfrm>
          <a:off x="1866111" y="2020291"/>
          <a:ext cx="28201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844550">
            <a:lnSpc>
              <a:spcPct val="90000"/>
            </a:lnSpc>
            <a:spcBef>
              <a:spcPct val="0"/>
            </a:spcBef>
            <a:spcAft>
              <a:spcPct val="35000"/>
            </a:spcAft>
            <a:buNone/>
          </a:pPr>
          <a:r>
            <a:rPr lang="en-GB" sz="1900" kern="1200"/>
            <a:t>This allows you to place items in alphabetical order</a:t>
          </a:r>
          <a:endParaRPr lang="en-US" sz="1900" kern="1200"/>
        </a:p>
      </dsp:txBody>
      <dsp:txXfrm>
        <a:off x="1866111" y="2020291"/>
        <a:ext cx="2820188" cy="1615680"/>
      </dsp:txXfrm>
    </dsp:sp>
    <dsp:sp modelId="{7A2150BC-E750-4F48-AB42-80DD4D9DD52D}">
      <dsp:nvSpPr>
        <dsp:cNvPr id="0" name=""/>
        <dsp:cNvSpPr/>
      </dsp:nvSpPr>
      <dsp:spPr>
        <a:xfrm>
          <a:off x="0" y="4039891"/>
          <a:ext cx="46863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652E9-0590-47BF-8FDD-BFC6DA1F9D94}">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E35835E-EFD2-4E0F-B852-41F21D4A9721}">
      <dsp:nvSpPr>
        <dsp:cNvPr id="0" name=""/>
        <dsp:cNvSpPr/>
      </dsp:nvSpPr>
      <dsp:spPr>
        <a:xfrm>
          <a:off x="1866111" y="4039891"/>
          <a:ext cx="28201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844550">
            <a:lnSpc>
              <a:spcPct val="90000"/>
            </a:lnSpc>
            <a:spcBef>
              <a:spcPct val="0"/>
            </a:spcBef>
            <a:spcAft>
              <a:spcPct val="35000"/>
            </a:spcAft>
            <a:buNone/>
          </a:pPr>
          <a:r>
            <a:rPr lang="en-GB" sz="1900" kern="1200"/>
            <a:t>THE NEXT SLIDE CONTAINS EXAMPLES OF SECONDARY SOURCES</a:t>
          </a:r>
          <a:endParaRPr lang="en-US" sz="1900" kern="1200"/>
        </a:p>
      </dsp:txBody>
      <dsp:txXfrm>
        <a:off x="1866111" y="4039891"/>
        <a:ext cx="2820188" cy="16156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3" name="Freeform 6" title="Page Number Shape"/>
          <p:cNvSpPr/>
          <p:nvPr/>
        </p:nvSpPr>
        <p:spPr bwMode="auto">
          <a:xfrm>
            <a:off x="8736012"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816685" y="1143294"/>
            <a:ext cx="5275772" cy="4268965"/>
          </a:xfrm>
        </p:spPr>
        <p:txBody>
          <a:bodyPr anchor="t">
            <a:normAutofit/>
          </a:bodyPr>
          <a:lstStyle>
            <a:lvl1pPr algn="l">
              <a:lnSpc>
                <a:spcPct val="85000"/>
              </a:lnSpc>
              <a:defRPr sz="58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816685" y="5537926"/>
            <a:ext cx="5275772" cy="706355"/>
          </a:xfrm>
        </p:spPr>
        <p:txBody>
          <a:bodyPr>
            <a:normAutofit/>
          </a:bodyPr>
          <a:lstStyle>
            <a:lvl1pPr marL="0" indent="0" algn="l">
              <a:lnSpc>
                <a:spcPct val="114000"/>
              </a:lnSpc>
              <a:spcBef>
                <a:spcPts val="0"/>
              </a:spcBef>
              <a:buNone/>
              <a:defRPr sz="1800" b="0" i="1"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816685" y="6314441"/>
            <a:ext cx="1197467" cy="365125"/>
          </a:xfrm>
        </p:spPr>
        <p:txBody>
          <a:bodyPr/>
          <a:lstStyle>
            <a:lvl1pPr algn="l">
              <a:defRPr sz="900">
                <a:solidFill>
                  <a:schemeClr val="tx2"/>
                </a:solidFill>
              </a:defRPr>
            </a:lvl1pPr>
          </a:lstStyle>
          <a:p>
            <a:fld id="{9D260416-E579-43BC-91D4-31EEDD00850F}" type="datetimeFigureOut">
              <a:rPr lang="en-GB" smtClean="0"/>
              <a:t>29/10/2020</a:t>
            </a:fld>
            <a:endParaRPr lang="en-GB"/>
          </a:p>
        </p:txBody>
      </p:sp>
      <p:sp>
        <p:nvSpPr>
          <p:cNvPr id="5" name="Footer Placeholder 4"/>
          <p:cNvSpPr>
            <a:spLocks noGrp="1"/>
          </p:cNvSpPr>
          <p:nvPr>
            <p:ph type="ftr" sz="quarter" idx="11"/>
          </p:nvPr>
        </p:nvSpPr>
        <p:spPr>
          <a:xfrm>
            <a:off x="2250444" y="6314441"/>
            <a:ext cx="3842012" cy="365125"/>
          </a:xfrm>
        </p:spPr>
        <p:txBody>
          <a:bodyPr/>
          <a:lstStyle>
            <a:lvl1pPr algn="l">
              <a:defRPr b="0">
                <a:solidFill>
                  <a:schemeClr val="tx2"/>
                </a:solidFill>
              </a:defRPr>
            </a:lvl1pPr>
          </a:lstStyle>
          <a:p>
            <a:endParaRPr lang="en-GB"/>
          </a:p>
        </p:txBody>
      </p:sp>
      <p:sp>
        <p:nvSpPr>
          <p:cNvPr id="6" name="Slide Number Placeholder 5"/>
          <p:cNvSpPr>
            <a:spLocks noGrp="1"/>
          </p:cNvSpPr>
          <p:nvPr>
            <p:ph type="sldNum" sz="quarter" idx="12"/>
          </p:nvPr>
        </p:nvSpPr>
        <p:spPr>
          <a:xfrm>
            <a:off x="8736012" y="1416217"/>
            <a:ext cx="407987" cy="365125"/>
          </a:xfrm>
        </p:spPr>
        <p:txBody>
          <a:bodyPr/>
          <a:lstStyle>
            <a:lvl1pPr algn="r">
              <a:defRPr>
                <a:solidFill>
                  <a:schemeClr val="accent6">
                    <a:lumMod val="50000"/>
                  </a:schemeClr>
                </a:solidFill>
              </a:defRPr>
            </a:lvl1pPr>
          </a:lstStyle>
          <a:p>
            <a:fld id="{FFD41048-0735-4607-B84F-9D0C3E310D80}" type="slidenum">
              <a:rPr lang="en-GB" smtClean="0"/>
              <a:t>‹#›</a:t>
            </a:fld>
            <a:endParaRPr lang="en-GB"/>
          </a:p>
        </p:txBody>
      </p:sp>
      <p:cxnSp>
        <p:nvCxnSpPr>
          <p:cNvPr id="9" name="Straight Connector 8"/>
          <p:cNvCxnSpPr/>
          <p:nvPr/>
        </p:nvCxnSpPr>
        <p:spPr>
          <a:xfrm>
            <a:off x="580391" y="1257300"/>
            <a:ext cx="0" cy="560070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80391"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976957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260416-E579-43BC-91D4-31EEDD00850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701201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12" name="Freeform 11" title="Page Number Shape"/>
          <p:cNvSpPr/>
          <p:nvPr/>
        </p:nvSpPr>
        <p:spPr bwMode="auto">
          <a:xfrm>
            <a:off x="8736012"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460755" y="2571723"/>
            <a:ext cx="6222491" cy="3286153"/>
          </a:xfrm>
        </p:spPr>
        <p:txBody>
          <a:bodyPr anchor="t">
            <a:normAutofit/>
          </a:bodyPr>
          <a:lstStyle>
            <a:lvl1pPr>
              <a:lnSpc>
                <a:spcPct val="85000"/>
              </a:lnSpc>
              <a:defRPr sz="58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460755" y="1393748"/>
            <a:ext cx="6301072" cy="819150"/>
          </a:xfrm>
        </p:spPr>
        <p:txBody>
          <a:bodyPr anchor="ctr">
            <a:normAutofit/>
          </a:bodyPr>
          <a:lstStyle>
            <a:lvl1pPr marL="0" indent="0" algn="r">
              <a:lnSpc>
                <a:spcPct val="113000"/>
              </a:lnSpc>
              <a:spcBef>
                <a:spcPts val="0"/>
              </a:spcBef>
              <a:buNone/>
              <a:defRPr sz="1800" b="0" i="1" baseline="0">
                <a:solidFill>
                  <a:schemeClr val="tx1">
                    <a:lumMod val="85000"/>
                    <a:lumOff val="1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557216" y="6314440"/>
            <a:ext cx="1197467" cy="365125"/>
          </a:xfrm>
        </p:spPr>
        <p:txBody>
          <a:bodyPr/>
          <a:lstStyle>
            <a:lvl1pPr>
              <a:defRPr sz="900">
                <a:solidFill>
                  <a:schemeClr val="tx1">
                    <a:lumMod val="85000"/>
                    <a:lumOff val="15000"/>
                  </a:schemeClr>
                </a:solidFill>
              </a:defRPr>
            </a:lvl1pPr>
          </a:lstStyle>
          <a:p>
            <a:fld id="{9D260416-E579-43BC-91D4-31EEDD00850F}" type="datetimeFigureOut">
              <a:rPr lang="en-GB" smtClean="0"/>
              <a:t>29/10/2020</a:t>
            </a:fld>
            <a:endParaRPr lang="en-GB"/>
          </a:p>
        </p:txBody>
      </p:sp>
      <p:sp>
        <p:nvSpPr>
          <p:cNvPr id="5" name="Footer Placeholder 4"/>
          <p:cNvSpPr>
            <a:spLocks noGrp="1"/>
          </p:cNvSpPr>
          <p:nvPr>
            <p:ph type="ftr" sz="quarter" idx="11"/>
          </p:nvPr>
        </p:nvSpPr>
        <p:spPr>
          <a:xfrm>
            <a:off x="1460755" y="6314441"/>
            <a:ext cx="4860170" cy="365125"/>
          </a:xfrm>
        </p:spPr>
        <p:txBody>
          <a:bodyPr/>
          <a:lstStyle>
            <a:lvl1pPr>
              <a:defRPr b="0">
                <a:solidFill>
                  <a:schemeClr val="tx1">
                    <a:lumMod val="85000"/>
                    <a:lumOff val="15000"/>
                  </a:schemeClr>
                </a:solidFill>
              </a:defRPr>
            </a:lvl1pPr>
          </a:lstStyle>
          <a:p>
            <a:endParaRPr lang="en-GB"/>
          </a:p>
        </p:txBody>
      </p:sp>
      <p:sp>
        <p:nvSpPr>
          <p:cNvPr id="6" name="Slide Number Placeholder 5"/>
          <p:cNvSpPr>
            <a:spLocks noGrp="1"/>
          </p:cNvSpPr>
          <p:nvPr>
            <p:ph type="sldNum" sz="quarter" idx="12"/>
          </p:nvPr>
        </p:nvSpPr>
        <p:spPr>
          <a:xfrm>
            <a:off x="8736012" y="1620761"/>
            <a:ext cx="407987" cy="365125"/>
          </a:xfrm>
        </p:spPr>
        <p:txBody>
          <a:bodyPr/>
          <a:lstStyle>
            <a:lvl1pPr>
              <a:defRPr>
                <a:solidFill>
                  <a:schemeClr val="bg2"/>
                </a:solidFill>
              </a:defRPr>
            </a:lvl1pPr>
          </a:lstStyle>
          <a:p>
            <a:fld id="{FFD41048-0735-4607-B84F-9D0C3E310D80}" type="slidenum">
              <a:rPr lang="en-GB" smtClean="0"/>
              <a:t>‹#›</a:t>
            </a:fld>
            <a:endParaRPr lang="en-GB"/>
          </a:p>
        </p:txBody>
      </p:sp>
      <p:cxnSp>
        <p:nvCxnSpPr>
          <p:cNvPr id="10" name="Straight Connector 9"/>
          <p:cNvCxnSpPr/>
          <p:nvPr/>
        </p:nvCxnSpPr>
        <p:spPr>
          <a:xfrm flipH="1">
            <a:off x="1" y="6178167"/>
            <a:ext cx="7683245"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 y="6178167"/>
            <a:ext cx="7683245"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2484438"/>
      </p:ext>
    </p:extLst>
  </p:cSld>
  <p:clrMapOvr>
    <a:masterClrMapping/>
  </p:clrMapOvr>
  <p:extLst>
    <p:ext uri="{DCECCB84-F9BA-43D5-87BE-67443E8EF086}">
      <p15:sldGuideLst xmlns:p15="http://schemas.microsoft.com/office/powerpoint/2012/main">
        <p15:guide id="1" pos="6456">
          <p15:clr>
            <a:srgbClr val="FBAE40"/>
          </p15:clr>
        </p15:guide>
        <p15:guide id="0" pos="4842">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6200" y="540628"/>
            <a:ext cx="46863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86200" y="3712467"/>
            <a:ext cx="46863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260416-E579-43BC-91D4-31EEDD00850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731759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71500" y="557784"/>
            <a:ext cx="2873502"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3886200" y="558065"/>
            <a:ext cx="4690872" cy="913212"/>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3886200" y="1526122"/>
            <a:ext cx="4690872" cy="17515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86200" y="3700828"/>
            <a:ext cx="4690872" cy="913759"/>
          </a:xfrm>
        </p:spPr>
        <p:txBody>
          <a:bodyPr anchor="b">
            <a:normAutofit/>
          </a:bodyPr>
          <a:lstStyle>
            <a:lvl1pPr marL="0" indent="0">
              <a:buNone/>
              <a:defRPr sz="2400" b="0" i="1" baseline="0">
                <a:solidFill>
                  <a:schemeClr val="tx1">
                    <a:lumMod val="85000"/>
                    <a:lumOff val="1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86200" y="4669432"/>
            <a:ext cx="4690872" cy="1752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260416-E579-43BC-91D4-31EEDD00850F}" type="datetimeFigureOut">
              <a:rPr lang="en-GB" smtClean="0"/>
              <a:t>29/10/2020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804542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260416-E579-43BC-91D4-31EEDD00850F}" type="datetimeFigureOut">
              <a:rPr lang="en-GB" smtClean="0"/>
              <a:t>29/10/2020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741371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260416-E579-43BC-91D4-31EEDD00850F}" type="datetimeFigureOut">
              <a:rPr lang="en-GB" smtClean="0"/>
              <a:t>29/10/2020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4195858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0" y="555479"/>
            <a:ext cx="2879082" cy="1921022"/>
          </a:xfrm>
        </p:spPr>
        <p:txBody>
          <a:bodyPr anchor="t">
            <a:noAutofit/>
          </a:bodyPr>
          <a:lstStyle>
            <a:lvl1pPr>
              <a:lnSpc>
                <a:spcPct val="93000"/>
              </a:lnSpc>
              <a:defRPr sz="3000"/>
            </a:lvl1pPr>
          </a:lstStyle>
          <a:p>
            <a:r>
              <a:rPr lang="en-US"/>
              <a:t>Click to edit Master title style</a:t>
            </a:r>
            <a:endParaRPr lang="en-US" dirty="0"/>
          </a:p>
        </p:txBody>
      </p:sp>
      <p:sp>
        <p:nvSpPr>
          <p:cNvPr id="3" name="Content Placeholder 2"/>
          <p:cNvSpPr>
            <a:spLocks noGrp="1"/>
          </p:cNvSpPr>
          <p:nvPr>
            <p:ph idx="1"/>
          </p:nvPr>
        </p:nvSpPr>
        <p:spPr>
          <a:xfrm>
            <a:off x="3886200" y="564147"/>
            <a:ext cx="46863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 y="2621513"/>
            <a:ext cx="2879082" cy="3239537"/>
          </a:xfrm>
        </p:spPr>
        <p:txBody>
          <a:bodyPr>
            <a:normAutofit/>
          </a:bodyPr>
          <a:lstStyle>
            <a:lvl1pPr marL="0" indent="0" algn="r">
              <a:lnSpc>
                <a:spcPct val="125000"/>
              </a:lnSpc>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D260416-E579-43BC-91D4-31EEDD00850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3944729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1501" y="557262"/>
            <a:ext cx="2882528" cy="1919239"/>
          </a:xfrm>
        </p:spPr>
        <p:txBody>
          <a:bodyPr anchor="t">
            <a:noAutofit/>
          </a:bodyPr>
          <a:lstStyle>
            <a:lvl1pPr>
              <a:lnSpc>
                <a:spcPct val="93000"/>
              </a:lnSpc>
              <a:defRPr sz="3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43350" y="1"/>
            <a:ext cx="4629150"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71501" y="2621512"/>
            <a:ext cx="2882528" cy="3236976"/>
          </a:xfrm>
        </p:spPr>
        <p:txBody>
          <a:bodyPr>
            <a:normAutofit/>
          </a:bodyPr>
          <a:lstStyle>
            <a:lvl1pPr marL="0" indent="0" algn="r">
              <a:lnSpc>
                <a:spcPct val="125000"/>
              </a:lnSpc>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D260416-E579-43BC-91D4-31EEDD00850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664754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3886200" y="640080"/>
            <a:ext cx="4686299"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260416-E579-43BC-91D4-31EEDD00850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042414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6" title="Page Number Shape"/>
          <p:cNvSpPr/>
          <p:nvPr/>
        </p:nvSpPr>
        <p:spPr bwMode="auto">
          <a:xfrm>
            <a:off x="8736012"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Vertical Title 1"/>
          <p:cNvSpPr>
            <a:spLocks noGrp="1"/>
          </p:cNvSpPr>
          <p:nvPr>
            <p:ph type="title" orient="vert"/>
          </p:nvPr>
        </p:nvSpPr>
        <p:spPr>
          <a:xfrm>
            <a:off x="5993074" y="642931"/>
            <a:ext cx="1835003"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28650" y="642933"/>
            <a:ext cx="5303009"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4902140" y="5927132"/>
            <a:ext cx="2861142" cy="365125"/>
          </a:xfrm>
        </p:spPr>
        <p:txBody>
          <a:bodyPr/>
          <a:lstStyle/>
          <a:p>
            <a:fld id="{9D260416-E579-43BC-91D4-31EEDD00850F}" type="datetimeFigureOut">
              <a:rPr lang="en-GB" smtClean="0"/>
              <a:t>29/10/2020</a:t>
            </a:fld>
            <a:endParaRPr lang="en-GB"/>
          </a:p>
        </p:txBody>
      </p:sp>
      <p:sp>
        <p:nvSpPr>
          <p:cNvPr id="5" name="Footer Placeholder 4"/>
          <p:cNvSpPr>
            <a:spLocks noGrp="1"/>
          </p:cNvSpPr>
          <p:nvPr>
            <p:ph type="ftr" sz="quarter" idx="11"/>
          </p:nvPr>
        </p:nvSpPr>
        <p:spPr>
          <a:xfrm>
            <a:off x="4902140" y="6315950"/>
            <a:ext cx="2861142" cy="365125"/>
          </a:xfrm>
        </p:spPr>
        <p:txBody>
          <a:bodyPr/>
          <a:lstStyle/>
          <a:p>
            <a:endParaRPr lang="en-GB"/>
          </a:p>
        </p:txBody>
      </p:sp>
      <p:sp>
        <p:nvSpPr>
          <p:cNvPr id="6" name="Slide Number Placeholder 5"/>
          <p:cNvSpPr>
            <a:spLocks noGrp="1"/>
          </p:cNvSpPr>
          <p:nvPr>
            <p:ph type="sldNum" sz="quarter" idx="12"/>
          </p:nvPr>
        </p:nvSpPr>
        <p:spPr>
          <a:xfrm>
            <a:off x="8736012" y="5607593"/>
            <a:ext cx="407987" cy="365125"/>
          </a:xfrm>
        </p:spPr>
        <p:txBody>
          <a:bodyPr/>
          <a:lstStyle/>
          <a:p>
            <a:fld id="{FFD41048-0735-4607-B84F-9D0C3E310D80}" type="slidenum">
              <a:rPr lang="en-GB" smtClean="0"/>
              <a:t>‹#›</a:t>
            </a:fld>
            <a:endParaRPr lang="en-GB"/>
          </a:p>
        </p:txBody>
      </p:sp>
      <p:cxnSp>
        <p:nvCxnSpPr>
          <p:cNvPr id="13" name="Straight Connector 12"/>
          <p:cNvCxnSpPr/>
          <p:nvPr/>
        </p:nvCxnSpPr>
        <p:spPr>
          <a:xfrm>
            <a:off x="1" y="6199730"/>
            <a:ext cx="7695008"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 y="6199730"/>
            <a:ext cx="7695008"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0117058"/>
      </p:ext>
    </p:extLst>
  </p:cSld>
  <p:clrMapOvr>
    <a:masterClrMapping/>
  </p:clrMapOvr>
  <p:extLst>
    <p:ext uri="{DCECCB84-F9BA-43D5-87BE-67443E8EF086}">
      <p15:sldGuideLst xmlns:p15="http://schemas.microsoft.com/office/powerpoint/2012/main">
        <p15:guide id="1" pos="6456">
          <p15:clr>
            <a:srgbClr val="FBAE40"/>
          </p15:clr>
        </p15:guide>
        <p15:guide id="0" pos="484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6" title="Page Number Shape"/>
          <p:cNvSpPr/>
          <p:nvPr/>
        </p:nvSpPr>
        <p:spPr bwMode="auto">
          <a:xfrm>
            <a:off x="8736012"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571500" y="559678"/>
            <a:ext cx="2875430"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6200" y="569066"/>
            <a:ext cx="4686299"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1501" y="5930061"/>
            <a:ext cx="2861142" cy="365125"/>
          </a:xfrm>
          <a:prstGeom prst="rect">
            <a:avLst/>
          </a:prstGeom>
        </p:spPr>
        <p:txBody>
          <a:bodyPr vert="horz" lIns="91440" tIns="45720" rIns="91440" bIns="45720" rtlCol="0" anchor="t"/>
          <a:lstStyle>
            <a:lvl1pPr algn="r">
              <a:defRPr sz="750" b="0" i="1" baseline="0">
                <a:solidFill>
                  <a:schemeClr val="tx1">
                    <a:lumMod val="85000"/>
                    <a:lumOff val="15000"/>
                  </a:schemeClr>
                </a:solidFill>
                <a:latin typeface="+mj-lt"/>
              </a:defRPr>
            </a:lvl1pPr>
          </a:lstStyle>
          <a:p>
            <a:fld id="{9D260416-E579-43BC-91D4-31EEDD00850F}" type="datetimeFigureOut">
              <a:rPr lang="en-GB" smtClean="0"/>
              <a:t>29/10/2020</a:t>
            </a:fld>
            <a:endParaRPr lang="en-GB"/>
          </a:p>
        </p:txBody>
      </p:sp>
      <p:sp>
        <p:nvSpPr>
          <p:cNvPr id="5" name="Footer Placeholder 4"/>
          <p:cNvSpPr>
            <a:spLocks noGrp="1"/>
          </p:cNvSpPr>
          <p:nvPr>
            <p:ph type="ftr" sz="quarter" idx="3"/>
          </p:nvPr>
        </p:nvSpPr>
        <p:spPr>
          <a:xfrm>
            <a:off x="571501" y="6314441"/>
            <a:ext cx="2861142" cy="365125"/>
          </a:xfrm>
          <a:prstGeom prst="rect">
            <a:avLst/>
          </a:prstGeom>
        </p:spPr>
        <p:txBody>
          <a:bodyPr vert="horz" lIns="91440" tIns="45720" rIns="91440" bIns="45720" rtlCol="0" anchor="t"/>
          <a:lstStyle>
            <a:lvl1pPr algn="r">
              <a:defRPr sz="1100" b="1" i="1" baseline="0">
                <a:solidFill>
                  <a:schemeClr val="tx1">
                    <a:lumMod val="85000"/>
                    <a:lumOff val="15000"/>
                  </a:schemeClr>
                </a:solidFill>
                <a:latin typeface="+mj-lt"/>
              </a:defRPr>
            </a:lvl1pPr>
          </a:lstStyle>
          <a:p>
            <a:endParaRPr lang="en-GB"/>
          </a:p>
        </p:txBody>
      </p:sp>
      <p:sp>
        <p:nvSpPr>
          <p:cNvPr id="6" name="Slide Number Placeholder 5"/>
          <p:cNvSpPr>
            <a:spLocks noGrp="1"/>
          </p:cNvSpPr>
          <p:nvPr>
            <p:ph type="sldNum" sz="quarter" idx="4"/>
          </p:nvPr>
        </p:nvSpPr>
        <p:spPr>
          <a:xfrm>
            <a:off x="8736012" y="5607593"/>
            <a:ext cx="407987" cy="365125"/>
          </a:xfrm>
          <a:prstGeom prst="rect">
            <a:avLst/>
          </a:prstGeom>
        </p:spPr>
        <p:txBody>
          <a:bodyPr vert="horz" lIns="91440" tIns="45720" rIns="91440" bIns="45720" rtlCol="0" anchor="ctr"/>
          <a:lstStyle>
            <a:lvl1pPr algn="r">
              <a:defRPr sz="1100" b="0" i="1" baseline="0">
                <a:solidFill>
                  <a:schemeClr val="bg2"/>
                </a:solidFill>
                <a:latin typeface="+mj-lt"/>
              </a:defRPr>
            </a:lvl1pPr>
          </a:lstStyle>
          <a:p>
            <a:fld id="{FFD41048-0735-4607-B84F-9D0C3E310D80}" type="slidenum">
              <a:rPr lang="en-GB" smtClean="0"/>
              <a:t>‹#›</a:t>
            </a:fld>
            <a:endParaRPr lang="en-GB"/>
          </a:p>
        </p:txBody>
      </p:sp>
      <p:cxnSp>
        <p:nvCxnSpPr>
          <p:cNvPr id="10" name="Straight Connector 9"/>
          <p:cNvCxnSpPr/>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4251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685800" rtl="0" eaLnBrk="1" latinLnBrk="0" hangingPunct="1">
        <a:lnSpc>
          <a:spcPct val="90000"/>
        </a:lnSpc>
        <a:spcBef>
          <a:spcPct val="0"/>
        </a:spcBef>
        <a:buNone/>
        <a:defRPr sz="3800" b="0" i="1" kern="1200" baseline="0">
          <a:solidFill>
            <a:schemeClr val="tx1">
              <a:lumMod val="85000"/>
              <a:lumOff val="15000"/>
            </a:schemeClr>
          </a:solidFill>
          <a:latin typeface="+mj-lt"/>
          <a:ea typeface="+mj-ea"/>
          <a:cs typeface="+mj-cs"/>
        </a:defRPr>
      </a:lvl1pPr>
    </p:titleStyle>
    <p:bodyStyle>
      <a:lvl1pPr marL="283464" indent="-283464" algn="l" defTabSz="6858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6858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6858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6858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6858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685800" rtl="0" eaLnBrk="1" latinLnBrk="0" hangingPunct="1">
        <a:lnSpc>
          <a:spcPct val="112000"/>
        </a:lnSpc>
        <a:spcBef>
          <a:spcPts val="975"/>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685800" rtl="0" eaLnBrk="1" latinLnBrk="0" hangingPunct="1">
        <a:lnSpc>
          <a:spcPct val="112000"/>
        </a:lnSpc>
        <a:spcBef>
          <a:spcPts val="975"/>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685800" rtl="0" eaLnBrk="1" latinLnBrk="0" hangingPunct="1">
        <a:lnSpc>
          <a:spcPct val="112000"/>
        </a:lnSpc>
        <a:spcBef>
          <a:spcPts val="975"/>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12598" algn="l" defTabSz="685800" rtl="0" eaLnBrk="1" latinLnBrk="0" hangingPunct="1">
        <a:lnSpc>
          <a:spcPct val="112000"/>
        </a:lnSpc>
        <a:spcBef>
          <a:spcPts val="975"/>
        </a:spcBef>
        <a:buFont typeface="Arial" panose="020B0604020202020204" pitchFamily="34" charset="0"/>
        <a:buChar char="•"/>
        <a:defRPr sz="1050" i="1" kern="1200" baseline="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pos="7200">
          <p15:clr>
            <a:srgbClr val="F26B43"/>
          </p15:clr>
        </p15:guide>
        <p15:guide id="4" pos="3264">
          <p15:clr>
            <a:srgbClr val="F26B43"/>
          </p15:clr>
        </p15:guide>
        <p15:guide id="0" pos="2124">
          <p15:clr>
            <a:srgbClr val="F26B43"/>
          </p15:clr>
        </p15:guide>
        <p15:guide id="5" pos="360">
          <p15:clr>
            <a:srgbClr val="F26B43"/>
          </p15:clr>
        </p15:guide>
        <p15:guide id="6" orient="horz" pos="432">
          <p15:clr>
            <a:srgbClr val="F26B43"/>
          </p15:clr>
        </p15:guide>
        <p15:guide id="7" pos="5400">
          <p15:clr>
            <a:srgbClr val="F26B43"/>
          </p15:clr>
        </p15:guide>
        <p15:guide id="8" pos="24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history.ac.uk/makinghistory/resources/articles/womens_history.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65333E-6BF7-40FE-AC7D-EB8A0900A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97844" y="2678464"/>
            <a:ext cx="6624674" cy="3798420"/>
          </a:xfrm>
        </p:spPr>
        <p:txBody>
          <a:bodyPr anchor="t">
            <a:normAutofit/>
          </a:bodyPr>
          <a:lstStyle/>
          <a:p>
            <a:r>
              <a:rPr lang="en-GB" sz="7000" dirty="0"/>
              <a:t>Footnotes are fun</a:t>
            </a:r>
            <a:br>
              <a:rPr lang="en-GB" sz="7000" dirty="0"/>
            </a:br>
            <a:endParaRPr lang="en-GB" sz="7000" dirty="0"/>
          </a:p>
        </p:txBody>
      </p:sp>
      <p:sp>
        <p:nvSpPr>
          <p:cNvPr id="3" name="Subtitle 2"/>
          <p:cNvSpPr>
            <a:spLocks noGrp="1"/>
          </p:cNvSpPr>
          <p:nvPr>
            <p:ph type="subTitle" idx="1"/>
          </p:nvPr>
        </p:nvSpPr>
        <p:spPr>
          <a:xfrm>
            <a:off x="2097843" y="1238250"/>
            <a:ext cx="6624675" cy="1143117"/>
          </a:xfrm>
        </p:spPr>
        <p:txBody>
          <a:bodyPr anchor="b">
            <a:normAutofit/>
          </a:bodyPr>
          <a:lstStyle/>
          <a:p>
            <a:pPr>
              <a:spcAft>
                <a:spcPts val="600"/>
              </a:spcAft>
            </a:pPr>
            <a:r>
              <a:rPr lang="en-GB" sz="2800" dirty="0"/>
              <a:t>MHRA referencing system</a:t>
            </a:r>
          </a:p>
          <a:p>
            <a:pPr>
              <a:spcAft>
                <a:spcPts val="600"/>
              </a:spcAft>
            </a:pPr>
            <a:endParaRPr lang="en-GB" sz="2800" dirty="0"/>
          </a:p>
        </p:txBody>
      </p:sp>
      <p:sp>
        <p:nvSpPr>
          <p:cNvPr id="10" name="Freeform 6">
            <a:extLst>
              <a:ext uri="{FF2B5EF4-FFF2-40B4-BE49-F238E27FC236}">
                <a16:creationId xmlns:a16="http://schemas.microsoft.com/office/drawing/2014/main" id="{C971C6CD-6DA8-4FDD-A89B-4B681DE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8" y="514572"/>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12" name="Straight Connector 11">
            <a:extLst>
              <a:ext uri="{FF2B5EF4-FFF2-40B4-BE49-F238E27FC236}">
                <a16:creationId xmlns:a16="http://schemas.microsoft.com/office/drawing/2014/main" id="{ED3CBB7D-B825-489C-9789-70D05A25C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48840" y="2519131"/>
            <a:ext cx="699516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0360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69AD6-6C92-4BC4-9260-165D14C96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55455" y="643466"/>
            <a:ext cx="4602345" cy="4912795"/>
          </a:xfrm>
        </p:spPr>
        <p:txBody>
          <a:bodyPr anchor="ctr">
            <a:normAutofit/>
          </a:bodyPr>
          <a:lstStyle/>
          <a:p>
            <a:pPr algn="l"/>
            <a:r>
              <a:rPr lang="en-GB" sz="5200">
                <a:solidFill>
                  <a:schemeClr val="bg2"/>
                </a:solidFill>
              </a:rPr>
              <a:t>Citing books in footnotes: first citation</a:t>
            </a:r>
          </a:p>
        </p:txBody>
      </p:sp>
      <p:cxnSp>
        <p:nvCxnSpPr>
          <p:cNvPr id="10" name="Straight Connector 9">
            <a:extLst>
              <a:ext uri="{FF2B5EF4-FFF2-40B4-BE49-F238E27FC236}">
                <a16:creationId xmlns:a16="http://schemas.microsoft.com/office/drawing/2014/main" id="{CC255597-A71E-4CDC-8CCB-93CC4D09F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52578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3B39673-4CAC-4142-821B-CBD9F9468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54866" y="643466"/>
            <a:ext cx="2606534" cy="5578469"/>
          </a:xfrm>
        </p:spPr>
        <p:txBody>
          <a:bodyPr anchor="ctr">
            <a:normAutofit/>
          </a:bodyPr>
          <a:lstStyle/>
          <a:p>
            <a:pPr marL="0" indent="0">
              <a:lnSpc>
                <a:spcPct val="102000"/>
              </a:lnSpc>
              <a:buNone/>
            </a:pPr>
            <a:r>
              <a:rPr lang="en-GB" sz="1700">
                <a:solidFill>
                  <a:schemeClr val="tx2"/>
                </a:solidFill>
              </a:rPr>
              <a:t>The island monastery of Lindisfarne had remained his resting place until 875 when the ‘congregation of St Cuthbert’ – the custodians of his body and his cult – began a series of wanderings which culminated 120 years later in 995 with their settlement at Durham.</a:t>
            </a:r>
            <a:r>
              <a:rPr lang="en-GB" sz="1700" baseline="30000">
                <a:solidFill>
                  <a:schemeClr val="tx2"/>
                </a:solidFill>
              </a:rPr>
              <a:t>1</a:t>
            </a:r>
            <a:r>
              <a:rPr lang="en-GB" sz="1700">
                <a:solidFill>
                  <a:schemeClr val="tx2"/>
                </a:solidFill>
              </a:rPr>
              <a:t> </a:t>
            </a:r>
          </a:p>
          <a:p>
            <a:pPr>
              <a:lnSpc>
                <a:spcPct val="102000"/>
              </a:lnSpc>
            </a:pPr>
            <a:endParaRPr lang="en-GB" sz="1700">
              <a:solidFill>
                <a:schemeClr val="tx2"/>
              </a:solidFill>
            </a:endParaRPr>
          </a:p>
          <a:p>
            <a:pPr marL="0" indent="0">
              <a:lnSpc>
                <a:spcPct val="102000"/>
              </a:lnSpc>
              <a:buNone/>
            </a:pPr>
            <a:r>
              <a:rPr lang="en-GB" sz="1700" baseline="30000">
                <a:solidFill>
                  <a:schemeClr val="tx2"/>
                </a:solidFill>
              </a:rPr>
              <a:t>1   </a:t>
            </a:r>
            <a:r>
              <a:rPr lang="en-GB" sz="1700">
                <a:solidFill>
                  <a:schemeClr val="tx2"/>
                </a:solidFill>
              </a:rPr>
              <a:t>W. M. Aird, </a:t>
            </a:r>
            <a:r>
              <a:rPr lang="en-GB" sz="1700" i="1">
                <a:solidFill>
                  <a:schemeClr val="tx2"/>
                </a:solidFill>
              </a:rPr>
              <a:t>St Cuthbert and the Normans: The Church of Durham, 1071–1153 </a:t>
            </a:r>
            <a:r>
              <a:rPr lang="en-GB" sz="1700">
                <a:solidFill>
                  <a:schemeClr val="tx2"/>
                </a:solidFill>
              </a:rPr>
              <a:t>(Woodbridge, 1998), pp. 34–59. </a:t>
            </a:r>
          </a:p>
        </p:txBody>
      </p:sp>
      <p:sp>
        <p:nvSpPr>
          <p:cNvPr id="14" name="Freeform 6">
            <a:extLst>
              <a:ext uri="{FF2B5EF4-FFF2-40B4-BE49-F238E27FC236}">
                <a16:creationId xmlns:a16="http://schemas.microsoft.com/office/drawing/2014/main" id="{37A3AED6-20FF-46BC-B176-29CE10681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1866932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69AD6-6C92-4BC4-9260-165D14C96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55455" y="643466"/>
            <a:ext cx="4602345" cy="4912795"/>
          </a:xfrm>
        </p:spPr>
        <p:txBody>
          <a:bodyPr anchor="ctr">
            <a:normAutofit/>
          </a:bodyPr>
          <a:lstStyle/>
          <a:p>
            <a:pPr algn="l"/>
            <a:r>
              <a:rPr lang="en-GB" sz="5200">
                <a:solidFill>
                  <a:schemeClr val="bg2"/>
                </a:solidFill>
              </a:rPr>
              <a:t>Citing articles in footnotes: first citation</a:t>
            </a:r>
          </a:p>
        </p:txBody>
      </p:sp>
      <p:cxnSp>
        <p:nvCxnSpPr>
          <p:cNvPr id="10" name="Straight Connector 9">
            <a:extLst>
              <a:ext uri="{FF2B5EF4-FFF2-40B4-BE49-F238E27FC236}">
                <a16:creationId xmlns:a16="http://schemas.microsoft.com/office/drawing/2014/main" id="{CC255597-A71E-4CDC-8CCB-93CC4D09F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52578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3B39673-4CAC-4142-821B-CBD9F9468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54866" y="643466"/>
            <a:ext cx="2606534" cy="5578469"/>
          </a:xfrm>
        </p:spPr>
        <p:txBody>
          <a:bodyPr anchor="ctr">
            <a:normAutofit/>
          </a:bodyPr>
          <a:lstStyle/>
          <a:p>
            <a:pPr marL="0" indent="0">
              <a:lnSpc>
                <a:spcPct val="102000"/>
              </a:lnSpc>
              <a:buNone/>
            </a:pPr>
            <a:r>
              <a:rPr lang="en-GB" sz="1700">
                <a:solidFill>
                  <a:schemeClr val="tx2"/>
                </a:solidFill>
              </a:rPr>
              <a:t>Hugh the Chanter records that the third bishop, Michael, was appointed by Alexander I’s brother David after a long lapse of time and sent to be consecrated by Thomas II of York (1109–14), to whom he ‘professed canonical obedience in writing’; Michael is also said to have dedicated churches on behalf of the archbishop.</a:t>
            </a:r>
            <a:r>
              <a:rPr lang="en-GB" sz="1700" baseline="30000">
                <a:solidFill>
                  <a:schemeClr val="tx2"/>
                </a:solidFill>
              </a:rPr>
              <a:t>1</a:t>
            </a:r>
            <a:r>
              <a:rPr lang="en-GB" sz="1700">
                <a:solidFill>
                  <a:schemeClr val="tx2"/>
                </a:solidFill>
              </a:rPr>
              <a:t> </a:t>
            </a:r>
          </a:p>
          <a:p>
            <a:pPr marL="0" indent="0">
              <a:lnSpc>
                <a:spcPct val="102000"/>
              </a:lnSpc>
              <a:buNone/>
            </a:pPr>
            <a:endParaRPr lang="en-GB" sz="1700">
              <a:solidFill>
                <a:schemeClr val="tx2"/>
              </a:solidFill>
            </a:endParaRPr>
          </a:p>
          <a:p>
            <a:pPr marL="0" indent="0">
              <a:lnSpc>
                <a:spcPct val="102000"/>
              </a:lnSpc>
              <a:buNone/>
            </a:pPr>
            <a:r>
              <a:rPr lang="en-GB" sz="1700" baseline="30000">
                <a:solidFill>
                  <a:schemeClr val="tx2"/>
                </a:solidFill>
              </a:rPr>
              <a:t>1  </a:t>
            </a:r>
            <a:r>
              <a:rPr lang="en-GB" sz="1700">
                <a:solidFill>
                  <a:schemeClr val="tx2"/>
                </a:solidFill>
              </a:rPr>
              <a:t>J. Durkan, ‘Glasgow diocese and the claims of York’, </a:t>
            </a:r>
            <a:r>
              <a:rPr lang="en-GB" sz="1700" i="1">
                <a:solidFill>
                  <a:schemeClr val="tx2"/>
                </a:solidFill>
              </a:rPr>
              <a:t>Innes Review</a:t>
            </a:r>
            <a:r>
              <a:rPr lang="en-GB" sz="1700">
                <a:solidFill>
                  <a:schemeClr val="tx2"/>
                </a:solidFill>
              </a:rPr>
              <a:t>, 50 (1999), 76-92 (p. 89).</a:t>
            </a:r>
          </a:p>
          <a:p>
            <a:pPr marL="0" indent="0">
              <a:lnSpc>
                <a:spcPct val="102000"/>
              </a:lnSpc>
              <a:buNone/>
            </a:pPr>
            <a:endParaRPr lang="en-GB" sz="1700">
              <a:solidFill>
                <a:schemeClr val="tx2"/>
              </a:solidFill>
            </a:endParaRPr>
          </a:p>
        </p:txBody>
      </p:sp>
      <p:sp>
        <p:nvSpPr>
          <p:cNvPr id="14" name="Freeform 6">
            <a:extLst>
              <a:ext uri="{FF2B5EF4-FFF2-40B4-BE49-F238E27FC236}">
                <a16:creationId xmlns:a16="http://schemas.microsoft.com/office/drawing/2014/main" id="{37A3AED6-20FF-46BC-B176-29CE10681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1098739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8B0F80-1C8E-49FA-9B66-C9285753E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600" y="643466"/>
            <a:ext cx="2950042" cy="4937287"/>
          </a:xfrm>
        </p:spPr>
        <p:txBody>
          <a:bodyPr anchor="b">
            <a:normAutofit/>
          </a:bodyPr>
          <a:lstStyle/>
          <a:p>
            <a:pPr algn="l"/>
            <a:r>
              <a:rPr lang="en-GB" sz="4200"/>
              <a:t>Citing papers or chapters in books: first citation</a:t>
            </a:r>
          </a:p>
        </p:txBody>
      </p:sp>
      <p:sp>
        <p:nvSpPr>
          <p:cNvPr id="10" name="Freeform 6">
            <a:extLst>
              <a:ext uri="{FF2B5EF4-FFF2-40B4-BE49-F238E27FC236}">
                <a16:creationId xmlns:a16="http://schemas.microsoft.com/office/drawing/2014/main" id="{CEF2B853-4083-4B70-AC2A-F79D80809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3" name="Content Placeholder 2"/>
          <p:cNvSpPr>
            <a:spLocks noGrp="1"/>
          </p:cNvSpPr>
          <p:nvPr>
            <p:ph idx="1"/>
          </p:nvPr>
        </p:nvSpPr>
        <p:spPr>
          <a:xfrm>
            <a:off x="3716515" y="643466"/>
            <a:ext cx="4944885" cy="4937287"/>
          </a:xfrm>
        </p:spPr>
        <p:txBody>
          <a:bodyPr>
            <a:normAutofit/>
          </a:bodyPr>
          <a:lstStyle/>
          <a:p>
            <a:pPr marL="0" indent="0">
              <a:lnSpc>
                <a:spcPct val="102000"/>
              </a:lnSpc>
              <a:buNone/>
            </a:pPr>
            <a:r>
              <a:rPr lang="en-GB" sz="1900"/>
              <a:t>However, such a creation by Fergus would have had equal benefits for this ambitious ruler, and embedding the revived diocese within the axis of York would surely have bolstered Fergus’s own power in regard to </a:t>
            </a:r>
            <a:r>
              <a:rPr lang="en-GB" sz="1900" err="1"/>
              <a:t>David.</a:t>
            </a:r>
            <a:r>
              <a:rPr lang="en-GB" sz="1900" baseline="30000" err="1"/>
              <a:t>1</a:t>
            </a:r>
            <a:endParaRPr lang="en-GB" sz="1900" baseline="30000"/>
          </a:p>
          <a:p>
            <a:pPr marL="0" indent="0">
              <a:lnSpc>
                <a:spcPct val="102000"/>
              </a:lnSpc>
              <a:buNone/>
            </a:pPr>
            <a:endParaRPr lang="en-GB" sz="1900" baseline="30000"/>
          </a:p>
          <a:p>
            <a:pPr marL="0" indent="0">
              <a:lnSpc>
                <a:spcPct val="102000"/>
              </a:lnSpc>
              <a:buNone/>
            </a:pPr>
            <a:r>
              <a:rPr lang="en-GB" sz="1900" baseline="30000"/>
              <a:t>1</a:t>
            </a:r>
            <a:r>
              <a:rPr lang="en-GB" sz="1900"/>
              <a:t> B. Smith, ‘The frontiers of church reform in the British Isles, 1170–1230’, in D. </a:t>
            </a:r>
            <a:r>
              <a:rPr lang="en-GB" sz="1900" err="1"/>
              <a:t>Abulafia</a:t>
            </a:r>
            <a:r>
              <a:rPr lang="en-GB" sz="1900"/>
              <a:t> and N. </a:t>
            </a:r>
            <a:r>
              <a:rPr lang="en-GB" sz="1900" err="1"/>
              <a:t>Berend</a:t>
            </a:r>
            <a:r>
              <a:rPr lang="en-GB" sz="1900" i="1"/>
              <a:t> </a:t>
            </a:r>
            <a:r>
              <a:rPr lang="en-GB" sz="1900"/>
              <a:t>(eds.), </a:t>
            </a:r>
            <a:r>
              <a:rPr lang="en-GB" sz="1900" i="1"/>
              <a:t>Medieval Frontiers: Concepts and Practices</a:t>
            </a:r>
            <a:r>
              <a:rPr lang="en-GB" sz="1900"/>
              <a:t> (Aldershot, 2002), pp. 230-55 (p. 245).</a:t>
            </a:r>
          </a:p>
          <a:p>
            <a:pPr marL="0" indent="0">
              <a:lnSpc>
                <a:spcPct val="102000"/>
              </a:lnSpc>
              <a:buNone/>
            </a:pPr>
            <a:r>
              <a:rPr lang="en-GB" sz="1900"/>
              <a:t>or</a:t>
            </a:r>
          </a:p>
          <a:p>
            <a:pPr marL="0" indent="0">
              <a:lnSpc>
                <a:spcPct val="102000"/>
              </a:lnSpc>
              <a:buNone/>
            </a:pPr>
            <a:r>
              <a:rPr lang="en-GB" sz="1900" baseline="30000"/>
              <a:t>1</a:t>
            </a:r>
            <a:r>
              <a:rPr lang="en-GB" sz="1900"/>
              <a:t> B. Smith, ‘The frontiers of church reform in the British Isles, 1170–1230’, in </a:t>
            </a:r>
            <a:r>
              <a:rPr lang="en-GB" sz="1900" i="1"/>
              <a:t>Medieval Frontiers: Concepts and Practices</a:t>
            </a:r>
            <a:r>
              <a:rPr lang="en-GB" sz="1900"/>
              <a:t>, ed. D. </a:t>
            </a:r>
            <a:r>
              <a:rPr lang="en-GB" sz="1900" err="1"/>
              <a:t>Abulafia</a:t>
            </a:r>
            <a:r>
              <a:rPr lang="en-GB" sz="1900"/>
              <a:t> and N. </a:t>
            </a:r>
            <a:r>
              <a:rPr lang="en-GB" sz="1900" err="1"/>
              <a:t>Berend</a:t>
            </a:r>
            <a:r>
              <a:rPr lang="en-GB" sz="1900"/>
              <a:t> (Aldershot, 2002), pp. 230-55 (p. 245).</a:t>
            </a:r>
          </a:p>
          <a:p>
            <a:pPr marL="0" indent="0">
              <a:lnSpc>
                <a:spcPct val="102000"/>
              </a:lnSpc>
              <a:buNone/>
            </a:pPr>
            <a:endParaRPr lang="en-GB" sz="1900"/>
          </a:p>
          <a:p>
            <a:pPr marL="0" indent="0">
              <a:lnSpc>
                <a:spcPct val="102000"/>
              </a:lnSpc>
              <a:buNone/>
            </a:pPr>
            <a:endParaRPr lang="en-GB" sz="1900"/>
          </a:p>
          <a:p>
            <a:pPr marL="0" indent="0">
              <a:lnSpc>
                <a:spcPct val="102000"/>
              </a:lnSpc>
              <a:buNone/>
            </a:pPr>
            <a:endParaRPr lang="en-GB" sz="1900"/>
          </a:p>
          <a:p>
            <a:pPr>
              <a:lnSpc>
                <a:spcPct val="102000"/>
              </a:lnSpc>
            </a:pPr>
            <a:endParaRPr lang="en-GB" sz="1900"/>
          </a:p>
        </p:txBody>
      </p:sp>
      <p:cxnSp>
        <p:nvCxnSpPr>
          <p:cNvPr id="12" name="Straight Connector 11">
            <a:extLst>
              <a:ext uri="{FF2B5EF4-FFF2-40B4-BE49-F238E27FC236}">
                <a16:creationId xmlns:a16="http://schemas.microsoft.com/office/drawing/2014/main" id="{D434EAAF-BF44-4CCC-84D4-105F3370AF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3357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8B0F80-1C8E-49FA-9B66-C9285753E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600" y="643466"/>
            <a:ext cx="2950042" cy="4937287"/>
          </a:xfrm>
        </p:spPr>
        <p:txBody>
          <a:bodyPr anchor="b">
            <a:normAutofit/>
          </a:bodyPr>
          <a:lstStyle/>
          <a:p>
            <a:pPr algn="l"/>
            <a:r>
              <a:rPr lang="en-GB" sz="4200"/>
              <a:t>Citing scholarly editions: first citation</a:t>
            </a:r>
          </a:p>
        </p:txBody>
      </p:sp>
      <p:sp>
        <p:nvSpPr>
          <p:cNvPr id="10" name="Freeform 6">
            <a:extLst>
              <a:ext uri="{FF2B5EF4-FFF2-40B4-BE49-F238E27FC236}">
                <a16:creationId xmlns:a16="http://schemas.microsoft.com/office/drawing/2014/main" id="{CEF2B853-4083-4B70-AC2A-F79D80809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3" name="Content Placeholder 2"/>
          <p:cNvSpPr>
            <a:spLocks noGrp="1"/>
          </p:cNvSpPr>
          <p:nvPr>
            <p:ph idx="1"/>
          </p:nvPr>
        </p:nvSpPr>
        <p:spPr>
          <a:xfrm>
            <a:off x="3716515" y="643466"/>
            <a:ext cx="4944885" cy="4937287"/>
          </a:xfrm>
        </p:spPr>
        <p:txBody>
          <a:bodyPr>
            <a:normAutofit/>
          </a:bodyPr>
          <a:lstStyle/>
          <a:p>
            <a:pPr marL="0" indent="0">
              <a:lnSpc>
                <a:spcPct val="102000"/>
              </a:lnSpc>
              <a:buNone/>
            </a:pPr>
            <a:r>
              <a:rPr lang="en-GB" sz="1700"/>
              <a:t>The precise nature of the dynamics that gave rise to these dioceses is problematic. Hugh the Chanter (d. </a:t>
            </a:r>
            <a:r>
              <a:rPr lang="en-GB" sz="1700" i="1" err="1"/>
              <a:t>c</a:t>
            </a:r>
            <a:r>
              <a:rPr lang="en-GB" sz="1700" err="1"/>
              <a:t>.1140</a:t>
            </a:r>
            <a:r>
              <a:rPr lang="en-GB" sz="1700"/>
              <a:t>), </a:t>
            </a:r>
            <a:r>
              <a:rPr lang="en-GB" sz="1700" err="1"/>
              <a:t>precentor</a:t>
            </a:r>
            <a:r>
              <a:rPr lang="en-GB" sz="1700"/>
              <a:t> of York, recorded that three bishops of Glasgow had been consecrated by archbishops of York, the first two, </a:t>
            </a:r>
            <a:r>
              <a:rPr lang="en-GB" sz="1700" err="1"/>
              <a:t>Magsuen</a:t>
            </a:r>
            <a:r>
              <a:rPr lang="en-GB" sz="1700"/>
              <a:t> and John, by Archbishop </a:t>
            </a:r>
            <a:r>
              <a:rPr lang="en-GB" sz="1700" err="1"/>
              <a:t>Cynesige</a:t>
            </a:r>
            <a:r>
              <a:rPr lang="en-GB" sz="1700"/>
              <a:t> (1051–60), although Hugh admitted his reliance on oral testimony (‘as we have been told by truthful men, who bore witness that they saw this’).</a:t>
            </a:r>
            <a:r>
              <a:rPr lang="en-GB" sz="1700" baseline="30000"/>
              <a:t>1</a:t>
            </a:r>
          </a:p>
          <a:p>
            <a:pPr marL="0" indent="0">
              <a:lnSpc>
                <a:spcPct val="102000"/>
              </a:lnSpc>
              <a:buNone/>
            </a:pPr>
            <a:endParaRPr lang="en-GB" sz="1700" baseline="30000">
              <a:effectLst/>
            </a:endParaRPr>
          </a:p>
          <a:p>
            <a:pPr marL="0" indent="0">
              <a:lnSpc>
                <a:spcPct val="102000"/>
              </a:lnSpc>
              <a:buNone/>
            </a:pPr>
            <a:r>
              <a:rPr lang="en-GB" sz="1700">
                <a:effectLst/>
              </a:rPr>
              <a:t> </a:t>
            </a:r>
          </a:p>
          <a:p>
            <a:pPr marL="0" indent="0">
              <a:lnSpc>
                <a:spcPct val="102000"/>
              </a:lnSpc>
              <a:buNone/>
            </a:pPr>
            <a:r>
              <a:rPr lang="en-GB" sz="1700" baseline="30000"/>
              <a:t>1</a:t>
            </a:r>
            <a:r>
              <a:rPr lang="en-GB" sz="1700"/>
              <a:t>  Hugh the Chanter, </a:t>
            </a:r>
            <a:r>
              <a:rPr lang="en-GB" sz="1700" i="1"/>
              <a:t>The History of the Church of York, 1066–1127</a:t>
            </a:r>
            <a:r>
              <a:rPr lang="en-GB" sz="1700"/>
              <a:t>, 2nd </a:t>
            </a:r>
            <a:r>
              <a:rPr lang="en-GB" sz="1700" err="1"/>
              <a:t>edn</a:t>
            </a:r>
            <a:r>
              <a:rPr lang="en-GB" sz="1700"/>
              <a:t>, ed. and trans. C. Johnson, revised by M. Brett, C. N. L. Brooke and M. </a:t>
            </a:r>
            <a:r>
              <a:rPr lang="en-GB" sz="1700" err="1"/>
              <a:t>Winterbottom</a:t>
            </a:r>
            <a:r>
              <a:rPr lang="en-GB" sz="1700"/>
              <a:t> (Oxford, 1990), pp. 52–3.</a:t>
            </a:r>
          </a:p>
          <a:p>
            <a:pPr>
              <a:lnSpc>
                <a:spcPct val="102000"/>
              </a:lnSpc>
            </a:pPr>
            <a:endParaRPr lang="en-GB" sz="1700"/>
          </a:p>
        </p:txBody>
      </p:sp>
      <p:cxnSp>
        <p:nvCxnSpPr>
          <p:cNvPr id="12" name="Straight Connector 11">
            <a:extLst>
              <a:ext uri="{FF2B5EF4-FFF2-40B4-BE49-F238E27FC236}">
                <a16:creationId xmlns:a16="http://schemas.microsoft.com/office/drawing/2014/main" id="{D434EAAF-BF44-4CCC-84D4-105F3370AF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913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69AD6-6C92-4BC4-9260-165D14C96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55455" y="643466"/>
            <a:ext cx="4602345" cy="4912795"/>
          </a:xfrm>
        </p:spPr>
        <p:txBody>
          <a:bodyPr anchor="ctr">
            <a:normAutofit/>
          </a:bodyPr>
          <a:lstStyle/>
          <a:p>
            <a:pPr algn="l"/>
            <a:r>
              <a:rPr lang="en-GB" sz="5200">
                <a:solidFill>
                  <a:schemeClr val="bg2"/>
                </a:solidFill>
              </a:rPr>
              <a:t>Citing websites</a:t>
            </a:r>
          </a:p>
        </p:txBody>
      </p:sp>
      <p:cxnSp>
        <p:nvCxnSpPr>
          <p:cNvPr id="10" name="Straight Connector 9">
            <a:extLst>
              <a:ext uri="{FF2B5EF4-FFF2-40B4-BE49-F238E27FC236}">
                <a16:creationId xmlns:a16="http://schemas.microsoft.com/office/drawing/2014/main" id="{CC255597-A71E-4CDC-8CCB-93CC4D09F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52578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3B39673-4CAC-4142-821B-CBD9F9468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54866" y="643466"/>
            <a:ext cx="2606534" cy="5578469"/>
          </a:xfrm>
        </p:spPr>
        <p:txBody>
          <a:bodyPr anchor="ctr">
            <a:normAutofit/>
          </a:bodyPr>
          <a:lstStyle/>
          <a:p>
            <a:pPr marL="0" indent="0">
              <a:buNone/>
            </a:pPr>
            <a:r>
              <a:rPr lang="en-GB">
                <a:solidFill>
                  <a:schemeClr val="tx2"/>
                </a:solidFill>
              </a:rPr>
              <a:t>June Hannam, ‘Women's history, feminist history’, </a:t>
            </a:r>
            <a:r>
              <a:rPr lang="en-GB">
                <a:solidFill>
                  <a:schemeClr val="tx2"/>
                </a:solidFill>
                <a:hlinkClick r:id="rId2"/>
              </a:rPr>
              <a:t>http://www.history.ac.uk/makinghistory/resources/articles/womens_history.html</a:t>
            </a:r>
            <a:r>
              <a:rPr lang="en-GB">
                <a:solidFill>
                  <a:schemeClr val="tx2"/>
                </a:solidFill>
              </a:rPr>
              <a:t> [accessed 4 November 2016]</a:t>
            </a:r>
          </a:p>
          <a:p>
            <a:endParaRPr lang="en-GB">
              <a:solidFill>
                <a:schemeClr val="tx2"/>
              </a:solidFill>
            </a:endParaRPr>
          </a:p>
        </p:txBody>
      </p:sp>
      <p:sp>
        <p:nvSpPr>
          <p:cNvPr id="14" name="Freeform 6">
            <a:extLst>
              <a:ext uri="{FF2B5EF4-FFF2-40B4-BE49-F238E27FC236}">
                <a16:creationId xmlns:a16="http://schemas.microsoft.com/office/drawing/2014/main" id="{37A3AED6-20FF-46BC-B176-29CE10681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236981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69AD6-6C92-4BC4-9260-165D14C96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55455" y="643466"/>
            <a:ext cx="4602345" cy="4912795"/>
          </a:xfrm>
        </p:spPr>
        <p:txBody>
          <a:bodyPr anchor="ctr">
            <a:normAutofit/>
          </a:bodyPr>
          <a:lstStyle/>
          <a:p>
            <a:pPr algn="l"/>
            <a:r>
              <a:rPr lang="en-GB" sz="5200">
                <a:solidFill>
                  <a:schemeClr val="bg2"/>
                </a:solidFill>
              </a:rPr>
              <a:t>Subsequent references</a:t>
            </a:r>
          </a:p>
        </p:txBody>
      </p:sp>
      <p:cxnSp>
        <p:nvCxnSpPr>
          <p:cNvPr id="10" name="Straight Connector 9">
            <a:extLst>
              <a:ext uri="{FF2B5EF4-FFF2-40B4-BE49-F238E27FC236}">
                <a16:creationId xmlns:a16="http://schemas.microsoft.com/office/drawing/2014/main" id="{CC255597-A71E-4CDC-8CCB-93CC4D09F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52578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3B39673-4CAC-4142-821B-CBD9F9468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5372" y="1628800"/>
            <a:ext cx="2606534" cy="5578469"/>
          </a:xfrm>
        </p:spPr>
        <p:txBody>
          <a:bodyPr anchor="ctr">
            <a:normAutofit/>
          </a:bodyPr>
          <a:lstStyle/>
          <a:p>
            <a:r>
              <a:rPr lang="en-GB" dirty="0">
                <a:solidFill>
                  <a:schemeClr val="tx2"/>
                </a:solidFill>
              </a:rPr>
              <a:t>You should use a short form</a:t>
            </a:r>
          </a:p>
          <a:p>
            <a:r>
              <a:rPr lang="en-GB" dirty="0" err="1">
                <a:solidFill>
                  <a:schemeClr val="tx2"/>
                </a:solidFill>
              </a:rPr>
              <a:t>Aird</a:t>
            </a:r>
            <a:r>
              <a:rPr lang="en-GB" dirty="0">
                <a:solidFill>
                  <a:schemeClr val="tx2"/>
                </a:solidFill>
              </a:rPr>
              <a:t>, </a:t>
            </a:r>
            <a:r>
              <a:rPr lang="en-GB" i="1" dirty="0">
                <a:solidFill>
                  <a:schemeClr val="tx2"/>
                </a:solidFill>
              </a:rPr>
              <a:t>St Cuthbert and the Normans</a:t>
            </a:r>
            <a:r>
              <a:rPr lang="en-GB" dirty="0">
                <a:solidFill>
                  <a:schemeClr val="tx2"/>
                </a:solidFill>
              </a:rPr>
              <a:t>, pp. 32–33.</a:t>
            </a:r>
          </a:p>
          <a:p>
            <a:r>
              <a:rPr lang="en-GB" dirty="0">
                <a:solidFill>
                  <a:schemeClr val="tx2"/>
                </a:solidFill>
              </a:rPr>
              <a:t>Durkan, ‘Glasgow diocese’, p. 77.</a:t>
            </a:r>
          </a:p>
          <a:p>
            <a:r>
              <a:rPr lang="en-GB" dirty="0">
                <a:solidFill>
                  <a:schemeClr val="tx2"/>
                </a:solidFill>
              </a:rPr>
              <a:t>Smith, ‘The frontiers of church reform’, pp. 236-7.</a:t>
            </a:r>
          </a:p>
          <a:p>
            <a:r>
              <a:rPr lang="en-GB" dirty="0">
                <a:solidFill>
                  <a:schemeClr val="tx2"/>
                </a:solidFill>
              </a:rPr>
              <a:t>Hugh the Chanter, </a:t>
            </a:r>
            <a:r>
              <a:rPr lang="en-GB" i="1" dirty="0">
                <a:solidFill>
                  <a:schemeClr val="tx2"/>
                </a:solidFill>
              </a:rPr>
              <a:t>The History of the Church of York</a:t>
            </a:r>
            <a:r>
              <a:rPr lang="en-GB" dirty="0">
                <a:solidFill>
                  <a:schemeClr val="tx2"/>
                </a:solidFill>
              </a:rPr>
              <a:t>, p. 77.</a:t>
            </a:r>
          </a:p>
          <a:p>
            <a:endParaRPr lang="en-GB" dirty="0">
              <a:solidFill>
                <a:schemeClr val="tx2"/>
              </a:solidFill>
            </a:endParaRPr>
          </a:p>
          <a:p>
            <a:pPr marL="0" indent="0">
              <a:buNone/>
            </a:pPr>
            <a:endParaRPr lang="en-GB" dirty="0">
              <a:solidFill>
                <a:schemeClr val="tx2"/>
              </a:solidFill>
            </a:endParaRPr>
          </a:p>
          <a:p>
            <a:endParaRPr lang="en-GB" dirty="0">
              <a:solidFill>
                <a:schemeClr val="tx2"/>
              </a:solidFill>
            </a:endParaRPr>
          </a:p>
          <a:p>
            <a:endParaRPr lang="en-GB" dirty="0">
              <a:solidFill>
                <a:schemeClr val="tx2"/>
              </a:solidFill>
            </a:endParaRPr>
          </a:p>
          <a:p>
            <a:endParaRPr lang="en-GB" dirty="0">
              <a:solidFill>
                <a:schemeClr val="tx2"/>
              </a:solidFill>
            </a:endParaRPr>
          </a:p>
        </p:txBody>
      </p:sp>
      <p:sp>
        <p:nvSpPr>
          <p:cNvPr id="14" name="Freeform 6">
            <a:extLst>
              <a:ext uri="{FF2B5EF4-FFF2-40B4-BE49-F238E27FC236}">
                <a16:creationId xmlns:a16="http://schemas.microsoft.com/office/drawing/2014/main" id="{37A3AED6-20FF-46BC-B176-29CE10681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538670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69AD6-6C92-4BC4-9260-165D14C96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55455" y="643466"/>
            <a:ext cx="4602345" cy="4912795"/>
          </a:xfrm>
        </p:spPr>
        <p:txBody>
          <a:bodyPr anchor="ctr">
            <a:normAutofit/>
          </a:bodyPr>
          <a:lstStyle/>
          <a:p>
            <a:pPr algn="l"/>
            <a:r>
              <a:rPr lang="en-GB" sz="5200">
                <a:solidFill>
                  <a:schemeClr val="bg2"/>
                </a:solidFill>
              </a:rPr>
              <a:t>Consecutive citations</a:t>
            </a:r>
          </a:p>
        </p:txBody>
      </p:sp>
      <p:cxnSp>
        <p:nvCxnSpPr>
          <p:cNvPr id="10" name="Straight Connector 9">
            <a:extLst>
              <a:ext uri="{FF2B5EF4-FFF2-40B4-BE49-F238E27FC236}">
                <a16:creationId xmlns:a16="http://schemas.microsoft.com/office/drawing/2014/main" id="{CC255597-A71E-4CDC-8CCB-93CC4D09F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52578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3B39673-4CAC-4142-821B-CBD9F9468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54866" y="643466"/>
            <a:ext cx="2606534" cy="5578469"/>
          </a:xfrm>
        </p:spPr>
        <p:txBody>
          <a:bodyPr anchor="ctr">
            <a:normAutofit/>
          </a:bodyPr>
          <a:lstStyle/>
          <a:p>
            <a:pPr marL="0" indent="0">
              <a:buNone/>
            </a:pPr>
            <a:r>
              <a:rPr lang="en-GB">
                <a:solidFill>
                  <a:schemeClr val="tx2"/>
                </a:solidFill>
              </a:rPr>
              <a:t>You can use </a:t>
            </a:r>
            <a:r>
              <a:rPr lang="en-GB" i="1">
                <a:solidFill>
                  <a:schemeClr val="tx2"/>
                </a:solidFill>
              </a:rPr>
              <a:t>ibid</a:t>
            </a:r>
            <a:r>
              <a:rPr lang="en-GB">
                <a:solidFill>
                  <a:schemeClr val="tx2"/>
                </a:solidFill>
              </a:rPr>
              <a:t>. This means ‘in the same place’</a:t>
            </a:r>
          </a:p>
          <a:p>
            <a:pPr marL="0" indent="0">
              <a:buNone/>
            </a:pPr>
            <a:r>
              <a:rPr lang="en-GB">
                <a:solidFill>
                  <a:schemeClr val="tx2"/>
                </a:solidFill>
              </a:rPr>
              <a:t>SO</a:t>
            </a:r>
          </a:p>
          <a:p>
            <a:pPr marL="514350" indent="-514350">
              <a:buAutoNum type="arabicPlain"/>
            </a:pPr>
            <a:r>
              <a:rPr lang="en-GB">
                <a:solidFill>
                  <a:schemeClr val="tx2"/>
                </a:solidFill>
              </a:rPr>
              <a:t>W. M. Aird, </a:t>
            </a:r>
            <a:r>
              <a:rPr lang="en-GB" i="1">
                <a:solidFill>
                  <a:schemeClr val="tx2"/>
                </a:solidFill>
              </a:rPr>
              <a:t>St Cuthbert and the Normans: The Church of Durham, 1071–1153 </a:t>
            </a:r>
            <a:r>
              <a:rPr lang="en-GB">
                <a:solidFill>
                  <a:schemeClr val="tx2"/>
                </a:solidFill>
              </a:rPr>
              <a:t>(Woodbridge, 1998), pp. 34–59. </a:t>
            </a:r>
          </a:p>
          <a:p>
            <a:pPr marL="514350" indent="-514350">
              <a:buAutoNum type="arabicPlain"/>
            </a:pPr>
            <a:r>
              <a:rPr lang="en-GB" i="1">
                <a:solidFill>
                  <a:schemeClr val="tx2"/>
                </a:solidFill>
              </a:rPr>
              <a:t>ibid</a:t>
            </a:r>
            <a:r>
              <a:rPr lang="en-GB">
                <a:solidFill>
                  <a:schemeClr val="tx2"/>
                </a:solidFill>
              </a:rPr>
              <a:t>., p. 58.</a:t>
            </a:r>
          </a:p>
          <a:p>
            <a:pPr marL="514350" indent="-514350">
              <a:buAutoNum type="arabicPlain"/>
            </a:pPr>
            <a:r>
              <a:rPr lang="en-GB" i="1">
                <a:solidFill>
                  <a:schemeClr val="tx2"/>
                </a:solidFill>
              </a:rPr>
              <a:t>ibid</a:t>
            </a:r>
            <a:r>
              <a:rPr lang="en-GB">
                <a:solidFill>
                  <a:schemeClr val="tx2"/>
                </a:solidFill>
              </a:rPr>
              <a:t>., p. 66.</a:t>
            </a:r>
          </a:p>
          <a:p>
            <a:pPr marL="0" indent="0">
              <a:buNone/>
            </a:pPr>
            <a:endParaRPr lang="en-GB">
              <a:solidFill>
                <a:schemeClr val="tx2"/>
              </a:solidFill>
            </a:endParaRPr>
          </a:p>
        </p:txBody>
      </p:sp>
      <p:sp>
        <p:nvSpPr>
          <p:cNvPr id="14" name="Freeform 6">
            <a:extLst>
              <a:ext uri="{FF2B5EF4-FFF2-40B4-BE49-F238E27FC236}">
                <a16:creationId xmlns:a16="http://schemas.microsoft.com/office/drawing/2014/main" id="{37A3AED6-20FF-46BC-B176-29CE10681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821494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500" y="559678"/>
            <a:ext cx="2675936" cy="4952492"/>
          </a:xfrm>
        </p:spPr>
        <p:txBody>
          <a:bodyPr>
            <a:normAutofit/>
          </a:bodyPr>
          <a:lstStyle/>
          <a:p>
            <a:r>
              <a:rPr lang="en-GB" sz="3500">
                <a:solidFill>
                  <a:schemeClr val="bg1"/>
                </a:solidFill>
              </a:rPr>
              <a:t>BEWARE!!!</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22326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AE0D7F-85C6-4BBD-BE16-4DAFAD2130D9}"/>
              </a:ext>
            </a:extLst>
          </p:cNvPr>
          <p:cNvGraphicFramePr>
            <a:graphicFrameLocks noGrp="1"/>
          </p:cNvGraphicFramePr>
          <p:nvPr>
            <p:ph idx="1"/>
            <p:extLst>
              <p:ext uri="{D42A27DB-BD31-4B8C-83A1-F6EECF244321}">
                <p14:modId xmlns:p14="http://schemas.microsoft.com/office/powerpoint/2010/main" val="1164756598"/>
              </p:ext>
            </p:extLst>
          </p:nvPr>
        </p:nvGraphicFramePr>
        <p:xfrm>
          <a:off x="3886200" y="568325"/>
          <a:ext cx="46863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94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500" y="559678"/>
            <a:ext cx="2675936" cy="4952492"/>
          </a:xfrm>
        </p:spPr>
        <p:txBody>
          <a:bodyPr>
            <a:normAutofit/>
          </a:bodyPr>
          <a:lstStyle/>
          <a:p>
            <a:r>
              <a:rPr lang="en-GB" sz="2400">
                <a:solidFill>
                  <a:schemeClr val="bg1"/>
                </a:solidFill>
              </a:rPr>
              <a:t>BIBLIOGRAPHY (1)</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22326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F52E27-C922-47AF-8F46-91FD3269CE31}"/>
              </a:ext>
            </a:extLst>
          </p:cNvPr>
          <p:cNvGraphicFramePr>
            <a:graphicFrameLocks noGrp="1"/>
          </p:cNvGraphicFramePr>
          <p:nvPr>
            <p:ph idx="1"/>
            <p:extLst>
              <p:ext uri="{D42A27DB-BD31-4B8C-83A1-F6EECF244321}">
                <p14:modId xmlns:p14="http://schemas.microsoft.com/office/powerpoint/2010/main" val="3762975314"/>
              </p:ext>
            </p:extLst>
          </p:nvPr>
        </p:nvGraphicFramePr>
        <p:xfrm>
          <a:off x="3886200" y="568325"/>
          <a:ext cx="46863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378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500" y="559678"/>
            <a:ext cx="2675936" cy="4952492"/>
          </a:xfrm>
        </p:spPr>
        <p:txBody>
          <a:bodyPr>
            <a:normAutofit/>
          </a:bodyPr>
          <a:lstStyle/>
          <a:p>
            <a:r>
              <a:rPr lang="en-GB" sz="2400">
                <a:solidFill>
                  <a:schemeClr val="bg1"/>
                </a:solidFill>
              </a:rPr>
              <a:t>BIBLIOGRAPHY (2)</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22326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4CADFBE-7E6A-4A11-9FED-91C890BE9448}"/>
              </a:ext>
            </a:extLst>
          </p:cNvPr>
          <p:cNvGraphicFramePr>
            <a:graphicFrameLocks noGrp="1"/>
          </p:cNvGraphicFramePr>
          <p:nvPr>
            <p:ph idx="1"/>
            <p:extLst>
              <p:ext uri="{D42A27DB-BD31-4B8C-83A1-F6EECF244321}">
                <p14:modId xmlns:p14="http://schemas.microsoft.com/office/powerpoint/2010/main" val="339804176"/>
              </p:ext>
            </p:extLst>
          </p:nvPr>
        </p:nvGraphicFramePr>
        <p:xfrm>
          <a:off x="3886200" y="568325"/>
          <a:ext cx="46863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19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043608" y="1124743"/>
            <a:ext cx="6790705" cy="5001419"/>
          </a:xfrm>
        </p:spPr>
        <p:txBody>
          <a:bodyPr>
            <a:normAutofit/>
          </a:bodyPr>
          <a:lstStyle/>
          <a:p>
            <a:pPr marL="0" indent="0">
              <a:buNone/>
            </a:pPr>
            <a:r>
              <a:rPr lang="en-GB" dirty="0" err="1">
                <a:solidFill>
                  <a:srgbClr val="C00000"/>
                </a:solidFill>
              </a:rPr>
              <a:t>Aird</a:t>
            </a:r>
            <a:r>
              <a:rPr lang="en-GB" dirty="0"/>
              <a:t>, W. M., </a:t>
            </a:r>
            <a:r>
              <a:rPr lang="en-GB" i="1" dirty="0"/>
              <a:t>St Cuthbert and the Normans: The Church of Durham, 1071–1153 </a:t>
            </a:r>
            <a:r>
              <a:rPr lang="en-GB" dirty="0"/>
              <a:t>(Woodbridge, 1998)</a:t>
            </a:r>
          </a:p>
          <a:p>
            <a:pPr marL="0" indent="0">
              <a:buNone/>
            </a:pPr>
            <a:r>
              <a:rPr lang="en-GB" dirty="0">
                <a:solidFill>
                  <a:srgbClr val="C00000"/>
                </a:solidFill>
              </a:rPr>
              <a:t>Durkan</a:t>
            </a:r>
            <a:r>
              <a:rPr lang="en-GB" dirty="0"/>
              <a:t>, J., ‘Glasgow diocese and the claims of York’, </a:t>
            </a:r>
            <a:r>
              <a:rPr lang="en-GB" i="1" dirty="0"/>
              <a:t>Innes Review</a:t>
            </a:r>
            <a:r>
              <a:rPr lang="en-GB" dirty="0"/>
              <a:t>, 50 (1999), 76-92</a:t>
            </a:r>
          </a:p>
          <a:p>
            <a:pPr marL="0" indent="0">
              <a:buNone/>
            </a:pPr>
            <a:r>
              <a:rPr lang="en-GB" dirty="0">
                <a:solidFill>
                  <a:srgbClr val="C00000"/>
                </a:solidFill>
              </a:rPr>
              <a:t>Smith</a:t>
            </a:r>
            <a:r>
              <a:rPr lang="en-GB" dirty="0"/>
              <a:t>, B., ‘The frontiers of church reform in the British Isles, 1170–1230’, in </a:t>
            </a:r>
            <a:r>
              <a:rPr lang="en-GB" dirty="0">
                <a:solidFill>
                  <a:schemeClr val="accent5"/>
                </a:solidFill>
              </a:rPr>
              <a:t>D. </a:t>
            </a:r>
            <a:r>
              <a:rPr lang="en-GB" dirty="0" err="1">
                <a:solidFill>
                  <a:schemeClr val="accent5"/>
                </a:solidFill>
              </a:rPr>
              <a:t>Abulafia</a:t>
            </a:r>
            <a:r>
              <a:rPr lang="en-GB" dirty="0">
                <a:solidFill>
                  <a:schemeClr val="accent5"/>
                </a:solidFill>
              </a:rPr>
              <a:t> and N. </a:t>
            </a:r>
            <a:r>
              <a:rPr lang="en-GB" dirty="0" err="1">
                <a:solidFill>
                  <a:schemeClr val="accent5"/>
                </a:solidFill>
              </a:rPr>
              <a:t>Berend</a:t>
            </a:r>
            <a:r>
              <a:rPr lang="en-GB" i="1" dirty="0"/>
              <a:t> </a:t>
            </a:r>
            <a:r>
              <a:rPr lang="en-GB" dirty="0"/>
              <a:t>(eds.), </a:t>
            </a:r>
            <a:r>
              <a:rPr lang="en-GB" i="1" dirty="0"/>
              <a:t>Medieval Frontiers: Concepts and Practices</a:t>
            </a:r>
            <a:r>
              <a:rPr lang="en-GB" dirty="0"/>
              <a:t> (Aldershot, 2002), pp. 230-55</a:t>
            </a:r>
          </a:p>
          <a:p>
            <a:pPr marL="0" indent="0">
              <a:buNone/>
            </a:pPr>
            <a:endParaRPr lang="en-GB" dirty="0"/>
          </a:p>
          <a:p>
            <a:pPr marL="0" indent="0">
              <a:buNone/>
            </a:pPr>
            <a:r>
              <a:rPr lang="en-GB" dirty="0"/>
              <a:t>note that the names of the editors, which are embedded in the note, can retain the order of given name + surname</a:t>
            </a:r>
          </a:p>
        </p:txBody>
      </p:sp>
    </p:spTree>
    <p:extLst>
      <p:ext uri="{BB962C8B-B14F-4D97-AF65-F5344CB8AC3E}">
        <p14:creationId xmlns:p14="http://schemas.microsoft.com/office/powerpoint/2010/main" val="2069636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09EA00-FE37-4122-A40E-DAE9F337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599" y="1741714"/>
            <a:ext cx="4603678" cy="3839039"/>
          </a:xfrm>
        </p:spPr>
        <p:txBody>
          <a:bodyPr anchor="ctr">
            <a:normAutofit/>
          </a:bodyPr>
          <a:lstStyle/>
          <a:p>
            <a:r>
              <a:rPr lang="en-GB" sz="4000"/>
              <a:t>BIBLIOGRAPHY (3)</a:t>
            </a:r>
          </a:p>
        </p:txBody>
      </p:sp>
      <p:sp>
        <p:nvSpPr>
          <p:cNvPr id="10" name="Freeform 6">
            <a:extLst>
              <a:ext uri="{FF2B5EF4-FFF2-40B4-BE49-F238E27FC236}">
                <a16:creationId xmlns:a16="http://schemas.microsoft.com/office/drawing/2014/main" id="{9CA4B30D-734C-485B-9ACD-5B15C38FB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12" name="Straight Connector 11">
            <a:extLst>
              <a:ext uri="{FF2B5EF4-FFF2-40B4-BE49-F238E27FC236}">
                <a16:creationId xmlns:a16="http://schemas.microsoft.com/office/drawing/2014/main" id="{B2F89DA2-BD54-4F49-9F0A-3173F355C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1240" y="2289633"/>
            <a:ext cx="0" cy="274320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650992" y="1741714"/>
            <a:ext cx="3010408" cy="3839039"/>
          </a:xfrm>
        </p:spPr>
        <p:txBody>
          <a:bodyPr anchor="ctr">
            <a:normAutofit/>
          </a:bodyPr>
          <a:lstStyle/>
          <a:p>
            <a:pPr marL="0" indent="0">
              <a:lnSpc>
                <a:spcPct val="102000"/>
              </a:lnSpc>
              <a:buNone/>
            </a:pPr>
            <a:r>
              <a:rPr lang="en-GB" sz="1700"/>
              <a:t>PRIMARY SOURCES WITH AUTHOR:</a:t>
            </a:r>
          </a:p>
          <a:p>
            <a:pPr marL="0" indent="0">
              <a:lnSpc>
                <a:spcPct val="102000"/>
              </a:lnSpc>
              <a:buNone/>
            </a:pPr>
            <a:r>
              <a:rPr lang="en-GB" sz="1700"/>
              <a:t>Hugh the Chanter, </a:t>
            </a:r>
            <a:r>
              <a:rPr lang="en-GB" sz="1700" i="1"/>
              <a:t>The History of the Church of York, 1066–1127</a:t>
            </a:r>
            <a:r>
              <a:rPr lang="en-GB" sz="1700"/>
              <a:t>, 2nd </a:t>
            </a:r>
            <a:r>
              <a:rPr lang="en-GB" sz="1700" err="1"/>
              <a:t>edn</a:t>
            </a:r>
            <a:r>
              <a:rPr lang="en-GB" sz="1700"/>
              <a:t>, ed. and trans. C. Johnson, revised by M. Brett, C. N. L. Brooke and M. </a:t>
            </a:r>
            <a:r>
              <a:rPr lang="en-GB" sz="1700" err="1"/>
              <a:t>Winterbottom</a:t>
            </a:r>
            <a:r>
              <a:rPr lang="en-GB" sz="1700"/>
              <a:t> (Oxford, 1990)</a:t>
            </a:r>
          </a:p>
          <a:p>
            <a:pPr marL="0" indent="0">
              <a:lnSpc>
                <a:spcPct val="102000"/>
              </a:lnSpc>
              <a:buNone/>
            </a:pPr>
            <a:r>
              <a:rPr lang="en-GB" sz="1700"/>
              <a:t>Walter Map, </a:t>
            </a:r>
            <a:r>
              <a:rPr lang="en-GB" sz="1700" i="1"/>
              <a:t>De </a:t>
            </a:r>
            <a:r>
              <a:rPr lang="en-GB" sz="1700" i="1" err="1"/>
              <a:t>Nugis</a:t>
            </a:r>
            <a:r>
              <a:rPr lang="en-GB" sz="1700" i="1"/>
              <a:t> </a:t>
            </a:r>
            <a:r>
              <a:rPr lang="en-GB" sz="1700" i="1" err="1"/>
              <a:t>Curialium</a:t>
            </a:r>
            <a:r>
              <a:rPr lang="en-GB" sz="1700" i="1"/>
              <a:t> Courtiers’ Trifles</a:t>
            </a:r>
            <a:r>
              <a:rPr lang="en-GB" sz="1700"/>
              <a:t>, ed. and trans. M. R. James, rev. C. N. L. Brooke and R. A. B. </a:t>
            </a:r>
            <a:r>
              <a:rPr lang="en-GB" sz="1700" err="1"/>
              <a:t>Mynors</a:t>
            </a:r>
            <a:r>
              <a:rPr lang="en-GB" sz="1700"/>
              <a:t> (Oxford 1983)</a:t>
            </a:r>
          </a:p>
          <a:p>
            <a:pPr marL="0" indent="0">
              <a:lnSpc>
                <a:spcPct val="102000"/>
              </a:lnSpc>
              <a:buNone/>
            </a:pPr>
            <a:endParaRPr lang="en-GB" sz="1700"/>
          </a:p>
          <a:p>
            <a:pPr marL="0" indent="0">
              <a:lnSpc>
                <a:spcPct val="102000"/>
              </a:lnSpc>
              <a:buNone/>
            </a:pPr>
            <a:endParaRPr lang="en-GB" sz="1700"/>
          </a:p>
        </p:txBody>
      </p:sp>
    </p:spTree>
    <p:extLst>
      <p:ext uri="{BB962C8B-B14F-4D97-AF65-F5344CB8AC3E}">
        <p14:creationId xmlns:p14="http://schemas.microsoft.com/office/powerpoint/2010/main" val="189200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09EA00-FE37-4122-A40E-DAE9F337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599" y="1741714"/>
            <a:ext cx="4603678" cy="3839039"/>
          </a:xfrm>
        </p:spPr>
        <p:txBody>
          <a:bodyPr anchor="ctr">
            <a:normAutofit/>
          </a:bodyPr>
          <a:lstStyle/>
          <a:p>
            <a:r>
              <a:rPr lang="en-GB" sz="4000"/>
              <a:t>BIBLIOGRAPHY (4)</a:t>
            </a:r>
          </a:p>
        </p:txBody>
      </p:sp>
      <p:sp>
        <p:nvSpPr>
          <p:cNvPr id="10" name="Freeform 6">
            <a:extLst>
              <a:ext uri="{FF2B5EF4-FFF2-40B4-BE49-F238E27FC236}">
                <a16:creationId xmlns:a16="http://schemas.microsoft.com/office/drawing/2014/main" id="{9CA4B30D-734C-485B-9ACD-5B15C38FB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12" name="Straight Connector 11">
            <a:extLst>
              <a:ext uri="{FF2B5EF4-FFF2-40B4-BE49-F238E27FC236}">
                <a16:creationId xmlns:a16="http://schemas.microsoft.com/office/drawing/2014/main" id="{B2F89DA2-BD54-4F49-9F0A-3173F355C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1240" y="2289633"/>
            <a:ext cx="0" cy="274320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650992" y="1741714"/>
            <a:ext cx="3010408" cy="3839039"/>
          </a:xfrm>
        </p:spPr>
        <p:txBody>
          <a:bodyPr anchor="ctr">
            <a:normAutofit/>
          </a:bodyPr>
          <a:lstStyle/>
          <a:p>
            <a:pPr marL="0" indent="0">
              <a:lnSpc>
                <a:spcPct val="102000"/>
              </a:lnSpc>
              <a:buNone/>
            </a:pPr>
            <a:r>
              <a:rPr lang="en-GB"/>
              <a:t>PRIMARY SOURCES WITHOUT AUTHOR</a:t>
            </a:r>
          </a:p>
          <a:p>
            <a:pPr marL="0" indent="0">
              <a:lnSpc>
                <a:spcPct val="102000"/>
              </a:lnSpc>
              <a:buNone/>
            </a:pPr>
            <a:r>
              <a:rPr lang="en-GB" i="1" err="1"/>
              <a:t>Annales</a:t>
            </a:r>
            <a:r>
              <a:rPr lang="en-GB" i="1" dirty="0"/>
              <a:t> </a:t>
            </a:r>
            <a:r>
              <a:rPr lang="en-GB" i="1" dirty="0" err="1"/>
              <a:t>monastici</a:t>
            </a:r>
            <a:r>
              <a:rPr lang="en-GB" dirty="0"/>
              <a:t>, ed. H. R. </a:t>
            </a:r>
            <a:r>
              <a:rPr lang="en-GB" dirty="0" err="1"/>
              <a:t>Luard</a:t>
            </a:r>
            <a:r>
              <a:rPr lang="en-GB" dirty="0"/>
              <a:t>, 5 </a:t>
            </a:r>
            <a:r>
              <a:rPr lang="en-GB" dirty="0" err="1"/>
              <a:t>vols</a:t>
            </a:r>
            <a:r>
              <a:rPr lang="en-GB" dirty="0"/>
              <a:t>, Rolls Series (London, 1864–69)</a:t>
            </a:r>
            <a:endParaRPr lang="en-GB"/>
          </a:p>
          <a:p>
            <a:pPr marL="0" indent="0">
              <a:lnSpc>
                <a:spcPct val="102000"/>
              </a:lnSpc>
              <a:buNone/>
            </a:pPr>
            <a:endParaRPr lang="en-GB" i="1"/>
          </a:p>
          <a:p>
            <a:pPr marL="0" indent="0">
              <a:lnSpc>
                <a:spcPct val="102000"/>
              </a:lnSpc>
              <a:buNone/>
            </a:pPr>
            <a:r>
              <a:rPr lang="en-GB" i="1" err="1"/>
              <a:t>Chronica</a:t>
            </a:r>
            <a:r>
              <a:rPr lang="en-GB" i="1" dirty="0"/>
              <a:t> </a:t>
            </a:r>
            <a:r>
              <a:rPr lang="en-GB" i="1" dirty="0" err="1"/>
              <a:t>monasterii</a:t>
            </a:r>
            <a:r>
              <a:rPr lang="en-GB" i="1" dirty="0"/>
              <a:t> de </a:t>
            </a:r>
            <a:r>
              <a:rPr lang="en-GB" i="1" dirty="0" err="1"/>
              <a:t>Melsa</a:t>
            </a:r>
            <a:r>
              <a:rPr lang="en-GB" dirty="0"/>
              <a:t>, ed. E. A. Bond, 3 </a:t>
            </a:r>
            <a:r>
              <a:rPr lang="en-GB" dirty="0" err="1"/>
              <a:t>vols</a:t>
            </a:r>
            <a:r>
              <a:rPr lang="en-GB" dirty="0"/>
              <a:t>, Rolls Series (London, 1866–68)</a:t>
            </a:r>
            <a:endParaRPr lang="en-GB"/>
          </a:p>
          <a:p>
            <a:pPr>
              <a:lnSpc>
                <a:spcPct val="102000"/>
              </a:lnSpc>
            </a:pPr>
            <a:endParaRPr lang="en-GB"/>
          </a:p>
        </p:txBody>
      </p:sp>
    </p:spTree>
    <p:extLst>
      <p:ext uri="{BB962C8B-B14F-4D97-AF65-F5344CB8AC3E}">
        <p14:creationId xmlns:p14="http://schemas.microsoft.com/office/powerpoint/2010/main" val="1460553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09EA00-FE37-4122-A40E-DAE9F337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599" y="1741714"/>
            <a:ext cx="4603678" cy="3839039"/>
          </a:xfrm>
        </p:spPr>
        <p:txBody>
          <a:bodyPr anchor="ctr">
            <a:normAutofit/>
          </a:bodyPr>
          <a:lstStyle/>
          <a:p>
            <a:r>
              <a:rPr lang="en-GB" sz="5200"/>
              <a:t>How to reference oral information</a:t>
            </a:r>
          </a:p>
        </p:txBody>
      </p:sp>
      <p:sp>
        <p:nvSpPr>
          <p:cNvPr id="10" name="Freeform 6">
            <a:extLst>
              <a:ext uri="{FF2B5EF4-FFF2-40B4-BE49-F238E27FC236}">
                <a16:creationId xmlns:a16="http://schemas.microsoft.com/office/drawing/2014/main" id="{9CA4B30D-734C-485B-9ACD-5B15C38FB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12" name="Straight Connector 11">
            <a:extLst>
              <a:ext uri="{FF2B5EF4-FFF2-40B4-BE49-F238E27FC236}">
                <a16:creationId xmlns:a16="http://schemas.microsoft.com/office/drawing/2014/main" id="{B2F89DA2-BD54-4F49-9F0A-3173F355C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1240" y="2289633"/>
            <a:ext cx="0" cy="274320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650992" y="1741714"/>
            <a:ext cx="3010408" cy="3839039"/>
          </a:xfrm>
        </p:spPr>
        <p:txBody>
          <a:bodyPr anchor="ctr">
            <a:normAutofit/>
          </a:bodyPr>
          <a:lstStyle/>
          <a:p>
            <a:pPr marL="0" indent="0">
              <a:buNone/>
            </a:pPr>
            <a:r>
              <a:rPr lang="en-GB" sz="1900"/>
              <a:t>If you obtain information orally, for example during an interview or from a librarian you need to give a reference.</a:t>
            </a:r>
          </a:p>
          <a:p>
            <a:pPr marL="0" indent="0">
              <a:buNone/>
            </a:pPr>
            <a:r>
              <a:rPr lang="en-GB" sz="1900"/>
              <a:t>For instance you may, in the text, refer to a document which a librarian or archivist has told you is to be dated c. 1650 although the document itself is undated. </a:t>
            </a:r>
          </a:p>
        </p:txBody>
      </p:sp>
    </p:spTree>
    <p:extLst>
      <p:ext uri="{BB962C8B-B14F-4D97-AF65-F5344CB8AC3E}">
        <p14:creationId xmlns:p14="http://schemas.microsoft.com/office/powerpoint/2010/main" val="1620430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09EA00-FE37-4122-A40E-DAE9F337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599" y="1741714"/>
            <a:ext cx="4603678" cy="3839039"/>
          </a:xfrm>
        </p:spPr>
        <p:txBody>
          <a:bodyPr anchor="ctr">
            <a:normAutofit/>
          </a:bodyPr>
          <a:lstStyle/>
          <a:p>
            <a:r>
              <a:rPr lang="en-GB" sz="5200"/>
              <a:t>What to do?</a:t>
            </a:r>
          </a:p>
        </p:txBody>
      </p:sp>
      <p:sp>
        <p:nvSpPr>
          <p:cNvPr id="10" name="Freeform 6">
            <a:extLst>
              <a:ext uri="{FF2B5EF4-FFF2-40B4-BE49-F238E27FC236}">
                <a16:creationId xmlns:a16="http://schemas.microsoft.com/office/drawing/2014/main" id="{9CA4B30D-734C-485B-9ACD-5B15C38FB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12" name="Straight Connector 11">
            <a:extLst>
              <a:ext uri="{FF2B5EF4-FFF2-40B4-BE49-F238E27FC236}">
                <a16:creationId xmlns:a16="http://schemas.microsoft.com/office/drawing/2014/main" id="{B2F89DA2-BD54-4F49-9F0A-3173F355C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1240" y="2289633"/>
            <a:ext cx="0" cy="274320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650992" y="1741714"/>
            <a:ext cx="3010408" cy="3839039"/>
          </a:xfrm>
        </p:spPr>
        <p:txBody>
          <a:bodyPr anchor="ctr">
            <a:normAutofit/>
          </a:bodyPr>
          <a:lstStyle/>
          <a:p>
            <a:r>
              <a:rPr lang="en-GB" dirty="0"/>
              <a:t>You can use the term ‘pers. comm.’ which is short for ‘personal communication’</a:t>
            </a:r>
          </a:p>
        </p:txBody>
      </p:sp>
    </p:spTree>
    <p:extLst>
      <p:ext uri="{BB962C8B-B14F-4D97-AF65-F5344CB8AC3E}">
        <p14:creationId xmlns:p14="http://schemas.microsoft.com/office/powerpoint/2010/main" val="2266779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8B0F80-1C8E-49FA-9B66-C9285753E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2600" y="643466"/>
            <a:ext cx="2950042" cy="4937287"/>
          </a:xfrm>
        </p:spPr>
        <p:txBody>
          <a:bodyPr anchor="b">
            <a:normAutofit/>
          </a:bodyPr>
          <a:lstStyle/>
          <a:p>
            <a:pPr algn="l"/>
            <a:r>
              <a:rPr lang="en-GB" sz="3600"/>
              <a:t>Referencing manuscripts and archives</a:t>
            </a:r>
          </a:p>
        </p:txBody>
      </p:sp>
      <p:sp>
        <p:nvSpPr>
          <p:cNvPr id="10" name="Freeform 6">
            <a:extLst>
              <a:ext uri="{FF2B5EF4-FFF2-40B4-BE49-F238E27FC236}">
                <a16:creationId xmlns:a16="http://schemas.microsoft.com/office/drawing/2014/main" id="{CEF2B853-4083-4B70-AC2A-F79D80809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3" name="Content Placeholder 2"/>
          <p:cNvSpPr>
            <a:spLocks noGrp="1"/>
          </p:cNvSpPr>
          <p:nvPr>
            <p:ph idx="1"/>
          </p:nvPr>
        </p:nvSpPr>
        <p:spPr>
          <a:xfrm>
            <a:off x="3897993" y="1462616"/>
            <a:ext cx="4944885" cy="4937287"/>
          </a:xfrm>
        </p:spPr>
        <p:txBody>
          <a:bodyPr>
            <a:normAutofit/>
          </a:bodyPr>
          <a:lstStyle/>
          <a:p>
            <a:pPr marL="0" indent="0">
              <a:buNone/>
            </a:pPr>
            <a:r>
              <a:rPr lang="en-GB" dirty="0"/>
              <a:t>It is conventional to begin with the place in which a library / record office / repository is located. Then add the name of the library / record office/ repository. Then add the manuscript / archival number or description, and the folio reference if applicable.</a:t>
            </a:r>
          </a:p>
          <a:p>
            <a:pPr marL="0" indent="0">
              <a:buNone/>
            </a:pPr>
            <a:endParaRPr lang="en-GB" dirty="0"/>
          </a:p>
          <a:p>
            <a:pPr marL="0" indent="0">
              <a:buNone/>
            </a:pPr>
            <a:r>
              <a:rPr lang="en-GB" dirty="0"/>
              <a:t>This is a right mouthful so it is better to give you a few examples.</a:t>
            </a:r>
          </a:p>
        </p:txBody>
      </p:sp>
      <p:cxnSp>
        <p:nvCxnSpPr>
          <p:cNvPr id="12" name="Straight Connector 11">
            <a:extLst>
              <a:ext uri="{FF2B5EF4-FFF2-40B4-BE49-F238E27FC236}">
                <a16:creationId xmlns:a16="http://schemas.microsoft.com/office/drawing/2014/main" id="{D434EAAF-BF44-4CCC-84D4-105F3370AF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37185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6537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40BF86-1545-454F-930D-D633E83BA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8825" y="643466"/>
            <a:ext cx="2766820" cy="5286594"/>
          </a:xfrm>
        </p:spPr>
        <p:txBody>
          <a:bodyPr>
            <a:normAutofit/>
          </a:bodyPr>
          <a:lstStyle/>
          <a:p>
            <a:r>
              <a:rPr lang="en-GB" sz="3500"/>
              <a:t>The template</a:t>
            </a:r>
          </a:p>
        </p:txBody>
      </p:sp>
      <p:cxnSp>
        <p:nvCxnSpPr>
          <p:cNvPr id="10" name="Straight Connector 9">
            <a:extLst>
              <a:ext uri="{FF2B5EF4-FFF2-40B4-BE49-F238E27FC236}">
                <a16:creationId xmlns:a16="http://schemas.microsoft.com/office/drawing/2014/main" id="{6BAD51BF-92DF-4BA7-A185-7E1D78DF4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6947" y="643466"/>
            <a:ext cx="0" cy="6214534"/>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8245" y="643466"/>
            <a:ext cx="5010215" cy="4964126"/>
          </a:xfrm>
        </p:spPr>
        <p:txBody>
          <a:bodyPr>
            <a:normAutofit/>
          </a:bodyPr>
          <a:lstStyle/>
          <a:p>
            <a:r>
              <a:rPr lang="en-GB" sz="2400" dirty="0"/>
              <a:t>Location</a:t>
            </a:r>
          </a:p>
          <a:p>
            <a:pPr lvl="1"/>
            <a:r>
              <a:rPr lang="en-GB" sz="2400" dirty="0"/>
              <a:t>Repository</a:t>
            </a:r>
          </a:p>
          <a:p>
            <a:pPr lvl="2"/>
            <a:r>
              <a:rPr lang="en-GB" sz="2400" dirty="0"/>
              <a:t>Class</a:t>
            </a:r>
          </a:p>
          <a:p>
            <a:pPr lvl="3"/>
            <a:r>
              <a:rPr lang="en-GB" sz="2400" dirty="0"/>
              <a:t>Piece</a:t>
            </a:r>
          </a:p>
          <a:p>
            <a:pPr lvl="5"/>
            <a:r>
              <a:rPr lang="en-GB" sz="2400" dirty="0"/>
              <a:t>Piece within piece</a:t>
            </a:r>
          </a:p>
        </p:txBody>
      </p:sp>
      <p:sp>
        <p:nvSpPr>
          <p:cNvPr id="12" name="Freeform 6">
            <a:extLst>
              <a:ext uri="{FF2B5EF4-FFF2-40B4-BE49-F238E27FC236}">
                <a16:creationId xmlns:a16="http://schemas.microsoft.com/office/drawing/2014/main" id="{4FA98957-023B-4B4C-B8F5-A60254A63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5380579"/>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294332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40BF86-1545-454F-930D-D633E83BA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8825" y="643466"/>
            <a:ext cx="2766820" cy="5286594"/>
          </a:xfrm>
        </p:spPr>
        <p:txBody>
          <a:bodyPr>
            <a:normAutofit/>
          </a:bodyPr>
          <a:lstStyle/>
          <a:p>
            <a:r>
              <a:rPr lang="en-GB" sz="3500"/>
              <a:t>Example</a:t>
            </a:r>
          </a:p>
        </p:txBody>
      </p:sp>
      <p:cxnSp>
        <p:nvCxnSpPr>
          <p:cNvPr id="10" name="Straight Connector 9">
            <a:extLst>
              <a:ext uri="{FF2B5EF4-FFF2-40B4-BE49-F238E27FC236}">
                <a16:creationId xmlns:a16="http://schemas.microsoft.com/office/drawing/2014/main" id="{6BAD51BF-92DF-4BA7-A185-7E1D78DF4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6947" y="643466"/>
            <a:ext cx="0" cy="6214534"/>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8245" y="643466"/>
            <a:ext cx="5099761" cy="5737862"/>
          </a:xfrm>
        </p:spPr>
        <p:txBody>
          <a:bodyPr>
            <a:normAutofit/>
          </a:bodyPr>
          <a:lstStyle/>
          <a:p>
            <a:pPr marL="0" indent="0">
              <a:buNone/>
            </a:pPr>
            <a:r>
              <a:rPr lang="en-GB" dirty="0"/>
              <a:t>Aberystwyth</a:t>
            </a:r>
          </a:p>
          <a:p>
            <a:pPr marL="457200" lvl="1" indent="0">
              <a:buNone/>
            </a:pPr>
            <a:r>
              <a:rPr lang="en-GB" sz="2000" dirty="0"/>
              <a:t>National Library of Wales</a:t>
            </a:r>
          </a:p>
          <a:p>
            <a:pPr marL="914400" lvl="2" indent="0">
              <a:buNone/>
            </a:pPr>
            <a:r>
              <a:rPr lang="en-GB" sz="2000" dirty="0" err="1"/>
              <a:t>Cofnodion</a:t>
            </a:r>
            <a:r>
              <a:rPr lang="en-GB" sz="2000" dirty="0"/>
              <a:t> </a:t>
            </a:r>
            <a:r>
              <a:rPr lang="en-GB" sz="2000" dirty="0" err="1"/>
              <a:t>Ystad</a:t>
            </a:r>
            <a:r>
              <a:rPr lang="en-GB" sz="2000" dirty="0"/>
              <a:t> Wynnstay / Wynnstay Estate Records</a:t>
            </a:r>
          </a:p>
          <a:p>
            <a:pPr marL="1371600" lvl="3" indent="0">
              <a:buNone/>
            </a:pPr>
            <a:r>
              <a:rPr lang="en-GB" sz="2000" dirty="0" err="1"/>
              <a:t>siarter</a:t>
            </a:r>
            <a:r>
              <a:rPr lang="en-GB" sz="2000" dirty="0"/>
              <a:t> </a:t>
            </a:r>
            <a:r>
              <a:rPr lang="en-GB" sz="2000" dirty="0" err="1"/>
              <a:t>Ystrad</a:t>
            </a:r>
            <a:r>
              <a:rPr lang="en-GB" sz="2000" dirty="0"/>
              <a:t> </a:t>
            </a:r>
            <a:r>
              <a:rPr lang="en-GB" sz="2000" dirty="0" err="1"/>
              <a:t>Marchell</a:t>
            </a:r>
            <a:r>
              <a:rPr lang="en-GB" sz="2000" dirty="0"/>
              <a:t> </a:t>
            </a:r>
            <a:r>
              <a:rPr lang="en-GB" sz="2000" dirty="0" err="1"/>
              <a:t>rhif</a:t>
            </a:r>
            <a:r>
              <a:rPr lang="en-GB" sz="2000" dirty="0"/>
              <a:t> 5 / </a:t>
            </a:r>
            <a:r>
              <a:rPr lang="en-GB" sz="2000" dirty="0" err="1"/>
              <a:t>Ystrad</a:t>
            </a:r>
            <a:r>
              <a:rPr lang="en-GB" sz="2000" dirty="0"/>
              <a:t> </a:t>
            </a:r>
            <a:r>
              <a:rPr lang="en-GB" sz="2000" dirty="0" err="1"/>
              <a:t>Marchell</a:t>
            </a:r>
            <a:r>
              <a:rPr lang="en-GB" sz="2000" dirty="0"/>
              <a:t> charter no. 5</a:t>
            </a:r>
          </a:p>
          <a:p>
            <a:pPr lvl="2"/>
            <a:endParaRPr lang="en-GB" sz="1400" dirty="0"/>
          </a:p>
        </p:txBody>
      </p:sp>
      <p:sp>
        <p:nvSpPr>
          <p:cNvPr id="12" name="Freeform 6">
            <a:extLst>
              <a:ext uri="{FF2B5EF4-FFF2-40B4-BE49-F238E27FC236}">
                <a16:creationId xmlns:a16="http://schemas.microsoft.com/office/drawing/2014/main" id="{4FA98957-023B-4B4C-B8F5-A60254A63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5380579"/>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97567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40BF86-1545-454F-930D-D633E83BA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8825" y="643466"/>
            <a:ext cx="2766820" cy="5286594"/>
          </a:xfrm>
        </p:spPr>
        <p:txBody>
          <a:bodyPr>
            <a:normAutofit/>
          </a:bodyPr>
          <a:lstStyle/>
          <a:p>
            <a:r>
              <a:rPr lang="en-GB" sz="3500"/>
              <a:t>Manuscripts</a:t>
            </a:r>
          </a:p>
        </p:txBody>
      </p:sp>
      <p:cxnSp>
        <p:nvCxnSpPr>
          <p:cNvPr id="10" name="Straight Connector 9">
            <a:extLst>
              <a:ext uri="{FF2B5EF4-FFF2-40B4-BE49-F238E27FC236}">
                <a16:creationId xmlns:a16="http://schemas.microsoft.com/office/drawing/2014/main" id="{6BAD51BF-92DF-4BA7-A185-7E1D78DF4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6947" y="643466"/>
            <a:ext cx="0" cy="6214534"/>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8246" y="643466"/>
            <a:ext cx="4074114" cy="4964126"/>
          </a:xfrm>
        </p:spPr>
        <p:txBody>
          <a:bodyPr>
            <a:normAutofit/>
          </a:bodyPr>
          <a:lstStyle/>
          <a:p>
            <a:r>
              <a:rPr lang="en-GB" dirty="0"/>
              <a:t>Follow the same arrangement, for example:</a:t>
            </a:r>
          </a:p>
          <a:p>
            <a:pPr marL="457200" lvl="1" indent="0">
              <a:buNone/>
            </a:pPr>
            <a:r>
              <a:rPr lang="en-GB" sz="2000" dirty="0"/>
              <a:t>London, British Library, MS Arundel 15 (Runcorn Psalter), fol. 15v</a:t>
            </a:r>
          </a:p>
          <a:p>
            <a:pPr marL="457200" lvl="1" indent="0">
              <a:buNone/>
            </a:pPr>
            <a:r>
              <a:rPr lang="en-GB" sz="2000" dirty="0"/>
              <a:t>Oxford, Bodleian Library, MS </a:t>
            </a:r>
            <a:r>
              <a:rPr lang="en-GB" sz="2000" dirty="0" err="1"/>
              <a:t>Douce</a:t>
            </a:r>
            <a:r>
              <a:rPr lang="en-GB" sz="2000" dirty="0"/>
              <a:t> 409 (Book of Hours, 15</a:t>
            </a:r>
            <a:r>
              <a:rPr lang="en-GB" sz="2000" baseline="30000" dirty="0"/>
              <a:t>th</a:t>
            </a:r>
            <a:r>
              <a:rPr lang="en-GB" sz="2000" dirty="0"/>
              <a:t>-century), fol. 45r</a:t>
            </a:r>
          </a:p>
        </p:txBody>
      </p:sp>
      <p:sp>
        <p:nvSpPr>
          <p:cNvPr id="12" name="Freeform 6">
            <a:extLst>
              <a:ext uri="{FF2B5EF4-FFF2-40B4-BE49-F238E27FC236}">
                <a16:creationId xmlns:a16="http://schemas.microsoft.com/office/drawing/2014/main" id="{4FA98957-023B-4B4C-B8F5-A60254A63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5380579"/>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85511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40BF86-1545-454F-930D-D633E83BA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88825" y="643466"/>
            <a:ext cx="2766820" cy="5286594"/>
          </a:xfrm>
        </p:spPr>
        <p:txBody>
          <a:bodyPr>
            <a:normAutofit/>
          </a:bodyPr>
          <a:lstStyle/>
          <a:p>
            <a:r>
              <a:rPr lang="en-GB" sz="3500"/>
              <a:t>Referencing visual sources</a:t>
            </a:r>
          </a:p>
        </p:txBody>
      </p:sp>
      <p:cxnSp>
        <p:nvCxnSpPr>
          <p:cNvPr id="10" name="Straight Connector 9">
            <a:extLst>
              <a:ext uri="{FF2B5EF4-FFF2-40B4-BE49-F238E27FC236}">
                <a16:creationId xmlns:a16="http://schemas.microsoft.com/office/drawing/2014/main" id="{6BAD51BF-92DF-4BA7-A185-7E1D78DF4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6947" y="643466"/>
            <a:ext cx="0" cy="6214534"/>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8246" y="643466"/>
            <a:ext cx="3866202" cy="4964126"/>
          </a:xfrm>
        </p:spPr>
        <p:txBody>
          <a:bodyPr>
            <a:normAutofit/>
          </a:bodyPr>
          <a:lstStyle/>
          <a:p>
            <a:r>
              <a:rPr lang="en-GB" sz="2400" dirty="0"/>
              <a:t>Where there is a known artist and provenance / date you should give details</a:t>
            </a:r>
          </a:p>
          <a:p>
            <a:r>
              <a:rPr lang="en-GB" sz="2400" dirty="0"/>
              <a:t>Then give details of how you have sourced the image</a:t>
            </a:r>
          </a:p>
          <a:p>
            <a:r>
              <a:rPr lang="en-GB" sz="2400" dirty="0"/>
              <a:t>This will apply to footnotes and also to captions of any images you reproduce</a:t>
            </a:r>
          </a:p>
        </p:txBody>
      </p:sp>
      <p:sp>
        <p:nvSpPr>
          <p:cNvPr id="12" name="Freeform 6">
            <a:extLst>
              <a:ext uri="{FF2B5EF4-FFF2-40B4-BE49-F238E27FC236}">
                <a16:creationId xmlns:a16="http://schemas.microsoft.com/office/drawing/2014/main" id="{4FA98957-023B-4B4C-B8F5-A60254A63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38009" y="5380579"/>
            <a:ext cx="305991"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866784232"/>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algn="ctr"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docProps/app.xml><?xml version="1.0" encoding="utf-8"?>
<Properties xmlns="http://schemas.openxmlformats.org/officeDocument/2006/extended-properties" xmlns:vt="http://schemas.openxmlformats.org/officeDocument/2006/docPropsVTypes">
  <TotalTime>9</TotalTime>
  <Words>1284</Words>
  <Application>Microsoft Office PowerPoint</Application>
  <PresentationFormat>On-screen Show (4:3)</PresentationFormat>
  <Paragraphs>92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Schoolbook</vt:lpstr>
      <vt:lpstr>Corbel</vt:lpstr>
      <vt:lpstr>Headlines</vt:lpstr>
      <vt:lpstr>Footnotes are fun </vt:lpstr>
      <vt:lpstr>Citing books in footnotes: first citation</vt:lpstr>
      <vt:lpstr>Citing articles in footnotes: first citation</vt:lpstr>
      <vt:lpstr>Citing papers or chapters in books: first citation</vt:lpstr>
      <vt:lpstr>Citing scholarly editions: first citation</vt:lpstr>
      <vt:lpstr>Citing websites</vt:lpstr>
      <vt:lpstr>Subsequent references</vt:lpstr>
      <vt:lpstr>Consecutive citations</vt:lpstr>
      <vt:lpstr>BEWARE!!!</vt:lpstr>
      <vt:lpstr>BIBLIOGRAPHY (1)</vt:lpstr>
      <vt:lpstr>BIBLIOGRAPHY (2)</vt:lpstr>
      <vt:lpstr>PowerPoint Presentation</vt:lpstr>
      <vt:lpstr>BIBLIOGRAPHY (3)</vt:lpstr>
      <vt:lpstr>BIBLIOGRAPHY (4)</vt:lpstr>
      <vt:lpstr>How to reference oral information</vt:lpstr>
      <vt:lpstr>What to do?</vt:lpstr>
      <vt:lpstr>Referencing manuscripts and archives</vt:lpstr>
      <vt:lpstr>The template</vt:lpstr>
      <vt:lpstr>Example</vt:lpstr>
      <vt:lpstr>Manuscripts</vt:lpstr>
      <vt:lpstr>Referencing visual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Footnotes are fun</dc:title>
  <dc:creator>Ros Coard</dc:creator>
  <cp:lastModifiedBy>Ros Coard</cp:lastModifiedBy>
  <cp:revision>3</cp:revision>
  <dcterms:created xsi:type="dcterms:W3CDTF">2020-10-02T20:24:08Z</dcterms:created>
  <dcterms:modified xsi:type="dcterms:W3CDTF">2020-10-29T11:49:25Z</dcterms:modified>
</cp:coreProperties>
</file>