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y="6858000" cx="12192000"/>
  <p:notesSz cx="6858000" cy="12192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 name="Shape 11"/>
        <p:cNvGrpSpPr/>
        <p:nvPr/>
      </p:nvGrpSpPr>
      <p:grpSpPr>
        <a:xfrm>
          <a:off x="0" y="0"/>
          <a:ext cx="0" cy="0"/>
          <a:chOff x="0" y="0"/>
          <a:chExt cx="0" cy="0"/>
        </a:xfrm>
      </p:grpSpPr>
      <p:sp>
        <p:nvSpPr>
          <p:cNvPr id="12" name="Google Shape;12;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 name="Google Shape;13;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 name="Google Shape;14;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 name="Shape 39"/>
        <p:cNvGrpSpPr/>
        <p:nvPr/>
      </p:nvGrpSpPr>
      <p:grpSpPr>
        <a:xfrm>
          <a:off x="0" y="0"/>
          <a:ext cx="0" cy="0"/>
          <a:chOff x="0" y="0"/>
          <a:chExt cx="0" cy="0"/>
        </a:xfrm>
      </p:grpSpPr>
      <p:sp>
        <p:nvSpPr>
          <p:cNvPr id="40" name="Google Shape;40;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1" name="Google Shape;41;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2" name="Google Shape;42;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9" name="Google Shape;99;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0" name="Google Shape;100;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2" name="Google Shape;152;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3" name="Google Shape;153;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4" name="Google Shape;214;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5" name="Google Shape;215;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5" name="Shape 265"/>
        <p:cNvGrpSpPr/>
        <p:nvPr/>
      </p:nvGrpSpPr>
      <p:grpSpPr>
        <a:xfrm>
          <a:off x="0" y="0"/>
          <a:ext cx="0" cy="0"/>
          <a:chOff x="0" y="0"/>
          <a:chExt cx="0" cy="0"/>
        </a:xfrm>
      </p:grpSpPr>
      <p:sp>
        <p:nvSpPr>
          <p:cNvPr id="266" name="Google Shape;266;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7" name="Google Shape;267;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8" name="Google Shape;268;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3" name="Shape 323"/>
        <p:cNvGrpSpPr/>
        <p:nvPr/>
      </p:nvGrpSpPr>
      <p:grpSpPr>
        <a:xfrm>
          <a:off x="0" y="0"/>
          <a:ext cx="0" cy="0"/>
          <a:chOff x="0" y="0"/>
          <a:chExt cx="0" cy="0"/>
        </a:xfrm>
      </p:grpSpPr>
      <p:sp>
        <p:nvSpPr>
          <p:cNvPr id="324" name="Google Shape;324;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5" name="Google Shape;325;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6" name="Google Shape;326;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5" name="Shape 375"/>
        <p:cNvGrpSpPr/>
        <p:nvPr/>
      </p:nvGrpSpPr>
      <p:grpSpPr>
        <a:xfrm>
          <a:off x="0" y="0"/>
          <a:ext cx="0" cy="0"/>
          <a:chOff x="0" y="0"/>
          <a:chExt cx="0" cy="0"/>
        </a:xfrm>
      </p:grpSpPr>
      <p:sp>
        <p:nvSpPr>
          <p:cNvPr id="376" name="Google Shape;376;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77" name="Google Shape;377;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78" name="Google Shape;378;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1" name="Shape 431"/>
        <p:cNvGrpSpPr/>
        <p:nvPr/>
      </p:nvGrpSpPr>
      <p:grpSpPr>
        <a:xfrm>
          <a:off x="0" y="0"/>
          <a:ext cx="0" cy="0"/>
          <a:chOff x="0" y="0"/>
          <a:chExt cx="0" cy="0"/>
        </a:xfrm>
      </p:grpSpPr>
      <p:sp>
        <p:nvSpPr>
          <p:cNvPr id="432" name="Google Shape;432;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33" name="Google Shape;433;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34" name="Google Shape;434;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3" name="Shape 483"/>
        <p:cNvGrpSpPr/>
        <p:nvPr/>
      </p:nvGrpSpPr>
      <p:grpSpPr>
        <a:xfrm>
          <a:off x="0" y="0"/>
          <a:ext cx="0" cy="0"/>
          <a:chOff x="0" y="0"/>
          <a:chExt cx="0" cy="0"/>
        </a:xfrm>
      </p:grpSpPr>
      <p:sp>
        <p:nvSpPr>
          <p:cNvPr id="484" name="Google Shape;484;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85" name="Google Shape;485;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86" name="Google Shape;486;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9" name="Shape 539"/>
        <p:cNvGrpSpPr/>
        <p:nvPr/>
      </p:nvGrpSpPr>
      <p:grpSpPr>
        <a:xfrm>
          <a:off x="0" y="0"/>
          <a:ext cx="0" cy="0"/>
          <a:chOff x="0" y="0"/>
          <a:chExt cx="0" cy="0"/>
        </a:xfrm>
      </p:grpSpPr>
      <p:sp>
        <p:nvSpPr>
          <p:cNvPr id="540" name="Google Shape;540;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41" name="Google Shape;541;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42" name="Google Shape;542;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0" name="Shape 600"/>
        <p:cNvGrpSpPr/>
        <p:nvPr/>
      </p:nvGrpSpPr>
      <p:grpSpPr>
        <a:xfrm>
          <a:off x="0" y="0"/>
          <a:ext cx="0" cy="0"/>
          <a:chOff x="0" y="0"/>
          <a:chExt cx="0" cy="0"/>
        </a:xfrm>
      </p:grpSpPr>
      <p:sp>
        <p:nvSpPr>
          <p:cNvPr id="601" name="Google Shape;601;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02" name="Google Shape;602;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03" name="Google Shape;603;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6" name="Shape 626"/>
        <p:cNvGrpSpPr/>
        <p:nvPr/>
      </p:nvGrpSpPr>
      <p:grpSpPr>
        <a:xfrm>
          <a:off x="0" y="0"/>
          <a:ext cx="0" cy="0"/>
          <a:chOff x="0" y="0"/>
          <a:chExt cx="0" cy="0"/>
        </a:xfrm>
      </p:grpSpPr>
      <p:sp>
        <p:nvSpPr>
          <p:cNvPr id="627" name="Google Shape;627;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28" name="Google Shape;628;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29" name="Google Shape;629;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10"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 name="Shape 9"/>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8"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E2F44"/>
        </a:solidFill>
      </p:bgPr>
    </p:bg>
    <p:spTree>
      <p:nvGrpSpPr>
        <p:cNvPr id="15" name="Shape 15"/>
        <p:cNvGrpSpPr/>
        <p:nvPr/>
      </p:nvGrpSpPr>
      <p:grpSpPr>
        <a:xfrm>
          <a:off x="0" y="0"/>
          <a:ext cx="0" cy="0"/>
          <a:chOff x="0" y="0"/>
          <a:chExt cx="0" cy="0"/>
        </a:xfrm>
      </p:grpSpPr>
      <p:sp>
        <p:nvSpPr>
          <p:cNvPr id="16" name="Google Shape;16;p3"/>
          <p:cNvSpPr/>
          <p:nvPr/>
        </p:nvSpPr>
        <p:spPr>
          <a:xfrm>
            <a:off x="8778240" y="-1463040"/>
            <a:ext cx="5120640" cy="5120640"/>
          </a:xfrm>
          <a:prstGeom prst="ellipse">
            <a:avLst/>
          </a:prstGeom>
          <a:solidFill>
            <a:srgbClr val="14405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3"/>
          <p:cNvSpPr/>
          <p:nvPr/>
        </p:nvSpPr>
        <p:spPr>
          <a:xfrm>
            <a:off x="10149840" y="3566160"/>
            <a:ext cx="3291840" cy="3291840"/>
          </a:xfrm>
          <a:prstGeom prst="ellipse">
            <a:avLst/>
          </a:prstGeom>
          <a:solidFill>
            <a:srgbClr val="14405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 name="Google Shape;18;p3"/>
          <p:cNvSpPr/>
          <p:nvPr/>
        </p:nvSpPr>
        <p:spPr>
          <a:xfrm>
            <a:off x="0" y="0"/>
            <a:ext cx="256032" cy="6858000"/>
          </a:xfrm>
          <a:prstGeom prst="rect">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 name="Google Shape;19;p3"/>
          <p:cNvSpPr/>
          <p:nvPr/>
        </p:nvSpPr>
        <p:spPr>
          <a:xfrm>
            <a:off x="822960" y="777240"/>
            <a:ext cx="8686800" cy="36576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489FB5"/>
              </a:buClr>
              <a:buSzPts val="1300"/>
              <a:buFont typeface="Trebuchet MS"/>
              <a:buNone/>
            </a:pPr>
            <a:r>
              <a:rPr b="1" i="0" lang="en-US" sz="1300" u="none" cap="none" strike="noStrike">
                <a:solidFill>
                  <a:srgbClr val="489FB5"/>
                </a:solidFill>
                <a:latin typeface="Trebuchet MS"/>
                <a:ea typeface="Trebuchet MS"/>
                <a:cs typeface="Trebuchet MS"/>
                <a:sym typeface="Trebuchet MS"/>
              </a:rPr>
              <a:t>COMPONENT 2 INDIVIDUAL PRESENTATION</a:t>
            </a:r>
            <a:endParaRPr b="0" i="0" sz="1300" u="none" cap="none" strike="noStrike">
              <a:solidFill>
                <a:schemeClr val="dk1"/>
              </a:solidFill>
              <a:latin typeface="Calibri"/>
              <a:ea typeface="Calibri"/>
              <a:cs typeface="Calibri"/>
              <a:sym typeface="Calibri"/>
            </a:endParaRPr>
          </a:p>
        </p:txBody>
      </p:sp>
      <p:sp>
        <p:nvSpPr>
          <p:cNvPr id="20" name="Google Shape;20;p3"/>
          <p:cNvSpPr/>
          <p:nvPr/>
        </p:nvSpPr>
        <p:spPr>
          <a:xfrm>
            <a:off x="822960" y="1234440"/>
            <a:ext cx="8412480" cy="146304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FFFFFF"/>
              </a:buClr>
              <a:buSzPts val="4000"/>
              <a:buFont typeface="Trebuchet MS"/>
              <a:buNone/>
            </a:pPr>
            <a:r>
              <a:rPr b="1" i="0" lang="en-US" sz="4000" u="none" cap="none" strike="noStrike">
                <a:solidFill>
                  <a:srgbClr val="FFFFFF"/>
                </a:solidFill>
                <a:latin typeface="Trebuchet MS"/>
                <a:ea typeface="Trebuchet MS"/>
                <a:cs typeface="Trebuchet MS"/>
                <a:sym typeface="Trebuchet MS"/>
              </a:rPr>
              <a:t>Alzheimer's Disease in UK Community Nursing</a:t>
            </a:r>
            <a:endParaRPr b="0" i="0" sz="4000" u="none" cap="none" strike="noStrike">
              <a:solidFill>
                <a:schemeClr val="dk1"/>
              </a:solidFill>
              <a:latin typeface="Calibri"/>
              <a:ea typeface="Calibri"/>
              <a:cs typeface="Calibri"/>
              <a:sym typeface="Calibri"/>
            </a:endParaRPr>
          </a:p>
        </p:txBody>
      </p:sp>
      <p:cxnSp>
        <p:nvCxnSpPr>
          <p:cNvPr id="21" name="Google Shape;21;p3"/>
          <p:cNvCxnSpPr/>
          <p:nvPr/>
        </p:nvCxnSpPr>
        <p:spPr>
          <a:xfrm>
            <a:off x="822960" y="2788920"/>
            <a:ext cx="2011680" cy="0"/>
          </a:xfrm>
          <a:prstGeom prst="straightConnector1">
            <a:avLst/>
          </a:prstGeom>
          <a:noFill/>
          <a:ln cap="flat" cmpd="sng" w="38100">
            <a:solidFill>
              <a:srgbClr val="C98B2E"/>
            </a:solidFill>
            <a:prstDash val="solid"/>
            <a:round/>
            <a:headEnd len="sm" w="sm" type="none"/>
            <a:tailEnd len="sm" w="sm" type="none"/>
          </a:ln>
        </p:spPr>
      </p:cxnSp>
      <p:sp>
        <p:nvSpPr>
          <p:cNvPr id="22" name="Google Shape;22;p3"/>
          <p:cNvSpPr/>
          <p:nvPr/>
        </p:nvSpPr>
        <p:spPr>
          <a:xfrm>
            <a:off x="822960" y="3063240"/>
            <a:ext cx="7863840" cy="292608"/>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D6E4EC"/>
              </a:buClr>
              <a:buSzPts val="1300"/>
              <a:buFont typeface="Calibri"/>
              <a:buNone/>
            </a:pPr>
            <a:r>
              <a:rPr b="0" i="0" lang="en-US" sz="1300" u="none" cap="none" strike="noStrike">
                <a:solidFill>
                  <a:srgbClr val="D6E4EC"/>
                </a:solidFill>
                <a:latin typeface="Calibri"/>
                <a:ea typeface="Calibri"/>
                <a:cs typeface="Calibri"/>
                <a:sym typeface="Calibri"/>
              </a:rPr>
              <a:t>Programme: MSc Public Health and Social Care in Practice</a:t>
            </a:r>
            <a:endParaRPr b="0" i="0" sz="1300" u="none" cap="none" strike="noStrike">
              <a:solidFill>
                <a:schemeClr val="dk1"/>
              </a:solidFill>
              <a:latin typeface="Calibri"/>
              <a:ea typeface="Calibri"/>
              <a:cs typeface="Calibri"/>
              <a:sym typeface="Calibri"/>
            </a:endParaRPr>
          </a:p>
        </p:txBody>
      </p:sp>
      <p:sp>
        <p:nvSpPr>
          <p:cNvPr id="23" name="Google Shape;23;p3"/>
          <p:cNvSpPr/>
          <p:nvPr/>
        </p:nvSpPr>
        <p:spPr>
          <a:xfrm>
            <a:off x="822960" y="3383280"/>
            <a:ext cx="7863840" cy="292608"/>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D6E4EC"/>
              </a:buClr>
              <a:buSzPts val="1300"/>
              <a:buFont typeface="Calibri"/>
              <a:buNone/>
            </a:pPr>
            <a:r>
              <a:rPr b="0" i="0" lang="en-US" sz="1300" u="none" cap="none" strike="noStrike">
                <a:solidFill>
                  <a:srgbClr val="D6E4EC"/>
                </a:solidFill>
                <a:latin typeface="Calibri"/>
                <a:ea typeface="Calibri"/>
                <a:cs typeface="Calibri"/>
                <a:sym typeface="Calibri"/>
              </a:rPr>
              <a:t>Module: Community Care and Management of Longer-term Conditions</a:t>
            </a:r>
            <a:endParaRPr b="0" i="0" sz="1300" u="none" cap="none" strike="noStrike">
              <a:solidFill>
                <a:schemeClr val="dk1"/>
              </a:solidFill>
              <a:latin typeface="Calibri"/>
              <a:ea typeface="Calibri"/>
              <a:cs typeface="Calibri"/>
              <a:sym typeface="Calibri"/>
            </a:endParaRPr>
          </a:p>
        </p:txBody>
      </p:sp>
      <p:sp>
        <p:nvSpPr>
          <p:cNvPr id="24" name="Google Shape;24;p3"/>
          <p:cNvSpPr/>
          <p:nvPr/>
        </p:nvSpPr>
        <p:spPr>
          <a:xfrm>
            <a:off x="822960" y="3703320"/>
            <a:ext cx="7863840" cy="292608"/>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D6E4EC"/>
              </a:buClr>
              <a:buSzPts val="1300"/>
              <a:buFont typeface="Calibri"/>
              <a:buNone/>
            </a:pPr>
            <a:r>
              <a:rPr b="0" i="0" lang="en-US" sz="1300" u="none" cap="none" strike="noStrike">
                <a:solidFill>
                  <a:srgbClr val="D6E4EC"/>
                </a:solidFill>
                <a:latin typeface="Calibri"/>
                <a:ea typeface="Calibri"/>
                <a:cs typeface="Calibri"/>
                <a:sym typeface="Calibri"/>
              </a:rPr>
              <a:t>Module code: LCHS7003</a:t>
            </a:r>
            <a:endParaRPr b="0" i="0" sz="1300" u="none" cap="none" strike="noStrike">
              <a:solidFill>
                <a:schemeClr val="dk1"/>
              </a:solidFill>
              <a:latin typeface="Calibri"/>
              <a:ea typeface="Calibri"/>
              <a:cs typeface="Calibri"/>
              <a:sym typeface="Calibri"/>
            </a:endParaRPr>
          </a:p>
        </p:txBody>
      </p:sp>
      <p:sp>
        <p:nvSpPr>
          <p:cNvPr id="25" name="Google Shape;25;p3"/>
          <p:cNvSpPr/>
          <p:nvPr/>
        </p:nvSpPr>
        <p:spPr>
          <a:xfrm>
            <a:off x="822960" y="4023360"/>
            <a:ext cx="7863840" cy="292608"/>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D6E4EC"/>
              </a:buClr>
              <a:buSzPts val="1300"/>
              <a:buFont typeface="Calibri"/>
              <a:buNone/>
            </a:pPr>
            <a:r>
              <a:rPr b="0" i="0" lang="en-US" sz="1300" u="none" cap="none" strike="noStrike">
                <a:solidFill>
                  <a:srgbClr val="D6E4EC"/>
                </a:solidFill>
                <a:latin typeface="Calibri"/>
                <a:ea typeface="Calibri"/>
                <a:cs typeface="Calibri"/>
                <a:sym typeface="Calibri"/>
              </a:rPr>
              <a:t>Lecturer: Muhammad Khan</a:t>
            </a:r>
            <a:endParaRPr b="0" i="0" sz="1300" u="none" cap="none" strike="noStrike">
              <a:solidFill>
                <a:schemeClr val="dk1"/>
              </a:solidFill>
              <a:latin typeface="Calibri"/>
              <a:ea typeface="Calibri"/>
              <a:cs typeface="Calibri"/>
              <a:sym typeface="Calibri"/>
            </a:endParaRPr>
          </a:p>
        </p:txBody>
      </p:sp>
      <p:sp>
        <p:nvSpPr>
          <p:cNvPr id="26" name="Google Shape;26;p3"/>
          <p:cNvSpPr/>
          <p:nvPr/>
        </p:nvSpPr>
        <p:spPr>
          <a:xfrm>
            <a:off x="822960" y="4343400"/>
            <a:ext cx="7863840" cy="292608"/>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D6E4EC"/>
              </a:buClr>
              <a:buSzPts val="1300"/>
              <a:buFont typeface="Calibri"/>
              <a:buNone/>
            </a:pPr>
            <a:r>
              <a:rPr b="0" i="0" lang="en-US" sz="1300" u="none" cap="none" strike="noStrike">
                <a:solidFill>
                  <a:srgbClr val="D6E4EC"/>
                </a:solidFill>
                <a:latin typeface="Calibri"/>
                <a:ea typeface="Calibri"/>
                <a:cs typeface="Calibri"/>
                <a:sym typeface="Calibri"/>
              </a:rPr>
              <a:t>Student ID:</a:t>
            </a:r>
            <a:endParaRPr b="0" i="0" sz="1300" u="none" cap="none" strike="noStrike">
              <a:solidFill>
                <a:schemeClr val="dk1"/>
              </a:solidFill>
              <a:latin typeface="Calibri"/>
              <a:ea typeface="Calibri"/>
              <a:cs typeface="Calibri"/>
              <a:sym typeface="Calibri"/>
            </a:endParaRPr>
          </a:p>
        </p:txBody>
      </p:sp>
      <p:sp>
        <p:nvSpPr>
          <p:cNvPr id="27" name="Google Shape;27;p3"/>
          <p:cNvSpPr/>
          <p:nvPr/>
        </p:nvSpPr>
        <p:spPr>
          <a:xfrm>
            <a:off x="822960" y="4663440"/>
            <a:ext cx="7863840" cy="292608"/>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D6E4EC"/>
              </a:buClr>
              <a:buSzPts val="1300"/>
              <a:buFont typeface="Calibri"/>
              <a:buNone/>
            </a:pPr>
            <a:r>
              <a:rPr b="0" i="0" lang="en-US" sz="1300" u="none" cap="none" strike="noStrike">
                <a:solidFill>
                  <a:srgbClr val="D6E4EC"/>
                </a:solidFill>
                <a:latin typeface="Calibri"/>
                <a:ea typeface="Calibri"/>
                <a:cs typeface="Calibri"/>
                <a:sym typeface="Calibri"/>
              </a:rPr>
              <a:t>Student Name:</a:t>
            </a:r>
            <a:endParaRPr b="0" i="0" sz="1300" u="none" cap="none" strike="noStrike">
              <a:solidFill>
                <a:schemeClr val="dk1"/>
              </a:solidFill>
              <a:latin typeface="Calibri"/>
              <a:ea typeface="Calibri"/>
              <a:cs typeface="Calibri"/>
              <a:sym typeface="Calibri"/>
            </a:endParaRPr>
          </a:p>
        </p:txBody>
      </p:sp>
      <p:sp>
        <p:nvSpPr>
          <p:cNvPr id="28" name="Google Shape;28;p3"/>
          <p:cNvSpPr/>
          <p:nvPr/>
        </p:nvSpPr>
        <p:spPr>
          <a:xfrm>
            <a:off x="822960" y="4983480"/>
            <a:ext cx="7863840" cy="292608"/>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D6E4EC"/>
              </a:buClr>
              <a:buSzPts val="1300"/>
              <a:buFont typeface="Calibri"/>
              <a:buNone/>
            </a:pPr>
            <a:r>
              <a:rPr b="0" i="0" lang="en-US" sz="1300" u="none" cap="none" strike="noStrike">
                <a:solidFill>
                  <a:srgbClr val="D6E4EC"/>
                </a:solidFill>
                <a:latin typeface="Calibri"/>
                <a:ea typeface="Calibri"/>
                <a:cs typeface="Calibri"/>
                <a:sym typeface="Calibri"/>
              </a:rPr>
              <a:t>Date of Submission: 6th August 2026</a:t>
            </a:r>
            <a:endParaRPr b="0" i="0" sz="1300" u="none" cap="none" strike="noStrike">
              <a:solidFill>
                <a:schemeClr val="dk1"/>
              </a:solidFill>
              <a:latin typeface="Calibri"/>
              <a:ea typeface="Calibri"/>
              <a:cs typeface="Calibri"/>
              <a:sym typeface="Calibri"/>
            </a:endParaRPr>
          </a:p>
        </p:txBody>
      </p:sp>
      <p:sp>
        <p:nvSpPr>
          <p:cNvPr id="29" name="Google Shape;29;p3"/>
          <p:cNvSpPr/>
          <p:nvPr/>
        </p:nvSpPr>
        <p:spPr>
          <a:xfrm>
            <a:off x="9692640" y="1828800"/>
            <a:ext cx="384048" cy="384048"/>
          </a:xfrm>
          <a:prstGeom prst="ellipse">
            <a:avLst/>
          </a:prstGeom>
          <a:solidFill>
            <a:srgbClr val="82C0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3"/>
          <p:cNvSpPr/>
          <p:nvPr/>
        </p:nvSpPr>
        <p:spPr>
          <a:xfrm>
            <a:off x="10698480" y="1371600"/>
            <a:ext cx="493776" cy="493776"/>
          </a:xfrm>
          <a:prstGeom prst="ellipse">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3"/>
          <p:cNvSpPr/>
          <p:nvPr/>
        </p:nvSpPr>
        <p:spPr>
          <a:xfrm>
            <a:off x="11338560" y="2377440"/>
            <a:ext cx="603504" cy="603504"/>
          </a:xfrm>
          <a:prstGeom prst="ellipse">
            <a:avLst/>
          </a:prstGeom>
          <a:solidFill>
            <a:srgbClr val="82C0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3"/>
          <p:cNvSpPr/>
          <p:nvPr/>
        </p:nvSpPr>
        <p:spPr>
          <a:xfrm>
            <a:off x="10241280" y="2834640"/>
            <a:ext cx="384048" cy="384048"/>
          </a:xfrm>
          <a:prstGeom prst="ellipse">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3"/>
          <p:cNvSpPr/>
          <p:nvPr/>
        </p:nvSpPr>
        <p:spPr>
          <a:xfrm>
            <a:off x="9418320" y="3291840"/>
            <a:ext cx="493776" cy="493776"/>
          </a:xfrm>
          <a:prstGeom prst="ellipse">
            <a:avLst/>
          </a:prstGeom>
          <a:solidFill>
            <a:srgbClr val="82C0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34" name="Google Shape;34;p3"/>
          <p:cNvCxnSpPr/>
          <p:nvPr/>
        </p:nvCxnSpPr>
        <p:spPr>
          <a:xfrm>
            <a:off x="9875520" y="2011680"/>
            <a:ext cx="1005840" cy="0"/>
          </a:xfrm>
          <a:prstGeom prst="straightConnector1">
            <a:avLst/>
          </a:prstGeom>
          <a:noFill/>
          <a:ln cap="flat" cmpd="sng" w="19050">
            <a:solidFill>
              <a:srgbClr val="489FB5"/>
            </a:solidFill>
            <a:prstDash val="solid"/>
            <a:round/>
            <a:headEnd len="sm" w="sm" type="none"/>
            <a:tailEnd len="sm" w="sm" type="none"/>
          </a:ln>
        </p:spPr>
      </p:cxnSp>
      <p:cxnSp>
        <p:nvCxnSpPr>
          <p:cNvPr id="35" name="Google Shape;35;p3"/>
          <p:cNvCxnSpPr/>
          <p:nvPr/>
        </p:nvCxnSpPr>
        <p:spPr>
          <a:xfrm>
            <a:off x="9875520" y="2011680"/>
            <a:ext cx="548640" cy="914400"/>
          </a:xfrm>
          <a:prstGeom prst="straightConnector1">
            <a:avLst/>
          </a:prstGeom>
          <a:noFill/>
          <a:ln cap="flat" cmpd="sng" w="19050">
            <a:solidFill>
              <a:srgbClr val="489FB5"/>
            </a:solidFill>
            <a:prstDash val="solid"/>
            <a:round/>
            <a:headEnd len="sm" w="sm" type="none"/>
            <a:tailEnd len="sm" w="sm" type="none"/>
          </a:ln>
        </p:spPr>
      </p:cxnSp>
      <p:cxnSp>
        <p:nvCxnSpPr>
          <p:cNvPr id="36" name="Google Shape;36;p3"/>
          <p:cNvCxnSpPr/>
          <p:nvPr/>
        </p:nvCxnSpPr>
        <p:spPr>
          <a:xfrm flipH="1" rot="10800000">
            <a:off x="10424160" y="2560320"/>
            <a:ext cx="1097280" cy="365760"/>
          </a:xfrm>
          <a:prstGeom prst="straightConnector1">
            <a:avLst/>
          </a:prstGeom>
          <a:noFill/>
          <a:ln cap="flat" cmpd="sng" w="19050">
            <a:solidFill>
              <a:srgbClr val="489FB5"/>
            </a:solidFill>
            <a:prstDash val="solid"/>
            <a:round/>
            <a:headEnd len="sm" w="sm" type="none"/>
            <a:tailEnd len="sm" w="sm" type="none"/>
          </a:ln>
        </p:spPr>
      </p:cxnSp>
      <p:sp>
        <p:nvSpPr>
          <p:cNvPr id="37" name="Google Shape;37;p3"/>
          <p:cNvSpPr/>
          <p:nvPr/>
        </p:nvSpPr>
        <p:spPr>
          <a:xfrm>
            <a:off x="822960" y="6172200"/>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8FB2C4"/>
              </a:buClr>
              <a:buSzPts val="1000"/>
              <a:buFont typeface="Calibri"/>
              <a:buNone/>
            </a:pPr>
            <a:r>
              <a:rPr b="0" i="0" lang="en-US" sz="1000" u="none" cap="none" strike="noStrike">
                <a:solidFill>
                  <a:srgbClr val="8FB2C4"/>
                </a:solidFill>
                <a:latin typeface="Calibri"/>
                <a:ea typeface="Calibri"/>
                <a:cs typeface="Calibri"/>
                <a:sym typeface="Calibri"/>
              </a:rPr>
              <a:t>Alzheimer's Disease | Community Nursing</a:t>
            </a:r>
            <a:endParaRPr b="0" i="0" sz="1000" u="none" cap="none" strike="noStrike">
              <a:solidFill>
                <a:schemeClr val="dk1"/>
              </a:solidFill>
              <a:latin typeface="Calibri"/>
              <a:ea typeface="Calibri"/>
              <a:cs typeface="Calibri"/>
              <a:sym typeface="Calibri"/>
            </a:endParaRPr>
          </a:p>
        </p:txBody>
      </p:sp>
      <p:pic>
        <p:nvPicPr>
          <p:cNvPr id="38" name="Google Shape;38;p3"/>
          <p:cNvPicPr preferRelativeResize="0"/>
          <p:nvPr/>
        </p:nvPicPr>
        <p:blipFill>
          <a:blip r:embed="rId3">
            <a:alphaModFix/>
          </a:blip>
          <a:stretch>
            <a:fillRect/>
          </a:stretch>
        </p:blipFill>
        <p:spPr>
          <a:xfrm>
            <a:off x="378500" y="82300"/>
            <a:ext cx="1601934" cy="6035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8FA"/>
        </a:solidFill>
      </p:bgPr>
    </p:bg>
    <p:spTree>
      <p:nvGrpSpPr>
        <p:cNvPr id="43" name="Shape 43"/>
        <p:cNvGrpSpPr/>
        <p:nvPr/>
      </p:nvGrpSpPr>
      <p:grpSpPr>
        <a:xfrm>
          <a:off x="0" y="0"/>
          <a:ext cx="0" cy="0"/>
          <a:chOff x="0" y="0"/>
          <a:chExt cx="0" cy="0"/>
        </a:xfrm>
      </p:grpSpPr>
      <p:sp>
        <p:nvSpPr>
          <p:cNvPr id="44" name="Google Shape;44;p4"/>
          <p:cNvSpPr/>
          <p:nvPr/>
        </p:nvSpPr>
        <p:spPr>
          <a:xfrm>
            <a:off x="0" y="0"/>
            <a:ext cx="12191695" cy="868680"/>
          </a:xfrm>
          <a:prstGeom prst="rect">
            <a:avLst/>
          </a:prstGeom>
          <a:solidFill>
            <a:srgbClr val="0E2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4"/>
          <p:cNvSpPr/>
          <p:nvPr/>
        </p:nvSpPr>
        <p:spPr>
          <a:xfrm>
            <a:off x="0" y="868680"/>
            <a:ext cx="12191695" cy="45720"/>
          </a:xfrm>
          <a:prstGeom prst="rect">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4"/>
          <p:cNvSpPr/>
          <p:nvPr/>
        </p:nvSpPr>
        <p:spPr>
          <a:xfrm>
            <a:off x="411480" y="219456"/>
            <a:ext cx="658368" cy="438912"/>
          </a:xfrm>
          <a:prstGeom prst="roundRect">
            <a:avLst>
              <a:gd fmla="val 20833"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 name="Google Shape;47;p4"/>
          <p:cNvSpPr/>
          <p:nvPr/>
        </p:nvSpPr>
        <p:spPr>
          <a:xfrm>
            <a:off x="411480" y="219456"/>
            <a:ext cx="658368" cy="438912"/>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600"/>
              <a:buFont typeface="Trebuchet MS"/>
              <a:buNone/>
            </a:pPr>
            <a:r>
              <a:rPr b="1" i="0" lang="en-US" sz="1600" u="none" cap="none" strike="noStrike">
                <a:solidFill>
                  <a:srgbClr val="0E2F44"/>
                </a:solidFill>
                <a:latin typeface="Trebuchet MS"/>
                <a:ea typeface="Trebuchet MS"/>
                <a:cs typeface="Trebuchet MS"/>
                <a:sym typeface="Trebuchet MS"/>
              </a:rPr>
              <a:t>01</a:t>
            </a:r>
            <a:endParaRPr b="0" i="0" sz="1600" u="none" cap="none" strike="noStrike">
              <a:solidFill>
                <a:schemeClr val="dk1"/>
              </a:solidFill>
              <a:latin typeface="Calibri"/>
              <a:ea typeface="Calibri"/>
              <a:cs typeface="Calibri"/>
              <a:sym typeface="Calibri"/>
            </a:endParaRPr>
          </a:p>
        </p:txBody>
      </p:sp>
      <p:sp>
        <p:nvSpPr>
          <p:cNvPr id="48" name="Google Shape;48;p4"/>
          <p:cNvSpPr/>
          <p:nvPr/>
        </p:nvSpPr>
        <p:spPr>
          <a:xfrm>
            <a:off x="1207008" y="182880"/>
            <a:ext cx="10515600" cy="512064"/>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400"/>
              <a:buFont typeface="Trebuchet MS"/>
              <a:buNone/>
            </a:pPr>
            <a:r>
              <a:rPr b="1" i="0" lang="en-US" sz="2400" u="none" cap="none" strike="noStrike">
                <a:solidFill>
                  <a:srgbClr val="FFFFFF"/>
                </a:solidFill>
                <a:latin typeface="Trebuchet MS"/>
                <a:ea typeface="Trebuchet MS"/>
                <a:cs typeface="Trebuchet MS"/>
                <a:sym typeface="Trebuchet MS"/>
              </a:rPr>
              <a:t>Slide 1: Introduction</a:t>
            </a:r>
            <a:endParaRPr b="0" i="0" sz="2400" u="none" cap="none" strike="noStrike">
              <a:solidFill>
                <a:schemeClr val="dk1"/>
              </a:solidFill>
              <a:latin typeface="Calibri"/>
              <a:ea typeface="Calibri"/>
              <a:cs typeface="Calibri"/>
              <a:sym typeface="Calibri"/>
            </a:endParaRPr>
          </a:p>
        </p:txBody>
      </p:sp>
      <p:cxnSp>
        <p:nvCxnSpPr>
          <p:cNvPr id="49" name="Google Shape;49;p4"/>
          <p:cNvCxnSpPr/>
          <p:nvPr/>
        </p:nvCxnSpPr>
        <p:spPr>
          <a:xfrm>
            <a:off x="411480" y="6419088"/>
            <a:ext cx="11365992" cy="0"/>
          </a:xfrm>
          <a:prstGeom prst="straightConnector1">
            <a:avLst/>
          </a:prstGeom>
          <a:noFill/>
          <a:ln cap="flat" cmpd="sng" w="12700">
            <a:solidFill>
              <a:srgbClr val="D3DCE2"/>
            </a:solidFill>
            <a:prstDash val="solid"/>
            <a:round/>
            <a:headEnd len="sm" w="sm" type="none"/>
            <a:tailEnd len="sm" w="sm" type="none"/>
          </a:ln>
        </p:spPr>
      </p:cxnSp>
      <p:sp>
        <p:nvSpPr>
          <p:cNvPr id="50" name="Google Shape;50;p4"/>
          <p:cNvSpPr/>
          <p:nvPr/>
        </p:nvSpPr>
        <p:spPr>
          <a:xfrm>
            <a:off x="411480" y="645566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5"/>
              </a:buClr>
              <a:buSzPts val="900"/>
              <a:buFont typeface="Calibri"/>
              <a:buNone/>
            </a:pPr>
            <a:r>
              <a:rPr b="0" i="0" lang="en-US" sz="900" u="none" cap="none" strike="noStrike">
                <a:solidFill>
                  <a:srgbClr val="5B6B75"/>
                </a:solidFill>
                <a:latin typeface="Calibri"/>
                <a:ea typeface="Calibri"/>
                <a:cs typeface="Calibri"/>
                <a:sym typeface="Calibri"/>
              </a:rPr>
              <a:t>Alzheimer's Disease | Community Nursing</a:t>
            </a:r>
            <a:endParaRPr b="0" i="0" sz="900" u="none" cap="none" strike="noStrike">
              <a:solidFill>
                <a:schemeClr val="dk1"/>
              </a:solidFill>
              <a:latin typeface="Calibri"/>
              <a:ea typeface="Calibri"/>
              <a:cs typeface="Calibri"/>
              <a:sym typeface="Calibri"/>
            </a:endParaRPr>
          </a:p>
        </p:txBody>
      </p:sp>
      <p:sp>
        <p:nvSpPr>
          <p:cNvPr id="51" name="Google Shape;51;p4"/>
          <p:cNvSpPr/>
          <p:nvPr/>
        </p:nvSpPr>
        <p:spPr>
          <a:xfrm>
            <a:off x="10881360" y="6455664"/>
            <a:ext cx="896112"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16697A"/>
              </a:buClr>
              <a:buSzPts val="900"/>
              <a:buFont typeface="Calibri"/>
              <a:buNone/>
            </a:pPr>
            <a:r>
              <a:rPr b="1" i="0" lang="en-US" sz="900" u="none" cap="none" strike="noStrike">
                <a:solidFill>
                  <a:srgbClr val="16697A"/>
                </a:solidFill>
                <a:latin typeface="Calibri"/>
                <a:ea typeface="Calibri"/>
                <a:cs typeface="Calibri"/>
                <a:sym typeface="Calibri"/>
              </a:rPr>
              <a:t>2</a:t>
            </a:r>
            <a:endParaRPr b="0" i="0" sz="900" u="none" cap="none" strike="noStrike">
              <a:solidFill>
                <a:schemeClr val="dk1"/>
              </a:solidFill>
              <a:latin typeface="Calibri"/>
              <a:ea typeface="Calibri"/>
              <a:cs typeface="Calibri"/>
              <a:sym typeface="Calibri"/>
            </a:endParaRPr>
          </a:p>
        </p:txBody>
      </p:sp>
      <p:sp>
        <p:nvSpPr>
          <p:cNvPr id="52" name="Google Shape;52;p4"/>
          <p:cNvSpPr/>
          <p:nvPr/>
        </p:nvSpPr>
        <p:spPr>
          <a:xfrm>
            <a:off x="411480" y="1170432"/>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4"/>
          <p:cNvSpPr/>
          <p:nvPr/>
        </p:nvSpPr>
        <p:spPr>
          <a:xfrm>
            <a:off x="411480" y="1170432"/>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 name="Google Shape;54;p4"/>
          <p:cNvSpPr/>
          <p:nvPr/>
        </p:nvSpPr>
        <p:spPr>
          <a:xfrm>
            <a:off x="612648" y="1358798"/>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 name="Google Shape;55;p4"/>
          <p:cNvSpPr/>
          <p:nvPr/>
        </p:nvSpPr>
        <p:spPr>
          <a:xfrm>
            <a:off x="612648" y="1358798"/>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1</a:t>
            </a:r>
            <a:endParaRPr b="0" i="0" sz="1100" u="none" cap="none" strike="noStrike">
              <a:solidFill>
                <a:schemeClr val="dk1"/>
              </a:solidFill>
              <a:latin typeface="Calibri"/>
              <a:ea typeface="Calibri"/>
              <a:cs typeface="Calibri"/>
              <a:sym typeface="Calibri"/>
            </a:endParaRPr>
          </a:p>
        </p:txBody>
      </p:sp>
      <p:sp>
        <p:nvSpPr>
          <p:cNvPr id="56" name="Google Shape;56;p4"/>
          <p:cNvSpPr/>
          <p:nvPr/>
        </p:nvSpPr>
        <p:spPr>
          <a:xfrm>
            <a:off x="1033272" y="1207008"/>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This presentation targets UK community nurses supporting people with Alzheimer's disease needs.</a:t>
            </a:r>
            <a:endParaRPr b="0" i="0" sz="1200" u="none" cap="none" strike="noStrike">
              <a:solidFill>
                <a:schemeClr val="dk1"/>
              </a:solidFill>
              <a:latin typeface="Calibri"/>
              <a:ea typeface="Calibri"/>
              <a:cs typeface="Calibri"/>
              <a:sym typeface="Calibri"/>
            </a:endParaRPr>
          </a:p>
        </p:txBody>
      </p:sp>
      <p:sp>
        <p:nvSpPr>
          <p:cNvPr id="57" name="Google Shape;57;p4"/>
          <p:cNvSpPr/>
          <p:nvPr/>
        </p:nvSpPr>
        <p:spPr>
          <a:xfrm>
            <a:off x="411480" y="1912925"/>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4"/>
          <p:cNvSpPr/>
          <p:nvPr/>
        </p:nvSpPr>
        <p:spPr>
          <a:xfrm>
            <a:off x="411480" y="1912925"/>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4"/>
          <p:cNvSpPr/>
          <p:nvPr/>
        </p:nvSpPr>
        <p:spPr>
          <a:xfrm>
            <a:off x="612648" y="2101291"/>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4"/>
          <p:cNvSpPr/>
          <p:nvPr/>
        </p:nvSpPr>
        <p:spPr>
          <a:xfrm>
            <a:off x="612648" y="2101291"/>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2</a:t>
            </a:r>
            <a:endParaRPr b="0" i="0" sz="1100" u="none" cap="none" strike="noStrike">
              <a:solidFill>
                <a:schemeClr val="dk1"/>
              </a:solidFill>
              <a:latin typeface="Calibri"/>
              <a:ea typeface="Calibri"/>
              <a:cs typeface="Calibri"/>
              <a:sym typeface="Calibri"/>
            </a:endParaRPr>
          </a:p>
        </p:txBody>
      </p:sp>
      <p:sp>
        <p:nvSpPr>
          <p:cNvPr id="61" name="Google Shape;61;p4"/>
          <p:cNvSpPr/>
          <p:nvPr/>
        </p:nvSpPr>
        <p:spPr>
          <a:xfrm>
            <a:off x="1033272" y="1949501"/>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Alzheimer's disease is a progressive neurodegenerative condition affecting memory thinking and function.</a:t>
            </a:r>
            <a:endParaRPr b="0" i="0" sz="1200" u="none" cap="none" strike="noStrike">
              <a:solidFill>
                <a:schemeClr val="dk1"/>
              </a:solidFill>
              <a:latin typeface="Calibri"/>
              <a:ea typeface="Calibri"/>
              <a:cs typeface="Calibri"/>
              <a:sym typeface="Calibri"/>
            </a:endParaRPr>
          </a:p>
        </p:txBody>
      </p:sp>
      <p:sp>
        <p:nvSpPr>
          <p:cNvPr id="62" name="Google Shape;62;p4"/>
          <p:cNvSpPr/>
          <p:nvPr/>
        </p:nvSpPr>
        <p:spPr>
          <a:xfrm>
            <a:off x="411480" y="2655418"/>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 name="Google Shape;63;p4"/>
          <p:cNvSpPr/>
          <p:nvPr/>
        </p:nvSpPr>
        <p:spPr>
          <a:xfrm>
            <a:off x="411480" y="2655418"/>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 name="Google Shape;64;p4"/>
          <p:cNvSpPr/>
          <p:nvPr/>
        </p:nvSpPr>
        <p:spPr>
          <a:xfrm>
            <a:off x="612648" y="2843784"/>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4"/>
          <p:cNvSpPr/>
          <p:nvPr/>
        </p:nvSpPr>
        <p:spPr>
          <a:xfrm>
            <a:off x="612648" y="2843784"/>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3</a:t>
            </a:r>
            <a:endParaRPr b="0" i="0" sz="1100" u="none" cap="none" strike="noStrike">
              <a:solidFill>
                <a:schemeClr val="dk1"/>
              </a:solidFill>
              <a:latin typeface="Calibri"/>
              <a:ea typeface="Calibri"/>
              <a:cs typeface="Calibri"/>
              <a:sym typeface="Calibri"/>
            </a:endParaRPr>
          </a:p>
        </p:txBody>
      </p:sp>
      <p:sp>
        <p:nvSpPr>
          <p:cNvPr id="66" name="Google Shape;66;p4"/>
          <p:cNvSpPr/>
          <p:nvPr/>
        </p:nvSpPr>
        <p:spPr>
          <a:xfrm>
            <a:off x="1033272" y="2691994"/>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It causes gradual cognitive decline through brain cell damage and neuronal loss (Kanoria et al., 2026).</a:t>
            </a:r>
            <a:endParaRPr b="0" i="0" sz="1200" u="none" cap="none" strike="noStrike">
              <a:solidFill>
                <a:schemeClr val="dk1"/>
              </a:solidFill>
              <a:latin typeface="Calibri"/>
              <a:ea typeface="Calibri"/>
              <a:cs typeface="Calibri"/>
              <a:sym typeface="Calibri"/>
            </a:endParaRPr>
          </a:p>
        </p:txBody>
      </p:sp>
      <p:sp>
        <p:nvSpPr>
          <p:cNvPr id="67" name="Google Shape;67;p4"/>
          <p:cNvSpPr/>
          <p:nvPr/>
        </p:nvSpPr>
        <p:spPr>
          <a:xfrm>
            <a:off x="411480" y="3397910"/>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 name="Google Shape;68;p4"/>
          <p:cNvSpPr/>
          <p:nvPr/>
        </p:nvSpPr>
        <p:spPr>
          <a:xfrm>
            <a:off x="411480" y="3397910"/>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4"/>
          <p:cNvSpPr/>
          <p:nvPr/>
        </p:nvSpPr>
        <p:spPr>
          <a:xfrm>
            <a:off x="612648" y="3586277"/>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4"/>
          <p:cNvSpPr/>
          <p:nvPr/>
        </p:nvSpPr>
        <p:spPr>
          <a:xfrm>
            <a:off x="612648" y="3586277"/>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4</a:t>
            </a:r>
            <a:endParaRPr b="0" i="0" sz="1100" u="none" cap="none" strike="noStrike">
              <a:solidFill>
                <a:schemeClr val="dk1"/>
              </a:solidFill>
              <a:latin typeface="Calibri"/>
              <a:ea typeface="Calibri"/>
              <a:cs typeface="Calibri"/>
              <a:sym typeface="Calibri"/>
            </a:endParaRPr>
          </a:p>
        </p:txBody>
      </p:sp>
      <p:sp>
        <p:nvSpPr>
          <p:cNvPr id="71" name="Google Shape;71;p4"/>
          <p:cNvSpPr/>
          <p:nvPr/>
        </p:nvSpPr>
        <p:spPr>
          <a:xfrm>
            <a:off x="1033272" y="3434486"/>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Symptoms include memory loss confusion language difficulties and impaired daily living abilities.</a:t>
            </a:r>
            <a:endParaRPr b="0" i="0" sz="1200" u="none" cap="none" strike="noStrike">
              <a:solidFill>
                <a:schemeClr val="dk1"/>
              </a:solidFill>
              <a:latin typeface="Calibri"/>
              <a:ea typeface="Calibri"/>
              <a:cs typeface="Calibri"/>
              <a:sym typeface="Calibri"/>
            </a:endParaRPr>
          </a:p>
        </p:txBody>
      </p:sp>
      <p:sp>
        <p:nvSpPr>
          <p:cNvPr id="72" name="Google Shape;72;p4"/>
          <p:cNvSpPr/>
          <p:nvPr/>
        </p:nvSpPr>
        <p:spPr>
          <a:xfrm>
            <a:off x="411480" y="4140403"/>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4"/>
          <p:cNvSpPr/>
          <p:nvPr/>
        </p:nvSpPr>
        <p:spPr>
          <a:xfrm>
            <a:off x="411480" y="4140403"/>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4"/>
          <p:cNvSpPr/>
          <p:nvPr/>
        </p:nvSpPr>
        <p:spPr>
          <a:xfrm>
            <a:off x="612648" y="4328770"/>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4"/>
          <p:cNvSpPr/>
          <p:nvPr/>
        </p:nvSpPr>
        <p:spPr>
          <a:xfrm>
            <a:off x="612648" y="4328770"/>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5</a:t>
            </a:r>
            <a:endParaRPr b="0" i="0" sz="1100" u="none" cap="none" strike="noStrike">
              <a:solidFill>
                <a:schemeClr val="dk1"/>
              </a:solidFill>
              <a:latin typeface="Calibri"/>
              <a:ea typeface="Calibri"/>
              <a:cs typeface="Calibri"/>
              <a:sym typeface="Calibri"/>
            </a:endParaRPr>
          </a:p>
        </p:txBody>
      </p:sp>
      <p:sp>
        <p:nvSpPr>
          <p:cNvPr id="76" name="Google Shape;76;p4"/>
          <p:cNvSpPr/>
          <p:nvPr/>
        </p:nvSpPr>
        <p:spPr>
          <a:xfrm>
            <a:off x="1033272" y="4176979"/>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Aetiology involves genetics ageing lifestyle factors and complex biological brain changes processes.</a:t>
            </a:r>
            <a:endParaRPr b="0" i="0" sz="1200" u="none" cap="none" strike="noStrike">
              <a:solidFill>
                <a:schemeClr val="dk1"/>
              </a:solidFill>
              <a:latin typeface="Calibri"/>
              <a:ea typeface="Calibri"/>
              <a:cs typeface="Calibri"/>
              <a:sym typeface="Calibri"/>
            </a:endParaRPr>
          </a:p>
        </p:txBody>
      </p:sp>
      <p:sp>
        <p:nvSpPr>
          <p:cNvPr id="77" name="Google Shape;77;p4"/>
          <p:cNvSpPr/>
          <p:nvPr/>
        </p:nvSpPr>
        <p:spPr>
          <a:xfrm>
            <a:off x="6382512" y="1170432"/>
            <a:ext cx="5394960" cy="3657600"/>
          </a:xfrm>
          <a:prstGeom prst="roundRect">
            <a:avLst>
              <a:gd fmla="val 1250"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4"/>
          <p:cNvSpPr/>
          <p:nvPr/>
        </p:nvSpPr>
        <p:spPr>
          <a:xfrm>
            <a:off x="6583680" y="1243584"/>
            <a:ext cx="5029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16697A"/>
              </a:buClr>
              <a:buSzPts val="1000"/>
              <a:buFont typeface="Trebuchet MS"/>
              <a:buNone/>
            </a:pPr>
            <a:r>
              <a:rPr b="1" i="0" lang="en-US" sz="1000" u="none" cap="none" strike="noStrike">
                <a:solidFill>
                  <a:srgbClr val="16697A"/>
                </a:solidFill>
                <a:latin typeface="Trebuchet MS"/>
                <a:ea typeface="Trebuchet MS"/>
                <a:cs typeface="Trebuchet MS"/>
                <a:sym typeface="Trebuchet MS"/>
              </a:rPr>
              <a:t>AETIOLOGY &amp; CLINICAL PICTURE</a:t>
            </a:r>
            <a:endParaRPr b="0" i="0" sz="1000" u="none" cap="none" strike="noStrike">
              <a:solidFill>
                <a:schemeClr val="dk1"/>
              </a:solidFill>
              <a:latin typeface="Calibri"/>
              <a:ea typeface="Calibri"/>
              <a:cs typeface="Calibri"/>
              <a:sym typeface="Calibri"/>
            </a:endParaRPr>
          </a:p>
        </p:txBody>
      </p:sp>
      <p:sp>
        <p:nvSpPr>
          <p:cNvPr id="79" name="Google Shape;79;p4"/>
          <p:cNvSpPr/>
          <p:nvPr/>
        </p:nvSpPr>
        <p:spPr>
          <a:xfrm>
            <a:off x="8330184" y="1737360"/>
            <a:ext cx="1499616" cy="950976"/>
          </a:xfrm>
          <a:prstGeom prst="ellipse">
            <a:avLst/>
          </a:prstGeom>
          <a:solidFill>
            <a:srgbClr val="0E2F44"/>
          </a:solidFill>
          <a:ln cap="flat" cmpd="sng" w="1905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4"/>
          <p:cNvSpPr/>
          <p:nvPr/>
        </p:nvSpPr>
        <p:spPr>
          <a:xfrm>
            <a:off x="8348472" y="1755648"/>
            <a:ext cx="1463040" cy="914400"/>
          </a:xfrm>
          <a:prstGeom prst="rect">
            <a:avLst/>
          </a:prstGeom>
          <a:noFill/>
          <a:ln>
            <a:noFill/>
          </a:ln>
        </p:spPr>
        <p:txBody>
          <a:bodyPr anchorCtr="0" anchor="ctr" bIns="45700" lIns="91425" spcFirstLastPara="1" rIns="91425" wrap="square" tIns="45700">
            <a:noAutofit/>
          </a:bodyPr>
          <a:lstStyle/>
          <a:p>
            <a:pPr indent="0" lvl="0" marL="0" marR="0" rtl="0" algn="ctr">
              <a:lnSpc>
                <a:spcPct val="85000"/>
              </a:lnSpc>
              <a:spcBef>
                <a:spcPts val="0"/>
              </a:spcBef>
              <a:spcAft>
                <a:spcPts val="0"/>
              </a:spcAft>
              <a:buClr>
                <a:srgbClr val="FFFFFF"/>
              </a:buClr>
              <a:buSzPts val="1000"/>
              <a:buFont typeface="Calibri"/>
              <a:buNone/>
            </a:pPr>
            <a:r>
              <a:rPr b="1" i="0" lang="en-US" sz="1000" u="none" cap="none" strike="noStrike">
                <a:solidFill>
                  <a:srgbClr val="FFFFFF"/>
                </a:solidFill>
                <a:latin typeface="Calibri"/>
                <a:ea typeface="Calibri"/>
                <a:cs typeface="Calibri"/>
                <a:sym typeface="Calibri"/>
              </a:rPr>
              <a:t>Alzheimer's</a:t>
            </a:r>
            <a:endParaRPr b="0" i="0" sz="1000" u="none" cap="none" strike="noStrike">
              <a:solidFill>
                <a:schemeClr val="dk1"/>
              </a:solidFill>
              <a:latin typeface="Calibri"/>
              <a:ea typeface="Calibri"/>
              <a:cs typeface="Calibri"/>
              <a:sym typeface="Calibri"/>
            </a:endParaRPr>
          </a:p>
          <a:p>
            <a:pPr indent="0" lvl="0" marL="0" marR="0" rtl="0" algn="ctr">
              <a:lnSpc>
                <a:spcPct val="85000"/>
              </a:lnSpc>
              <a:spcBef>
                <a:spcPts val="0"/>
              </a:spcBef>
              <a:spcAft>
                <a:spcPts val="0"/>
              </a:spcAft>
              <a:buClr>
                <a:srgbClr val="FFFFFF"/>
              </a:buClr>
              <a:buSzPts val="1000"/>
              <a:buFont typeface="Calibri"/>
              <a:buNone/>
            </a:pPr>
            <a:r>
              <a:rPr b="1" i="0" lang="en-US" sz="1000" u="none" cap="none" strike="noStrike">
                <a:solidFill>
                  <a:srgbClr val="FFFFFF"/>
                </a:solidFill>
                <a:latin typeface="Calibri"/>
                <a:ea typeface="Calibri"/>
                <a:cs typeface="Calibri"/>
                <a:sym typeface="Calibri"/>
              </a:rPr>
              <a:t>disease</a:t>
            </a:r>
            <a:endParaRPr b="0" i="0" sz="1000" u="none" cap="none" strike="noStrike">
              <a:solidFill>
                <a:schemeClr val="dk1"/>
              </a:solidFill>
              <a:latin typeface="Calibri"/>
              <a:ea typeface="Calibri"/>
              <a:cs typeface="Calibri"/>
              <a:sym typeface="Calibri"/>
            </a:endParaRPr>
          </a:p>
        </p:txBody>
      </p:sp>
      <p:sp>
        <p:nvSpPr>
          <p:cNvPr id="81" name="Google Shape;81;p4"/>
          <p:cNvSpPr/>
          <p:nvPr/>
        </p:nvSpPr>
        <p:spPr>
          <a:xfrm>
            <a:off x="6583680" y="1572768"/>
            <a:ext cx="1517904" cy="658368"/>
          </a:xfrm>
          <a:prstGeom prst="roundRect">
            <a:avLst>
              <a:gd fmla="val 11111"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4"/>
          <p:cNvSpPr/>
          <p:nvPr/>
        </p:nvSpPr>
        <p:spPr>
          <a:xfrm>
            <a:off x="6620256" y="1572768"/>
            <a:ext cx="1444752" cy="658368"/>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FFFFFF"/>
              </a:buClr>
              <a:buSzPts val="950"/>
              <a:buFont typeface="Calibri"/>
              <a:buNone/>
            </a:pPr>
            <a:r>
              <a:rPr b="1" i="0" lang="en-US" sz="950" u="none" cap="none" strike="noStrike">
                <a:solidFill>
                  <a:srgbClr val="FFFFFF"/>
                </a:solidFill>
                <a:latin typeface="Calibri"/>
                <a:ea typeface="Calibri"/>
                <a:cs typeface="Calibri"/>
                <a:sym typeface="Calibri"/>
              </a:rPr>
              <a:t>Genetics</a:t>
            </a:r>
            <a:endParaRPr b="0" i="0" sz="950" u="none" cap="none" strike="noStrike">
              <a:solidFill>
                <a:schemeClr val="dk1"/>
              </a:solidFill>
              <a:latin typeface="Calibri"/>
              <a:ea typeface="Calibri"/>
              <a:cs typeface="Calibri"/>
              <a:sym typeface="Calibri"/>
            </a:endParaRPr>
          </a:p>
        </p:txBody>
      </p:sp>
      <p:cxnSp>
        <p:nvCxnSpPr>
          <p:cNvPr id="83" name="Google Shape;83;p4"/>
          <p:cNvCxnSpPr/>
          <p:nvPr/>
        </p:nvCxnSpPr>
        <p:spPr>
          <a:xfrm>
            <a:off x="8138160" y="1901952"/>
            <a:ext cx="484632" cy="0"/>
          </a:xfrm>
          <a:prstGeom prst="straightConnector1">
            <a:avLst/>
          </a:prstGeom>
          <a:noFill/>
          <a:ln cap="flat" cmpd="sng" w="19050">
            <a:solidFill>
              <a:srgbClr val="82C0CC"/>
            </a:solidFill>
            <a:prstDash val="solid"/>
            <a:round/>
            <a:headEnd len="sm" w="sm" type="none"/>
            <a:tailEnd len="sm" w="sm" type="none"/>
          </a:ln>
        </p:spPr>
      </p:cxnSp>
      <p:sp>
        <p:nvSpPr>
          <p:cNvPr id="84" name="Google Shape;84;p4"/>
          <p:cNvSpPr/>
          <p:nvPr/>
        </p:nvSpPr>
        <p:spPr>
          <a:xfrm>
            <a:off x="10113264" y="1572768"/>
            <a:ext cx="1517904" cy="658368"/>
          </a:xfrm>
          <a:prstGeom prst="roundRect">
            <a:avLst>
              <a:gd fmla="val 11111"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4"/>
          <p:cNvSpPr/>
          <p:nvPr/>
        </p:nvSpPr>
        <p:spPr>
          <a:xfrm>
            <a:off x="10149840" y="1572768"/>
            <a:ext cx="1444752" cy="658368"/>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FFFFFF"/>
              </a:buClr>
              <a:buSzPts val="950"/>
              <a:buFont typeface="Calibri"/>
              <a:buNone/>
            </a:pPr>
            <a:r>
              <a:rPr b="1" i="0" lang="en-US" sz="950" u="none" cap="none" strike="noStrike">
                <a:solidFill>
                  <a:srgbClr val="FFFFFF"/>
                </a:solidFill>
                <a:latin typeface="Calibri"/>
                <a:ea typeface="Calibri"/>
                <a:cs typeface="Calibri"/>
                <a:sym typeface="Calibri"/>
              </a:rPr>
              <a:t>Ageing</a:t>
            </a:r>
            <a:endParaRPr b="0" i="0" sz="950" u="none" cap="none" strike="noStrike">
              <a:solidFill>
                <a:schemeClr val="dk1"/>
              </a:solidFill>
              <a:latin typeface="Calibri"/>
              <a:ea typeface="Calibri"/>
              <a:cs typeface="Calibri"/>
              <a:sym typeface="Calibri"/>
            </a:endParaRPr>
          </a:p>
        </p:txBody>
      </p:sp>
      <p:cxnSp>
        <p:nvCxnSpPr>
          <p:cNvPr id="86" name="Google Shape;86;p4"/>
          <p:cNvCxnSpPr/>
          <p:nvPr/>
        </p:nvCxnSpPr>
        <p:spPr>
          <a:xfrm>
            <a:off x="9079992" y="1901952"/>
            <a:ext cx="539496" cy="0"/>
          </a:xfrm>
          <a:prstGeom prst="straightConnector1">
            <a:avLst/>
          </a:prstGeom>
          <a:noFill/>
          <a:ln cap="flat" cmpd="sng" w="19050">
            <a:solidFill>
              <a:srgbClr val="82C0CC"/>
            </a:solidFill>
            <a:prstDash val="solid"/>
            <a:round/>
            <a:headEnd len="sm" w="sm" type="none"/>
            <a:tailEnd len="sm" w="sm" type="none"/>
          </a:ln>
        </p:spPr>
      </p:cxnSp>
      <p:sp>
        <p:nvSpPr>
          <p:cNvPr id="87" name="Google Shape;87;p4"/>
          <p:cNvSpPr/>
          <p:nvPr/>
        </p:nvSpPr>
        <p:spPr>
          <a:xfrm>
            <a:off x="6583680" y="2487168"/>
            <a:ext cx="1517904" cy="658368"/>
          </a:xfrm>
          <a:prstGeom prst="roundRect">
            <a:avLst>
              <a:gd fmla="val 11111"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4"/>
          <p:cNvSpPr/>
          <p:nvPr/>
        </p:nvSpPr>
        <p:spPr>
          <a:xfrm>
            <a:off x="6620256" y="2487168"/>
            <a:ext cx="1444752" cy="658368"/>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FFFFFF"/>
              </a:buClr>
              <a:buSzPts val="950"/>
              <a:buFont typeface="Calibri"/>
              <a:buNone/>
            </a:pPr>
            <a:r>
              <a:rPr b="1" i="0" lang="en-US" sz="950" u="none" cap="none" strike="noStrike">
                <a:solidFill>
                  <a:srgbClr val="FFFFFF"/>
                </a:solidFill>
                <a:latin typeface="Calibri"/>
                <a:ea typeface="Calibri"/>
                <a:cs typeface="Calibri"/>
                <a:sym typeface="Calibri"/>
              </a:rPr>
              <a:t>Lifestyle factors</a:t>
            </a:r>
            <a:endParaRPr b="0" i="0" sz="950" u="none" cap="none" strike="noStrike">
              <a:solidFill>
                <a:schemeClr val="dk1"/>
              </a:solidFill>
              <a:latin typeface="Calibri"/>
              <a:ea typeface="Calibri"/>
              <a:cs typeface="Calibri"/>
              <a:sym typeface="Calibri"/>
            </a:endParaRPr>
          </a:p>
        </p:txBody>
      </p:sp>
      <p:cxnSp>
        <p:nvCxnSpPr>
          <p:cNvPr id="89" name="Google Shape;89;p4"/>
          <p:cNvCxnSpPr/>
          <p:nvPr/>
        </p:nvCxnSpPr>
        <p:spPr>
          <a:xfrm>
            <a:off x="8138160" y="2816352"/>
            <a:ext cx="484632" cy="0"/>
          </a:xfrm>
          <a:prstGeom prst="straightConnector1">
            <a:avLst/>
          </a:prstGeom>
          <a:noFill/>
          <a:ln cap="flat" cmpd="sng" w="19050">
            <a:solidFill>
              <a:srgbClr val="82C0CC"/>
            </a:solidFill>
            <a:prstDash val="solid"/>
            <a:round/>
            <a:headEnd len="sm" w="sm" type="none"/>
            <a:tailEnd len="sm" w="sm" type="none"/>
          </a:ln>
        </p:spPr>
      </p:cxnSp>
      <p:sp>
        <p:nvSpPr>
          <p:cNvPr id="90" name="Google Shape;90;p4"/>
          <p:cNvSpPr/>
          <p:nvPr/>
        </p:nvSpPr>
        <p:spPr>
          <a:xfrm>
            <a:off x="10113264" y="2487168"/>
            <a:ext cx="1517904" cy="658368"/>
          </a:xfrm>
          <a:prstGeom prst="roundRect">
            <a:avLst>
              <a:gd fmla="val 11111"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4"/>
          <p:cNvSpPr/>
          <p:nvPr/>
        </p:nvSpPr>
        <p:spPr>
          <a:xfrm>
            <a:off x="10149840" y="2487168"/>
            <a:ext cx="1444752" cy="658368"/>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FFFFFF"/>
              </a:buClr>
              <a:buSzPts val="950"/>
              <a:buFont typeface="Calibri"/>
              <a:buNone/>
            </a:pPr>
            <a:r>
              <a:rPr b="1" i="0" lang="en-US" sz="950" u="none" cap="none" strike="noStrike">
                <a:solidFill>
                  <a:srgbClr val="FFFFFF"/>
                </a:solidFill>
                <a:latin typeface="Calibri"/>
                <a:ea typeface="Calibri"/>
                <a:cs typeface="Calibri"/>
                <a:sym typeface="Calibri"/>
              </a:rPr>
              <a:t>Biological brain changes</a:t>
            </a:r>
            <a:endParaRPr b="0" i="0" sz="950" u="none" cap="none" strike="noStrike">
              <a:solidFill>
                <a:schemeClr val="dk1"/>
              </a:solidFill>
              <a:latin typeface="Calibri"/>
              <a:ea typeface="Calibri"/>
              <a:cs typeface="Calibri"/>
              <a:sym typeface="Calibri"/>
            </a:endParaRPr>
          </a:p>
        </p:txBody>
      </p:sp>
      <p:cxnSp>
        <p:nvCxnSpPr>
          <p:cNvPr id="92" name="Google Shape;92;p4"/>
          <p:cNvCxnSpPr/>
          <p:nvPr/>
        </p:nvCxnSpPr>
        <p:spPr>
          <a:xfrm>
            <a:off x="9079992" y="2816352"/>
            <a:ext cx="539496" cy="0"/>
          </a:xfrm>
          <a:prstGeom prst="straightConnector1">
            <a:avLst/>
          </a:prstGeom>
          <a:noFill/>
          <a:ln cap="flat" cmpd="sng" w="19050">
            <a:solidFill>
              <a:srgbClr val="82C0CC"/>
            </a:solidFill>
            <a:prstDash val="solid"/>
            <a:round/>
            <a:headEnd len="sm" w="sm" type="none"/>
            <a:tailEnd len="sm" w="sm" type="none"/>
          </a:ln>
        </p:spPr>
      </p:cxnSp>
      <p:pic>
        <p:nvPicPr>
          <p:cNvPr id="93" name="Google Shape;93;p4"/>
          <p:cNvPicPr preferRelativeResize="0"/>
          <p:nvPr/>
        </p:nvPicPr>
        <p:blipFill rotWithShape="1">
          <a:blip r:embed="rId3">
            <a:alphaModFix/>
          </a:blip>
          <a:srcRect b="0" l="0" r="0" t="0"/>
          <a:stretch/>
        </p:blipFill>
        <p:spPr>
          <a:xfrm>
            <a:off x="6537960" y="3063240"/>
            <a:ext cx="5084064" cy="1691640"/>
          </a:xfrm>
          <a:prstGeom prst="rect">
            <a:avLst/>
          </a:prstGeom>
          <a:noFill/>
          <a:ln>
            <a:noFill/>
          </a:ln>
        </p:spPr>
      </p:pic>
      <p:sp>
        <p:nvSpPr>
          <p:cNvPr id="94" name="Google Shape;94;p4"/>
          <p:cNvSpPr/>
          <p:nvPr/>
        </p:nvSpPr>
        <p:spPr>
          <a:xfrm>
            <a:off x="411480" y="4956048"/>
            <a:ext cx="11365992" cy="1325880"/>
          </a:xfrm>
          <a:prstGeom prst="roundRect">
            <a:avLst>
              <a:gd fmla="val 3448" name="adj"/>
            </a:avLst>
          </a:prstGeom>
          <a:solidFill>
            <a:srgbClr val="E8EFF3"/>
          </a:solidFill>
          <a:ln cap="flat" cmpd="sng" w="12700">
            <a:solidFill>
              <a:srgbClr val="D3DCE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 name="Google Shape;95;p4"/>
          <p:cNvSpPr/>
          <p:nvPr/>
        </p:nvSpPr>
        <p:spPr>
          <a:xfrm>
            <a:off x="411480" y="4956048"/>
            <a:ext cx="68580" cy="1325880"/>
          </a:xfrm>
          <a:prstGeom prst="roundRect">
            <a:avLst>
              <a:gd fmla="val 40000" name="adj"/>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 name="Google Shape;96;p4"/>
          <p:cNvSpPr/>
          <p:nvPr/>
        </p:nvSpPr>
        <p:spPr>
          <a:xfrm>
            <a:off x="621792" y="5029200"/>
            <a:ext cx="11018520" cy="118872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100"/>
              <a:buFont typeface="Calibri"/>
              <a:buNone/>
            </a:pPr>
            <a:r>
              <a:rPr b="0" i="0" lang="en-US" sz="1100" u="none" cap="none" strike="noStrike">
                <a:solidFill>
                  <a:srgbClr val="24333D"/>
                </a:solidFill>
                <a:latin typeface="Calibri"/>
                <a:ea typeface="Calibri"/>
                <a:cs typeface="Calibri"/>
                <a:sym typeface="Calibri"/>
              </a:rPr>
              <a:t>This presentation will be on community nursing practice of Alzheimer disease in the UK. Alzheimer is an advanced neural disease that results in the progressive loss of memory, cognitive impairment and decreased daily functioning. It develops based on the deterioration of brain cells basing on ageing, genetic attributes, lifestyles and body transformation and this requires appropriate support and person-focused care practices.</a:t>
            </a:r>
            <a:endParaRPr b="0" i="0" sz="1100" u="none" cap="none" strike="noStrik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8FA"/>
        </a:solidFill>
      </p:bgPr>
    </p:bg>
    <p:spTree>
      <p:nvGrpSpPr>
        <p:cNvPr id="101" name="Shape 101"/>
        <p:cNvGrpSpPr/>
        <p:nvPr/>
      </p:nvGrpSpPr>
      <p:grpSpPr>
        <a:xfrm>
          <a:off x="0" y="0"/>
          <a:ext cx="0" cy="0"/>
          <a:chOff x="0" y="0"/>
          <a:chExt cx="0" cy="0"/>
        </a:xfrm>
      </p:grpSpPr>
      <p:sp>
        <p:nvSpPr>
          <p:cNvPr id="102" name="Google Shape;102;p5"/>
          <p:cNvSpPr/>
          <p:nvPr/>
        </p:nvSpPr>
        <p:spPr>
          <a:xfrm>
            <a:off x="0" y="0"/>
            <a:ext cx="12191695" cy="868680"/>
          </a:xfrm>
          <a:prstGeom prst="rect">
            <a:avLst/>
          </a:prstGeom>
          <a:solidFill>
            <a:srgbClr val="0E2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 name="Google Shape;103;p5"/>
          <p:cNvSpPr/>
          <p:nvPr/>
        </p:nvSpPr>
        <p:spPr>
          <a:xfrm>
            <a:off x="0" y="868680"/>
            <a:ext cx="12191695" cy="45720"/>
          </a:xfrm>
          <a:prstGeom prst="rect">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5"/>
          <p:cNvSpPr/>
          <p:nvPr/>
        </p:nvSpPr>
        <p:spPr>
          <a:xfrm>
            <a:off x="411480" y="219456"/>
            <a:ext cx="658368" cy="438912"/>
          </a:xfrm>
          <a:prstGeom prst="roundRect">
            <a:avLst>
              <a:gd fmla="val 20833"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5"/>
          <p:cNvSpPr/>
          <p:nvPr/>
        </p:nvSpPr>
        <p:spPr>
          <a:xfrm>
            <a:off x="411480" y="219456"/>
            <a:ext cx="658368" cy="438912"/>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600"/>
              <a:buFont typeface="Trebuchet MS"/>
              <a:buNone/>
            </a:pPr>
            <a:r>
              <a:rPr b="1" i="0" lang="en-US" sz="1600" u="none" cap="none" strike="noStrike">
                <a:solidFill>
                  <a:srgbClr val="0E2F44"/>
                </a:solidFill>
                <a:latin typeface="Trebuchet MS"/>
                <a:ea typeface="Trebuchet MS"/>
                <a:cs typeface="Trebuchet MS"/>
                <a:sym typeface="Trebuchet MS"/>
              </a:rPr>
              <a:t>02</a:t>
            </a:r>
            <a:endParaRPr b="0" i="0" sz="1600" u="none" cap="none" strike="noStrike">
              <a:solidFill>
                <a:schemeClr val="dk1"/>
              </a:solidFill>
              <a:latin typeface="Calibri"/>
              <a:ea typeface="Calibri"/>
              <a:cs typeface="Calibri"/>
              <a:sym typeface="Calibri"/>
            </a:endParaRPr>
          </a:p>
        </p:txBody>
      </p:sp>
      <p:sp>
        <p:nvSpPr>
          <p:cNvPr id="106" name="Google Shape;106;p5"/>
          <p:cNvSpPr/>
          <p:nvPr/>
        </p:nvSpPr>
        <p:spPr>
          <a:xfrm>
            <a:off x="1207008" y="182880"/>
            <a:ext cx="10515600" cy="512064"/>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400"/>
              <a:buFont typeface="Trebuchet MS"/>
              <a:buNone/>
            </a:pPr>
            <a:r>
              <a:rPr b="1" i="0" lang="en-US" sz="2400" u="none" cap="none" strike="noStrike">
                <a:solidFill>
                  <a:srgbClr val="FFFFFF"/>
                </a:solidFill>
                <a:latin typeface="Trebuchet MS"/>
                <a:ea typeface="Trebuchet MS"/>
                <a:cs typeface="Trebuchet MS"/>
                <a:sym typeface="Trebuchet MS"/>
              </a:rPr>
              <a:t>Slide 2: Prevalence and Burden</a:t>
            </a:r>
            <a:endParaRPr b="0" i="0" sz="2400" u="none" cap="none" strike="noStrike">
              <a:solidFill>
                <a:schemeClr val="dk1"/>
              </a:solidFill>
              <a:latin typeface="Calibri"/>
              <a:ea typeface="Calibri"/>
              <a:cs typeface="Calibri"/>
              <a:sym typeface="Calibri"/>
            </a:endParaRPr>
          </a:p>
        </p:txBody>
      </p:sp>
      <p:cxnSp>
        <p:nvCxnSpPr>
          <p:cNvPr id="107" name="Google Shape;107;p5"/>
          <p:cNvCxnSpPr/>
          <p:nvPr/>
        </p:nvCxnSpPr>
        <p:spPr>
          <a:xfrm>
            <a:off x="411480" y="6419088"/>
            <a:ext cx="11365992" cy="0"/>
          </a:xfrm>
          <a:prstGeom prst="straightConnector1">
            <a:avLst/>
          </a:prstGeom>
          <a:noFill/>
          <a:ln cap="flat" cmpd="sng" w="12700">
            <a:solidFill>
              <a:srgbClr val="D3DCE2"/>
            </a:solidFill>
            <a:prstDash val="solid"/>
            <a:round/>
            <a:headEnd len="sm" w="sm" type="none"/>
            <a:tailEnd len="sm" w="sm" type="none"/>
          </a:ln>
        </p:spPr>
      </p:cxnSp>
      <p:sp>
        <p:nvSpPr>
          <p:cNvPr id="108" name="Google Shape;108;p5"/>
          <p:cNvSpPr/>
          <p:nvPr/>
        </p:nvSpPr>
        <p:spPr>
          <a:xfrm>
            <a:off x="411480" y="645566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5"/>
              </a:buClr>
              <a:buSzPts val="900"/>
              <a:buFont typeface="Calibri"/>
              <a:buNone/>
            </a:pPr>
            <a:r>
              <a:rPr b="0" i="0" lang="en-US" sz="900" u="none" cap="none" strike="noStrike">
                <a:solidFill>
                  <a:srgbClr val="5B6B75"/>
                </a:solidFill>
                <a:latin typeface="Calibri"/>
                <a:ea typeface="Calibri"/>
                <a:cs typeface="Calibri"/>
                <a:sym typeface="Calibri"/>
              </a:rPr>
              <a:t>Alzheimer's Disease | Community Nursing</a:t>
            </a:r>
            <a:endParaRPr b="0" i="0" sz="900" u="none" cap="none" strike="noStrike">
              <a:solidFill>
                <a:schemeClr val="dk1"/>
              </a:solidFill>
              <a:latin typeface="Calibri"/>
              <a:ea typeface="Calibri"/>
              <a:cs typeface="Calibri"/>
              <a:sym typeface="Calibri"/>
            </a:endParaRPr>
          </a:p>
        </p:txBody>
      </p:sp>
      <p:sp>
        <p:nvSpPr>
          <p:cNvPr id="109" name="Google Shape;109;p5"/>
          <p:cNvSpPr/>
          <p:nvPr/>
        </p:nvSpPr>
        <p:spPr>
          <a:xfrm>
            <a:off x="10881360" y="6455664"/>
            <a:ext cx="896112"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16697A"/>
              </a:buClr>
              <a:buSzPts val="900"/>
              <a:buFont typeface="Calibri"/>
              <a:buNone/>
            </a:pPr>
            <a:r>
              <a:rPr b="1" i="0" lang="en-US" sz="900" u="none" cap="none" strike="noStrike">
                <a:solidFill>
                  <a:srgbClr val="16697A"/>
                </a:solidFill>
                <a:latin typeface="Calibri"/>
                <a:ea typeface="Calibri"/>
                <a:cs typeface="Calibri"/>
                <a:sym typeface="Calibri"/>
              </a:rPr>
              <a:t>3</a:t>
            </a:r>
            <a:endParaRPr b="0" i="0" sz="900" u="none" cap="none" strike="noStrike">
              <a:solidFill>
                <a:schemeClr val="dk1"/>
              </a:solidFill>
              <a:latin typeface="Calibri"/>
              <a:ea typeface="Calibri"/>
              <a:cs typeface="Calibri"/>
              <a:sym typeface="Calibri"/>
            </a:endParaRPr>
          </a:p>
        </p:txBody>
      </p:sp>
      <p:sp>
        <p:nvSpPr>
          <p:cNvPr id="110" name="Google Shape;110;p5"/>
          <p:cNvSpPr/>
          <p:nvPr/>
        </p:nvSpPr>
        <p:spPr>
          <a:xfrm>
            <a:off x="411480" y="1170432"/>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5"/>
          <p:cNvSpPr/>
          <p:nvPr/>
        </p:nvSpPr>
        <p:spPr>
          <a:xfrm>
            <a:off x="411480" y="1170432"/>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5"/>
          <p:cNvSpPr/>
          <p:nvPr/>
        </p:nvSpPr>
        <p:spPr>
          <a:xfrm>
            <a:off x="612648" y="1358798"/>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5"/>
          <p:cNvSpPr/>
          <p:nvPr/>
        </p:nvSpPr>
        <p:spPr>
          <a:xfrm>
            <a:off x="612648" y="1358798"/>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1</a:t>
            </a:r>
            <a:endParaRPr b="0" i="0" sz="1100" u="none" cap="none" strike="noStrike">
              <a:solidFill>
                <a:schemeClr val="dk1"/>
              </a:solidFill>
              <a:latin typeface="Calibri"/>
              <a:ea typeface="Calibri"/>
              <a:cs typeface="Calibri"/>
              <a:sym typeface="Calibri"/>
            </a:endParaRPr>
          </a:p>
        </p:txBody>
      </p:sp>
      <p:sp>
        <p:nvSpPr>
          <p:cNvPr id="114" name="Google Shape;114;p5"/>
          <p:cNvSpPr/>
          <p:nvPr/>
        </p:nvSpPr>
        <p:spPr>
          <a:xfrm>
            <a:off x="1033272" y="1207008"/>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Alzheimer's affects millions globally with increasing prevalence among ageing populations worldwide today.</a:t>
            </a:r>
            <a:endParaRPr b="0" i="0" sz="1200" u="none" cap="none" strike="noStrike">
              <a:solidFill>
                <a:schemeClr val="dk1"/>
              </a:solidFill>
              <a:latin typeface="Calibri"/>
              <a:ea typeface="Calibri"/>
              <a:cs typeface="Calibri"/>
              <a:sym typeface="Calibri"/>
            </a:endParaRPr>
          </a:p>
        </p:txBody>
      </p:sp>
      <p:sp>
        <p:nvSpPr>
          <p:cNvPr id="115" name="Google Shape;115;p5"/>
          <p:cNvSpPr/>
          <p:nvPr/>
        </p:nvSpPr>
        <p:spPr>
          <a:xfrm>
            <a:off x="411480" y="1912925"/>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5"/>
          <p:cNvSpPr/>
          <p:nvPr/>
        </p:nvSpPr>
        <p:spPr>
          <a:xfrm>
            <a:off x="411480" y="1912925"/>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5"/>
          <p:cNvSpPr/>
          <p:nvPr/>
        </p:nvSpPr>
        <p:spPr>
          <a:xfrm>
            <a:off x="612648" y="2101291"/>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5"/>
          <p:cNvSpPr/>
          <p:nvPr/>
        </p:nvSpPr>
        <p:spPr>
          <a:xfrm>
            <a:off x="612648" y="2101291"/>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2</a:t>
            </a:r>
            <a:endParaRPr b="0" i="0" sz="1100" u="none" cap="none" strike="noStrike">
              <a:solidFill>
                <a:schemeClr val="dk1"/>
              </a:solidFill>
              <a:latin typeface="Calibri"/>
              <a:ea typeface="Calibri"/>
              <a:cs typeface="Calibri"/>
              <a:sym typeface="Calibri"/>
            </a:endParaRPr>
          </a:p>
        </p:txBody>
      </p:sp>
      <p:sp>
        <p:nvSpPr>
          <p:cNvPr id="119" name="Google Shape;119;p5"/>
          <p:cNvSpPr/>
          <p:nvPr/>
        </p:nvSpPr>
        <p:spPr>
          <a:xfrm>
            <a:off x="1033272" y="1949501"/>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In the UK dementia affects many people with Alzheimer's being most common (Grese et al., 2026).</a:t>
            </a:r>
            <a:endParaRPr b="0" i="0" sz="1200" u="none" cap="none" strike="noStrike">
              <a:solidFill>
                <a:schemeClr val="dk1"/>
              </a:solidFill>
              <a:latin typeface="Calibri"/>
              <a:ea typeface="Calibri"/>
              <a:cs typeface="Calibri"/>
              <a:sym typeface="Calibri"/>
            </a:endParaRPr>
          </a:p>
        </p:txBody>
      </p:sp>
      <p:sp>
        <p:nvSpPr>
          <p:cNvPr id="120" name="Google Shape;120;p5"/>
          <p:cNvSpPr/>
          <p:nvPr/>
        </p:nvSpPr>
        <p:spPr>
          <a:xfrm>
            <a:off x="411480" y="2655418"/>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5"/>
          <p:cNvSpPr/>
          <p:nvPr/>
        </p:nvSpPr>
        <p:spPr>
          <a:xfrm>
            <a:off x="411480" y="2655418"/>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5"/>
          <p:cNvSpPr/>
          <p:nvPr/>
        </p:nvSpPr>
        <p:spPr>
          <a:xfrm>
            <a:off x="612648" y="2843784"/>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5"/>
          <p:cNvSpPr/>
          <p:nvPr/>
        </p:nvSpPr>
        <p:spPr>
          <a:xfrm>
            <a:off x="612648" y="2843784"/>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3</a:t>
            </a:r>
            <a:endParaRPr b="0" i="0" sz="1100" u="none" cap="none" strike="noStrike">
              <a:solidFill>
                <a:schemeClr val="dk1"/>
              </a:solidFill>
              <a:latin typeface="Calibri"/>
              <a:ea typeface="Calibri"/>
              <a:cs typeface="Calibri"/>
              <a:sym typeface="Calibri"/>
            </a:endParaRPr>
          </a:p>
        </p:txBody>
      </p:sp>
      <p:sp>
        <p:nvSpPr>
          <p:cNvPr id="124" name="Google Shape;124;p5"/>
          <p:cNvSpPr/>
          <p:nvPr/>
        </p:nvSpPr>
        <p:spPr>
          <a:xfrm>
            <a:off x="1033272" y="2691994"/>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Rising cases create significant healthcare pressures requiring extensive support services and resources.</a:t>
            </a:r>
            <a:endParaRPr b="0" i="0" sz="1200" u="none" cap="none" strike="noStrike">
              <a:solidFill>
                <a:schemeClr val="dk1"/>
              </a:solidFill>
              <a:latin typeface="Calibri"/>
              <a:ea typeface="Calibri"/>
              <a:cs typeface="Calibri"/>
              <a:sym typeface="Calibri"/>
            </a:endParaRPr>
          </a:p>
        </p:txBody>
      </p:sp>
      <p:sp>
        <p:nvSpPr>
          <p:cNvPr id="125" name="Google Shape;125;p5"/>
          <p:cNvSpPr/>
          <p:nvPr/>
        </p:nvSpPr>
        <p:spPr>
          <a:xfrm>
            <a:off x="411480" y="3397910"/>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 name="Google Shape;126;p5"/>
          <p:cNvSpPr/>
          <p:nvPr/>
        </p:nvSpPr>
        <p:spPr>
          <a:xfrm>
            <a:off x="411480" y="3397910"/>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 name="Google Shape;127;p5"/>
          <p:cNvSpPr/>
          <p:nvPr/>
        </p:nvSpPr>
        <p:spPr>
          <a:xfrm>
            <a:off x="612648" y="3586277"/>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5"/>
          <p:cNvSpPr/>
          <p:nvPr/>
        </p:nvSpPr>
        <p:spPr>
          <a:xfrm>
            <a:off x="612648" y="3586277"/>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4</a:t>
            </a:r>
            <a:endParaRPr b="0" i="0" sz="1100" u="none" cap="none" strike="noStrike">
              <a:solidFill>
                <a:schemeClr val="dk1"/>
              </a:solidFill>
              <a:latin typeface="Calibri"/>
              <a:ea typeface="Calibri"/>
              <a:cs typeface="Calibri"/>
              <a:sym typeface="Calibri"/>
            </a:endParaRPr>
          </a:p>
        </p:txBody>
      </p:sp>
      <p:sp>
        <p:nvSpPr>
          <p:cNvPr id="129" name="Google Shape;129;p5"/>
          <p:cNvSpPr/>
          <p:nvPr/>
        </p:nvSpPr>
        <p:spPr>
          <a:xfrm>
            <a:off x="1033272" y="3434486"/>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Economic burden includes treatment costs social care expenses and productivity losses nationally.</a:t>
            </a:r>
            <a:endParaRPr b="0" i="0" sz="1200" u="none" cap="none" strike="noStrike">
              <a:solidFill>
                <a:schemeClr val="dk1"/>
              </a:solidFill>
              <a:latin typeface="Calibri"/>
              <a:ea typeface="Calibri"/>
              <a:cs typeface="Calibri"/>
              <a:sym typeface="Calibri"/>
            </a:endParaRPr>
          </a:p>
        </p:txBody>
      </p:sp>
      <p:sp>
        <p:nvSpPr>
          <p:cNvPr id="130" name="Google Shape;130;p5"/>
          <p:cNvSpPr/>
          <p:nvPr/>
        </p:nvSpPr>
        <p:spPr>
          <a:xfrm>
            <a:off x="411480" y="4140403"/>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p5"/>
          <p:cNvSpPr/>
          <p:nvPr/>
        </p:nvSpPr>
        <p:spPr>
          <a:xfrm>
            <a:off x="411480" y="4140403"/>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 name="Google Shape;132;p5"/>
          <p:cNvSpPr/>
          <p:nvPr/>
        </p:nvSpPr>
        <p:spPr>
          <a:xfrm>
            <a:off x="612648" y="4328770"/>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 name="Google Shape;133;p5"/>
          <p:cNvSpPr/>
          <p:nvPr/>
        </p:nvSpPr>
        <p:spPr>
          <a:xfrm>
            <a:off x="612648" y="4328770"/>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5</a:t>
            </a:r>
            <a:endParaRPr b="0" i="0" sz="1100" u="none" cap="none" strike="noStrike">
              <a:solidFill>
                <a:schemeClr val="dk1"/>
              </a:solidFill>
              <a:latin typeface="Calibri"/>
              <a:ea typeface="Calibri"/>
              <a:cs typeface="Calibri"/>
              <a:sym typeface="Calibri"/>
            </a:endParaRPr>
          </a:p>
        </p:txBody>
      </p:sp>
      <p:sp>
        <p:nvSpPr>
          <p:cNvPr id="134" name="Google Shape;134;p5"/>
          <p:cNvSpPr/>
          <p:nvPr/>
        </p:nvSpPr>
        <p:spPr>
          <a:xfrm>
            <a:off x="1033272" y="4176979"/>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Social burden impacts families' carers communities through emotional stress and responsibilities too.</a:t>
            </a:r>
            <a:endParaRPr b="0" i="0" sz="1200" u="none" cap="none" strike="noStrike">
              <a:solidFill>
                <a:schemeClr val="dk1"/>
              </a:solidFill>
              <a:latin typeface="Calibri"/>
              <a:ea typeface="Calibri"/>
              <a:cs typeface="Calibri"/>
              <a:sym typeface="Calibri"/>
            </a:endParaRPr>
          </a:p>
        </p:txBody>
      </p:sp>
      <p:sp>
        <p:nvSpPr>
          <p:cNvPr id="135" name="Google Shape;135;p5"/>
          <p:cNvSpPr/>
          <p:nvPr/>
        </p:nvSpPr>
        <p:spPr>
          <a:xfrm>
            <a:off x="6382512" y="1170432"/>
            <a:ext cx="5394960" cy="3657600"/>
          </a:xfrm>
          <a:prstGeom prst="roundRect">
            <a:avLst>
              <a:gd fmla="val 1250"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 name="Google Shape;136;p5"/>
          <p:cNvSpPr/>
          <p:nvPr/>
        </p:nvSpPr>
        <p:spPr>
          <a:xfrm>
            <a:off x="6583680" y="1243584"/>
            <a:ext cx="5029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16697A"/>
              </a:buClr>
              <a:buSzPts val="1000"/>
              <a:buFont typeface="Trebuchet MS"/>
              <a:buNone/>
            </a:pPr>
            <a:r>
              <a:rPr b="1" i="0" lang="en-US" sz="1000" u="none" cap="none" strike="noStrike">
                <a:solidFill>
                  <a:srgbClr val="16697A"/>
                </a:solidFill>
                <a:latin typeface="Trebuchet MS"/>
                <a:ea typeface="Trebuchet MS"/>
                <a:cs typeface="Trebuchet MS"/>
                <a:sym typeface="Trebuchet MS"/>
              </a:rPr>
              <a:t>DIMENSIONS OF BURDEN</a:t>
            </a:r>
            <a:endParaRPr b="0" i="0" sz="1000" u="none" cap="none" strike="noStrike">
              <a:solidFill>
                <a:schemeClr val="dk1"/>
              </a:solidFill>
              <a:latin typeface="Calibri"/>
              <a:ea typeface="Calibri"/>
              <a:cs typeface="Calibri"/>
              <a:sym typeface="Calibri"/>
            </a:endParaRPr>
          </a:p>
        </p:txBody>
      </p:sp>
      <p:sp>
        <p:nvSpPr>
          <p:cNvPr id="137" name="Google Shape;137;p5"/>
          <p:cNvSpPr/>
          <p:nvPr/>
        </p:nvSpPr>
        <p:spPr>
          <a:xfrm>
            <a:off x="6583680" y="1572768"/>
            <a:ext cx="1603248" cy="914400"/>
          </a:xfrm>
          <a:prstGeom prst="roundRect">
            <a:avLst>
              <a:gd fmla="val 6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5"/>
          <p:cNvSpPr/>
          <p:nvPr/>
        </p:nvSpPr>
        <p:spPr>
          <a:xfrm>
            <a:off x="6629400" y="1645920"/>
            <a:ext cx="1511808" cy="292608"/>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300"/>
              <a:buFont typeface="Trebuchet MS"/>
              <a:buNone/>
            </a:pPr>
            <a:r>
              <a:rPr b="1" i="0" lang="en-US" sz="1300" u="none" cap="none" strike="noStrike">
                <a:solidFill>
                  <a:srgbClr val="FFFFFF"/>
                </a:solidFill>
                <a:latin typeface="Trebuchet MS"/>
                <a:ea typeface="Trebuchet MS"/>
                <a:cs typeface="Trebuchet MS"/>
                <a:sym typeface="Trebuchet MS"/>
              </a:rPr>
              <a:t>Health</a:t>
            </a:r>
            <a:endParaRPr b="0" i="0" sz="1300" u="none" cap="none" strike="noStrike">
              <a:solidFill>
                <a:schemeClr val="dk1"/>
              </a:solidFill>
              <a:latin typeface="Calibri"/>
              <a:ea typeface="Calibri"/>
              <a:cs typeface="Calibri"/>
              <a:sym typeface="Calibri"/>
            </a:endParaRPr>
          </a:p>
        </p:txBody>
      </p:sp>
      <p:sp>
        <p:nvSpPr>
          <p:cNvPr id="139" name="Google Shape;139;p5"/>
          <p:cNvSpPr/>
          <p:nvPr/>
        </p:nvSpPr>
        <p:spPr>
          <a:xfrm>
            <a:off x="6629400" y="1938528"/>
            <a:ext cx="1511808" cy="502920"/>
          </a:xfrm>
          <a:prstGeom prst="rect">
            <a:avLst/>
          </a:prstGeom>
          <a:noFill/>
          <a:ln>
            <a:noFill/>
          </a:ln>
        </p:spPr>
        <p:txBody>
          <a:bodyPr anchorCtr="0" anchor="t" bIns="45700" lIns="91425" spcFirstLastPara="1" rIns="91425" wrap="square" tIns="45700">
            <a:noAutofit/>
          </a:bodyPr>
          <a:lstStyle/>
          <a:p>
            <a:pPr indent="0" lvl="0" marL="0" marR="0" rtl="0" algn="ctr">
              <a:lnSpc>
                <a:spcPct val="85000"/>
              </a:lnSpc>
              <a:spcBef>
                <a:spcPts val="0"/>
              </a:spcBef>
              <a:spcAft>
                <a:spcPts val="0"/>
              </a:spcAft>
              <a:buClr>
                <a:srgbClr val="FFFFFF"/>
              </a:buClr>
              <a:buSzPts val="900"/>
              <a:buFont typeface="Calibri"/>
              <a:buNone/>
            </a:pPr>
            <a:r>
              <a:rPr b="0" i="0" lang="en-US" sz="900" u="none" cap="none" strike="noStrike">
                <a:solidFill>
                  <a:srgbClr val="FFFFFF"/>
                </a:solidFill>
                <a:latin typeface="Calibri"/>
                <a:ea typeface="Calibri"/>
                <a:cs typeface="Calibri"/>
                <a:sym typeface="Calibri"/>
              </a:rPr>
              <a:t>Services and resource pressure</a:t>
            </a:r>
            <a:endParaRPr b="0" i="0" sz="900" u="none" cap="none" strike="noStrike">
              <a:solidFill>
                <a:schemeClr val="dk1"/>
              </a:solidFill>
              <a:latin typeface="Calibri"/>
              <a:ea typeface="Calibri"/>
              <a:cs typeface="Calibri"/>
              <a:sym typeface="Calibri"/>
            </a:endParaRPr>
          </a:p>
        </p:txBody>
      </p:sp>
      <p:sp>
        <p:nvSpPr>
          <p:cNvPr id="140" name="Google Shape;140;p5"/>
          <p:cNvSpPr/>
          <p:nvPr/>
        </p:nvSpPr>
        <p:spPr>
          <a:xfrm>
            <a:off x="8278368" y="1572768"/>
            <a:ext cx="1603248" cy="914400"/>
          </a:xfrm>
          <a:prstGeom prst="roundRect">
            <a:avLst>
              <a:gd fmla="val 6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 name="Google Shape;141;p5"/>
          <p:cNvSpPr/>
          <p:nvPr/>
        </p:nvSpPr>
        <p:spPr>
          <a:xfrm>
            <a:off x="8324088" y="1645920"/>
            <a:ext cx="1511808" cy="292608"/>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300"/>
              <a:buFont typeface="Trebuchet MS"/>
              <a:buNone/>
            </a:pPr>
            <a:r>
              <a:rPr b="1" i="0" lang="en-US" sz="1300" u="none" cap="none" strike="noStrike">
                <a:solidFill>
                  <a:srgbClr val="FFFFFF"/>
                </a:solidFill>
                <a:latin typeface="Trebuchet MS"/>
                <a:ea typeface="Trebuchet MS"/>
                <a:cs typeface="Trebuchet MS"/>
                <a:sym typeface="Trebuchet MS"/>
              </a:rPr>
              <a:t>Economic</a:t>
            </a:r>
            <a:endParaRPr b="0" i="0" sz="1300" u="none" cap="none" strike="noStrike">
              <a:solidFill>
                <a:schemeClr val="dk1"/>
              </a:solidFill>
              <a:latin typeface="Calibri"/>
              <a:ea typeface="Calibri"/>
              <a:cs typeface="Calibri"/>
              <a:sym typeface="Calibri"/>
            </a:endParaRPr>
          </a:p>
        </p:txBody>
      </p:sp>
      <p:sp>
        <p:nvSpPr>
          <p:cNvPr id="142" name="Google Shape;142;p5"/>
          <p:cNvSpPr/>
          <p:nvPr/>
        </p:nvSpPr>
        <p:spPr>
          <a:xfrm>
            <a:off x="8324088" y="1938528"/>
            <a:ext cx="1511808" cy="502920"/>
          </a:xfrm>
          <a:prstGeom prst="rect">
            <a:avLst/>
          </a:prstGeom>
          <a:noFill/>
          <a:ln>
            <a:noFill/>
          </a:ln>
        </p:spPr>
        <p:txBody>
          <a:bodyPr anchorCtr="0" anchor="t" bIns="45700" lIns="91425" spcFirstLastPara="1" rIns="91425" wrap="square" tIns="45700">
            <a:noAutofit/>
          </a:bodyPr>
          <a:lstStyle/>
          <a:p>
            <a:pPr indent="0" lvl="0" marL="0" marR="0" rtl="0" algn="ctr">
              <a:lnSpc>
                <a:spcPct val="85000"/>
              </a:lnSpc>
              <a:spcBef>
                <a:spcPts val="0"/>
              </a:spcBef>
              <a:spcAft>
                <a:spcPts val="0"/>
              </a:spcAft>
              <a:buClr>
                <a:srgbClr val="FFFFFF"/>
              </a:buClr>
              <a:buSzPts val="900"/>
              <a:buFont typeface="Calibri"/>
              <a:buNone/>
            </a:pPr>
            <a:r>
              <a:rPr b="0" i="0" lang="en-US" sz="900" u="none" cap="none" strike="noStrike">
                <a:solidFill>
                  <a:srgbClr val="FFFFFF"/>
                </a:solidFill>
                <a:latin typeface="Calibri"/>
                <a:ea typeface="Calibri"/>
                <a:cs typeface="Calibri"/>
                <a:sym typeface="Calibri"/>
              </a:rPr>
              <a:t>Treatment, social care, productivity</a:t>
            </a:r>
            <a:endParaRPr b="0" i="0" sz="900" u="none" cap="none" strike="noStrike">
              <a:solidFill>
                <a:schemeClr val="dk1"/>
              </a:solidFill>
              <a:latin typeface="Calibri"/>
              <a:ea typeface="Calibri"/>
              <a:cs typeface="Calibri"/>
              <a:sym typeface="Calibri"/>
            </a:endParaRPr>
          </a:p>
        </p:txBody>
      </p:sp>
      <p:sp>
        <p:nvSpPr>
          <p:cNvPr id="143" name="Google Shape;143;p5"/>
          <p:cNvSpPr/>
          <p:nvPr/>
        </p:nvSpPr>
        <p:spPr>
          <a:xfrm>
            <a:off x="9973056" y="1572768"/>
            <a:ext cx="1603248" cy="914400"/>
          </a:xfrm>
          <a:prstGeom prst="roundRect">
            <a:avLst>
              <a:gd fmla="val 6000" name="adj"/>
            </a:avLst>
          </a:prstGeom>
          <a:solidFill>
            <a:srgbClr val="82C0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 name="Google Shape;144;p5"/>
          <p:cNvSpPr/>
          <p:nvPr/>
        </p:nvSpPr>
        <p:spPr>
          <a:xfrm>
            <a:off x="10018776" y="1645920"/>
            <a:ext cx="1511808" cy="292608"/>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300"/>
              <a:buFont typeface="Trebuchet MS"/>
              <a:buNone/>
            </a:pPr>
            <a:r>
              <a:rPr b="1" i="0" lang="en-US" sz="1300" u="none" cap="none" strike="noStrike">
                <a:solidFill>
                  <a:srgbClr val="0E2F44"/>
                </a:solidFill>
                <a:latin typeface="Trebuchet MS"/>
                <a:ea typeface="Trebuchet MS"/>
                <a:cs typeface="Trebuchet MS"/>
                <a:sym typeface="Trebuchet MS"/>
              </a:rPr>
              <a:t>Social</a:t>
            </a:r>
            <a:endParaRPr b="0" i="0" sz="1300" u="none" cap="none" strike="noStrike">
              <a:solidFill>
                <a:schemeClr val="dk1"/>
              </a:solidFill>
              <a:latin typeface="Calibri"/>
              <a:ea typeface="Calibri"/>
              <a:cs typeface="Calibri"/>
              <a:sym typeface="Calibri"/>
            </a:endParaRPr>
          </a:p>
        </p:txBody>
      </p:sp>
      <p:sp>
        <p:nvSpPr>
          <p:cNvPr id="145" name="Google Shape;145;p5"/>
          <p:cNvSpPr/>
          <p:nvPr/>
        </p:nvSpPr>
        <p:spPr>
          <a:xfrm>
            <a:off x="10018776" y="1938528"/>
            <a:ext cx="1511808" cy="502920"/>
          </a:xfrm>
          <a:prstGeom prst="rect">
            <a:avLst/>
          </a:prstGeom>
          <a:noFill/>
          <a:ln>
            <a:noFill/>
          </a:ln>
        </p:spPr>
        <p:txBody>
          <a:bodyPr anchorCtr="0" anchor="t" bIns="45700" lIns="91425" spcFirstLastPara="1" rIns="91425" wrap="square" tIns="45700">
            <a:noAutofit/>
          </a:bodyPr>
          <a:lstStyle/>
          <a:p>
            <a:pPr indent="0" lvl="0" marL="0" marR="0" rtl="0" algn="ctr">
              <a:lnSpc>
                <a:spcPct val="85000"/>
              </a:lnSpc>
              <a:spcBef>
                <a:spcPts val="0"/>
              </a:spcBef>
              <a:spcAft>
                <a:spcPts val="0"/>
              </a:spcAft>
              <a:buClr>
                <a:srgbClr val="0E2F44"/>
              </a:buClr>
              <a:buSzPts val="900"/>
              <a:buFont typeface="Calibri"/>
              <a:buNone/>
            </a:pPr>
            <a:r>
              <a:rPr b="0" i="0" lang="en-US" sz="900" u="none" cap="none" strike="noStrike">
                <a:solidFill>
                  <a:srgbClr val="0E2F44"/>
                </a:solidFill>
                <a:latin typeface="Calibri"/>
                <a:ea typeface="Calibri"/>
                <a:cs typeface="Calibri"/>
                <a:sym typeface="Calibri"/>
              </a:rPr>
              <a:t>Families, carers, communities</a:t>
            </a:r>
            <a:endParaRPr b="0" i="0" sz="900" u="none" cap="none" strike="noStrike">
              <a:solidFill>
                <a:schemeClr val="dk1"/>
              </a:solidFill>
              <a:latin typeface="Calibri"/>
              <a:ea typeface="Calibri"/>
              <a:cs typeface="Calibri"/>
              <a:sym typeface="Calibri"/>
            </a:endParaRPr>
          </a:p>
        </p:txBody>
      </p:sp>
      <p:pic>
        <p:nvPicPr>
          <p:cNvPr id="146" name="Google Shape;146;p5"/>
          <p:cNvPicPr preferRelativeResize="0"/>
          <p:nvPr/>
        </p:nvPicPr>
        <p:blipFill rotWithShape="1">
          <a:blip r:embed="rId3">
            <a:alphaModFix/>
          </a:blip>
          <a:srcRect b="0" l="0" r="0" t="0"/>
          <a:stretch/>
        </p:blipFill>
        <p:spPr>
          <a:xfrm>
            <a:off x="6537960" y="2743200"/>
            <a:ext cx="5084064" cy="2011680"/>
          </a:xfrm>
          <a:prstGeom prst="rect">
            <a:avLst/>
          </a:prstGeom>
          <a:noFill/>
          <a:ln>
            <a:noFill/>
          </a:ln>
        </p:spPr>
      </p:pic>
      <p:sp>
        <p:nvSpPr>
          <p:cNvPr id="147" name="Google Shape;147;p5"/>
          <p:cNvSpPr/>
          <p:nvPr/>
        </p:nvSpPr>
        <p:spPr>
          <a:xfrm>
            <a:off x="411480" y="4956048"/>
            <a:ext cx="11365992" cy="1325880"/>
          </a:xfrm>
          <a:prstGeom prst="roundRect">
            <a:avLst>
              <a:gd fmla="val 3448" name="adj"/>
            </a:avLst>
          </a:prstGeom>
          <a:solidFill>
            <a:srgbClr val="E8EFF3"/>
          </a:solidFill>
          <a:ln cap="flat" cmpd="sng" w="12700">
            <a:solidFill>
              <a:srgbClr val="D3DCE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5"/>
          <p:cNvSpPr/>
          <p:nvPr/>
        </p:nvSpPr>
        <p:spPr>
          <a:xfrm>
            <a:off x="411480" y="4956048"/>
            <a:ext cx="68580" cy="1325880"/>
          </a:xfrm>
          <a:prstGeom prst="roundRect">
            <a:avLst>
              <a:gd fmla="val 40000" name="adj"/>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5"/>
          <p:cNvSpPr/>
          <p:nvPr/>
        </p:nvSpPr>
        <p:spPr>
          <a:xfrm>
            <a:off x="621792" y="5029200"/>
            <a:ext cx="11018520" cy="118872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100"/>
              <a:buFont typeface="Calibri"/>
              <a:buNone/>
            </a:pPr>
            <a:r>
              <a:rPr b="0" i="0" lang="en-US" sz="1100" u="none" cap="none" strike="noStrike">
                <a:solidFill>
                  <a:srgbClr val="24333D"/>
                </a:solidFill>
                <a:latin typeface="Calibri"/>
                <a:ea typeface="Calibri"/>
                <a:cs typeface="Calibri"/>
                <a:sym typeface="Calibri"/>
              </a:rPr>
              <a:t>Alzheimer disease is a major health concern to the world and the UK particularly in the elderly population. The rising prevalence puts a strain in health care and social care systems. The condition causes a significant economic cost on treatment, support and loss of productivity and burden on the families and carers in terms of emotional strain and future responsibilities.</a:t>
            </a:r>
            <a:endParaRPr b="0" i="0" sz="1100" u="none" cap="none" strike="noStrik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8FA"/>
        </a:solidFill>
      </p:bgPr>
    </p:bg>
    <p:spTree>
      <p:nvGrpSpPr>
        <p:cNvPr id="154" name="Shape 154"/>
        <p:cNvGrpSpPr/>
        <p:nvPr/>
      </p:nvGrpSpPr>
      <p:grpSpPr>
        <a:xfrm>
          <a:off x="0" y="0"/>
          <a:ext cx="0" cy="0"/>
          <a:chOff x="0" y="0"/>
          <a:chExt cx="0" cy="0"/>
        </a:xfrm>
      </p:grpSpPr>
      <p:sp>
        <p:nvSpPr>
          <p:cNvPr id="155" name="Google Shape;155;p6"/>
          <p:cNvSpPr/>
          <p:nvPr/>
        </p:nvSpPr>
        <p:spPr>
          <a:xfrm>
            <a:off x="0" y="0"/>
            <a:ext cx="12191695" cy="868680"/>
          </a:xfrm>
          <a:prstGeom prst="rect">
            <a:avLst/>
          </a:prstGeom>
          <a:solidFill>
            <a:srgbClr val="0E2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6"/>
          <p:cNvSpPr/>
          <p:nvPr/>
        </p:nvSpPr>
        <p:spPr>
          <a:xfrm>
            <a:off x="0" y="868680"/>
            <a:ext cx="12191695" cy="45720"/>
          </a:xfrm>
          <a:prstGeom prst="rect">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p6"/>
          <p:cNvSpPr/>
          <p:nvPr/>
        </p:nvSpPr>
        <p:spPr>
          <a:xfrm>
            <a:off x="411480" y="219456"/>
            <a:ext cx="658368" cy="438912"/>
          </a:xfrm>
          <a:prstGeom prst="roundRect">
            <a:avLst>
              <a:gd fmla="val 20833"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 name="Google Shape;158;p6"/>
          <p:cNvSpPr/>
          <p:nvPr/>
        </p:nvSpPr>
        <p:spPr>
          <a:xfrm>
            <a:off x="411480" y="219456"/>
            <a:ext cx="658368" cy="438912"/>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600"/>
              <a:buFont typeface="Trebuchet MS"/>
              <a:buNone/>
            </a:pPr>
            <a:r>
              <a:rPr b="1" i="0" lang="en-US" sz="1600" u="none" cap="none" strike="noStrike">
                <a:solidFill>
                  <a:srgbClr val="0E2F44"/>
                </a:solidFill>
                <a:latin typeface="Trebuchet MS"/>
                <a:ea typeface="Trebuchet MS"/>
                <a:cs typeface="Trebuchet MS"/>
                <a:sym typeface="Trebuchet MS"/>
              </a:rPr>
              <a:t>03</a:t>
            </a:r>
            <a:endParaRPr b="0" i="0" sz="1600" u="none" cap="none" strike="noStrike">
              <a:solidFill>
                <a:schemeClr val="dk1"/>
              </a:solidFill>
              <a:latin typeface="Calibri"/>
              <a:ea typeface="Calibri"/>
              <a:cs typeface="Calibri"/>
              <a:sym typeface="Calibri"/>
            </a:endParaRPr>
          </a:p>
        </p:txBody>
      </p:sp>
      <p:sp>
        <p:nvSpPr>
          <p:cNvPr id="159" name="Google Shape;159;p6"/>
          <p:cNvSpPr/>
          <p:nvPr/>
        </p:nvSpPr>
        <p:spPr>
          <a:xfrm>
            <a:off x="1207008" y="182880"/>
            <a:ext cx="10515600" cy="512064"/>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400"/>
              <a:buFont typeface="Trebuchet MS"/>
              <a:buNone/>
            </a:pPr>
            <a:r>
              <a:rPr b="1" i="0" lang="en-US" sz="2400" u="none" cap="none" strike="noStrike">
                <a:solidFill>
                  <a:srgbClr val="FFFFFF"/>
                </a:solidFill>
                <a:latin typeface="Trebuchet MS"/>
                <a:ea typeface="Trebuchet MS"/>
                <a:cs typeface="Trebuchet MS"/>
                <a:sym typeface="Trebuchet MS"/>
              </a:rPr>
              <a:t>Slide 3: Diagnosis and Initial Assessment</a:t>
            </a:r>
            <a:endParaRPr b="0" i="0" sz="2400" u="none" cap="none" strike="noStrike">
              <a:solidFill>
                <a:schemeClr val="dk1"/>
              </a:solidFill>
              <a:latin typeface="Calibri"/>
              <a:ea typeface="Calibri"/>
              <a:cs typeface="Calibri"/>
              <a:sym typeface="Calibri"/>
            </a:endParaRPr>
          </a:p>
        </p:txBody>
      </p:sp>
      <p:cxnSp>
        <p:nvCxnSpPr>
          <p:cNvPr id="160" name="Google Shape;160;p6"/>
          <p:cNvCxnSpPr/>
          <p:nvPr/>
        </p:nvCxnSpPr>
        <p:spPr>
          <a:xfrm>
            <a:off x="411480" y="6419088"/>
            <a:ext cx="11365992" cy="0"/>
          </a:xfrm>
          <a:prstGeom prst="straightConnector1">
            <a:avLst/>
          </a:prstGeom>
          <a:noFill/>
          <a:ln cap="flat" cmpd="sng" w="12700">
            <a:solidFill>
              <a:srgbClr val="D3DCE2"/>
            </a:solidFill>
            <a:prstDash val="solid"/>
            <a:round/>
            <a:headEnd len="sm" w="sm" type="none"/>
            <a:tailEnd len="sm" w="sm" type="none"/>
          </a:ln>
        </p:spPr>
      </p:cxnSp>
      <p:sp>
        <p:nvSpPr>
          <p:cNvPr id="161" name="Google Shape;161;p6"/>
          <p:cNvSpPr/>
          <p:nvPr/>
        </p:nvSpPr>
        <p:spPr>
          <a:xfrm>
            <a:off x="411480" y="645566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5"/>
              </a:buClr>
              <a:buSzPts val="900"/>
              <a:buFont typeface="Calibri"/>
              <a:buNone/>
            </a:pPr>
            <a:r>
              <a:rPr b="0" i="0" lang="en-US" sz="900" u="none" cap="none" strike="noStrike">
                <a:solidFill>
                  <a:srgbClr val="5B6B75"/>
                </a:solidFill>
                <a:latin typeface="Calibri"/>
                <a:ea typeface="Calibri"/>
                <a:cs typeface="Calibri"/>
                <a:sym typeface="Calibri"/>
              </a:rPr>
              <a:t>Alzheimer's Disease | Community Nursing</a:t>
            </a:r>
            <a:endParaRPr b="0" i="0" sz="900" u="none" cap="none" strike="noStrike">
              <a:solidFill>
                <a:schemeClr val="dk1"/>
              </a:solidFill>
              <a:latin typeface="Calibri"/>
              <a:ea typeface="Calibri"/>
              <a:cs typeface="Calibri"/>
              <a:sym typeface="Calibri"/>
            </a:endParaRPr>
          </a:p>
        </p:txBody>
      </p:sp>
      <p:sp>
        <p:nvSpPr>
          <p:cNvPr id="162" name="Google Shape;162;p6"/>
          <p:cNvSpPr/>
          <p:nvPr/>
        </p:nvSpPr>
        <p:spPr>
          <a:xfrm>
            <a:off x="10881360" y="6455664"/>
            <a:ext cx="896112"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16697A"/>
              </a:buClr>
              <a:buSzPts val="900"/>
              <a:buFont typeface="Calibri"/>
              <a:buNone/>
            </a:pPr>
            <a:r>
              <a:rPr b="1" i="0" lang="en-US" sz="900" u="none" cap="none" strike="noStrike">
                <a:solidFill>
                  <a:srgbClr val="16697A"/>
                </a:solidFill>
                <a:latin typeface="Calibri"/>
                <a:ea typeface="Calibri"/>
                <a:cs typeface="Calibri"/>
                <a:sym typeface="Calibri"/>
              </a:rPr>
              <a:t>4</a:t>
            </a:r>
            <a:endParaRPr b="0" i="0" sz="900" u="none" cap="none" strike="noStrike">
              <a:solidFill>
                <a:schemeClr val="dk1"/>
              </a:solidFill>
              <a:latin typeface="Calibri"/>
              <a:ea typeface="Calibri"/>
              <a:cs typeface="Calibri"/>
              <a:sym typeface="Calibri"/>
            </a:endParaRPr>
          </a:p>
        </p:txBody>
      </p:sp>
      <p:sp>
        <p:nvSpPr>
          <p:cNvPr id="163" name="Google Shape;163;p6"/>
          <p:cNvSpPr/>
          <p:nvPr/>
        </p:nvSpPr>
        <p:spPr>
          <a:xfrm>
            <a:off x="411480" y="1170432"/>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6"/>
          <p:cNvSpPr/>
          <p:nvPr/>
        </p:nvSpPr>
        <p:spPr>
          <a:xfrm>
            <a:off x="411480" y="1170432"/>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6"/>
          <p:cNvSpPr/>
          <p:nvPr/>
        </p:nvSpPr>
        <p:spPr>
          <a:xfrm>
            <a:off x="612648" y="1358798"/>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6"/>
          <p:cNvSpPr/>
          <p:nvPr/>
        </p:nvSpPr>
        <p:spPr>
          <a:xfrm>
            <a:off x="612648" y="1358798"/>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1</a:t>
            </a:r>
            <a:endParaRPr b="0" i="0" sz="1100" u="none" cap="none" strike="noStrike">
              <a:solidFill>
                <a:schemeClr val="dk1"/>
              </a:solidFill>
              <a:latin typeface="Calibri"/>
              <a:ea typeface="Calibri"/>
              <a:cs typeface="Calibri"/>
              <a:sym typeface="Calibri"/>
            </a:endParaRPr>
          </a:p>
        </p:txBody>
      </p:sp>
      <p:sp>
        <p:nvSpPr>
          <p:cNvPr id="167" name="Google Shape;167;p6"/>
          <p:cNvSpPr/>
          <p:nvPr/>
        </p:nvSpPr>
        <p:spPr>
          <a:xfrm>
            <a:off x="1033272" y="1207008"/>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Diagnosis combines history cognitive tests imaging and laboratory investigations for Alzheimer's evaluation.</a:t>
            </a:r>
            <a:endParaRPr b="0" i="0" sz="1200" u="none" cap="none" strike="noStrike">
              <a:solidFill>
                <a:schemeClr val="dk1"/>
              </a:solidFill>
              <a:latin typeface="Calibri"/>
              <a:ea typeface="Calibri"/>
              <a:cs typeface="Calibri"/>
              <a:sym typeface="Calibri"/>
            </a:endParaRPr>
          </a:p>
        </p:txBody>
      </p:sp>
      <p:sp>
        <p:nvSpPr>
          <p:cNvPr id="168" name="Google Shape;168;p6"/>
          <p:cNvSpPr/>
          <p:nvPr/>
        </p:nvSpPr>
        <p:spPr>
          <a:xfrm>
            <a:off x="411480" y="1912925"/>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 name="Google Shape;169;p6"/>
          <p:cNvSpPr/>
          <p:nvPr/>
        </p:nvSpPr>
        <p:spPr>
          <a:xfrm>
            <a:off x="411480" y="1912925"/>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6"/>
          <p:cNvSpPr/>
          <p:nvPr/>
        </p:nvSpPr>
        <p:spPr>
          <a:xfrm>
            <a:off x="612648" y="2101291"/>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6"/>
          <p:cNvSpPr/>
          <p:nvPr/>
        </p:nvSpPr>
        <p:spPr>
          <a:xfrm>
            <a:off x="612648" y="2101291"/>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2</a:t>
            </a:r>
            <a:endParaRPr b="0" i="0" sz="1100" u="none" cap="none" strike="noStrike">
              <a:solidFill>
                <a:schemeClr val="dk1"/>
              </a:solidFill>
              <a:latin typeface="Calibri"/>
              <a:ea typeface="Calibri"/>
              <a:cs typeface="Calibri"/>
              <a:sym typeface="Calibri"/>
            </a:endParaRPr>
          </a:p>
        </p:txBody>
      </p:sp>
      <p:sp>
        <p:nvSpPr>
          <p:cNvPr id="172" name="Google Shape;172;p6"/>
          <p:cNvSpPr/>
          <p:nvPr/>
        </p:nvSpPr>
        <p:spPr>
          <a:xfrm>
            <a:off x="1033272" y="1949501"/>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Initial assessment identifies symptoms risks abilities needs and patient support requirements early.</a:t>
            </a:r>
            <a:endParaRPr b="0" i="0" sz="1200" u="none" cap="none" strike="noStrike">
              <a:solidFill>
                <a:schemeClr val="dk1"/>
              </a:solidFill>
              <a:latin typeface="Calibri"/>
              <a:ea typeface="Calibri"/>
              <a:cs typeface="Calibri"/>
              <a:sym typeface="Calibri"/>
            </a:endParaRPr>
          </a:p>
        </p:txBody>
      </p:sp>
      <p:sp>
        <p:nvSpPr>
          <p:cNvPr id="173" name="Google Shape;173;p6"/>
          <p:cNvSpPr/>
          <p:nvPr/>
        </p:nvSpPr>
        <p:spPr>
          <a:xfrm>
            <a:off x="411480" y="2655418"/>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 name="Google Shape;174;p6"/>
          <p:cNvSpPr/>
          <p:nvPr/>
        </p:nvSpPr>
        <p:spPr>
          <a:xfrm>
            <a:off x="411480" y="2655418"/>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 name="Google Shape;175;p6"/>
          <p:cNvSpPr/>
          <p:nvPr/>
        </p:nvSpPr>
        <p:spPr>
          <a:xfrm>
            <a:off x="612648" y="2843784"/>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6"/>
          <p:cNvSpPr/>
          <p:nvPr/>
        </p:nvSpPr>
        <p:spPr>
          <a:xfrm>
            <a:off x="612648" y="2843784"/>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3</a:t>
            </a:r>
            <a:endParaRPr b="0" i="0" sz="1100" u="none" cap="none" strike="noStrike">
              <a:solidFill>
                <a:schemeClr val="dk1"/>
              </a:solidFill>
              <a:latin typeface="Calibri"/>
              <a:ea typeface="Calibri"/>
              <a:cs typeface="Calibri"/>
              <a:sym typeface="Calibri"/>
            </a:endParaRPr>
          </a:p>
        </p:txBody>
      </p:sp>
      <p:sp>
        <p:nvSpPr>
          <p:cNvPr id="177" name="Google Shape;177;p6"/>
          <p:cNvSpPr/>
          <p:nvPr/>
        </p:nvSpPr>
        <p:spPr>
          <a:xfrm>
            <a:off x="1033272" y="2691994"/>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Professionals use UK guidance including NICE recommendations for accurate diagnostic pathways delivery (Noble et al., 2026).</a:t>
            </a:r>
            <a:endParaRPr b="0" i="0" sz="1200" u="none" cap="none" strike="noStrike">
              <a:solidFill>
                <a:schemeClr val="dk1"/>
              </a:solidFill>
              <a:latin typeface="Calibri"/>
              <a:ea typeface="Calibri"/>
              <a:cs typeface="Calibri"/>
              <a:sym typeface="Calibri"/>
            </a:endParaRPr>
          </a:p>
        </p:txBody>
      </p:sp>
      <p:sp>
        <p:nvSpPr>
          <p:cNvPr id="178" name="Google Shape;178;p6"/>
          <p:cNvSpPr/>
          <p:nvPr/>
        </p:nvSpPr>
        <p:spPr>
          <a:xfrm>
            <a:off x="411480" y="3397910"/>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 name="Google Shape;179;p6"/>
          <p:cNvSpPr/>
          <p:nvPr/>
        </p:nvSpPr>
        <p:spPr>
          <a:xfrm>
            <a:off x="411480" y="3397910"/>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6"/>
          <p:cNvSpPr/>
          <p:nvPr/>
        </p:nvSpPr>
        <p:spPr>
          <a:xfrm>
            <a:off x="612648" y="3586277"/>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6"/>
          <p:cNvSpPr/>
          <p:nvPr/>
        </p:nvSpPr>
        <p:spPr>
          <a:xfrm>
            <a:off x="612648" y="3586277"/>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4</a:t>
            </a:r>
            <a:endParaRPr b="0" i="0" sz="1100" u="none" cap="none" strike="noStrike">
              <a:solidFill>
                <a:schemeClr val="dk1"/>
              </a:solidFill>
              <a:latin typeface="Calibri"/>
              <a:ea typeface="Calibri"/>
              <a:cs typeface="Calibri"/>
              <a:sym typeface="Calibri"/>
            </a:endParaRPr>
          </a:p>
        </p:txBody>
      </p:sp>
      <p:sp>
        <p:nvSpPr>
          <p:cNvPr id="182" name="Google Shape;182;p6"/>
          <p:cNvSpPr/>
          <p:nvPr/>
        </p:nvSpPr>
        <p:spPr>
          <a:xfrm>
            <a:off x="1033272" y="3434486"/>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Early diagnosis enables timely interventions improves planning and enhances quality of life.</a:t>
            </a:r>
            <a:endParaRPr b="0" i="0" sz="1200" u="none" cap="none" strike="noStrike">
              <a:solidFill>
                <a:schemeClr val="dk1"/>
              </a:solidFill>
              <a:latin typeface="Calibri"/>
              <a:ea typeface="Calibri"/>
              <a:cs typeface="Calibri"/>
              <a:sym typeface="Calibri"/>
            </a:endParaRPr>
          </a:p>
        </p:txBody>
      </p:sp>
      <p:sp>
        <p:nvSpPr>
          <p:cNvPr id="183" name="Google Shape;183;p6"/>
          <p:cNvSpPr/>
          <p:nvPr/>
        </p:nvSpPr>
        <p:spPr>
          <a:xfrm>
            <a:off x="411480" y="4140403"/>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 name="Google Shape;184;p6"/>
          <p:cNvSpPr/>
          <p:nvPr/>
        </p:nvSpPr>
        <p:spPr>
          <a:xfrm>
            <a:off x="411480" y="4140403"/>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 name="Google Shape;185;p6"/>
          <p:cNvSpPr/>
          <p:nvPr/>
        </p:nvSpPr>
        <p:spPr>
          <a:xfrm>
            <a:off x="612648" y="4328770"/>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6"/>
          <p:cNvSpPr/>
          <p:nvPr/>
        </p:nvSpPr>
        <p:spPr>
          <a:xfrm>
            <a:off x="612648" y="4328770"/>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5</a:t>
            </a:r>
            <a:endParaRPr b="0" i="0" sz="1100" u="none" cap="none" strike="noStrike">
              <a:solidFill>
                <a:schemeClr val="dk1"/>
              </a:solidFill>
              <a:latin typeface="Calibri"/>
              <a:ea typeface="Calibri"/>
              <a:cs typeface="Calibri"/>
              <a:sym typeface="Calibri"/>
            </a:endParaRPr>
          </a:p>
        </p:txBody>
      </p:sp>
      <p:sp>
        <p:nvSpPr>
          <p:cNvPr id="187" name="Google Shape;187;p6"/>
          <p:cNvSpPr/>
          <p:nvPr/>
        </p:nvSpPr>
        <p:spPr>
          <a:xfrm>
            <a:off x="1033272" y="4176979"/>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Assessment should consider capacity communication preferences and individual person-centred care goals.</a:t>
            </a:r>
            <a:endParaRPr b="0" i="0" sz="1200" u="none" cap="none" strike="noStrike">
              <a:solidFill>
                <a:schemeClr val="dk1"/>
              </a:solidFill>
              <a:latin typeface="Calibri"/>
              <a:ea typeface="Calibri"/>
              <a:cs typeface="Calibri"/>
              <a:sym typeface="Calibri"/>
            </a:endParaRPr>
          </a:p>
        </p:txBody>
      </p:sp>
      <p:sp>
        <p:nvSpPr>
          <p:cNvPr id="188" name="Google Shape;188;p6"/>
          <p:cNvSpPr/>
          <p:nvPr/>
        </p:nvSpPr>
        <p:spPr>
          <a:xfrm>
            <a:off x="6382512" y="1170432"/>
            <a:ext cx="5394960" cy="3657600"/>
          </a:xfrm>
          <a:prstGeom prst="roundRect">
            <a:avLst>
              <a:gd fmla="val 1250"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 name="Google Shape;189;p6"/>
          <p:cNvSpPr/>
          <p:nvPr/>
        </p:nvSpPr>
        <p:spPr>
          <a:xfrm>
            <a:off x="6583680" y="1243584"/>
            <a:ext cx="5029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16697A"/>
              </a:buClr>
              <a:buSzPts val="1000"/>
              <a:buFont typeface="Trebuchet MS"/>
              <a:buNone/>
            </a:pPr>
            <a:r>
              <a:rPr b="1" i="0" lang="en-US" sz="1000" u="none" cap="none" strike="noStrike">
                <a:solidFill>
                  <a:srgbClr val="16697A"/>
                </a:solidFill>
                <a:latin typeface="Trebuchet MS"/>
                <a:ea typeface="Trebuchet MS"/>
                <a:cs typeface="Trebuchet MS"/>
                <a:sym typeface="Trebuchet MS"/>
              </a:rPr>
              <a:t>DIAGNOSTIC PATHWAY</a:t>
            </a:r>
            <a:endParaRPr b="0" i="0" sz="1000" u="none" cap="none" strike="noStrike">
              <a:solidFill>
                <a:schemeClr val="dk1"/>
              </a:solidFill>
              <a:latin typeface="Calibri"/>
              <a:ea typeface="Calibri"/>
              <a:cs typeface="Calibri"/>
              <a:sym typeface="Calibri"/>
            </a:endParaRPr>
          </a:p>
        </p:txBody>
      </p:sp>
      <p:sp>
        <p:nvSpPr>
          <p:cNvPr id="190" name="Google Shape;190;p6"/>
          <p:cNvSpPr/>
          <p:nvPr/>
        </p:nvSpPr>
        <p:spPr>
          <a:xfrm>
            <a:off x="6583680" y="1572768"/>
            <a:ext cx="1179576" cy="640080"/>
          </a:xfrm>
          <a:prstGeom prst="chevron">
            <a:avLst>
              <a:gd fmla="val 5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6"/>
          <p:cNvSpPr/>
          <p:nvPr/>
        </p:nvSpPr>
        <p:spPr>
          <a:xfrm>
            <a:off x="6858000" y="1572768"/>
            <a:ext cx="649224" cy="640080"/>
          </a:xfrm>
          <a:prstGeom prst="rect">
            <a:avLst/>
          </a:prstGeom>
          <a:noFill/>
          <a:ln>
            <a:noFill/>
          </a:ln>
        </p:spPr>
        <p:txBody>
          <a:bodyPr anchorCtr="0" anchor="ctr" bIns="0" lIns="0" spcFirstLastPara="1" rIns="0" wrap="square" tIns="0">
            <a:noAutofit/>
          </a:bodyPr>
          <a:lstStyle/>
          <a:p>
            <a:pPr indent="0" lvl="0" marL="0" marR="0" rtl="0" algn="ctr">
              <a:lnSpc>
                <a:spcPct val="85000"/>
              </a:lnSpc>
              <a:spcBef>
                <a:spcPts val="0"/>
              </a:spcBef>
              <a:spcAft>
                <a:spcPts val="0"/>
              </a:spcAft>
              <a:buClr>
                <a:srgbClr val="FFFFFF"/>
              </a:buClr>
              <a:buSzPts val="800"/>
              <a:buFont typeface="Calibri"/>
              <a:buNone/>
            </a:pPr>
            <a:r>
              <a:rPr b="1" i="0" lang="en-US" sz="800" u="none" cap="none" strike="noStrike">
                <a:solidFill>
                  <a:srgbClr val="FFFFFF"/>
                </a:solidFill>
                <a:latin typeface="Calibri"/>
                <a:ea typeface="Calibri"/>
                <a:cs typeface="Calibri"/>
                <a:sym typeface="Calibri"/>
              </a:rPr>
              <a:t>History</a:t>
            </a:r>
            <a:endParaRPr b="0" i="0" sz="800" u="none" cap="none" strike="noStrike">
              <a:solidFill>
                <a:schemeClr val="dk1"/>
              </a:solidFill>
              <a:latin typeface="Calibri"/>
              <a:ea typeface="Calibri"/>
              <a:cs typeface="Calibri"/>
              <a:sym typeface="Calibri"/>
            </a:endParaRPr>
          </a:p>
        </p:txBody>
      </p:sp>
      <p:sp>
        <p:nvSpPr>
          <p:cNvPr id="192" name="Google Shape;192;p6"/>
          <p:cNvSpPr/>
          <p:nvPr/>
        </p:nvSpPr>
        <p:spPr>
          <a:xfrm>
            <a:off x="7818120" y="1572768"/>
            <a:ext cx="1179576" cy="640080"/>
          </a:xfrm>
          <a:prstGeom prst="chevron">
            <a:avLst>
              <a:gd fmla="val 5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 name="Google Shape;193;p6"/>
          <p:cNvSpPr/>
          <p:nvPr/>
        </p:nvSpPr>
        <p:spPr>
          <a:xfrm>
            <a:off x="8092440" y="1572768"/>
            <a:ext cx="649224" cy="640080"/>
          </a:xfrm>
          <a:prstGeom prst="rect">
            <a:avLst/>
          </a:prstGeom>
          <a:noFill/>
          <a:ln>
            <a:noFill/>
          </a:ln>
        </p:spPr>
        <p:txBody>
          <a:bodyPr anchorCtr="0" anchor="ctr" bIns="0" lIns="0" spcFirstLastPara="1" rIns="0" wrap="square" tIns="0">
            <a:noAutofit/>
          </a:bodyPr>
          <a:lstStyle/>
          <a:p>
            <a:pPr indent="0" lvl="0" marL="0" marR="0" rtl="0" algn="ctr">
              <a:lnSpc>
                <a:spcPct val="85000"/>
              </a:lnSpc>
              <a:spcBef>
                <a:spcPts val="0"/>
              </a:spcBef>
              <a:spcAft>
                <a:spcPts val="0"/>
              </a:spcAft>
              <a:buClr>
                <a:srgbClr val="FFFFFF"/>
              </a:buClr>
              <a:buSzPts val="800"/>
              <a:buFont typeface="Calibri"/>
              <a:buNone/>
            </a:pPr>
            <a:r>
              <a:rPr b="1" i="0" lang="en-US" sz="800" u="none" cap="none" strike="noStrike">
                <a:solidFill>
                  <a:srgbClr val="FFFFFF"/>
                </a:solidFill>
                <a:latin typeface="Calibri"/>
                <a:ea typeface="Calibri"/>
                <a:cs typeface="Calibri"/>
                <a:sym typeface="Calibri"/>
              </a:rPr>
              <a:t>Cognitive tests</a:t>
            </a:r>
            <a:endParaRPr b="0" i="0" sz="800" u="none" cap="none" strike="noStrike">
              <a:solidFill>
                <a:schemeClr val="dk1"/>
              </a:solidFill>
              <a:latin typeface="Calibri"/>
              <a:ea typeface="Calibri"/>
              <a:cs typeface="Calibri"/>
              <a:sym typeface="Calibri"/>
            </a:endParaRPr>
          </a:p>
        </p:txBody>
      </p:sp>
      <p:sp>
        <p:nvSpPr>
          <p:cNvPr id="194" name="Google Shape;194;p6"/>
          <p:cNvSpPr/>
          <p:nvPr/>
        </p:nvSpPr>
        <p:spPr>
          <a:xfrm>
            <a:off x="9052560" y="1572768"/>
            <a:ext cx="1179576" cy="640080"/>
          </a:xfrm>
          <a:prstGeom prst="chevron">
            <a:avLst>
              <a:gd fmla="val 5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 name="Google Shape;195;p6"/>
          <p:cNvSpPr/>
          <p:nvPr/>
        </p:nvSpPr>
        <p:spPr>
          <a:xfrm>
            <a:off x="9326880" y="1572768"/>
            <a:ext cx="649224" cy="640080"/>
          </a:xfrm>
          <a:prstGeom prst="rect">
            <a:avLst/>
          </a:prstGeom>
          <a:noFill/>
          <a:ln>
            <a:noFill/>
          </a:ln>
        </p:spPr>
        <p:txBody>
          <a:bodyPr anchorCtr="0" anchor="ctr" bIns="0" lIns="0" spcFirstLastPara="1" rIns="0" wrap="square" tIns="0">
            <a:noAutofit/>
          </a:bodyPr>
          <a:lstStyle/>
          <a:p>
            <a:pPr indent="0" lvl="0" marL="0" marR="0" rtl="0" algn="ctr">
              <a:lnSpc>
                <a:spcPct val="85000"/>
              </a:lnSpc>
              <a:spcBef>
                <a:spcPts val="0"/>
              </a:spcBef>
              <a:spcAft>
                <a:spcPts val="0"/>
              </a:spcAft>
              <a:buClr>
                <a:srgbClr val="FFFFFF"/>
              </a:buClr>
              <a:buSzPts val="800"/>
              <a:buFont typeface="Calibri"/>
              <a:buNone/>
            </a:pPr>
            <a:r>
              <a:rPr b="1" i="0" lang="en-US" sz="800" u="none" cap="none" strike="noStrike">
                <a:solidFill>
                  <a:srgbClr val="FFFFFF"/>
                </a:solidFill>
                <a:latin typeface="Calibri"/>
                <a:ea typeface="Calibri"/>
                <a:cs typeface="Calibri"/>
                <a:sym typeface="Calibri"/>
              </a:rPr>
              <a:t>Imaging</a:t>
            </a:r>
            <a:endParaRPr b="0" i="0" sz="800" u="none" cap="none" strike="noStrike">
              <a:solidFill>
                <a:schemeClr val="dk1"/>
              </a:solidFill>
              <a:latin typeface="Calibri"/>
              <a:ea typeface="Calibri"/>
              <a:cs typeface="Calibri"/>
              <a:sym typeface="Calibri"/>
            </a:endParaRPr>
          </a:p>
        </p:txBody>
      </p:sp>
      <p:sp>
        <p:nvSpPr>
          <p:cNvPr id="196" name="Google Shape;196;p6"/>
          <p:cNvSpPr/>
          <p:nvPr/>
        </p:nvSpPr>
        <p:spPr>
          <a:xfrm>
            <a:off x="10287000" y="1572768"/>
            <a:ext cx="1179576" cy="640080"/>
          </a:xfrm>
          <a:prstGeom prst="chevron">
            <a:avLst>
              <a:gd fmla="val 5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6"/>
          <p:cNvSpPr/>
          <p:nvPr/>
        </p:nvSpPr>
        <p:spPr>
          <a:xfrm>
            <a:off x="10561320" y="1572768"/>
            <a:ext cx="649224" cy="640080"/>
          </a:xfrm>
          <a:prstGeom prst="rect">
            <a:avLst/>
          </a:prstGeom>
          <a:noFill/>
          <a:ln>
            <a:noFill/>
          </a:ln>
        </p:spPr>
        <p:txBody>
          <a:bodyPr anchorCtr="0" anchor="ctr" bIns="0" lIns="0" spcFirstLastPara="1" rIns="0" wrap="square" tIns="0">
            <a:noAutofit/>
          </a:bodyPr>
          <a:lstStyle/>
          <a:p>
            <a:pPr indent="0" lvl="0" marL="0" marR="0" rtl="0" algn="ctr">
              <a:lnSpc>
                <a:spcPct val="85000"/>
              </a:lnSpc>
              <a:spcBef>
                <a:spcPts val="0"/>
              </a:spcBef>
              <a:spcAft>
                <a:spcPts val="0"/>
              </a:spcAft>
              <a:buClr>
                <a:srgbClr val="FFFFFF"/>
              </a:buClr>
              <a:buSzPts val="800"/>
              <a:buFont typeface="Calibri"/>
              <a:buNone/>
            </a:pPr>
            <a:r>
              <a:rPr b="1" i="0" lang="en-US" sz="800" u="none" cap="none" strike="noStrike">
                <a:solidFill>
                  <a:srgbClr val="FFFFFF"/>
                </a:solidFill>
                <a:latin typeface="Calibri"/>
                <a:ea typeface="Calibri"/>
                <a:cs typeface="Calibri"/>
                <a:sym typeface="Calibri"/>
              </a:rPr>
              <a:t>Laboratory</a:t>
            </a:r>
            <a:endParaRPr b="0" i="0" sz="800" u="none" cap="none" strike="noStrike">
              <a:solidFill>
                <a:schemeClr val="dk1"/>
              </a:solidFill>
              <a:latin typeface="Calibri"/>
              <a:ea typeface="Calibri"/>
              <a:cs typeface="Calibri"/>
              <a:sym typeface="Calibri"/>
            </a:endParaRPr>
          </a:p>
        </p:txBody>
      </p:sp>
      <p:sp>
        <p:nvSpPr>
          <p:cNvPr id="198" name="Google Shape;198;p6"/>
          <p:cNvSpPr/>
          <p:nvPr/>
        </p:nvSpPr>
        <p:spPr>
          <a:xfrm>
            <a:off x="6583680" y="2377440"/>
            <a:ext cx="932688" cy="457200"/>
          </a:xfrm>
          <a:prstGeom prst="roundRect">
            <a:avLst>
              <a:gd fmla="val 16000" name="adj"/>
            </a:avLst>
          </a:prstGeom>
          <a:solidFill>
            <a:srgbClr val="EDE7E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 name="Google Shape;199;p6"/>
          <p:cNvSpPr/>
          <p:nvPr/>
        </p:nvSpPr>
        <p:spPr>
          <a:xfrm>
            <a:off x="6620256" y="2377440"/>
            <a:ext cx="859536" cy="457200"/>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0E2F44"/>
              </a:buClr>
              <a:buSzPts val="900"/>
              <a:buFont typeface="Calibri"/>
              <a:buNone/>
            </a:pPr>
            <a:r>
              <a:rPr b="1" i="0" lang="en-US" sz="900" u="none" cap="none" strike="noStrike">
                <a:solidFill>
                  <a:srgbClr val="0E2F44"/>
                </a:solidFill>
                <a:latin typeface="Calibri"/>
                <a:ea typeface="Calibri"/>
                <a:cs typeface="Calibri"/>
                <a:sym typeface="Calibri"/>
              </a:rPr>
              <a:t>Symptoms</a:t>
            </a:r>
            <a:endParaRPr b="0" i="0" sz="900" u="none" cap="none" strike="noStrike">
              <a:solidFill>
                <a:schemeClr val="dk1"/>
              </a:solidFill>
              <a:latin typeface="Calibri"/>
              <a:ea typeface="Calibri"/>
              <a:cs typeface="Calibri"/>
              <a:sym typeface="Calibri"/>
            </a:endParaRPr>
          </a:p>
        </p:txBody>
      </p:sp>
      <p:sp>
        <p:nvSpPr>
          <p:cNvPr id="200" name="Google Shape;200;p6"/>
          <p:cNvSpPr/>
          <p:nvPr/>
        </p:nvSpPr>
        <p:spPr>
          <a:xfrm>
            <a:off x="7589520" y="2377440"/>
            <a:ext cx="932688" cy="457200"/>
          </a:xfrm>
          <a:prstGeom prst="roundRect">
            <a:avLst>
              <a:gd fmla="val 16000" name="adj"/>
            </a:avLst>
          </a:prstGeom>
          <a:solidFill>
            <a:srgbClr val="EDE7E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 name="Google Shape;201;p6"/>
          <p:cNvSpPr/>
          <p:nvPr/>
        </p:nvSpPr>
        <p:spPr>
          <a:xfrm>
            <a:off x="7626096" y="2377440"/>
            <a:ext cx="859536" cy="457200"/>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0E2F44"/>
              </a:buClr>
              <a:buSzPts val="900"/>
              <a:buFont typeface="Calibri"/>
              <a:buNone/>
            </a:pPr>
            <a:r>
              <a:rPr b="1" i="0" lang="en-US" sz="900" u="none" cap="none" strike="noStrike">
                <a:solidFill>
                  <a:srgbClr val="0E2F44"/>
                </a:solidFill>
                <a:latin typeface="Calibri"/>
                <a:ea typeface="Calibri"/>
                <a:cs typeface="Calibri"/>
                <a:sym typeface="Calibri"/>
              </a:rPr>
              <a:t>Risks</a:t>
            </a:r>
            <a:endParaRPr b="0" i="0" sz="900" u="none" cap="none" strike="noStrike">
              <a:solidFill>
                <a:schemeClr val="dk1"/>
              </a:solidFill>
              <a:latin typeface="Calibri"/>
              <a:ea typeface="Calibri"/>
              <a:cs typeface="Calibri"/>
              <a:sym typeface="Calibri"/>
            </a:endParaRPr>
          </a:p>
        </p:txBody>
      </p:sp>
      <p:sp>
        <p:nvSpPr>
          <p:cNvPr id="202" name="Google Shape;202;p6"/>
          <p:cNvSpPr/>
          <p:nvPr/>
        </p:nvSpPr>
        <p:spPr>
          <a:xfrm>
            <a:off x="8595360" y="2377440"/>
            <a:ext cx="932688" cy="457200"/>
          </a:xfrm>
          <a:prstGeom prst="roundRect">
            <a:avLst>
              <a:gd fmla="val 16000" name="adj"/>
            </a:avLst>
          </a:prstGeom>
          <a:solidFill>
            <a:srgbClr val="EDE7E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 name="Google Shape;203;p6"/>
          <p:cNvSpPr/>
          <p:nvPr/>
        </p:nvSpPr>
        <p:spPr>
          <a:xfrm>
            <a:off x="8631936" y="2377440"/>
            <a:ext cx="859536" cy="457200"/>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0E2F44"/>
              </a:buClr>
              <a:buSzPts val="900"/>
              <a:buFont typeface="Calibri"/>
              <a:buNone/>
            </a:pPr>
            <a:r>
              <a:rPr b="1" i="0" lang="en-US" sz="900" u="none" cap="none" strike="noStrike">
                <a:solidFill>
                  <a:srgbClr val="0E2F44"/>
                </a:solidFill>
                <a:latin typeface="Calibri"/>
                <a:ea typeface="Calibri"/>
                <a:cs typeface="Calibri"/>
                <a:sym typeface="Calibri"/>
              </a:rPr>
              <a:t>Abilities</a:t>
            </a:r>
            <a:endParaRPr b="0" i="0" sz="900" u="none" cap="none" strike="noStrike">
              <a:solidFill>
                <a:schemeClr val="dk1"/>
              </a:solidFill>
              <a:latin typeface="Calibri"/>
              <a:ea typeface="Calibri"/>
              <a:cs typeface="Calibri"/>
              <a:sym typeface="Calibri"/>
            </a:endParaRPr>
          </a:p>
        </p:txBody>
      </p:sp>
      <p:sp>
        <p:nvSpPr>
          <p:cNvPr id="204" name="Google Shape;204;p6"/>
          <p:cNvSpPr/>
          <p:nvPr/>
        </p:nvSpPr>
        <p:spPr>
          <a:xfrm>
            <a:off x="9601200" y="2377440"/>
            <a:ext cx="932688" cy="457200"/>
          </a:xfrm>
          <a:prstGeom prst="roundRect">
            <a:avLst>
              <a:gd fmla="val 16000" name="adj"/>
            </a:avLst>
          </a:prstGeom>
          <a:solidFill>
            <a:srgbClr val="EDE7E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6"/>
          <p:cNvSpPr/>
          <p:nvPr/>
        </p:nvSpPr>
        <p:spPr>
          <a:xfrm>
            <a:off x="9637776" y="2377440"/>
            <a:ext cx="859536" cy="457200"/>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0E2F44"/>
              </a:buClr>
              <a:buSzPts val="900"/>
              <a:buFont typeface="Calibri"/>
              <a:buNone/>
            </a:pPr>
            <a:r>
              <a:rPr b="1" i="0" lang="en-US" sz="900" u="none" cap="none" strike="noStrike">
                <a:solidFill>
                  <a:srgbClr val="0E2F44"/>
                </a:solidFill>
                <a:latin typeface="Calibri"/>
                <a:ea typeface="Calibri"/>
                <a:cs typeface="Calibri"/>
                <a:sym typeface="Calibri"/>
              </a:rPr>
              <a:t>Needs</a:t>
            </a:r>
            <a:endParaRPr b="0" i="0" sz="900" u="none" cap="none" strike="noStrike">
              <a:solidFill>
                <a:schemeClr val="dk1"/>
              </a:solidFill>
              <a:latin typeface="Calibri"/>
              <a:ea typeface="Calibri"/>
              <a:cs typeface="Calibri"/>
              <a:sym typeface="Calibri"/>
            </a:endParaRPr>
          </a:p>
        </p:txBody>
      </p:sp>
      <p:sp>
        <p:nvSpPr>
          <p:cNvPr id="206" name="Google Shape;206;p6"/>
          <p:cNvSpPr/>
          <p:nvPr/>
        </p:nvSpPr>
        <p:spPr>
          <a:xfrm>
            <a:off x="10607040" y="2377440"/>
            <a:ext cx="932688" cy="457200"/>
          </a:xfrm>
          <a:prstGeom prst="roundRect">
            <a:avLst>
              <a:gd fmla="val 16000" name="adj"/>
            </a:avLst>
          </a:prstGeom>
          <a:solidFill>
            <a:srgbClr val="EDE7E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 name="Google Shape;207;p6"/>
          <p:cNvSpPr/>
          <p:nvPr/>
        </p:nvSpPr>
        <p:spPr>
          <a:xfrm>
            <a:off x="10643616" y="2377440"/>
            <a:ext cx="859536" cy="457200"/>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0E2F44"/>
              </a:buClr>
              <a:buSzPts val="900"/>
              <a:buFont typeface="Calibri"/>
              <a:buNone/>
            </a:pPr>
            <a:r>
              <a:rPr b="1" i="0" lang="en-US" sz="900" u="none" cap="none" strike="noStrike">
                <a:solidFill>
                  <a:srgbClr val="0E2F44"/>
                </a:solidFill>
                <a:latin typeface="Calibri"/>
                <a:ea typeface="Calibri"/>
                <a:cs typeface="Calibri"/>
                <a:sym typeface="Calibri"/>
              </a:rPr>
              <a:t>Support</a:t>
            </a:r>
            <a:endParaRPr b="0" i="0" sz="900" u="none" cap="none" strike="noStrike">
              <a:solidFill>
                <a:schemeClr val="dk1"/>
              </a:solidFill>
              <a:latin typeface="Calibri"/>
              <a:ea typeface="Calibri"/>
              <a:cs typeface="Calibri"/>
              <a:sym typeface="Calibri"/>
            </a:endParaRPr>
          </a:p>
        </p:txBody>
      </p:sp>
      <p:pic>
        <p:nvPicPr>
          <p:cNvPr id="208" name="Google Shape;208;p6"/>
          <p:cNvPicPr preferRelativeResize="0"/>
          <p:nvPr/>
        </p:nvPicPr>
        <p:blipFill rotWithShape="1">
          <a:blip r:embed="rId3">
            <a:alphaModFix/>
          </a:blip>
          <a:srcRect b="0" l="0" r="0" t="0"/>
          <a:stretch/>
        </p:blipFill>
        <p:spPr>
          <a:xfrm>
            <a:off x="6537960" y="3017520"/>
            <a:ext cx="5084064" cy="1737360"/>
          </a:xfrm>
          <a:prstGeom prst="rect">
            <a:avLst/>
          </a:prstGeom>
          <a:noFill/>
          <a:ln>
            <a:noFill/>
          </a:ln>
        </p:spPr>
      </p:pic>
      <p:sp>
        <p:nvSpPr>
          <p:cNvPr id="209" name="Google Shape;209;p6"/>
          <p:cNvSpPr/>
          <p:nvPr/>
        </p:nvSpPr>
        <p:spPr>
          <a:xfrm>
            <a:off x="411480" y="4956048"/>
            <a:ext cx="11365992" cy="1325880"/>
          </a:xfrm>
          <a:prstGeom prst="roundRect">
            <a:avLst>
              <a:gd fmla="val 3448" name="adj"/>
            </a:avLst>
          </a:prstGeom>
          <a:solidFill>
            <a:srgbClr val="E8EFF3"/>
          </a:solidFill>
          <a:ln cap="flat" cmpd="sng" w="12700">
            <a:solidFill>
              <a:srgbClr val="D3DCE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 name="Google Shape;210;p6"/>
          <p:cNvSpPr/>
          <p:nvPr/>
        </p:nvSpPr>
        <p:spPr>
          <a:xfrm>
            <a:off x="411480" y="4956048"/>
            <a:ext cx="68580" cy="1325880"/>
          </a:xfrm>
          <a:prstGeom prst="roundRect">
            <a:avLst>
              <a:gd fmla="val 40000" name="adj"/>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 name="Google Shape;211;p6"/>
          <p:cNvSpPr/>
          <p:nvPr/>
        </p:nvSpPr>
        <p:spPr>
          <a:xfrm>
            <a:off x="621792" y="5029200"/>
            <a:ext cx="11018520" cy="118872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100"/>
              <a:buFont typeface="Calibri"/>
              <a:buNone/>
            </a:pPr>
            <a:r>
              <a:rPr b="0" i="0" lang="en-US" sz="1100" u="none" cap="none" strike="noStrike">
                <a:solidFill>
                  <a:srgbClr val="24333D"/>
                </a:solidFill>
                <a:latin typeface="Calibri"/>
                <a:ea typeface="Calibri"/>
                <a:cs typeface="Calibri"/>
                <a:sym typeface="Calibri"/>
              </a:rPr>
              <a:t>Proper diagnosis of Alzheimer involves medical history, cognitive, and imaging and/or laboratory studies. Early diagnosis helps to identify the symptoms, risks, care and support forms. Following the relatively accepted UK practice allows one to make an early diagnosis and intervention. Person-centred assessment takes into account the needs in communication, the decision-making ability, preferences and personal goals to enhance the outcomes of care.</a:t>
            </a:r>
            <a:endParaRPr b="0" i="0" sz="1100" u="none" cap="none" strike="noStrik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8FA"/>
        </a:solidFill>
      </p:bgPr>
    </p:bg>
    <p:spTree>
      <p:nvGrpSpPr>
        <p:cNvPr id="216" name="Shape 216"/>
        <p:cNvGrpSpPr/>
        <p:nvPr/>
      </p:nvGrpSpPr>
      <p:grpSpPr>
        <a:xfrm>
          <a:off x="0" y="0"/>
          <a:ext cx="0" cy="0"/>
          <a:chOff x="0" y="0"/>
          <a:chExt cx="0" cy="0"/>
        </a:xfrm>
      </p:grpSpPr>
      <p:sp>
        <p:nvSpPr>
          <p:cNvPr id="217" name="Google Shape;217;p7"/>
          <p:cNvSpPr/>
          <p:nvPr/>
        </p:nvSpPr>
        <p:spPr>
          <a:xfrm>
            <a:off x="0" y="0"/>
            <a:ext cx="12191695" cy="868680"/>
          </a:xfrm>
          <a:prstGeom prst="rect">
            <a:avLst/>
          </a:prstGeom>
          <a:solidFill>
            <a:srgbClr val="0E2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 name="Google Shape;218;p7"/>
          <p:cNvSpPr/>
          <p:nvPr/>
        </p:nvSpPr>
        <p:spPr>
          <a:xfrm>
            <a:off x="0" y="868680"/>
            <a:ext cx="12191695" cy="45720"/>
          </a:xfrm>
          <a:prstGeom prst="rect">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 name="Google Shape;219;p7"/>
          <p:cNvSpPr/>
          <p:nvPr/>
        </p:nvSpPr>
        <p:spPr>
          <a:xfrm>
            <a:off x="411480" y="219456"/>
            <a:ext cx="658368" cy="438912"/>
          </a:xfrm>
          <a:prstGeom prst="roundRect">
            <a:avLst>
              <a:gd fmla="val 20833"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 name="Google Shape;220;p7"/>
          <p:cNvSpPr/>
          <p:nvPr/>
        </p:nvSpPr>
        <p:spPr>
          <a:xfrm>
            <a:off x="411480" y="219456"/>
            <a:ext cx="658368" cy="438912"/>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600"/>
              <a:buFont typeface="Trebuchet MS"/>
              <a:buNone/>
            </a:pPr>
            <a:r>
              <a:rPr b="1" i="0" lang="en-US" sz="1600" u="none" cap="none" strike="noStrike">
                <a:solidFill>
                  <a:srgbClr val="0E2F44"/>
                </a:solidFill>
                <a:latin typeface="Trebuchet MS"/>
                <a:ea typeface="Trebuchet MS"/>
                <a:cs typeface="Trebuchet MS"/>
                <a:sym typeface="Trebuchet MS"/>
              </a:rPr>
              <a:t>04</a:t>
            </a:r>
            <a:endParaRPr b="0" i="0" sz="1600" u="none" cap="none" strike="noStrike">
              <a:solidFill>
                <a:schemeClr val="dk1"/>
              </a:solidFill>
              <a:latin typeface="Calibri"/>
              <a:ea typeface="Calibri"/>
              <a:cs typeface="Calibri"/>
              <a:sym typeface="Calibri"/>
            </a:endParaRPr>
          </a:p>
        </p:txBody>
      </p:sp>
      <p:sp>
        <p:nvSpPr>
          <p:cNvPr id="221" name="Google Shape;221;p7"/>
          <p:cNvSpPr/>
          <p:nvPr/>
        </p:nvSpPr>
        <p:spPr>
          <a:xfrm>
            <a:off x="1207008" y="182880"/>
            <a:ext cx="10515600" cy="512064"/>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400"/>
              <a:buFont typeface="Trebuchet MS"/>
              <a:buNone/>
            </a:pPr>
            <a:r>
              <a:rPr b="1" i="0" lang="en-US" sz="2400" u="none" cap="none" strike="noStrike">
                <a:solidFill>
                  <a:srgbClr val="FFFFFF"/>
                </a:solidFill>
                <a:latin typeface="Trebuchet MS"/>
                <a:ea typeface="Trebuchet MS"/>
                <a:cs typeface="Trebuchet MS"/>
                <a:sym typeface="Trebuchet MS"/>
              </a:rPr>
              <a:t>Slide 4: Management and Care Frameworks</a:t>
            </a:r>
            <a:endParaRPr b="0" i="0" sz="2400" u="none" cap="none" strike="noStrike">
              <a:solidFill>
                <a:schemeClr val="dk1"/>
              </a:solidFill>
              <a:latin typeface="Calibri"/>
              <a:ea typeface="Calibri"/>
              <a:cs typeface="Calibri"/>
              <a:sym typeface="Calibri"/>
            </a:endParaRPr>
          </a:p>
        </p:txBody>
      </p:sp>
      <p:cxnSp>
        <p:nvCxnSpPr>
          <p:cNvPr id="222" name="Google Shape;222;p7"/>
          <p:cNvCxnSpPr/>
          <p:nvPr/>
        </p:nvCxnSpPr>
        <p:spPr>
          <a:xfrm>
            <a:off x="411480" y="6419088"/>
            <a:ext cx="11365992" cy="0"/>
          </a:xfrm>
          <a:prstGeom prst="straightConnector1">
            <a:avLst/>
          </a:prstGeom>
          <a:noFill/>
          <a:ln cap="flat" cmpd="sng" w="12700">
            <a:solidFill>
              <a:srgbClr val="D3DCE2"/>
            </a:solidFill>
            <a:prstDash val="solid"/>
            <a:round/>
            <a:headEnd len="sm" w="sm" type="none"/>
            <a:tailEnd len="sm" w="sm" type="none"/>
          </a:ln>
        </p:spPr>
      </p:cxnSp>
      <p:sp>
        <p:nvSpPr>
          <p:cNvPr id="223" name="Google Shape;223;p7"/>
          <p:cNvSpPr/>
          <p:nvPr/>
        </p:nvSpPr>
        <p:spPr>
          <a:xfrm>
            <a:off x="411480" y="645566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5"/>
              </a:buClr>
              <a:buSzPts val="900"/>
              <a:buFont typeface="Calibri"/>
              <a:buNone/>
            </a:pPr>
            <a:r>
              <a:rPr b="0" i="0" lang="en-US" sz="900" u="none" cap="none" strike="noStrike">
                <a:solidFill>
                  <a:srgbClr val="5B6B75"/>
                </a:solidFill>
                <a:latin typeface="Calibri"/>
                <a:ea typeface="Calibri"/>
                <a:cs typeface="Calibri"/>
                <a:sym typeface="Calibri"/>
              </a:rPr>
              <a:t>Alzheimer's Disease | Community Nursing</a:t>
            </a:r>
            <a:endParaRPr b="0" i="0" sz="900" u="none" cap="none" strike="noStrike">
              <a:solidFill>
                <a:schemeClr val="dk1"/>
              </a:solidFill>
              <a:latin typeface="Calibri"/>
              <a:ea typeface="Calibri"/>
              <a:cs typeface="Calibri"/>
              <a:sym typeface="Calibri"/>
            </a:endParaRPr>
          </a:p>
        </p:txBody>
      </p:sp>
      <p:sp>
        <p:nvSpPr>
          <p:cNvPr id="224" name="Google Shape;224;p7"/>
          <p:cNvSpPr/>
          <p:nvPr/>
        </p:nvSpPr>
        <p:spPr>
          <a:xfrm>
            <a:off x="10881360" y="6455664"/>
            <a:ext cx="896112"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16697A"/>
              </a:buClr>
              <a:buSzPts val="900"/>
              <a:buFont typeface="Calibri"/>
              <a:buNone/>
            </a:pPr>
            <a:r>
              <a:rPr b="1" i="0" lang="en-US" sz="900" u="none" cap="none" strike="noStrike">
                <a:solidFill>
                  <a:srgbClr val="16697A"/>
                </a:solidFill>
                <a:latin typeface="Calibri"/>
                <a:ea typeface="Calibri"/>
                <a:cs typeface="Calibri"/>
                <a:sym typeface="Calibri"/>
              </a:rPr>
              <a:t>5</a:t>
            </a:r>
            <a:endParaRPr b="0" i="0" sz="900" u="none" cap="none" strike="noStrike">
              <a:solidFill>
                <a:schemeClr val="dk1"/>
              </a:solidFill>
              <a:latin typeface="Calibri"/>
              <a:ea typeface="Calibri"/>
              <a:cs typeface="Calibri"/>
              <a:sym typeface="Calibri"/>
            </a:endParaRPr>
          </a:p>
        </p:txBody>
      </p:sp>
      <p:sp>
        <p:nvSpPr>
          <p:cNvPr id="225" name="Google Shape;225;p7"/>
          <p:cNvSpPr/>
          <p:nvPr/>
        </p:nvSpPr>
        <p:spPr>
          <a:xfrm>
            <a:off x="411480" y="1170432"/>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p7"/>
          <p:cNvSpPr/>
          <p:nvPr/>
        </p:nvSpPr>
        <p:spPr>
          <a:xfrm>
            <a:off x="411480" y="1170432"/>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7"/>
          <p:cNvSpPr/>
          <p:nvPr/>
        </p:nvSpPr>
        <p:spPr>
          <a:xfrm>
            <a:off x="612648" y="1358798"/>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 name="Google Shape;228;p7"/>
          <p:cNvSpPr/>
          <p:nvPr/>
        </p:nvSpPr>
        <p:spPr>
          <a:xfrm>
            <a:off x="612648" y="1358798"/>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1</a:t>
            </a:r>
            <a:endParaRPr b="0" i="0" sz="1100" u="none" cap="none" strike="noStrike">
              <a:solidFill>
                <a:schemeClr val="dk1"/>
              </a:solidFill>
              <a:latin typeface="Calibri"/>
              <a:ea typeface="Calibri"/>
              <a:cs typeface="Calibri"/>
              <a:sym typeface="Calibri"/>
            </a:endParaRPr>
          </a:p>
        </p:txBody>
      </p:sp>
      <p:sp>
        <p:nvSpPr>
          <p:cNvPr id="229" name="Google Shape;229;p7"/>
          <p:cNvSpPr/>
          <p:nvPr/>
        </p:nvSpPr>
        <p:spPr>
          <a:xfrm>
            <a:off x="1033272" y="1207008"/>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NICE dementia guidance recommends personalised care planning throughout Alzheimer's management pathways nationally.</a:t>
            </a:r>
            <a:endParaRPr b="0" i="0" sz="1200" u="none" cap="none" strike="noStrike">
              <a:solidFill>
                <a:schemeClr val="dk1"/>
              </a:solidFill>
              <a:latin typeface="Calibri"/>
              <a:ea typeface="Calibri"/>
              <a:cs typeface="Calibri"/>
              <a:sym typeface="Calibri"/>
            </a:endParaRPr>
          </a:p>
        </p:txBody>
      </p:sp>
      <p:sp>
        <p:nvSpPr>
          <p:cNvPr id="230" name="Google Shape;230;p7"/>
          <p:cNvSpPr/>
          <p:nvPr/>
        </p:nvSpPr>
        <p:spPr>
          <a:xfrm>
            <a:off x="411480" y="1912925"/>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7"/>
          <p:cNvSpPr/>
          <p:nvPr/>
        </p:nvSpPr>
        <p:spPr>
          <a:xfrm>
            <a:off x="411480" y="1912925"/>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 name="Google Shape;232;p7"/>
          <p:cNvSpPr/>
          <p:nvPr/>
        </p:nvSpPr>
        <p:spPr>
          <a:xfrm>
            <a:off x="612648" y="2101291"/>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 name="Google Shape;233;p7"/>
          <p:cNvSpPr/>
          <p:nvPr/>
        </p:nvSpPr>
        <p:spPr>
          <a:xfrm>
            <a:off x="612648" y="2101291"/>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2</a:t>
            </a:r>
            <a:endParaRPr b="0" i="0" sz="1100" u="none" cap="none" strike="noStrike">
              <a:solidFill>
                <a:schemeClr val="dk1"/>
              </a:solidFill>
              <a:latin typeface="Calibri"/>
              <a:ea typeface="Calibri"/>
              <a:cs typeface="Calibri"/>
              <a:sym typeface="Calibri"/>
            </a:endParaRPr>
          </a:p>
        </p:txBody>
      </p:sp>
      <p:sp>
        <p:nvSpPr>
          <p:cNvPr id="234" name="Google Shape;234;p7"/>
          <p:cNvSpPr/>
          <p:nvPr/>
        </p:nvSpPr>
        <p:spPr>
          <a:xfrm>
            <a:off x="1033272" y="1949501"/>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The biopsychosocial model addresses physical psychological and social aspects of care delivery (Cline et al., 2026).</a:t>
            </a:r>
            <a:endParaRPr b="0" i="0" sz="1200" u="none" cap="none" strike="noStrike">
              <a:solidFill>
                <a:schemeClr val="dk1"/>
              </a:solidFill>
              <a:latin typeface="Calibri"/>
              <a:ea typeface="Calibri"/>
              <a:cs typeface="Calibri"/>
              <a:sym typeface="Calibri"/>
            </a:endParaRPr>
          </a:p>
        </p:txBody>
      </p:sp>
      <p:sp>
        <p:nvSpPr>
          <p:cNvPr id="235" name="Google Shape;235;p7"/>
          <p:cNvSpPr/>
          <p:nvPr/>
        </p:nvSpPr>
        <p:spPr>
          <a:xfrm>
            <a:off x="411480" y="2655418"/>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7"/>
          <p:cNvSpPr/>
          <p:nvPr/>
        </p:nvSpPr>
        <p:spPr>
          <a:xfrm>
            <a:off x="411480" y="2655418"/>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 name="Google Shape;237;p7"/>
          <p:cNvSpPr/>
          <p:nvPr/>
        </p:nvSpPr>
        <p:spPr>
          <a:xfrm>
            <a:off x="612648" y="2843784"/>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7"/>
          <p:cNvSpPr/>
          <p:nvPr/>
        </p:nvSpPr>
        <p:spPr>
          <a:xfrm>
            <a:off x="612648" y="2843784"/>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3</a:t>
            </a:r>
            <a:endParaRPr b="0" i="0" sz="1100" u="none" cap="none" strike="noStrike">
              <a:solidFill>
                <a:schemeClr val="dk1"/>
              </a:solidFill>
              <a:latin typeface="Calibri"/>
              <a:ea typeface="Calibri"/>
              <a:cs typeface="Calibri"/>
              <a:sym typeface="Calibri"/>
            </a:endParaRPr>
          </a:p>
        </p:txBody>
      </p:sp>
      <p:sp>
        <p:nvSpPr>
          <p:cNvPr id="239" name="Google Shape;239;p7"/>
          <p:cNvSpPr/>
          <p:nvPr/>
        </p:nvSpPr>
        <p:spPr>
          <a:xfrm>
            <a:off x="1033272" y="2691994"/>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Comprehensive geriatric assessment supports coordinated multidisciplinary interventions for complex patient needs effectively.</a:t>
            </a:r>
            <a:endParaRPr b="0" i="0" sz="1200" u="none" cap="none" strike="noStrike">
              <a:solidFill>
                <a:schemeClr val="dk1"/>
              </a:solidFill>
              <a:latin typeface="Calibri"/>
              <a:ea typeface="Calibri"/>
              <a:cs typeface="Calibri"/>
              <a:sym typeface="Calibri"/>
            </a:endParaRPr>
          </a:p>
        </p:txBody>
      </p:sp>
      <p:sp>
        <p:nvSpPr>
          <p:cNvPr id="240" name="Google Shape;240;p7"/>
          <p:cNvSpPr/>
          <p:nvPr/>
        </p:nvSpPr>
        <p:spPr>
          <a:xfrm>
            <a:off x="411480" y="3397910"/>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 name="Google Shape;241;p7"/>
          <p:cNvSpPr/>
          <p:nvPr/>
        </p:nvSpPr>
        <p:spPr>
          <a:xfrm>
            <a:off x="411480" y="3397910"/>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 name="Google Shape;242;p7"/>
          <p:cNvSpPr/>
          <p:nvPr/>
        </p:nvSpPr>
        <p:spPr>
          <a:xfrm>
            <a:off x="612648" y="3586277"/>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 name="Google Shape;243;p7"/>
          <p:cNvSpPr/>
          <p:nvPr/>
        </p:nvSpPr>
        <p:spPr>
          <a:xfrm>
            <a:off x="612648" y="3586277"/>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4</a:t>
            </a:r>
            <a:endParaRPr b="0" i="0" sz="1100" u="none" cap="none" strike="noStrike">
              <a:solidFill>
                <a:schemeClr val="dk1"/>
              </a:solidFill>
              <a:latin typeface="Calibri"/>
              <a:ea typeface="Calibri"/>
              <a:cs typeface="Calibri"/>
              <a:sym typeface="Calibri"/>
            </a:endParaRPr>
          </a:p>
        </p:txBody>
      </p:sp>
      <p:sp>
        <p:nvSpPr>
          <p:cNvPr id="244" name="Google Shape;244;p7"/>
          <p:cNvSpPr/>
          <p:nvPr/>
        </p:nvSpPr>
        <p:spPr>
          <a:xfrm>
            <a:off x="1033272" y="3434486"/>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Dementia care models promote collaboration between professionals' patients' families and carers together.</a:t>
            </a:r>
            <a:endParaRPr b="0" i="0" sz="1200" u="none" cap="none" strike="noStrike">
              <a:solidFill>
                <a:schemeClr val="dk1"/>
              </a:solidFill>
              <a:latin typeface="Calibri"/>
              <a:ea typeface="Calibri"/>
              <a:cs typeface="Calibri"/>
              <a:sym typeface="Calibri"/>
            </a:endParaRPr>
          </a:p>
        </p:txBody>
      </p:sp>
      <p:sp>
        <p:nvSpPr>
          <p:cNvPr id="245" name="Google Shape;245;p7"/>
          <p:cNvSpPr/>
          <p:nvPr/>
        </p:nvSpPr>
        <p:spPr>
          <a:xfrm>
            <a:off x="411480" y="4140403"/>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7"/>
          <p:cNvSpPr/>
          <p:nvPr/>
        </p:nvSpPr>
        <p:spPr>
          <a:xfrm>
            <a:off x="411480" y="4140403"/>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 name="Google Shape;247;p7"/>
          <p:cNvSpPr/>
          <p:nvPr/>
        </p:nvSpPr>
        <p:spPr>
          <a:xfrm>
            <a:off x="612648" y="4328770"/>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7"/>
          <p:cNvSpPr/>
          <p:nvPr/>
        </p:nvSpPr>
        <p:spPr>
          <a:xfrm>
            <a:off x="612648" y="4328770"/>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5</a:t>
            </a:r>
            <a:endParaRPr b="0" i="0" sz="1100" u="none" cap="none" strike="noStrike">
              <a:solidFill>
                <a:schemeClr val="dk1"/>
              </a:solidFill>
              <a:latin typeface="Calibri"/>
              <a:ea typeface="Calibri"/>
              <a:cs typeface="Calibri"/>
              <a:sym typeface="Calibri"/>
            </a:endParaRPr>
          </a:p>
        </p:txBody>
      </p:sp>
      <p:sp>
        <p:nvSpPr>
          <p:cNvPr id="249" name="Google Shape;249;p7"/>
          <p:cNvSpPr/>
          <p:nvPr/>
        </p:nvSpPr>
        <p:spPr>
          <a:xfrm>
            <a:off x="1033272" y="4176979"/>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Regular reviews monitor progression medication effectiveness risks and changing care requirements appropriately.</a:t>
            </a:r>
            <a:endParaRPr b="0" i="0" sz="1200" u="none" cap="none" strike="noStrike">
              <a:solidFill>
                <a:schemeClr val="dk1"/>
              </a:solidFill>
              <a:latin typeface="Calibri"/>
              <a:ea typeface="Calibri"/>
              <a:cs typeface="Calibri"/>
              <a:sym typeface="Calibri"/>
            </a:endParaRPr>
          </a:p>
        </p:txBody>
      </p:sp>
      <p:sp>
        <p:nvSpPr>
          <p:cNvPr id="250" name="Google Shape;250;p7"/>
          <p:cNvSpPr/>
          <p:nvPr/>
        </p:nvSpPr>
        <p:spPr>
          <a:xfrm>
            <a:off x="6382512" y="1170432"/>
            <a:ext cx="5394960" cy="3657600"/>
          </a:xfrm>
          <a:prstGeom prst="roundRect">
            <a:avLst>
              <a:gd fmla="val 1250"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 name="Google Shape;251;p7"/>
          <p:cNvSpPr/>
          <p:nvPr/>
        </p:nvSpPr>
        <p:spPr>
          <a:xfrm>
            <a:off x="6583680" y="1243584"/>
            <a:ext cx="5029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16697A"/>
              </a:buClr>
              <a:buSzPts val="1000"/>
              <a:buFont typeface="Trebuchet MS"/>
              <a:buNone/>
            </a:pPr>
            <a:r>
              <a:rPr b="1" i="0" lang="en-US" sz="1000" u="none" cap="none" strike="noStrike">
                <a:solidFill>
                  <a:srgbClr val="16697A"/>
                </a:solidFill>
                <a:latin typeface="Trebuchet MS"/>
                <a:ea typeface="Trebuchet MS"/>
                <a:cs typeface="Trebuchet MS"/>
                <a:sym typeface="Trebuchet MS"/>
              </a:rPr>
              <a:t>BIOPSYCHOSOCIAL MODEL</a:t>
            </a:r>
            <a:endParaRPr b="0" i="0" sz="1000" u="none" cap="none" strike="noStrike">
              <a:solidFill>
                <a:schemeClr val="dk1"/>
              </a:solidFill>
              <a:latin typeface="Calibri"/>
              <a:ea typeface="Calibri"/>
              <a:cs typeface="Calibri"/>
              <a:sym typeface="Calibri"/>
            </a:endParaRPr>
          </a:p>
        </p:txBody>
      </p:sp>
      <p:sp>
        <p:nvSpPr>
          <p:cNvPr id="252" name="Google Shape;252;p7"/>
          <p:cNvSpPr/>
          <p:nvPr/>
        </p:nvSpPr>
        <p:spPr>
          <a:xfrm>
            <a:off x="6583680" y="1572768"/>
            <a:ext cx="1603248" cy="914400"/>
          </a:xfrm>
          <a:prstGeom prst="roundRect">
            <a:avLst>
              <a:gd fmla="val 6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 name="Google Shape;253;p7"/>
          <p:cNvSpPr/>
          <p:nvPr/>
        </p:nvSpPr>
        <p:spPr>
          <a:xfrm>
            <a:off x="6629400" y="1645920"/>
            <a:ext cx="1511808" cy="292608"/>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300"/>
              <a:buFont typeface="Trebuchet MS"/>
              <a:buNone/>
            </a:pPr>
            <a:r>
              <a:rPr b="1" i="0" lang="en-US" sz="1300" u="none" cap="none" strike="noStrike">
                <a:solidFill>
                  <a:srgbClr val="FFFFFF"/>
                </a:solidFill>
                <a:latin typeface="Trebuchet MS"/>
                <a:ea typeface="Trebuchet MS"/>
                <a:cs typeface="Trebuchet MS"/>
                <a:sym typeface="Trebuchet MS"/>
              </a:rPr>
              <a:t>Physical</a:t>
            </a:r>
            <a:endParaRPr b="0" i="0" sz="1300" u="none" cap="none" strike="noStrike">
              <a:solidFill>
                <a:schemeClr val="dk1"/>
              </a:solidFill>
              <a:latin typeface="Calibri"/>
              <a:ea typeface="Calibri"/>
              <a:cs typeface="Calibri"/>
              <a:sym typeface="Calibri"/>
            </a:endParaRPr>
          </a:p>
        </p:txBody>
      </p:sp>
      <p:sp>
        <p:nvSpPr>
          <p:cNvPr id="254" name="Google Shape;254;p7"/>
          <p:cNvSpPr/>
          <p:nvPr/>
        </p:nvSpPr>
        <p:spPr>
          <a:xfrm>
            <a:off x="6629400" y="1938528"/>
            <a:ext cx="1511808" cy="502920"/>
          </a:xfrm>
          <a:prstGeom prst="rect">
            <a:avLst/>
          </a:prstGeom>
          <a:noFill/>
          <a:ln>
            <a:noFill/>
          </a:ln>
        </p:spPr>
        <p:txBody>
          <a:bodyPr anchorCtr="0" anchor="t" bIns="45700" lIns="91425" spcFirstLastPara="1" rIns="91425" wrap="square" tIns="45700">
            <a:noAutofit/>
          </a:bodyPr>
          <a:lstStyle/>
          <a:p>
            <a:pPr indent="0" lvl="0" marL="0" marR="0" rtl="0" algn="ctr">
              <a:lnSpc>
                <a:spcPct val="85000"/>
              </a:lnSpc>
              <a:spcBef>
                <a:spcPts val="0"/>
              </a:spcBef>
              <a:spcAft>
                <a:spcPts val="0"/>
              </a:spcAft>
              <a:buClr>
                <a:srgbClr val="FFFFFF"/>
              </a:buClr>
              <a:buSzPts val="900"/>
              <a:buFont typeface="Calibri"/>
              <a:buNone/>
            </a:pPr>
            <a:r>
              <a:rPr b="0" i="0" lang="en-US" sz="900" u="none" cap="none" strike="noStrike">
                <a:solidFill>
                  <a:srgbClr val="FFFFFF"/>
                </a:solidFill>
                <a:latin typeface="Calibri"/>
                <a:ea typeface="Calibri"/>
                <a:cs typeface="Calibri"/>
                <a:sym typeface="Calibri"/>
              </a:rPr>
              <a:t>Progression, medication, risks</a:t>
            </a:r>
            <a:endParaRPr b="0" i="0" sz="900" u="none" cap="none" strike="noStrike">
              <a:solidFill>
                <a:schemeClr val="dk1"/>
              </a:solidFill>
              <a:latin typeface="Calibri"/>
              <a:ea typeface="Calibri"/>
              <a:cs typeface="Calibri"/>
              <a:sym typeface="Calibri"/>
            </a:endParaRPr>
          </a:p>
        </p:txBody>
      </p:sp>
      <p:sp>
        <p:nvSpPr>
          <p:cNvPr id="255" name="Google Shape;255;p7"/>
          <p:cNvSpPr/>
          <p:nvPr/>
        </p:nvSpPr>
        <p:spPr>
          <a:xfrm>
            <a:off x="8278368" y="1572768"/>
            <a:ext cx="1603248" cy="914400"/>
          </a:xfrm>
          <a:prstGeom prst="roundRect">
            <a:avLst>
              <a:gd fmla="val 6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 name="Google Shape;256;p7"/>
          <p:cNvSpPr/>
          <p:nvPr/>
        </p:nvSpPr>
        <p:spPr>
          <a:xfrm>
            <a:off x="8324088" y="1645920"/>
            <a:ext cx="1511808" cy="292608"/>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300"/>
              <a:buFont typeface="Trebuchet MS"/>
              <a:buNone/>
            </a:pPr>
            <a:r>
              <a:rPr b="1" i="0" lang="en-US" sz="1300" u="none" cap="none" strike="noStrike">
                <a:solidFill>
                  <a:srgbClr val="FFFFFF"/>
                </a:solidFill>
                <a:latin typeface="Trebuchet MS"/>
                <a:ea typeface="Trebuchet MS"/>
                <a:cs typeface="Trebuchet MS"/>
                <a:sym typeface="Trebuchet MS"/>
              </a:rPr>
              <a:t>Psychological</a:t>
            </a:r>
            <a:endParaRPr b="0" i="0" sz="1300" u="none" cap="none" strike="noStrike">
              <a:solidFill>
                <a:schemeClr val="dk1"/>
              </a:solidFill>
              <a:latin typeface="Calibri"/>
              <a:ea typeface="Calibri"/>
              <a:cs typeface="Calibri"/>
              <a:sym typeface="Calibri"/>
            </a:endParaRPr>
          </a:p>
        </p:txBody>
      </p:sp>
      <p:sp>
        <p:nvSpPr>
          <p:cNvPr id="257" name="Google Shape;257;p7"/>
          <p:cNvSpPr/>
          <p:nvPr/>
        </p:nvSpPr>
        <p:spPr>
          <a:xfrm>
            <a:off x="8324088" y="1938528"/>
            <a:ext cx="1511808" cy="502920"/>
          </a:xfrm>
          <a:prstGeom prst="rect">
            <a:avLst/>
          </a:prstGeom>
          <a:noFill/>
          <a:ln>
            <a:noFill/>
          </a:ln>
        </p:spPr>
        <p:txBody>
          <a:bodyPr anchorCtr="0" anchor="t" bIns="45700" lIns="91425" spcFirstLastPara="1" rIns="91425" wrap="square" tIns="45700">
            <a:noAutofit/>
          </a:bodyPr>
          <a:lstStyle/>
          <a:p>
            <a:pPr indent="0" lvl="0" marL="0" marR="0" rtl="0" algn="ctr">
              <a:lnSpc>
                <a:spcPct val="85000"/>
              </a:lnSpc>
              <a:spcBef>
                <a:spcPts val="0"/>
              </a:spcBef>
              <a:spcAft>
                <a:spcPts val="0"/>
              </a:spcAft>
              <a:buClr>
                <a:srgbClr val="FFFFFF"/>
              </a:buClr>
              <a:buSzPts val="900"/>
              <a:buFont typeface="Calibri"/>
              <a:buNone/>
            </a:pPr>
            <a:r>
              <a:rPr b="0" i="0" lang="en-US" sz="900" u="none" cap="none" strike="noStrike">
                <a:solidFill>
                  <a:srgbClr val="FFFFFF"/>
                </a:solidFill>
                <a:latin typeface="Calibri"/>
                <a:ea typeface="Calibri"/>
                <a:cs typeface="Calibri"/>
                <a:sym typeface="Calibri"/>
              </a:rPr>
              <a:t>Wellbeing and behaviour</a:t>
            </a:r>
            <a:endParaRPr b="0" i="0" sz="900" u="none" cap="none" strike="noStrike">
              <a:solidFill>
                <a:schemeClr val="dk1"/>
              </a:solidFill>
              <a:latin typeface="Calibri"/>
              <a:ea typeface="Calibri"/>
              <a:cs typeface="Calibri"/>
              <a:sym typeface="Calibri"/>
            </a:endParaRPr>
          </a:p>
        </p:txBody>
      </p:sp>
      <p:sp>
        <p:nvSpPr>
          <p:cNvPr id="258" name="Google Shape;258;p7"/>
          <p:cNvSpPr/>
          <p:nvPr/>
        </p:nvSpPr>
        <p:spPr>
          <a:xfrm>
            <a:off x="9973056" y="1572768"/>
            <a:ext cx="1603248" cy="914400"/>
          </a:xfrm>
          <a:prstGeom prst="roundRect">
            <a:avLst>
              <a:gd fmla="val 6000" name="adj"/>
            </a:avLst>
          </a:prstGeom>
          <a:solidFill>
            <a:srgbClr val="82C0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 name="Google Shape;259;p7"/>
          <p:cNvSpPr/>
          <p:nvPr/>
        </p:nvSpPr>
        <p:spPr>
          <a:xfrm>
            <a:off x="10018776" y="1645920"/>
            <a:ext cx="1511808" cy="292608"/>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300"/>
              <a:buFont typeface="Trebuchet MS"/>
              <a:buNone/>
            </a:pPr>
            <a:r>
              <a:rPr b="1" i="0" lang="en-US" sz="1300" u="none" cap="none" strike="noStrike">
                <a:solidFill>
                  <a:srgbClr val="0E2F44"/>
                </a:solidFill>
                <a:latin typeface="Trebuchet MS"/>
                <a:ea typeface="Trebuchet MS"/>
                <a:cs typeface="Trebuchet MS"/>
                <a:sym typeface="Trebuchet MS"/>
              </a:rPr>
              <a:t>Social</a:t>
            </a:r>
            <a:endParaRPr b="0" i="0" sz="1300" u="none" cap="none" strike="noStrike">
              <a:solidFill>
                <a:schemeClr val="dk1"/>
              </a:solidFill>
              <a:latin typeface="Calibri"/>
              <a:ea typeface="Calibri"/>
              <a:cs typeface="Calibri"/>
              <a:sym typeface="Calibri"/>
            </a:endParaRPr>
          </a:p>
        </p:txBody>
      </p:sp>
      <p:sp>
        <p:nvSpPr>
          <p:cNvPr id="260" name="Google Shape;260;p7"/>
          <p:cNvSpPr/>
          <p:nvPr/>
        </p:nvSpPr>
        <p:spPr>
          <a:xfrm>
            <a:off x="10018776" y="1938528"/>
            <a:ext cx="1511808" cy="502920"/>
          </a:xfrm>
          <a:prstGeom prst="rect">
            <a:avLst/>
          </a:prstGeom>
          <a:noFill/>
          <a:ln>
            <a:noFill/>
          </a:ln>
        </p:spPr>
        <p:txBody>
          <a:bodyPr anchorCtr="0" anchor="t" bIns="45700" lIns="91425" spcFirstLastPara="1" rIns="91425" wrap="square" tIns="45700">
            <a:noAutofit/>
          </a:bodyPr>
          <a:lstStyle/>
          <a:p>
            <a:pPr indent="0" lvl="0" marL="0" marR="0" rtl="0" algn="ctr">
              <a:lnSpc>
                <a:spcPct val="85000"/>
              </a:lnSpc>
              <a:spcBef>
                <a:spcPts val="0"/>
              </a:spcBef>
              <a:spcAft>
                <a:spcPts val="0"/>
              </a:spcAft>
              <a:buClr>
                <a:srgbClr val="0E2F44"/>
              </a:buClr>
              <a:buSzPts val="900"/>
              <a:buFont typeface="Calibri"/>
              <a:buNone/>
            </a:pPr>
            <a:r>
              <a:rPr b="0" i="0" lang="en-US" sz="900" u="none" cap="none" strike="noStrike">
                <a:solidFill>
                  <a:srgbClr val="0E2F44"/>
                </a:solidFill>
                <a:latin typeface="Calibri"/>
                <a:ea typeface="Calibri"/>
                <a:cs typeface="Calibri"/>
                <a:sym typeface="Calibri"/>
              </a:rPr>
              <a:t>Families, carers, community</a:t>
            </a:r>
            <a:endParaRPr b="0" i="0" sz="900" u="none" cap="none" strike="noStrike">
              <a:solidFill>
                <a:schemeClr val="dk1"/>
              </a:solidFill>
              <a:latin typeface="Calibri"/>
              <a:ea typeface="Calibri"/>
              <a:cs typeface="Calibri"/>
              <a:sym typeface="Calibri"/>
            </a:endParaRPr>
          </a:p>
        </p:txBody>
      </p:sp>
      <p:pic>
        <p:nvPicPr>
          <p:cNvPr id="261" name="Google Shape;261;p7"/>
          <p:cNvPicPr preferRelativeResize="0"/>
          <p:nvPr/>
        </p:nvPicPr>
        <p:blipFill rotWithShape="1">
          <a:blip r:embed="rId3">
            <a:alphaModFix/>
          </a:blip>
          <a:srcRect b="0" l="0" r="0" t="0"/>
          <a:stretch/>
        </p:blipFill>
        <p:spPr>
          <a:xfrm>
            <a:off x="6537960" y="2743200"/>
            <a:ext cx="5084064" cy="2011680"/>
          </a:xfrm>
          <a:prstGeom prst="rect">
            <a:avLst/>
          </a:prstGeom>
          <a:noFill/>
          <a:ln>
            <a:noFill/>
          </a:ln>
        </p:spPr>
      </p:pic>
      <p:sp>
        <p:nvSpPr>
          <p:cNvPr id="262" name="Google Shape;262;p7"/>
          <p:cNvSpPr/>
          <p:nvPr/>
        </p:nvSpPr>
        <p:spPr>
          <a:xfrm>
            <a:off x="411480" y="4956048"/>
            <a:ext cx="11365992" cy="1325880"/>
          </a:xfrm>
          <a:prstGeom prst="roundRect">
            <a:avLst>
              <a:gd fmla="val 3448" name="adj"/>
            </a:avLst>
          </a:prstGeom>
          <a:solidFill>
            <a:srgbClr val="E8EFF3"/>
          </a:solidFill>
          <a:ln cap="flat" cmpd="sng" w="12700">
            <a:solidFill>
              <a:srgbClr val="D3DCE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 name="Google Shape;263;p7"/>
          <p:cNvSpPr/>
          <p:nvPr/>
        </p:nvSpPr>
        <p:spPr>
          <a:xfrm>
            <a:off x="411480" y="4956048"/>
            <a:ext cx="68580" cy="1325880"/>
          </a:xfrm>
          <a:prstGeom prst="roundRect">
            <a:avLst>
              <a:gd fmla="val 40000" name="adj"/>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 name="Google Shape;264;p7"/>
          <p:cNvSpPr/>
          <p:nvPr/>
        </p:nvSpPr>
        <p:spPr>
          <a:xfrm>
            <a:off x="621792" y="5029200"/>
            <a:ext cx="11018520" cy="118872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100"/>
              <a:buFont typeface="Calibri"/>
              <a:buNone/>
            </a:pPr>
            <a:r>
              <a:rPr b="0" i="0" lang="en-US" sz="1100" u="none" cap="none" strike="noStrike">
                <a:solidFill>
                  <a:srgbClr val="24333D"/>
                </a:solidFill>
                <a:latin typeface="Calibri"/>
                <a:ea typeface="Calibri"/>
                <a:cs typeface="Calibri"/>
                <a:sym typeface="Calibri"/>
              </a:rPr>
              <a:t>The treatment of Alzheimer disease is a multidisciplinary process, which requires personal planning of treatment and multidisciplinary support. The biopsychosocial approaches address the physical, psychological, and social needs. Care models encourage collaboration and healthcare, families and carers. Periodic reviews help in monitoring the progress of the disease, treatment efficacy, safety concerns and changing support requirements throughout the condition.</a:t>
            </a:r>
            <a:endParaRPr b="0" i="0" sz="1100" u="none" cap="none" strike="noStrik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8FA"/>
        </a:solidFill>
      </p:bgPr>
    </p:bg>
    <p:spTree>
      <p:nvGrpSpPr>
        <p:cNvPr id="269" name="Shape 269"/>
        <p:cNvGrpSpPr/>
        <p:nvPr/>
      </p:nvGrpSpPr>
      <p:grpSpPr>
        <a:xfrm>
          <a:off x="0" y="0"/>
          <a:ext cx="0" cy="0"/>
          <a:chOff x="0" y="0"/>
          <a:chExt cx="0" cy="0"/>
        </a:xfrm>
      </p:grpSpPr>
      <p:sp>
        <p:nvSpPr>
          <p:cNvPr id="270" name="Google Shape;270;p8"/>
          <p:cNvSpPr/>
          <p:nvPr/>
        </p:nvSpPr>
        <p:spPr>
          <a:xfrm>
            <a:off x="0" y="0"/>
            <a:ext cx="12191695" cy="868680"/>
          </a:xfrm>
          <a:prstGeom prst="rect">
            <a:avLst/>
          </a:prstGeom>
          <a:solidFill>
            <a:srgbClr val="0E2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 name="Google Shape;271;p8"/>
          <p:cNvSpPr/>
          <p:nvPr/>
        </p:nvSpPr>
        <p:spPr>
          <a:xfrm>
            <a:off x="0" y="868680"/>
            <a:ext cx="12191695" cy="45720"/>
          </a:xfrm>
          <a:prstGeom prst="rect">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 name="Google Shape;272;p8"/>
          <p:cNvSpPr/>
          <p:nvPr/>
        </p:nvSpPr>
        <p:spPr>
          <a:xfrm>
            <a:off x="411480" y="219456"/>
            <a:ext cx="658368" cy="438912"/>
          </a:xfrm>
          <a:prstGeom prst="roundRect">
            <a:avLst>
              <a:gd fmla="val 20833"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 name="Google Shape;273;p8"/>
          <p:cNvSpPr/>
          <p:nvPr/>
        </p:nvSpPr>
        <p:spPr>
          <a:xfrm>
            <a:off x="411480" y="219456"/>
            <a:ext cx="658368" cy="438912"/>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600"/>
              <a:buFont typeface="Trebuchet MS"/>
              <a:buNone/>
            </a:pPr>
            <a:r>
              <a:rPr b="1" i="0" lang="en-US" sz="1600" u="none" cap="none" strike="noStrike">
                <a:solidFill>
                  <a:srgbClr val="0E2F44"/>
                </a:solidFill>
                <a:latin typeface="Trebuchet MS"/>
                <a:ea typeface="Trebuchet MS"/>
                <a:cs typeface="Trebuchet MS"/>
                <a:sym typeface="Trebuchet MS"/>
              </a:rPr>
              <a:t>05</a:t>
            </a:r>
            <a:endParaRPr b="0" i="0" sz="1600" u="none" cap="none" strike="noStrike">
              <a:solidFill>
                <a:schemeClr val="dk1"/>
              </a:solidFill>
              <a:latin typeface="Calibri"/>
              <a:ea typeface="Calibri"/>
              <a:cs typeface="Calibri"/>
              <a:sym typeface="Calibri"/>
            </a:endParaRPr>
          </a:p>
        </p:txBody>
      </p:sp>
      <p:sp>
        <p:nvSpPr>
          <p:cNvPr id="274" name="Google Shape;274;p8"/>
          <p:cNvSpPr/>
          <p:nvPr/>
        </p:nvSpPr>
        <p:spPr>
          <a:xfrm>
            <a:off x="1207008" y="182880"/>
            <a:ext cx="10515600" cy="512064"/>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400"/>
              <a:buFont typeface="Trebuchet MS"/>
              <a:buNone/>
            </a:pPr>
            <a:r>
              <a:rPr b="1" i="0" lang="en-US" sz="2400" u="none" cap="none" strike="noStrike">
                <a:solidFill>
                  <a:srgbClr val="FFFFFF"/>
                </a:solidFill>
                <a:latin typeface="Trebuchet MS"/>
                <a:ea typeface="Trebuchet MS"/>
                <a:cs typeface="Trebuchet MS"/>
                <a:sym typeface="Trebuchet MS"/>
              </a:rPr>
              <a:t>Slide 5: Treatment Options in UK</a:t>
            </a:r>
            <a:endParaRPr b="0" i="0" sz="2400" u="none" cap="none" strike="noStrike">
              <a:solidFill>
                <a:schemeClr val="dk1"/>
              </a:solidFill>
              <a:latin typeface="Calibri"/>
              <a:ea typeface="Calibri"/>
              <a:cs typeface="Calibri"/>
              <a:sym typeface="Calibri"/>
            </a:endParaRPr>
          </a:p>
        </p:txBody>
      </p:sp>
      <p:cxnSp>
        <p:nvCxnSpPr>
          <p:cNvPr id="275" name="Google Shape;275;p8"/>
          <p:cNvCxnSpPr/>
          <p:nvPr/>
        </p:nvCxnSpPr>
        <p:spPr>
          <a:xfrm>
            <a:off x="411480" y="6419088"/>
            <a:ext cx="11365992" cy="0"/>
          </a:xfrm>
          <a:prstGeom prst="straightConnector1">
            <a:avLst/>
          </a:prstGeom>
          <a:noFill/>
          <a:ln cap="flat" cmpd="sng" w="12700">
            <a:solidFill>
              <a:srgbClr val="D3DCE2"/>
            </a:solidFill>
            <a:prstDash val="solid"/>
            <a:round/>
            <a:headEnd len="sm" w="sm" type="none"/>
            <a:tailEnd len="sm" w="sm" type="none"/>
          </a:ln>
        </p:spPr>
      </p:cxnSp>
      <p:sp>
        <p:nvSpPr>
          <p:cNvPr id="276" name="Google Shape;276;p8"/>
          <p:cNvSpPr/>
          <p:nvPr/>
        </p:nvSpPr>
        <p:spPr>
          <a:xfrm>
            <a:off x="411480" y="645566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5"/>
              </a:buClr>
              <a:buSzPts val="900"/>
              <a:buFont typeface="Calibri"/>
              <a:buNone/>
            </a:pPr>
            <a:r>
              <a:rPr b="0" i="0" lang="en-US" sz="900" u="none" cap="none" strike="noStrike">
                <a:solidFill>
                  <a:srgbClr val="5B6B75"/>
                </a:solidFill>
                <a:latin typeface="Calibri"/>
                <a:ea typeface="Calibri"/>
                <a:cs typeface="Calibri"/>
                <a:sym typeface="Calibri"/>
              </a:rPr>
              <a:t>Alzheimer's Disease | Community Nursing</a:t>
            </a:r>
            <a:endParaRPr b="0" i="0" sz="900" u="none" cap="none" strike="noStrike">
              <a:solidFill>
                <a:schemeClr val="dk1"/>
              </a:solidFill>
              <a:latin typeface="Calibri"/>
              <a:ea typeface="Calibri"/>
              <a:cs typeface="Calibri"/>
              <a:sym typeface="Calibri"/>
            </a:endParaRPr>
          </a:p>
        </p:txBody>
      </p:sp>
      <p:sp>
        <p:nvSpPr>
          <p:cNvPr id="277" name="Google Shape;277;p8"/>
          <p:cNvSpPr/>
          <p:nvPr/>
        </p:nvSpPr>
        <p:spPr>
          <a:xfrm>
            <a:off x="10881360" y="6455664"/>
            <a:ext cx="896112"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16697A"/>
              </a:buClr>
              <a:buSzPts val="900"/>
              <a:buFont typeface="Calibri"/>
              <a:buNone/>
            </a:pPr>
            <a:r>
              <a:rPr b="1" i="0" lang="en-US" sz="900" u="none" cap="none" strike="noStrike">
                <a:solidFill>
                  <a:srgbClr val="16697A"/>
                </a:solidFill>
                <a:latin typeface="Calibri"/>
                <a:ea typeface="Calibri"/>
                <a:cs typeface="Calibri"/>
                <a:sym typeface="Calibri"/>
              </a:rPr>
              <a:t>6</a:t>
            </a:r>
            <a:endParaRPr b="0" i="0" sz="900" u="none" cap="none" strike="noStrike">
              <a:solidFill>
                <a:schemeClr val="dk1"/>
              </a:solidFill>
              <a:latin typeface="Calibri"/>
              <a:ea typeface="Calibri"/>
              <a:cs typeface="Calibri"/>
              <a:sym typeface="Calibri"/>
            </a:endParaRPr>
          </a:p>
        </p:txBody>
      </p:sp>
      <p:sp>
        <p:nvSpPr>
          <p:cNvPr id="278" name="Google Shape;278;p8"/>
          <p:cNvSpPr/>
          <p:nvPr/>
        </p:nvSpPr>
        <p:spPr>
          <a:xfrm>
            <a:off x="411480" y="1170432"/>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 name="Google Shape;279;p8"/>
          <p:cNvSpPr/>
          <p:nvPr/>
        </p:nvSpPr>
        <p:spPr>
          <a:xfrm>
            <a:off x="411480" y="1170432"/>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 name="Google Shape;280;p8"/>
          <p:cNvSpPr/>
          <p:nvPr/>
        </p:nvSpPr>
        <p:spPr>
          <a:xfrm>
            <a:off x="612648" y="1358798"/>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 name="Google Shape;281;p8"/>
          <p:cNvSpPr/>
          <p:nvPr/>
        </p:nvSpPr>
        <p:spPr>
          <a:xfrm>
            <a:off x="612648" y="1358798"/>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1</a:t>
            </a:r>
            <a:endParaRPr b="0" i="0" sz="1100" u="none" cap="none" strike="noStrike">
              <a:solidFill>
                <a:schemeClr val="dk1"/>
              </a:solidFill>
              <a:latin typeface="Calibri"/>
              <a:ea typeface="Calibri"/>
              <a:cs typeface="Calibri"/>
              <a:sym typeface="Calibri"/>
            </a:endParaRPr>
          </a:p>
        </p:txBody>
      </p:sp>
      <p:sp>
        <p:nvSpPr>
          <p:cNvPr id="282" name="Google Shape;282;p8"/>
          <p:cNvSpPr/>
          <p:nvPr/>
        </p:nvSpPr>
        <p:spPr>
          <a:xfrm>
            <a:off x="1033272" y="1207008"/>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Current UK treatments include medications such as donepezil and memantine for symptoms.</a:t>
            </a:r>
            <a:endParaRPr b="0" i="0" sz="1200" u="none" cap="none" strike="noStrike">
              <a:solidFill>
                <a:schemeClr val="dk1"/>
              </a:solidFill>
              <a:latin typeface="Calibri"/>
              <a:ea typeface="Calibri"/>
              <a:cs typeface="Calibri"/>
              <a:sym typeface="Calibri"/>
            </a:endParaRPr>
          </a:p>
        </p:txBody>
      </p:sp>
      <p:sp>
        <p:nvSpPr>
          <p:cNvPr id="283" name="Google Shape;283;p8"/>
          <p:cNvSpPr/>
          <p:nvPr/>
        </p:nvSpPr>
        <p:spPr>
          <a:xfrm>
            <a:off x="411480" y="1912925"/>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 name="Google Shape;284;p8"/>
          <p:cNvSpPr/>
          <p:nvPr/>
        </p:nvSpPr>
        <p:spPr>
          <a:xfrm>
            <a:off x="411480" y="1912925"/>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 name="Google Shape;285;p8"/>
          <p:cNvSpPr/>
          <p:nvPr/>
        </p:nvSpPr>
        <p:spPr>
          <a:xfrm>
            <a:off x="612648" y="2101291"/>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 name="Google Shape;286;p8"/>
          <p:cNvSpPr/>
          <p:nvPr/>
        </p:nvSpPr>
        <p:spPr>
          <a:xfrm>
            <a:off x="612648" y="2101291"/>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2</a:t>
            </a:r>
            <a:endParaRPr b="0" i="0" sz="1100" u="none" cap="none" strike="noStrike">
              <a:solidFill>
                <a:schemeClr val="dk1"/>
              </a:solidFill>
              <a:latin typeface="Calibri"/>
              <a:ea typeface="Calibri"/>
              <a:cs typeface="Calibri"/>
              <a:sym typeface="Calibri"/>
            </a:endParaRPr>
          </a:p>
        </p:txBody>
      </p:sp>
      <p:sp>
        <p:nvSpPr>
          <p:cNvPr id="287" name="Google Shape;287;p8"/>
          <p:cNvSpPr/>
          <p:nvPr/>
        </p:nvSpPr>
        <p:spPr>
          <a:xfrm>
            <a:off x="1033272" y="1949501"/>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Non pharmacological approaches include cognitive stimulation exercise activities and supportive therapies too (Wang et al., 2026).</a:t>
            </a:r>
            <a:endParaRPr b="0" i="0" sz="1200" u="none" cap="none" strike="noStrike">
              <a:solidFill>
                <a:schemeClr val="dk1"/>
              </a:solidFill>
              <a:latin typeface="Calibri"/>
              <a:ea typeface="Calibri"/>
              <a:cs typeface="Calibri"/>
              <a:sym typeface="Calibri"/>
            </a:endParaRPr>
          </a:p>
        </p:txBody>
      </p:sp>
      <p:sp>
        <p:nvSpPr>
          <p:cNvPr id="288" name="Google Shape;288;p8"/>
          <p:cNvSpPr/>
          <p:nvPr/>
        </p:nvSpPr>
        <p:spPr>
          <a:xfrm>
            <a:off x="411480" y="2655418"/>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 name="Google Shape;289;p8"/>
          <p:cNvSpPr/>
          <p:nvPr/>
        </p:nvSpPr>
        <p:spPr>
          <a:xfrm>
            <a:off x="411480" y="2655418"/>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 name="Google Shape;290;p8"/>
          <p:cNvSpPr/>
          <p:nvPr/>
        </p:nvSpPr>
        <p:spPr>
          <a:xfrm>
            <a:off x="612648" y="2843784"/>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 name="Google Shape;291;p8"/>
          <p:cNvSpPr/>
          <p:nvPr/>
        </p:nvSpPr>
        <p:spPr>
          <a:xfrm>
            <a:off x="612648" y="2843784"/>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3</a:t>
            </a:r>
            <a:endParaRPr b="0" i="0" sz="1100" u="none" cap="none" strike="noStrike">
              <a:solidFill>
                <a:schemeClr val="dk1"/>
              </a:solidFill>
              <a:latin typeface="Calibri"/>
              <a:ea typeface="Calibri"/>
              <a:cs typeface="Calibri"/>
              <a:sym typeface="Calibri"/>
            </a:endParaRPr>
          </a:p>
        </p:txBody>
      </p:sp>
      <p:sp>
        <p:nvSpPr>
          <p:cNvPr id="292" name="Google Shape;292;p8"/>
          <p:cNvSpPr/>
          <p:nvPr/>
        </p:nvSpPr>
        <p:spPr>
          <a:xfrm>
            <a:off x="1033272" y="2691994"/>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Treatment aims to maintain independence improve wellbeing and manage behavioural symptoms safely.</a:t>
            </a:r>
            <a:endParaRPr b="0" i="0" sz="1200" u="none" cap="none" strike="noStrike">
              <a:solidFill>
                <a:schemeClr val="dk1"/>
              </a:solidFill>
              <a:latin typeface="Calibri"/>
              <a:ea typeface="Calibri"/>
              <a:cs typeface="Calibri"/>
              <a:sym typeface="Calibri"/>
            </a:endParaRPr>
          </a:p>
        </p:txBody>
      </p:sp>
      <p:sp>
        <p:nvSpPr>
          <p:cNvPr id="293" name="Google Shape;293;p8"/>
          <p:cNvSpPr/>
          <p:nvPr/>
        </p:nvSpPr>
        <p:spPr>
          <a:xfrm>
            <a:off x="411480" y="3397910"/>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 name="Google Shape;294;p8"/>
          <p:cNvSpPr/>
          <p:nvPr/>
        </p:nvSpPr>
        <p:spPr>
          <a:xfrm>
            <a:off x="411480" y="3397910"/>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 name="Google Shape;295;p8"/>
          <p:cNvSpPr/>
          <p:nvPr/>
        </p:nvSpPr>
        <p:spPr>
          <a:xfrm>
            <a:off x="612648" y="3586277"/>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 name="Google Shape;296;p8"/>
          <p:cNvSpPr/>
          <p:nvPr/>
        </p:nvSpPr>
        <p:spPr>
          <a:xfrm>
            <a:off x="612648" y="3586277"/>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4</a:t>
            </a:r>
            <a:endParaRPr b="0" i="0" sz="1100" u="none" cap="none" strike="noStrike">
              <a:solidFill>
                <a:schemeClr val="dk1"/>
              </a:solidFill>
              <a:latin typeface="Calibri"/>
              <a:ea typeface="Calibri"/>
              <a:cs typeface="Calibri"/>
              <a:sym typeface="Calibri"/>
            </a:endParaRPr>
          </a:p>
        </p:txBody>
      </p:sp>
      <p:sp>
        <p:nvSpPr>
          <p:cNvPr id="297" name="Google Shape;297;p8"/>
          <p:cNvSpPr/>
          <p:nvPr/>
        </p:nvSpPr>
        <p:spPr>
          <a:xfrm>
            <a:off x="1033272" y="3434486"/>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Advanced care involves palliative support when Alzheimer's disease reaches later stages.</a:t>
            </a:r>
            <a:endParaRPr b="0" i="0" sz="1200" u="none" cap="none" strike="noStrike">
              <a:solidFill>
                <a:schemeClr val="dk1"/>
              </a:solidFill>
              <a:latin typeface="Calibri"/>
              <a:ea typeface="Calibri"/>
              <a:cs typeface="Calibri"/>
              <a:sym typeface="Calibri"/>
            </a:endParaRPr>
          </a:p>
        </p:txBody>
      </p:sp>
      <p:sp>
        <p:nvSpPr>
          <p:cNvPr id="298" name="Google Shape;298;p8"/>
          <p:cNvSpPr/>
          <p:nvPr/>
        </p:nvSpPr>
        <p:spPr>
          <a:xfrm>
            <a:off x="411480" y="4140403"/>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 name="Google Shape;299;p8"/>
          <p:cNvSpPr/>
          <p:nvPr/>
        </p:nvSpPr>
        <p:spPr>
          <a:xfrm>
            <a:off x="411480" y="4140403"/>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 name="Google Shape;300;p8"/>
          <p:cNvSpPr/>
          <p:nvPr/>
        </p:nvSpPr>
        <p:spPr>
          <a:xfrm>
            <a:off x="612648" y="4328770"/>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 name="Google Shape;301;p8"/>
          <p:cNvSpPr/>
          <p:nvPr/>
        </p:nvSpPr>
        <p:spPr>
          <a:xfrm>
            <a:off x="612648" y="4328770"/>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5</a:t>
            </a:r>
            <a:endParaRPr b="0" i="0" sz="1100" u="none" cap="none" strike="noStrike">
              <a:solidFill>
                <a:schemeClr val="dk1"/>
              </a:solidFill>
              <a:latin typeface="Calibri"/>
              <a:ea typeface="Calibri"/>
              <a:cs typeface="Calibri"/>
              <a:sym typeface="Calibri"/>
            </a:endParaRPr>
          </a:p>
        </p:txBody>
      </p:sp>
      <p:sp>
        <p:nvSpPr>
          <p:cNvPr id="302" name="Google Shape;302;p8"/>
          <p:cNvSpPr/>
          <p:nvPr/>
        </p:nvSpPr>
        <p:spPr>
          <a:xfrm>
            <a:off x="1033272" y="4176979"/>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Healthcare professionals should balance benefits risks and patient preferences during treatments decisions.</a:t>
            </a:r>
            <a:endParaRPr b="0" i="0" sz="1200" u="none" cap="none" strike="noStrike">
              <a:solidFill>
                <a:schemeClr val="dk1"/>
              </a:solidFill>
              <a:latin typeface="Calibri"/>
              <a:ea typeface="Calibri"/>
              <a:cs typeface="Calibri"/>
              <a:sym typeface="Calibri"/>
            </a:endParaRPr>
          </a:p>
        </p:txBody>
      </p:sp>
      <p:sp>
        <p:nvSpPr>
          <p:cNvPr id="303" name="Google Shape;303;p8"/>
          <p:cNvSpPr/>
          <p:nvPr/>
        </p:nvSpPr>
        <p:spPr>
          <a:xfrm>
            <a:off x="6382512" y="1170432"/>
            <a:ext cx="5394960" cy="3657600"/>
          </a:xfrm>
          <a:prstGeom prst="roundRect">
            <a:avLst>
              <a:gd fmla="val 1250"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 name="Google Shape;304;p8"/>
          <p:cNvSpPr/>
          <p:nvPr/>
        </p:nvSpPr>
        <p:spPr>
          <a:xfrm>
            <a:off x="6583680" y="1243584"/>
            <a:ext cx="5029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16697A"/>
              </a:buClr>
              <a:buSzPts val="1000"/>
              <a:buFont typeface="Trebuchet MS"/>
              <a:buNone/>
            </a:pPr>
            <a:r>
              <a:rPr b="1" i="0" lang="en-US" sz="1000" u="none" cap="none" strike="noStrike">
                <a:solidFill>
                  <a:srgbClr val="16697A"/>
                </a:solidFill>
                <a:latin typeface="Trebuchet MS"/>
                <a:ea typeface="Trebuchet MS"/>
                <a:cs typeface="Trebuchet MS"/>
                <a:sym typeface="Trebuchet MS"/>
              </a:rPr>
              <a:t>TREATMENT APPROACHES</a:t>
            </a:r>
            <a:endParaRPr b="0" i="0" sz="1000" u="none" cap="none" strike="noStrike">
              <a:solidFill>
                <a:schemeClr val="dk1"/>
              </a:solidFill>
              <a:latin typeface="Calibri"/>
              <a:ea typeface="Calibri"/>
              <a:cs typeface="Calibri"/>
              <a:sym typeface="Calibri"/>
            </a:endParaRPr>
          </a:p>
        </p:txBody>
      </p:sp>
      <p:sp>
        <p:nvSpPr>
          <p:cNvPr id="305" name="Google Shape;305;p8"/>
          <p:cNvSpPr/>
          <p:nvPr/>
        </p:nvSpPr>
        <p:spPr>
          <a:xfrm>
            <a:off x="6583680" y="1572768"/>
            <a:ext cx="2432304" cy="420624"/>
          </a:xfrm>
          <a:prstGeom prst="roundRect">
            <a:avLst>
              <a:gd fmla="val 17391"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 name="Google Shape;306;p8"/>
          <p:cNvSpPr/>
          <p:nvPr/>
        </p:nvSpPr>
        <p:spPr>
          <a:xfrm>
            <a:off x="6620256" y="1572768"/>
            <a:ext cx="2359152" cy="420624"/>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FFFFFF"/>
              </a:buClr>
              <a:buSzPts val="1050"/>
              <a:buFont typeface="Calibri"/>
              <a:buNone/>
            </a:pPr>
            <a:r>
              <a:rPr b="1" i="0" lang="en-US" sz="1050" u="none" cap="none" strike="noStrike">
                <a:solidFill>
                  <a:srgbClr val="FFFFFF"/>
                </a:solidFill>
                <a:latin typeface="Calibri"/>
                <a:ea typeface="Calibri"/>
                <a:cs typeface="Calibri"/>
                <a:sym typeface="Calibri"/>
              </a:rPr>
              <a:t>Pharmacological</a:t>
            </a:r>
            <a:endParaRPr b="0" i="0" sz="1050" u="none" cap="none" strike="noStrike">
              <a:solidFill>
                <a:schemeClr val="dk1"/>
              </a:solidFill>
              <a:latin typeface="Calibri"/>
              <a:ea typeface="Calibri"/>
              <a:cs typeface="Calibri"/>
              <a:sym typeface="Calibri"/>
            </a:endParaRPr>
          </a:p>
        </p:txBody>
      </p:sp>
      <p:sp>
        <p:nvSpPr>
          <p:cNvPr id="307" name="Google Shape;307;p8"/>
          <p:cNvSpPr/>
          <p:nvPr/>
        </p:nvSpPr>
        <p:spPr>
          <a:xfrm>
            <a:off x="9198864" y="1572768"/>
            <a:ext cx="2377440" cy="420624"/>
          </a:xfrm>
          <a:prstGeom prst="roundRect">
            <a:avLst>
              <a:gd fmla="val 17391"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 name="Google Shape;308;p8"/>
          <p:cNvSpPr/>
          <p:nvPr/>
        </p:nvSpPr>
        <p:spPr>
          <a:xfrm>
            <a:off x="9235440" y="1572768"/>
            <a:ext cx="2304288" cy="420624"/>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FFFFFF"/>
              </a:buClr>
              <a:buSzPts val="1050"/>
              <a:buFont typeface="Calibri"/>
              <a:buNone/>
            </a:pPr>
            <a:r>
              <a:rPr b="1" i="0" lang="en-US" sz="1050" u="none" cap="none" strike="noStrike">
                <a:solidFill>
                  <a:srgbClr val="FFFFFF"/>
                </a:solidFill>
                <a:latin typeface="Calibri"/>
                <a:ea typeface="Calibri"/>
                <a:cs typeface="Calibri"/>
                <a:sym typeface="Calibri"/>
              </a:rPr>
              <a:t>Non pharmacological</a:t>
            </a:r>
            <a:endParaRPr b="0" i="0" sz="1050" u="none" cap="none" strike="noStrike">
              <a:solidFill>
                <a:schemeClr val="dk1"/>
              </a:solidFill>
              <a:latin typeface="Calibri"/>
              <a:ea typeface="Calibri"/>
              <a:cs typeface="Calibri"/>
              <a:sym typeface="Calibri"/>
            </a:endParaRPr>
          </a:p>
        </p:txBody>
      </p:sp>
      <p:sp>
        <p:nvSpPr>
          <p:cNvPr id="309" name="Google Shape;309;p8"/>
          <p:cNvSpPr/>
          <p:nvPr/>
        </p:nvSpPr>
        <p:spPr>
          <a:xfrm>
            <a:off x="6583680" y="2066544"/>
            <a:ext cx="2432304" cy="384048"/>
          </a:xfrm>
          <a:prstGeom prst="roundRect">
            <a:avLst>
              <a:gd fmla="val 19048" name="adj"/>
            </a:avLst>
          </a:prstGeom>
          <a:solidFill>
            <a:srgbClr val="EDE7E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0" name="Google Shape;310;p8"/>
          <p:cNvSpPr/>
          <p:nvPr/>
        </p:nvSpPr>
        <p:spPr>
          <a:xfrm>
            <a:off x="6620256" y="2066544"/>
            <a:ext cx="2359152" cy="384048"/>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0E2F44"/>
              </a:buClr>
              <a:buSzPts val="950"/>
              <a:buFont typeface="Calibri"/>
              <a:buNone/>
            </a:pPr>
            <a:r>
              <a:rPr b="1" i="0" lang="en-US" sz="950" u="none" cap="none" strike="noStrike">
                <a:solidFill>
                  <a:srgbClr val="0E2F44"/>
                </a:solidFill>
                <a:latin typeface="Calibri"/>
                <a:ea typeface="Calibri"/>
                <a:cs typeface="Calibri"/>
                <a:sym typeface="Calibri"/>
              </a:rPr>
              <a:t>Donepezil</a:t>
            </a:r>
            <a:endParaRPr b="0" i="0" sz="950" u="none" cap="none" strike="noStrike">
              <a:solidFill>
                <a:schemeClr val="dk1"/>
              </a:solidFill>
              <a:latin typeface="Calibri"/>
              <a:ea typeface="Calibri"/>
              <a:cs typeface="Calibri"/>
              <a:sym typeface="Calibri"/>
            </a:endParaRPr>
          </a:p>
        </p:txBody>
      </p:sp>
      <p:sp>
        <p:nvSpPr>
          <p:cNvPr id="311" name="Google Shape;311;p8"/>
          <p:cNvSpPr/>
          <p:nvPr/>
        </p:nvSpPr>
        <p:spPr>
          <a:xfrm>
            <a:off x="6583680" y="2523744"/>
            <a:ext cx="2432304" cy="384048"/>
          </a:xfrm>
          <a:prstGeom prst="roundRect">
            <a:avLst>
              <a:gd fmla="val 19048" name="adj"/>
            </a:avLst>
          </a:prstGeom>
          <a:solidFill>
            <a:srgbClr val="EDE7E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 name="Google Shape;312;p8"/>
          <p:cNvSpPr/>
          <p:nvPr/>
        </p:nvSpPr>
        <p:spPr>
          <a:xfrm>
            <a:off x="6620256" y="2523744"/>
            <a:ext cx="2359152" cy="384048"/>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0E2F44"/>
              </a:buClr>
              <a:buSzPts val="950"/>
              <a:buFont typeface="Calibri"/>
              <a:buNone/>
            </a:pPr>
            <a:r>
              <a:rPr b="1" i="0" lang="en-US" sz="950" u="none" cap="none" strike="noStrike">
                <a:solidFill>
                  <a:srgbClr val="0E2F44"/>
                </a:solidFill>
                <a:latin typeface="Calibri"/>
                <a:ea typeface="Calibri"/>
                <a:cs typeface="Calibri"/>
                <a:sym typeface="Calibri"/>
              </a:rPr>
              <a:t>Memantine</a:t>
            </a:r>
            <a:endParaRPr b="0" i="0" sz="950" u="none" cap="none" strike="noStrike">
              <a:solidFill>
                <a:schemeClr val="dk1"/>
              </a:solidFill>
              <a:latin typeface="Calibri"/>
              <a:ea typeface="Calibri"/>
              <a:cs typeface="Calibri"/>
              <a:sym typeface="Calibri"/>
            </a:endParaRPr>
          </a:p>
        </p:txBody>
      </p:sp>
      <p:sp>
        <p:nvSpPr>
          <p:cNvPr id="313" name="Google Shape;313;p8"/>
          <p:cNvSpPr/>
          <p:nvPr/>
        </p:nvSpPr>
        <p:spPr>
          <a:xfrm>
            <a:off x="9198864" y="2066544"/>
            <a:ext cx="2377440" cy="274320"/>
          </a:xfrm>
          <a:prstGeom prst="roundRect">
            <a:avLst>
              <a:gd fmla="val 26667" name="adj"/>
            </a:avLst>
          </a:prstGeom>
          <a:solidFill>
            <a:srgbClr val="EDE7E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4" name="Google Shape;314;p8"/>
          <p:cNvSpPr/>
          <p:nvPr/>
        </p:nvSpPr>
        <p:spPr>
          <a:xfrm>
            <a:off x="9235440" y="2066544"/>
            <a:ext cx="2304288" cy="274320"/>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0E2F44"/>
              </a:buClr>
              <a:buSzPts val="850"/>
              <a:buFont typeface="Calibri"/>
              <a:buNone/>
            </a:pPr>
            <a:r>
              <a:rPr b="1" i="0" lang="en-US" sz="850" u="none" cap="none" strike="noStrike">
                <a:solidFill>
                  <a:srgbClr val="0E2F44"/>
                </a:solidFill>
                <a:latin typeface="Calibri"/>
                <a:ea typeface="Calibri"/>
                <a:cs typeface="Calibri"/>
                <a:sym typeface="Calibri"/>
              </a:rPr>
              <a:t>Cognitive stimulation</a:t>
            </a:r>
            <a:endParaRPr b="0" i="0" sz="850" u="none" cap="none" strike="noStrike">
              <a:solidFill>
                <a:schemeClr val="dk1"/>
              </a:solidFill>
              <a:latin typeface="Calibri"/>
              <a:ea typeface="Calibri"/>
              <a:cs typeface="Calibri"/>
              <a:sym typeface="Calibri"/>
            </a:endParaRPr>
          </a:p>
        </p:txBody>
      </p:sp>
      <p:sp>
        <p:nvSpPr>
          <p:cNvPr id="315" name="Google Shape;315;p8"/>
          <p:cNvSpPr/>
          <p:nvPr/>
        </p:nvSpPr>
        <p:spPr>
          <a:xfrm>
            <a:off x="9198864" y="2377440"/>
            <a:ext cx="2377440" cy="274320"/>
          </a:xfrm>
          <a:prstGeom prst="roundRect">
            <a:avLst>
              <a:gd fmla="val 26667" name="adj"/>
            </a:avLst>
          </a:prstGeom>
          <a:solidFill>
            <a:srgbClr val="EDE7E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6" name="Google Shape;316;p8"/>
          <p:cNvSpPr/>
          <p:nvPr/>
        </p:nvSpPr>
        <p:spPr>
          <a:xfrm>
            <a:off x="9235440" y="2377440"/>
            <a:ext cx="2304288" cy="274320"/>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0E2F44"/>
              </a:buClr>
              <a:buSzPts val="850"/>
              <a:buFont typeface="Calibri"/>
              <a:buNone/>
            </a:pPr>
            <a:r>
              <a:rPr b="1" i="0" lang="en-US" sz="850" u="none" cap="none" strike="noStrike">
                <a:solidFill>
                  <a:srgbClr val="0E2F44"/>
                </a:solidFill>
                <a:latin typeface="Calibri"/>
                <a:ea typeface="Calibri"/>
                <a:cs typeface="Calibri"/>
                <a:sym typeface="Calibri"/>
              </a:rPr>
              <a:t>Exercise activities</a:t>
            </a:r>
            <a:endParaRPr b="0" i="0" sz="850" u="none" cap="none" strike="noStrike">
              <a:solidFill>
                <a:schemeClr val="dk1"/>
              </a:solidFill>
              <a:latin typeface="Calibri"/>
              <a:ea typeface="Calibri"/>
              <a:cs typeface="Calibri"/>
              <a:sym typeface="Calibri"/>
            </a:endParaRPr>
          </a:p>
        </p:txBody>
      </p:sp>
      <p:sp>
        <p:nvSpPr>
          <p:cNvPr id="317" name="Google Shape;317;p8"/>
          <p:cNvSpPr/>
          <p:nvPr/>
        </p:nvSpPr>
        <p:spPr>
          <a:xfrm>
            <a:off x="9198864" y="2688336"/>
            <a:ext cx="2377440" cy="274320"/>
          </a:xfrm>
          <a:prstGeom prst="roundRect">
            <a:avLst>
              <a:gd fmla="val 26667" name="adj"/>
            </a:avLst>
          </a:prstGeom>
          <a:solidFill>
            <a:srgbClr val="EDE7E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8" name="Google Shape;318;p8"/>
          <p:cNvSpPr/>
          <p:nvPr/>
        </p:nvSpPr>
        <p:spPr>
          <a:xfrm>
            <a:off x="9235440" y="2688336"/>
            <a:ext cx="2304288" cy="274320"/>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0E2F44"/>
              </a:buClr>
              <a:buSzPts val="850"/>
              <a:buFont typeface="Calibri"/>
              <a:buNone/>
            </a:pPr>
            <a:r>
              <a:rPr b="1" i="0" lang="en-US" sz="850" u="none" cap="none" strike="noStrike">
                <a:solidFill>
                  <a:srgbClr val="0E2F44"/>
                </a:solidFill>
                <a:latin typeface="Calibri"/>
                <a:ea typeface="Calibri"/>
                <a:cs typeface="Calibri"/>
                <a:sym typeface="Calibri"/>
              </a:rPr>
              <a:t>Supportive therapies</a:t>
            </a:r>
            <a:endParaRPr b="0" i="0" sz="850" u="none" cap="none" strike="noStrike">
              <a:solidFill>
                <a:schemeClr val="dk1"/>
              </a:solidFill>
              <a:latin typeface="Calibri"/>
              <a:ea typeface="Calibri"/>
              <a:cs typeface="Calibri"/>
              <a:sym typeface="Calibri"/>
            </a:endParaRPr>
          </a:p>
        </p:txBody>
      </p:sp>
      <p:pic>
        <p:nvPicPr>
          <p:cNvPr id="319" name="Google Shape;319;p8"/>
          <p:cNvPicPr preferRelativeResize="0"/>
          <p:nvPr/>
        </p:nvPicPr>
        <p:blipFill rotWithShape="1">
          <a:blip r:embed="rId3">
            <a:alphaModFix/>
          </a:blip>
          <a:srcRect b="0" l="0" r="0" t="0"/>
          <a:stretch/>
        </p:blipFill>
        <p:spPr>
          <a:xfrm>
            <a:off x="6537960" y="3108960"/>
            <a:ext cx="5084064" cy="1645920"/>
          </a:xfrm>
          <a:prstGeom prst="rect">
            <a:avLst/>
          </a:prstGeom>
          <a:noFill/>
          <a:ln>
            <a:noFill/>
          </a:ln>
        </p:spPr>
      </p:pic>
      <p:sp>
        <p:nvSpPr>
          <p:cNvPr id="320" name="Google Shape;320;p8"/>
          <p:cNvSpPr/>
          <p:nvPr/>
        </p:nvSpPr>
        <p:spPr>
          <a:xfrm>
            <a:off x="411480" y="4956048"/>
            <a:ext cx="11365992" cy="1325880"/>
          </a:xfrm>
          <a:prstGeom prst="roundRect">
            <a:avLst>
              <a:gd fmla="val 3448" name="adj"/>
            </a:avLst>
          </a:prstGeom>
          <a:solidFill>
            <a:srgbClr val="E8EFF3"/>
          </a:solidFill>
          <a:ln cap="flat" cmpd="sng" w="12700">
            <a:solidFill>
              <a:srgbClr val="D3DCE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1" name="Google Shape;321;p8"/>
          <p:cNvSpPr/>
          <p:nvPr/>
        </p:nvSpPr>
        <p:spPr>
          <a:xfrm>
            <a:off x="411480" y="4956048"/>
            <a:ext cx="68580" cy="1325880"/>
          </a:xfrm>
          <a:prstGeom prst="roundRect">
            <a:avLst>
              <a:gd fmla="val 40000" name="adj"/>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2" name="Google Shape;322;p8"/>
          <p:cNvSpPr/>
          <p:nvPr/>
        </p:nvSpPr>
        <p:spPr>
          <a:xfrm>
            <a:off x="621792" y="5029200"/>
            <a:ext cx="11018520" cy="118872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100"/>
              <a:buFont typeface="Calibri"/>
              <a:buNone/>
            </a:pPr>
            <a:r>
              <a:rPr b="0" i="0" lang="en-US" sz="1100" u="none" cap="none" strike="noStrike">
                <a:solidFill>
                  <a:srgbClr val="24333D"/>
                </a:solidFill>
                <a:latin typeface="Calibri"/>
                <a:ea typeface="Calibri"/>
                <a:cs typeface="Calibri"/>
                <a:sym typeface="Calibri"/>
              </a:rPr>
              <a:t>All treatment of Alzheimer in UK is founded on medication and non-pharmacological. Symptoms can be managed using drugs such as donepezil and memantine and avoiding relapse can be achieved through cognitive stimulation, exercises and supportive therapeutic options. The treatment aims at maintaining independence and quality of life. Subsequent phases might need palliative treatment at the interplay of patient preferences and interests.</a:t>
            </a:r>
            <a:endParaRPr b="0" i="0" sz="1100" u="none" cap="none" strike="noStrik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8FA"/>
        </a:solidFill>
      </p:bgPr>
    </p:bg>
    <p:spTree>
      <p:nvGrpSpPr>
        <p:cNvPr id="327" name="Shape 327"/>
        <p:cNvGrpSpPr/>
        <p:nvPr/>
      </p:nvGrpSpPr>
      <p:grpSpPr>
        <a:xfrm>
          <a:off x="0" y="0"/>
          <a:ext cx="0" cy="0"/>
          <a:chOff x="0" y="0"/>
          <a:chExt cx="0" cy="0"/>
        </a:xfrm>
      </p:grpSpPr>
      <p:sp>
        <p:nvSpPr>
          <p:cNvPr id="328" name="Google Shape;328;p9"/>
          <p:cNvSpPr/>
          <p:nvPr/>
        </p:nvSpPr>
        <p:spPr>
          <a:xfrm>
            <a:off x="0" y="0"/>
            <a:ext cx="12191695" cy="868680"/>
          </a:xfrm>
          <a:prstGeom prst="rect">
            <a:avLst/>
          </a:prstGeom>
          <a:solidFill>
            <a:srgbClr val="0E2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9" name="Google Shape;329;p9"/>
          <p:cNvSpPr/>
          <p:nvPr/>
        </p:nvSpPr>
        <p:spPr>
          <a:xfrm>
            <a:off x="0" y="868680"/>
            <a:ext cx="12191695" cy="45720"/>
          </a:xfrm>
          <a:prstGeom prst="rect">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 name="Google Shape;330;p9"/>
          <p:cNvSpPr/>
          <p:nvPr/>
        </p:nvSpPr>
        <p:spPr>
          <a:xfrm>
            <a:off x="411480" y="219456"/>
            <a:ext cx="658368" cy="438912"/>
          </a:xfrm>
          <a:prstGeom prst="roundRect">
            <a:avLst>
              <a:gd fmla="val 20833"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 name="Google Shape;331;p9"/>
          <p:cNvSpPr/>
          <p:nvPr/>
        </p:nvSpPr>
        <p:spPr>
          <a:xfrm>
            <a:off x="411480" y="219456"/>
            <a:ext cx="658368" cy="438912"/>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600"/>
              <a:buFont typeface="Trebuchet MS"/>
              <a:buNone/>
            </a:pPr>
            <a:r>
              <a:rPr b="1" i="0" lang="en-US" sz="1600" u="none" cap="none" strike="noStrike">
                <a:solidFill>
                  <a:srgbClr val="0E2F44"/>
                </a:solidFill>
                <a:latin typeface="Trebuchet MS"/>
                <a:ea typeface="Trebuchet MS"/>
                <a:cs typeface="Trebuchet MS"/>
                <a:sym typeface="Trebuchet MS"/>
              </a:rPr>
              <a:t>06</a:t>
            </a:r>
            <a:endParaRPr b="0" i="0" sz="1600" u="none" cap="none" strike="noStrike">
              <a:solidFill>
                <a:schemeClr val="dk1"/>
              </a:solidFill>
              <a:latin typeface="Calibri"/>
              <a:ea typeface="Calibri"/>
              <a:cs typeface="Calibri"/>
              <a:sym typeface="Calibri"/>
            </a:endParaRPr>
          </a:p>
        </p:txBody>
      </p:sp>
      <p:sp>
        <p:nvSpPr>
          <p:cNvPr id="332" name="Google Shape;332;p9"/>
          <p:cNvSpPr/>
          <p:nvPr/>
        </p:nvSpPr>
        <p:spPr>
          <a:xfrm>
            <a:off x="1207008" y="182880"/>
            <a:ext cx="10515600" cy="512064"/>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400"/>
              <a:buFont typeface="Trebuchet MS"/>
              <a:buNone/>
            </a:pPr>
            <a:r>
              <a:rPr b="1" i="0" lang="en-US" sz="2400" u="none" cap="none" strike="noStrike">
                <a:solidFill>
                  <a:srgbClr val="FFFFFF"/>
                </a:solidFill>
                <a:latin typeface="Trebuchet MS"/>
                <a:ea typeface="Trebuchet MS"/>
                <a:cs typeface="Trebuchet MS"/>
                <a:sym typeface="Trebuchet MS"/>
              </a:rPr>
              <a:t>Slide 6: Comorbidities Associated with Alzheimer's</a:t>
            </a:r>
            <a:endParaRPr b="0" i="0" sz="2400" u="none" cap="none" strike="noStrike">
              <a:solidFill>
                <a:schemeClr val="dk1"/>
              </a:solidFill>
              <a:latin typeface="Calibri"/>
              <a:ea typeface="Calibri"/>
              <a:cs typeface="Calibri"/>
              <a:sym typeface="Calibri"/>
            </a:endParaRPr>
          </a:p>
        </p:txBody>
      </p:sp>
      <p:cxnSp>
        <p:nvCxnSpPr>
          <p:cNvPr id="333" name="Google Shape;333;p9"/>
          <p:cNvCxnSpPr/>
          <p:nvPr/>
        </p:nvCxnSpPr>
        <p:spPr>
          <a:xfrm>
            <a:off x="411480" y="6419088"/>
            <a:ext cx="11365992" cy="0"/>
          </a:xfrm>
          <a:prstGeom prst="straightConnector1">
            <a:avLst/>
          </a:prstGeom>
          <a:noFill/>
          <a:ln cap="flat" cmpd="sng" w="12700">
            <a:solidFill>
              <a:srgbClr val="D3DCE2"/>
            </a:solidFill>
            <a:prstDash val="solid"/>
            <a:round/>
            <a:headEnd len="sm" w="sm" type="none"/>
            <a:tailEnd len="sm" w="sm" type="none"/>
          </a:ln>
        </p:spPr>
      </p:cxnSp>
      <p:sp>
        <p:nvSpPr>
          <p:cNvPr id="334" name="Google Shape;334;p9"/>
          <p:cNvSpPr/>
          <p:nvPr/>
        </p:nvSpPr>
        <p:spPr>
          <a:xfrm>
            <a:off x="411480" y="645566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5"/>
              </a:buClr>
              <a:buSzPts val="900"/>
              <a:buFont typeface="Calibri"/>
              <a:buNone/>
            </a:pPr>
            <a:r>
              <a:rPr b="0" i="0" lang="en-US" sz="900" u="none" cap="none" strike="noStrike">
                <a:solidFill>
                  <a:srgbClr val="5B6B75"/>
                </a:solidFill>
                <a:latin typeface="Calibri"/>
                <a:ea typeface="Calibri"/>
                <a:cs typeface="Calibri"/>
                <a:sym typeface="Calibri"/>
              </a:rPr>
              <a:t>Alzheimer's Disease | Community Nursing</a:t>
            </a:r>
            <a:endParaRPr b="0" i="0" sz="900" u="none" cap="none" strike="noStrike">
              <a:solidFill>
                <a:schemeClr val="dk1"/>
              </a:solidFill>
              <a:latin typeface="Calibri"/>
              <a:ea typeface="Calibri"/>
              <a:cs typeface="Calibri"/>
              <a:sym typeface="Calibri"/>
            </a:endParaRPr>
          </a:p>
        </p:txBody>
      </p:sp>
      <p:sp>
        <p:nvSpPr>
          <p:cNvPr id="335" name="Google Shape;335;p9"/>
          <p:cNvSpPr/>
          <p:nvPr/>
        </p:nvSpPr>
        <p:spPr>
          <a:xfrm>
            <a:off x="10881360" y="6455664"/>
            <a:ext cx="896112"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16697A"/>
              </a:buClr>
              <a:buSzPts val="900"/>
              <a:buFont typeface="Calibri"/>
              <a:buNone/>
            </a:pPr>
            <a:r>
              <a:rPr b="1" i="0" lang="en-US" sz="900" u="none" cap="none" strike="noStrike">
                <a:solidFill>
                  <a:srgbClr val="16697A"/>
                </a:solidFill>
                <a:latin typeface="Calibri"/>
                <a:ea typeface="Calibri"/>
                <a:cs typeface="Calibri"/>
                <a:sym typeface="Calibri"/>
              </a:rPr>
              <a:t>7</a:t>
            </a:r>
            <a:endParaRPr b="0" i="0" sz="900" u="none" cap="none" strike="noStrike">
              <a:solidFill>
                <a:schemeClr val="dk1"/>
              </a:solidFill>
              <a:latin typeface="Calibri"/>
              <a:ea typeface="Calibri"/>
              <a:cs typeface="Calibri"/>
              <a:sym typeface="Calibri"/>
            </a:endParaRPr>
          </a:p>
        </p:txBody>
      </p:sp>
      <p:sp>
        <p:nvSpPr>
          <p:cNvPr id="336" name="Google Shape;336;p9"/>
          <p:cNvSpPr/>
          <p:nvPr/>
        </p:nvSpPr>
        <p:spPr>
          <a:xfrm>
            <a:off x="411480" y="1170432"/>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7" name="Google Shape;337;p9"/>
          <p:cNvSpPr/>
          <p:nvPr/>
        </p:nvSpPr>
        <p:spPr>
          <a:xfrm>
            <a:off x="411480" y="1170432"/>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8" name="Google Shape;338;p9"/>
          <p:cNvSpPr/>
          <p:nvPr/>
        </p:nvSpPr>
        <p:spPr>
          <a:xfrm>
            <a:off x="612648" y="1358798"/>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9" name="Google Shape;339;p9"/>
          <p:cNvSpPr/>
          <p:nvPr/>
        </p:nvSpPr>
        <p:spPr>
          <a:xfrm>
            <a:off x="612648" y="1358798"/>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1</a:t>
            </a:r>
            <a:endParaRPr b="0" i="0" sz="1100" u="none" cap="none" strike="noStrike">
              <a:solidFill>
                <a:schemeClr val="dk1"/>
              </a:solidFill>
              <a:latin typeface="Calibri"/>
              <a:ea typeface="Calibri"/>
              <a:cs typeface="Calibri"/>
              <a:sym typeface="Calibri"/>
            </a:endParaRPr>
          </a:p>
        </p:txBody>
      </p:sp>
      <p:sp>
        <p:nvSpPr>
          <p:cNvPr id="340" name="Google Shape;340;p9"/>
          <p:cNvSpPr/>
          <p:nvPr/>
        </p:nvSpPr>
        <p:spPr>
          <a:xfrm>
            <a:off x="1033272" y="1207008"/>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Alzheimer's disease commonly coexists with depression anxiety cardiovascular disease and diabetes complications.</a:t>
            </a:r>
            <a:endParaRPr b="0" i="0" sz="1200" u="none" cap="none" strike="noStrike">
              <a:solidFill>
                <a:schemeClr val="dk1"/>
              </a:solidFill>
              <a:latin typeface="Calibri"/>
              <a:ea typeface="Calibri"/>
              <a:cs typeface="Calibri"/>
              <a:sym typeface="Calibri"/>
            </a:endParaRPr>
          </a:p>
        </p:txBody>
      </p:sp>
      <p:sp>
        <p:nvSpPr>
          <p:cNvPr id="341" name="Google Shape;341;p9"/>
          <p:cNvSpPr/>
          <p:nvPr/>
        </p:nvSpPr>
        <p:spPr>
          <a:xfrm>
            <a:off x="411480" y="1912925"/>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2" name="Google Shape;342;p9"/>
          <p:cNvSpPr/>
          <p:nvPr/>
        </p:nvSpPr>
        <p:spPr>
          <a:xfrm>
            <a:off x="411480" y="1912925"/>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3" name="Google Shape;343;p9"/>
          <p:cNvSpPr/>
          <p:nvPr/>
        </p:nvSpPr>
        <p:spPr>
          <a:xfrm>
            <a:off x="612648" y="2101291"/>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4" name="Google Shape;344;p9"/>
          <p:cNvSpPr/>
          <p:nvPr/>
        </p:nvSpPr>
        <p:spPr>
          <a:xfrm>
            <a:off x="612648" y="2101291"/>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2</a:t>
            </a:r>
            <a:endParaRPr b="0" i="0" sz="1100" u="none" cap="none" strike="noStrike">
              <a:solidFill>
                <a:schemeClr val="dk1"/>
              </a:solidFill>
              <a:latin typeface="Calibri"/>
              <a:ea typeface="Calibri"/>
              <a:cs typeface="Calibri"/>
              <a:sym typeface="Calibri"/>
            </a:endParaRPr>
          </a:p>
        </p:txBody>
      </p:sp>
      <p:sp>
        <p:nvSpPr>
          <p:cNvPr id="345" name="Google Shape;345;p9"/>
          <p:cNvSpPr/>
          <p:nvPr/>
        </p:nvSpPr>
        <p:spPr>
          <a:xfrm>
            <a:off x="1033272" y="1949501"/>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Comorbidities increase disability complexity and healthcare needs among affected individuals requiring management.</a:t>
            </a:r>
            <a:endParaRPr b="0" i="0" sz="1200" u="none" cap="none" strike="noStrike">
              <a:solidFill>
                <a:schemeClr val="dk1"/>
              </a:solidFill>
              <a:latin typeface="Calibri"/>
              <a:ea typeface="Calibri"/>
              <a:cs typeface="Calibri"/>
              <a:sym typeface="Calibri"/>
            </a:endParaRPr>
          </a:p>
        </p:txBody>
      </p:sp>
      <p:sp>
        <p:nvSpPr>
          <p:cNvPr id="346" name="Google Shape;346;p9"/>
          <p:cNvSpPr/>
          <p:nvPr/>
        </p:nvSpPr>
        <p:spPr>
          <a:xfrm>
            <a:off x="411480" y="2655418"/>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7" name="Google Shape;347;p9"/>
          <p:cNvSpPr/>
          <p:nvPr/>
        </p:nvSpPr>
        <p:spPr>
          <a:xfrm>
            <a:off x="411480" y="2655418"/>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8" name="Google Shape;348;p9"/>
          <p:cNvSpPr/>
          <p:nvPr/>
        </p:nvSpPr>
        <p:spPr>
          <a:xfrm>
            <a:off x="612648" y="2843784"/>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9" name="Google Shape;349;p9"/>
          <p:cNvSpPr/>
          <p:nvPr/>
        </p:nvSpPr>
        <p:spPr>
          <a:xfrm>
            <a:off x="612648" y="2843784"/>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3</a:t>
            </a:r>
            <a:endParaRPr b="0" i="0" sz="1100" u="none" cap="none" strike="noStrike">
              <a:solidFill>
                <a:schemeClr val="dk1"/>
              </a:solidFill>
              <a:latin typeface="Calibri"/>
              <a:ea typeface="Calibri"/>
              <a:cs typeface="Calibri"/>
              <a:sym typeface="Calibri"/>
            </a:endParaRPr>
          </a:p>
        </p:txBody>
      </p:sp>
      <p:sp>
        <p:nvSpPr>
          <p:cNvPr id="350" name="Google Shape;350;p9"/>
          <p:cNvSpPr/>
          <p:nvPr/>
        </p:nvSpPr>
        <p:spPr>
          <a:xfrm>
            <a:off x="1033272" y="2691994"/>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Holistic assessment identifies additional conditions affecting cognition mobility safety and wellbeing outcomes (Liu et al., 2026).</a:t>
            </a:r>
            <a:endParaRPr b="0" i="0" sz="1200" u="none" cap="none" strike="noStrike">
              <a:solidFill>
                <a:schemeClr val="dk1"/>
              </a:solidFill>
              <a:latin typeface="Calibri"/>
              <a:ea typeface="Calibri"/>
              <a:cs typeface="Calibri"/>
              <a:sym typeface="Calibri"/>
            </a:endParaRPr>
          </a:p>
        </p:txBody>
      </p:sp>
      <p:sp>
        <p:nvSpPr>
          <p:cNvPr id="351" name="Google Shape;351;p9"/>
          <p:cNvSpPr/>
          <p:nvPr/>
        </p:nvSpPr>
        <p:spPr>
          <a:xfrm>
            <a:off x="411480" y="3397910"/>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2" name="Google Shape;352;p9"/>
          <p:cNvSpPr/>
          <p:nvPr/>
        </p:nvSpPr>
        <p:spPr>
          <a:xfrm>
            <a:off x="411480" y="3397910"/>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3" name="Google Shape;353;p9"/>
          <p:cNvSpPr/>
          <p:nvPr/>
        </p:nvSpPr>
        <p:spPr>
          <a:xfrm>
            <a:off x="612648" y="3586277"/>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 name="Google Shape;354;p9"/>
          <p:cNvSpPr/>
          <p:nvPr/>
        </p:nvSpPr>
        <p:spPr>
          <a:xfrm>
            <a:off x="612648" y="3586277"/>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4</a:t>
            </a:r>
            <a:endParaRPr b="0" i="0" sz="1100" u="none" cap="none" strike="noStrike">
              <a:solidFill>
                <a:schemeClr val="dk1"/>
              </a:solidFill>
              <a:latin typeface="Calibri"/>
              <a:ea typeface="Calibri"/>
              <a:cs typeface="Calibri"/>
              <a:sym typeface="Calibri"/>
            </a:endParaRPr>
          </a:p>
        </p:txBody>
      </p:sp>
      <p:sp>
        <p:nvSpPr>
          <p:cNvPr id="355" name="Google Shape;355;p9"/>
          <p:cNvSpPr/>
          <p:nvPr/>
        </p:nvSpPr>
        <p:spPr>
          <a:xfrm>
            <a:off x="1033272" y="3434486"/>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Integrated care addresses multiple health issues through coordinated professional approaches and planning.</a:t>
            </a:r>
            <a:endParaRPr b="0" i="0" sz="1200" u="none" cap="none" strike="noStrike">
              <a:solidFill>
                <a:schemeClr val="dk1"/>
              </a:solidFill>
              <a:latin typeface="Calibri"/>
              <a:ea typeface="Calibri"/>
              <a:cs typeface="Calibri"/>
              <a:sym typeface="Calibri"/>
            </a:endParaRPr>
          </a:p>
        </p:txBody>
      </p:sp>
      <p:sp>
        <p:nvSpPr>
          <p:cNvPr id="356" name="Google Shape;356;p9"/>
          <p:cNvSpPr/>
          <p:nvPr/>
        </p:nvSpPr>
        <p:spPr>
          <a:xfrm>
            <a:off x="411480" y="4140403"/>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7" name="Google Shape;357;p9"/>
          <p:cNvSpPr/>
          <p:nvPr/>
        </p:nvSpPr>
        <p:spPr>
          <a:xfrm>
            <a:off x="411480" y="4140403"/>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8" name="Google Shape;358;p9"/>
          <p:cNvSpPr/>
          <p:nvPr/>
        </p:nvSpPr>
        <p:spPr>
          <a:xfrm>
            <a:off x="612648" y="4328770"/>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9" name="Google Shape;359;p9"/>
          <p:cNvSpPr/>
          <p:nvPr/>
        </p:nvSpPr>
        <p:spPr>
          <a:xfrm>
            <a:off x="612648" y="4328770"/>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5</a:t>
            </a:r>
            <a:endParaRPr b="0" i="0" sz="1100" u="none" cap="none" strike="noStrike">
              <a:solidFill>
                <a:schemeClr val="dk1"/>
              </a:solidFill>
              <a:latin typeface="Calibri"/>
              <a:ea typeface="Calibri"/>
              <a:cs typeface="Calibri"/>
              <a:sym typeface="Calibri"/>
            </a:endParaRPr>
          </a:p>
        </p:txBody>
      </p:sp>
      <p:sp>
        <p:nvSpPr>
          <p:cNvPr id="360" name="Google Shape;360;p9"/>
          <p:cNvSpPr/>
          <p:nvPr/>
        </p:nvSpPr>
        <p:spPr>
          <a:xfrm>
            <a:off x="1033272" y="4176979"/>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Managing comorbidities improves outcomes reduces risks and supports better patient experiences overall.</a:t>
            </a:r>
            <a:endParaRPr b="0" i="0" sz="1200" u="none" cap="none" strike="noStrike">
              <a:solidFill>
                <a:schemeClr val="dk1"/>
              </a:solidFill>
              <a:latin typeface="Calibri"/>
              <a:ea typeface="Calibri"/>
              <a:cs typeface="Calibri"/>
              <a:sym typeface="Calibri"/>
            </a:endParaRPr>
          </a:p>
        </p:txBody>
      </p:sp>
      <p:sp>
        <p:nvSpPr>
          <p:cNvPr id="361" name="Google Shape;361;p9"/>
          <p:cNvSpPr/>
          <p:nvPr/>
        </p:nvSpPr>
        <p:spPr>
          <a:xfrm>
            <a:off x="6382512" y="1170432"/>
            <a:ext cx="5394960" cy="3657600"/>
          </a:xfrm>
          <a:prstGeom prst="roundRect">
            <a:avLst>
              <a:gd fmla="val 1250"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 name="Google Shape;362;p9"/>
          <p:cNvSpPr/>
          <p:nvPr/>
        </p:nvSpPr>
        <p:spPr>
          <a:xfrm>
            <a:off x="6583680" y="1243584"/>
            <a:ext cx="5029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16697A"/>
              </a:buClr>
              <a:buSzPts val="1000"/>
              <a:buFont typeface="Trebuchet MS"/>
              <a:buNone/>
            </a:pPr>
            <a:r>
              <a:rPr b="1" i="0" lang="en-US" sz="1000" u="none" cap="none" strike="noStrike">
                <a:solidFill>
                  <a:srgbClr val="16697A"/>
                </a:solidFill>
                <a:latin typeface="Trebuchet MS"/>
                <a:ea typeface="Trebuchet MS"/>
                <a:cs typeface="Trebuchet MS"/>
                <a:sym typeface="Trebuchet MS"/>
              </a:rPr>
              <a:t>COMMON COEXISTING CONDITIONS</a:t>
            </a:r>
            <a:endParaRPr b="0" i="0" sz="1000" u="none" cap="none" strike="noStrike">
              <a:solidFill>
                <a:schemeClr val="dk1"/>
              </a:solidFill>
              <a:latin typeface="Calibri"/>
              <a:ea typeface="Calibri"/>
              <a:cs typeface="Calibri"/>
              <a:sym typeface="Calibri"/>
            </a:endParaRPr>
          </a:p>
        </p:txBody>
      </p:sp>
      <p:sp>
        <p:nvSpPr>
          <p:cNvPr id="363" name="Google Shape;363;p9"/>
          <p:cNvSpPr/>
          <p:nvPr/>
        </p:nvSpPr>
        <p:spPr>
          <a:xfrm>
            <a:off x="6583680" y="1554480"/>
            <a:ext cx="2450592" cy="475488"/>
          </a:xfrm>
          <a:prstGeom prst="roundRect">
            <a:avLst>
              <a:gd fmla="val 15385"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4" name="Google Shape;364;p9"/>
          <p:cNvSpPr/>
          <p:nvPr/>
        </p:nvSpPr>
        <p:spPr>
          <a:xfrm>
            <a:off x="6620256" y="1554480"/>
            <a:ext cx="2377440" cy="475488"/>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FFFFFF"/>
              </a:buClr>
              <a:buSzPts val="1000"/>
              <a:buFont typeface="Calibri"/>
              <a:buNone/>
            </a:pPr>
            <a:r>
              <a:rPr b="1" i="0" lang="en-US" sz="1000" u="none" cap="none" strike="noStrike">
                <a:solidFill>
                  <a:srgbClr val="FFFFFF"/>
                </a:solidFill>
                <a:latin typeface="Calibri"/>
                <a:ea typeface="Calibri"/>
                <a:cs typeface="Calibri"/>
                <a:sym typeface="Calibri"/>
              </a:rPr>
              <a:t>Depression</a:t>
            </a:r>
            <a:endParaRPr b="0" i="0" sz="1000" u="none" cap="none" strike="noStrike">
              <a:solidFill>
                <a:schemeClr val="dk1"/>
              </a:solidFill>
              <a:latin typeface="Calibri"/>
              <a:ea typeface="Calibri"/>
              <a:cs typeface="Calibri"/>
              <a:sym typeface="Calibri"/>
            </a:endParaRPr>
          </a:p>
        </p:txBody>
      </p:sp>
      <p:sp>
        <p:nvSpPr>
          <p:cNvPr id="365" name="Google Shape;365;p9"/>
          <p:cNvSpPr/>
          <p:nvPr/>
        </p:nvSpPr>
        <p:spPr>
          <a:xfrm>
            <a:off x="9125712" y="1554480"/>
            <a:ext cx="2450592" cy="475488"/>
          </a:xfrm>
          <a:prstGeom prst="roundRect">
            <a:avLst>
              <a:gd fmla="val 15385"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 name="Google Shape;366;p9"/>
          <p:cNvSpPr/>
          <p:nvPr/>
        </p:nvSpPr>
        <p:spPr>
          <a:xfrm>
            <a:off x="9162288" y="1554480"/>
            <a:ext cx="2377440" cy="475488"/>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FFFFFF"/>
              </a:buClr>
              <a:buSzPts val="1000"/>
              <a:buFont typeface="Calibri"/>
              <a:buNone/>
            </a:pPr>
            <a:r>
              <a:rPr b="1" i="0" lang="en-US" sz="1000" u="none" cap="none" strike="noStrike">
                <a:solidFill>
                  <a:srgbClr val="FFFFFF"/>
                </a:solidFill>
                <a:latin typeface="Calibri"/>
                <a:ea typeface="Calibri"/>
                <a:cs typeface="Calibri"/>
                <a:sym typeface="Calibri"/>
              </a:rPr>
              <a:t>Anxiety</a:t>
            </a:r>
            <a:endParaRPr b="0" i="0" sz="1000" u="none" cap="none" strike="noStrike">
              <a:solidFill>
                <a:schemeClr val="dk1"/>
              </a:solidFill>
              <a:latin typeface="Calibri"/>
              <a:ea typeface="Calibri"/>
              <a:cs typeface="Calibri"/>
              <a:sym typeface="Calibri"/>
            </a:endParaRPr>
          </a:p>
        </p:txBody>
      </p:sp>
      <p:sp>
        <p:nvSpPr>
          <p:cNvPr id="367" name="Google Shape;367;p9"/>
          <p:cNvSpPr/>
          <p:nvPr/>
        </p:nvSpPr>
        <p:spPr>
          <a:xfrm>
            <a:off x="6583680" y="2121408"/>
            <a:ext cx="2450592" cy="475488"/>
          </a:xfrm>
          <a:prstGeom prst="roundRect">
            <a:avLst>
              <a:gd fmla="val 15385"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8" name="Google Shape;368;p9"/>
          <p:cNvSpPr/>
          <p:nvPr/>
        </p:nvSpPr>
        <p:spPr>
          <a:xfrm>
            <a:off x="6620256" y="2121408"/>
            <a:ext cx="2377440" cy="475488"/>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FFFFFF"/>
              </a:buClr>
              <a:buSzPts val="1000"/>
              <a:buFont typeface="Calibri"/>
              <a:buNone/>
            </a:pPr>
            <a:r>
              <a:rPr b="1" i="0" lang="en-US" sz="1000" u="none" cap="none" strike="noStrike">
                <a:solidFill>
                  <a:srgbClr val="FFFFFF"/>
                </a:solidFill>
                <a:latin typeface="Calibri"/>
                <a:ea typeface="Calibri"/>
                <a:cs typeface="Calibri"/>
                <a:sym typeface="Calibri"/>
              </a:rPr>
              <a:t>Cardiovascular disease</a:t>
            </a:r>
            <a:endParaRPr b="0" i="0" sz="1000" u="none" cap="none" strike="noStrike">
              <a:solidFill>
                <a:schemeClr val="dk1"/>
              </a:solidFill>
              <a:latin typeface="Calibri"/>
              <a:ea typeface="Calibri"/>
              <a:cs typeface="Calibri"/>
              <a:sym typeface="Calibri"/>
            </a:endParaRPr>
          </a:p>
        </p:txBody>
      </p:sp>
      <p:sp>
        <p:nvSpPr>
          <p:cNvPr id="369" name="Google Shape;369;p9"/>
          <p:cNvSpPr/>
          <p:nvPr/>
        </p:nvSpPr>
        <p:spPr>
          <a:xfrm>
            <a:off x="9125712" y="2121408"/>
            <a:ext cx="2450592" cy="475488"/>
          </a:xfrm>
          <a:prstGeom prst="roundRect">
            <a:avLst>
              <a:gd fmla="val 15385"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 name="Google Shape;370;p9"/>
          <p:cNvSpPr/>
          <p:nvPr/>
        </p:nvSpPr>
        <p:spPr>
          <a:xfrm>
            <a:off x="9162288" y="2121408"/>
            <a:ext cx="2377440" cy="475488"/>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FFFFFF"/>
              </a:buClr>
              <a:buSzPts val="1000"/>
              <a:buFont typeface="Calibri"/>
              <a:buNone/>
            </a:pPr>
            <a:r>
              <a:rPr b="1" i="0" lang="en-US" sz="1000" u="none" cap="none" strike="noStrike">
                <a:solidFill>
                  <a:srgbClr val="FFFFFF"/>
                </a:solidFill>
                <a:latin typeface="Calibri"/>
                <a:ea typeface="Calibri"/>
                <a:cs typeface="Calibri"/>
                <a:sym typeface="Calibri"/>
              </a:rPr>
              <a:t>Diabetes</a:t>
            </a:r>
            <a:endParaRPr b="0" i="0" sz="1000" u="none" cap="none" strike="noStrike">
              <a:solidFill>
                <a:schemeClr val="dk1"/>
              </a:solidFill>
              <a:latin typeface="Calibri"/>
              <a:ea typeface="Calibri"/>
              <a:cs typeface="Calibri"/>
              <a:sym typeface="Calibri"/>
            </a:endParaRPr>
          </a:p>
        </p:txBody>
      </p:sp>
      <p:pic>
        <p:nvPicPr>
          <p:cNvPr id="371" name="Google Shape;371;p9"/>
          <p:cNvPicPr preferRelativeResize="0"/>
          <p:nvPr/>
        </p:nvPicPr>
        <p:blipFill rotWithShape="1">
          <a:blip r:embed="rId3">
            <a:alphaModFix/>
          </a:blip>
          <a:srcRect b="0" l="0" r="0" t="0"/>
          <a:stretch/>
        </p:blipFill>
        <p:spPr>
          <a:xfrm>
            <a:off x="6537960" y="2788920"/>
            <a:ext cx="5084064" cy="1965960"/>
          </a:xfrm>
          <a:prstGeom prst="rect">
            <a:avLst/>
          </a:prstGeom>
          <a:noFill/>
          <a:ln>
            <a:noFill/>
          </a:ln>
        </p:spPr>
      </p:pic>
      <p:sp>
        <p:nvSpPr>
          <p:cNvPr id="372" name="Google Shape;372;p9"/>
          <p:cNvSpPr/>
          <p:nvPr/>
        </p:nvSpPr>
        <p:spPr>
          <a:xfrm>
            <a:off x="411480" y="4956048"/>
            <a:ext cx="11365992" cy="1325880"/>
          </a:xfrm>
          <a:prstGeom prst="roundRect">
            <a:avLst>
              <a:gd fmla="val 3448" name="adj"/>
            </a:avLst>
          </a:prstGeom>
          <a:solidFill>
            <a:srgbClr val="E8EFF3"/>
          </a:solidFill>
          <a:ln cap="flat" cmpd="sng" w="12700">
            <a:solidFill>
              <a:srgbClr val="D3DCE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3" name="Google Shape;373;p9"/>
          <p:cNvSpPr/>
          <p:nvPr/>
        </p:nvSpPr>
        <p:spPr>
          <a:xfrm>
            <a:off x="411480" y="4956048"/>
            <a:ext cx="68580" cy="1325880"/>
          </a:xfrm>
          <a:prstGeom prst="roundRect">
            <a:avLst>
              <a:gd fmla="val 40000" name="adj"/>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 name="Google Shape;374;p9"/>
          <p:cNvSpPr/>
          <p:nvPr/>
        </p:nvSpPr>
        <p:spPr>
          <a:xfrm>
            <a:off x="621792" y="5029200"/>
            <a:ext cx="11018520" cy="118872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100"/>
              <a:buFont typeface="Calibri"/>
              <a:buNone/>
            </a:pPr>
            <a:r>
              <a:rPr b="0" i="0" lang="en-US" sz="1100" u="none" cap="none" strike="noStrike">
                <a:solidFill>
                  <a:srgbClr val="24333D"/>
                </a:solidFill>
                <a:latin typeface="Calibri"/>
                <a:ea typeface="Calibri"/>
                <a:cs typeface="Calibri"/>
                <a:sym typeface="Calibri"/>
              </a:rPr>
              <a:t>Alzheimer patients are also prone to other comorbidities like depression, anxiety, cardiovascular disease and diabetes. The comorbidities hamper health care and limit independence, safety and wellbeing. Care methods like holistic assessment come in handy to help professionals provide quality care and support millions of health problems, provide better care and results to individuals and families.</a:t>
            </a:r>
            <a:endParaRPr b="0" i="0" sz="1100" u="none" cap="none" strike="noStrik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8FA"/>
        </a:solidFill>
      </p:bgPr>
    </p:bg>
    <p:spTree>
      <p:nvGrpSpPr>
        <p:cNvPr id="379" name="Shape 379"/>
        <p:cNvGrpSpPr/>
        <p:nvPr/>
      </p:nvGrpSpPr>
      <p:grpSpPr>
        <a:xfrm>
          <a:off x="0" y="0"/>
          <a:ext cx="0" cy="0"/>
          <a:chOff x="0" y="0"/>
          <a:chExt cx="0" cy="0"/>
        </a:xfrm>
      </p:grpSpPr>
      <p:sp>
        <p:nvSpPr>
          <p:cNvPr id="380" name="Google Shape;380;p10"/>
          <p:cNvSpPr/>
          <p:nvPr/>
        </p:nvSpPr>
        <p:spPr>
          <a:xfrm>
            <a:off x="0" y="0"/>
            <a:ext cx="12191695" cy="868680"/>
          </a:xfrm>
          <a:prstGeom prst="rect">
            <a:avLst/>
          </a:prstGeom>
          <a:solidFill>
            <a:srgbClr val="0E2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1" name="Google Shape;381;p10"/>
          <p:cNvSpPr/>
          <p:nvPr/>
        </p:nvSpPr>
        <p:spPr>
          <a:xfrm>
            <a:off x="0" y="868680"/>
            <a:ext cx="12191695" cy="45720"/>
          </a:xfrm>
          <a:prstGeom prst="rect">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2" name="Google Shape;382;p10"/>
          <p:cNvSpPr/>
          <p:nvPr/>
        </p:nvSpPr>
        <p:spPr>
          <a:xfrm>
            <a:off x="411480" y="219456"/>
            <a:ext cx="658368" cy="438912"/>
          </a:xfrm>
          <a:prstGeom prst="roundRect">
            <a:avLst>
              <a:gd fmla="val 20833"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3" name="Google Shape;383;p10"/>
          <p:cNvSpPr/>
          <p:nvPr/>
        </p:nvSpPr>
        <p:spPr>
          <a:xfrm>
            <a:off x="411480" y="219456"/>
            <a:ext cx="658368" cy="438912"/>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600"/>
              <a:buFont typeface="Trebuchet MS"/>
              <a:buNone/>
            </a:pPr>
            <a:r>
              <a:rPr b="1" i="0" lang="en-US" sz="1600" u="none" cap="none" strike="noStrike">
                <a:solidFill>
                  <a:srgbClr val="0E2F44"/>
                </a:solidFill>
                <a:latin typeface="Trebuchet MS"/>
                <a:ea typeface="Trebuchet MS"/>
                <a:cs typeface="Trebuchet MS"/>
                <a:sym typeface="Trebuchet MS"/>
              </a:rPr>
              <a:t>07</a:t>
            </a:r>
            <a:endParaRPr b="0" i="0" sz="1600" u="none" cap="none" strike="noStrike">
              <a:solidFill>
                <a:schemeClr val="dk1"/>
              </a:solidFill>
              <a:latin typeface="Calibri"/>
              <a:ea typeface="Calibri"/>
              <a:cs typeface="Calibri"/>
              <a:sym typeface="Calibri"/>
            </a:endParaRPr>
          </a:p>
        </p:txBody>
      </p:sp>
      <p:sp>
        <p:nvSpPr>
          <p:cNvPr id="384" name="Google Shape;384;p10"/>
          <p:cNvSpPr/>
          <p:nvPr/>
        </p:nvSpPr>
        <p:spPr>
          <a:xfrm>
            <a:off x="1207008" y="182880"/>
            <a:ext cx="10515600" cy="512064"/>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400"/>
              <a:buFont typeface="Trebuchet MS"/>
              <a:buNone/>
            </a:pPr>
            <a:r>
              <a:rPr b="1" i="0" lang="en-US" sz="2400" u="none" cap="none" strike="noStrike">
                <a:solidFill>
                  <a:srgbClr val="FFFFFF"/>
                </a:solidFill>
                <a:latin typeface="Trebuchet MS"/>
                <a:ea typeface="Trebuchet MS"/>
                <a:cs typeface="Trebuchet MS"/>
                <a:sym typeface="Trebuchet MS"/>
              </a:rPr>
              <a:t>Slide 7: Prevention Strategies</a:t>
            </a:r>
            <a:endParaRPr b="0" i="0" sz="2400" u="none" cap="none" strike="noStrike">
              <a:solidFill>
                <a:schemeClr val="dk1"/>
              </a:solidFill>
              <a:latin typeface="Calibri"/>
              <a:ea typeface="Calibri"/>
              <a:cs typeface="Calibri"/>
              <a:sym typeface="Calibri"/>
            </a:endParaRPr>
          </a:p>
        </p:txBody>
      </p:sp>
      <p:cxnSp>
        <p:nvCxnSpPr>
          <p:cNvPr id="385" name="Google Shape;385;p10"/>
          <p:cNvCxnSpPr/>
          <p:nvPr/>
        </p:nvCxnSpPr>
        <p:spPr>
          <a:xfrm>
            <a:off x="411480" y="6419088"/>
            <a:ext cx="11365992" cy="0"/>
          </a:xfrm>
          <a:prstGeom prst="straightConnector1">
            <a:avLst/>
          </a:prstGeom>
          <a:noFill/>
          <a:ln cap="flat" cmpd="sng" w="12700">
            <a:solidFill>
              <a:srgbClr val="D3DCE2"/>
            </a:solidFill>
            <a:prstDash val="solid"/>
            <a:round/>
            <a:headEnd len="sm" w="sm" type="none"/>
            <a:tailEnd len="sm" w="sm" type="none"/>
          </a:ln>
        </p:spPr>
      </p:cxnSp>
      <p:sp>
        <p:nvSpPr>
          <p:cNvPr id="386" name="Google Shape;386;p10"/>
          <p:cNvSpPr/>
          <p:nvPr/>
        </p:nvSpPr>
        <p:spPr>
          <a:xfrm>
            <a:off x="411480" y="645566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5"/>
              </a:buClr>
              <a:buSzPts val="900"/>
              <a:buFont typeface="Calibri"/>
              <a:buNone/>
            </a:pPr>
            <a:r>
              <a:rPr b="0" i="0" lang="en-US" sz="900" u="none" cap="none" strike="noStrike">
                <a:solidFill>
                  <a:srgbClr val="5B6B75"/>
                </a:solidFill>
                <a:latin typeface="Calibri"/>
                <a:ea typeface="Calibri"/>
                <a:cs typeface="Calibri"/>
                <a:sym typeface="Calibri"/>
              </a:rPr>
              <a:t>Alzheimer's Disease | Community Nursing</a:t>
            </a:r>
            <a:endParaRPr b="0" i="0" sz="900" u="none" cap="none" strike="noStrike">
              <a:solidFill>
                <a:schemeClr val="dk1"/>
              </a:solidFill>
              <a:latin typeface="Calibri"/>
              <a:ea typeface="Calibri"/>
              <a:cs typeface="Calibri"/>
              <a:sym typeface="Calibri"/>
            </a:endParaRPr>
          </a:p>
        </p:txBody>
      </p:sp>
      <p:sp>
        <p:nvSpPr>
          <p:cNvPr id="387" name="Google Shape;387;p10"/>
          <p:cNvSpPr/>
          <p:nvPr/>
        </p:nvSpPr>
        <p:spPr>
          <a:xfrm>
            <a:off x="10881360" y="6455664"/>
            <a:ext cx="896112"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16697A"/>
              </a:buClr>
              <a:buSzPts val="900"/>
              <a:buFont typeface="Calibri"/>
              <a:buNone/>
            </a:pPr>
            <a:r>
              <a:rPr b="1" i="0" lang="en-US" sz="900" u="none" cap="none" strike="noStrike">
                <a:solidFill>
                  <a:srgbClr val="16697A"/>
                </a:solidFill>
                <a:latin typeface="Calibri"/>
                <a:ea typeface="Calibri"/>
                <a:cs typeface="Calibri"/>
                <a:sym typeface="Calibri"/>
              </a:rPr>
              <a:t>8</a:t>
            </a:r>
            <a:endParaRPr b="0" i="0" sz="900" u="none" cap="none" strike="noStrike">
              <a:solidFill>
                <a:schemeClr val="dk1"/>
              </a:solidFill>
              <a:latin typeface="Calibri"/>
              <a:ea typeface="Calibri"/>
              <a:cs typeface="Calibri"/>
              <a:sym typeface="Calibri"/>
            </a:endParaRPr>
          </a:p>
        </p:txBody>
      </p:sp>
      <p:sp>
        <p:nvSpPr>
          <p:cNvPr id="388" name="Google Shape;388;p10"/>
          <p:cNvSpPr/>
          <p:nvPr/>
        </p:nvSpPr>
        <p:spPr>
          <a:xfrm>
            <a:off x="411480" y="1170432"/>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 name="Google Shape;389;p10"/>
          <p:cNvSpPr/>
          <p:nvPr/>
        </p:nvSpPr>
        <p:spPr>
          <a:xfrm>
            <a:off x="411480" y="1170432"/>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0" name="Google Shape;390;p10"/>
          <p:cNvSpPr/>
          <p:nvPr/>
        </p:nvSpPr>
        <p:spPr>
          <a:xfrm>
            <a:off x="612648" y="1358798"/>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1" name="Google Shape;391;p10"/>
          <p:cNvSpPr/>
          <p:nvPr/>
        </p:nvSpPr>
        <p:spPr>
          <a:xfrm>
            <a:off x="612648" y="1358798"/>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1</a:t>
            </a:r>
            <a:endParaRPr b="0" i="0" sz="1100" u="none" cap="none" strike="noStrike">
              <a:solidFill>
                <a:schemeClr val="dk1"/>
              </a:solidFill>
              <a:latin typeface="Calibri"/>
              <a:ea typeface="Calibri"/>
              <a:cs typeface="Calibri"/>
              <a:sym typeface="Calibri"/>
            </a:endParaRPr>
          </a:p>
        </p:txBody>
      </p:sp>
      <p:sp>
        <p:nvSpPr>
          <p:cNvPr id="392" name="Google Shape;392;p10"/>
          <p:cNvSpPr/>
          <p:nvPr/>
        </p:nvSpPr>
        <p:spPr>
          <a:xfrm>
            <a:off x="1033272" y="1207008"/>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Prevention focuses on healthy lifestyles reducing risks through exercise and nutrition strategies.</a:t>
            </a:r>
            <a:endParaRPr b="0" i="0" sz="1200" u="none" cap="none" strike="noStrike">
              <a:solidFill>
                <a:schemeClr val="dk1"/>
              </a:solidFill>
              <a:latin typeface="Calibri"/>
              <a:ea typeface="Calibri"/>
              <a:cs typeface="Calibri"/>
              <a:sym typeface="Calibri"/>
            </a:endParaRPr>
          </a:p>
        </p:txBody>
      </p:sp>
      <p:sp>
        <p:nvSpPr>
          <p:cNvPr id="393" name="Google Shape;393;p10"/>
          <p:cNvSpPr/>
          <p:nvPr/>
        </p:nvSpPr>
        <p:spPr>
          <a:xfrm>
            <a:off x="411480" y="1912925"/>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4" name="Google Shape;394;p10"/>
          <p:cNvSpPr/>
          <p:nvPr/>
        </p:nvSpPr>
        <p:spPr>
          <a:xfrm>
            <a:off x="411480" y="1912925"/>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5" name="Google Shape;395;p10"/>
          <p:cNvSpPr/>
          <p:nvPr/>
        </p:nvSpPr>
        <p:spPr>
          <a:xfrm>
            <a:off x="612648" y="2101291"/>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6" name="Google Shape;396;p10"/>
          <p:cNvSpPr/>
          <p:nvPr/>
        </p:nvSpPr>
        <p:spPr>
          <a:xfrm>
            <a:off x="612648" y="2101291"/>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2</a:t>
            </a:r>
            <a:endParaRPr b="0" i="0" sz="1100" u="none" cap="none" strike="noStrike">
              <a:solidFill>
                <a:schemeClr val="dk1"/>
              </a:solidFill>
              <a:latin typeface="Calibri"/>
              <a:ea typeface="Calibri"/>
              <a:cs typeface="Calibri"/>
              <a:sym typeface="Calibri"/>
            </a:endParaRPr>
          </a:p>
        </p:txBody>
      </p:sp>
      <p:sp>
        <p:nvSpPr>
          <p:cNvPr id="397" name="Google Shape;397;p10"/>
          <p:cNvSpPr/>
          <p:nvPr/>
        </p:nvSpPr>
        <p:spPr>
          <a:xfrm>
            <a:off x="1033272" y="1949501"/>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Evidence suggests controlling cardiovascular risks may reduce dementia development likelihood over time (Atkins et al., 2026).</a:t>
            </a:r>
            <a:endParaRPr b="0" i="0" sz="1200" u="none" cap="none" strike="noStrike">
              <a:solidFill>
                <a:schemeClr val="dk1"/>
              </a:solidFill>
              <a:latin typeface="Calibri"/>
              <a:ea typeface="Calibri"/>
              <a:cs typeface="Calibri"/>
              <a:sym typeface="Calibri"/>
            </a:endParaRPr>
          </a:p>
        </p:txBody>
      </p:sp>
      <p:sp>
        <p:nvSpPr>
          <p:cNvPr id="398" name="Google Shape;398;p10"/>
          <p:cNvSpPr/>
          <p:nvPr/>
        </p:nvSpPr>
        <p:spPr>
          <a:xfrm>
            <a:off x="411480" y="2655418"/>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 name="Google Shape;399;p10"/>
          <p:cNvSpPr/>
          <p:nvPr/>
        </p:nvSpPr>
        <p:spPr>
          <a:xfrm>
            <a:off x="411480" y="2655418"/>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 name="Google Shape;400;p10"/>
          <p:cNvSpPr/>
          <p:nvPr/>
        </p:nvSpPr>
        <p:spPr>
          <a:xfrm>
            <a:off x="612648" y="2843784"/>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 name="Google Shape;401;p10"/>
          <p:cNvSpPr/>
          <p:nvPr/>
        </p:nvSpPr>
        <p:spPr>
          <a:xfrm>
            <a:off x="612648" y="2843784"/>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3</a:t>
            </a:r>
            <a:endParaRPr b="0" i="0" sz="1100" u="none" cap="none" strike="noStrike">
              <a:solidFill>
                <a:schemeClr val="dk1"/>
              </a:solidFill>
              <a:latin typeface="Calibri"/>
              <a:ea typeface="Calibri"/>
              <a:cs typeface="Calibri"/>
              <a:sym typeface="Calibri"/>
            </a:endParaRPr>
          </a:p>
        </p:txBody>
      </p:sp>
      <p:sp>
        <p:nvSpPr>
          <p:cNvPr id="402" name="Google Shape;402;p10"/>
          <p:cNvSpPr/>
          <p:nvPr/>
        </p:nvSpPr>
        <p:spPr>
          <a:xfrm>
            <a:off x="1033272" y="2691994"/>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Smoking cessation and alcohol moderation contribute towards improved brain health outcomes significantly.</a:t>
            </a:r>
            <a:endParaRPr b="0" i="0" sz="1200" u="none" cap="none" strike="noStrike">
              <a:solidFill>
                <a:schemeClr val="dk1"/>
              </a:solidFill>
              <a:latin typeface="Calibri"/>
              <a:ea typeface="Calibri"/>
              <a:cs typeface="Calibri"/>
              <a:sym typeface="Calibri"/>
            </a:endParaRPr>
          </a:p>
        </p:txBody>
      </p:sp>
      <p:sp>
        <p:nvSpPr>
          <p:cNvPr id="403" name="Google Shape;403;p10"/>
          <p:cNvSpPr/>
          <p:nvPr/>
        </p:nvSpPr>
        <p:spPr>
          <a:xfrm>
            <a:off x="411480" y="3397910"/>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4" name="Google Shape;404;p10"/>
          <p:cNvSpPr/>
          <p:nvPr/>
        </p:nvSpPr>
        <p:spPr>
          <a:xfrm>
            <a:off x="411480" y="3397910"/>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5" name="Google Shape;405;p10"/>
          <p:cNvSpPr/>
          <p:nvPr/>
        </p:nvSpPr>
        <p:spPr>
          <a:xfrm>
            <a:off x="612648" y="3586277"/>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 name="Google Shape;406;p10"/>
          <p:cNvSpPr/>
          <p:nvPr/>
        </p:nvSpPr>
        <p:spPr>
          <a:xfrm>
            <a:off x="612648" y="3586277"/>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4</a:t>
            </a:r>
            <a:endParaRPr b="0" i="0" sz="1100" u="none" cap="none" strike="noStrike">
              <a:solidFill>
                <a:schemeClr val="dk1"/>
              </a:solidFill>
              <a:latin typeface="Calibri"/>
              <a:ea typeface="Calibri"/>
              <a:cs typeface="Calibri"/>
              <a:sym typeface="Calibri"/>
            </a:endParaRPr>
          </a:p>
        </p:txBody>
      </p:sp>
      <p:sp>
        <p:nvSpPr>
          <p:cNvPr id="407" name="Google Shape;407;p10"/>
          <p:cNvSpPr/>
          <p:nvPr/>
        </p:nvSpPr>
        <p:spPr>
          <a:xfrm>
            <a:off x="1033272" y="3434486"/>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Social engagement and mental stimulation support cognitive resilience throughout ageing populations too (Quach et al., 2026) .</a:t>
            </a:r>
            <a:endParaRPr b="0" i="0" sz="1200" u="none" cap="none" strike="noStrike">
              <a:solidFill>
                <a:schemeClr val="dk1"/>
              </a:solidFill>
              <a:latin typeface="Calibri"/>
              <a:ea typeface="Calibri"/>
              <a:cs typeface="Calibri"/>
              <a:sym typeface="Calibri"/>
            </a:endParaRPr>
          </a:p>
        </p:txBody>
      </p:sp>
      <p:sp>
        <p:nvSpPr>
          <p:cNvPr id="408" name="Google Shape;408;p10"/>
          <p:cNvSpPr/>
          <p:nvPr/>
        </p:nvSpPr>
        <p:spPr>
          <a:xfrm>
            <a:off x="411480" y="4140403"/>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 name="Google Shape;409;p10"/>
          <p:cNvSpPr/>
          <p:nvPr/>
        </p:nvSpPr>
        <p:spPr>
          <a:xfrm>
            <a:off x="411480" y="4140403"/>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0" name="Google Shape;410;p10"/>
          <p:cNvSpPr/>
          <p:nvPr/>
        </p:nvSpPr>
        <p:spPr>
          <a:xfrm>
            <a:off x="612648" y="4328770"/>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1" name="Google Shape;411;p10"/>
          <p:cNvSpPr/>
          <p:nvPr/>
        </p:nvSpPr>
        <p:spPr>
          <a:xfrm>
            <a:off x="612648" y="4328770"/>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5</a:t>
            </a:r>
            <a:endParaRPr b="0" i="0" sz="1100" u="none" cap="none" strike="noStrike">
              <a:solidFill>
                <a:schemeClr val="dk1"/>
              </a:solidFill>
              <a:latin typeface="Calibri"/>
              <a:ea typeface="Calibri"/>
              <a:cs typeface="Calibri"/>
              <a:sym typeface="Calibri"/>
            </a:endParaRPr>
          </a:p>
        </p:txBody>
      </p:sp>
      <p:sp>
        <p:nvSpPr>
          <p:cNvPr id="412" name="Google Shape;412;p10"/>
          <p:cNvSpPr/>
          <p:nvPr/>
        </p:nvSpPr>
        <p:spPr>
          <a:xfrm>
            <a:off x="1033272" y="4176979"/>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Public awareness campaigns encourage early action prevention and healthier living choices widely.</a:t>
            </a:r>
            <a:endParaRPr b="0" i="0" sz="1200" u="none" cap="none" strike="noStrike">
              <a:solidFill>
                <a:schemeClr val="dk1"/>
              </a:solidFill>
              <a:latin typeface="Calibri"/>
              <a:ea typeface="Calibri"/>
              <a:cs typeface="Calibri"/>
              <a:sym typeface="Calibri"/>
            </a:endParaRPr>
          </a:p>
        </p:txBody>
      </p:sp>
      <p:sp>
        <p:nvSpPr>
          <p:cNvPr id="413" name="Google Shape;413;p10"/>
          <p:cNvSpPr/>
          <p:nvPr/>
        </p:nvSpPr>
        <p:spPr>
          <a:xfrm>
            <a:off x="6382512" y="1170432"/>
            <a:ext cx="5394960" cy="3657600"/>
          </a:xfrm>
          <a:prstGeom prst="roundRect">
            <a:avLst>
              <a:gd fmla="val 1250"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4" name="Google Shape;414;p10"/>
          <p:cNvSpPr/>
          <p:nvPr/>
        </p:nvSpPr>
        <p:spPr>
          <a:xfrm>
            <a:off x="6583680" y="1243584"/>
            <a:ext cx="5029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16697A"/>
              </a:buClr>
              <a:buSzPts val="1000"/>
              <a:buFont typeface="Trebuchet MS"/>
              <a:buNone/>
            </a:pPr>
            <a:r>
              <a:rPr b="1" i="0" lang="en-US" sz="1000" u="none" cap="none" strike="noStrike">
                <a:solidFill>
                  <a:srgbClr val="16697A"/>
                </a:solidFill>
                <a:latin typeface="Trebuchet MS"/>
                <a:ea typeface="Trebuchet MS"/>
                <a:cs typeface="Trebuchet MS"/>
                <a:sym typeface="Trebuchet MS"/>
              </a:rPr>
              <a:t>PREVENTION LEVERS</a:t>
            </a:r>
            <a:endParaRPr b="0" i="0" sz="1000" u="none" cap="none" strike="noStrike">
              <a:solidFill>
                <a:schemeClr val="dk1"/>
              </a:solidFill>
              <a:latin typeface="Calibri"/>
              <a:ea typeface="Calibri"/>
              <a:cs typeface="Calibri"/>
              <a:sym typeface="Calibri"/>
            </a:endParaRPr>
          </a:p>
        </p:txBody>
      </p:sp>
      <p:sp>
        <p:nvSpPr>
          <p:cNvPr id="415" name="Google Shape;415;p10"/>
          <p:cNvSpPr/>
          <p:nvPr/>
        </p:nvSpPr>
        <p:spPr>
          <a:xfrm>
            <a:off x="6583680" y="1572768"/>
            <a:ext cx="1609344" cy="457200"/>
          </a:xfrm>
          <a:prstGeom prst="roundRect">
            <a:avLst>
              <a:gd fmla="val 16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6" name="Google Shape;416;p10"/>
          <p:cNvSpPr/>
          <p:nvPr/>
        </p:nvSpPr>
        <p:spPr>
          <a:xfrm>
            <a:off x="6620256" y="1572768"/>
            <a:ext cx="1536192" cy="457200"/>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0E2F44"/>
              </a:buClr>
              <a:buSzPts val="900"/>
              <a:buFont typeface="Calibri"/>
              <a:buNone/>
            </a:pPr>
            <a:r>
              <a:rPr b="1" i="0" lang="en-US" sz="900" u="none" cap="none" strike="noStrike">
                <a:solidFill>
                  <a:srgbClr val="0E2F44"/>
                </a:solidFill>
                <a:latin typeface="Calibri"/>
                <a:ea typeface="Calibri"/>
                <a:cs typeface="Calibri"/>
                <a:sym typeface="Calibri"/>
              </a:rPr>
              <a:t>Exercise</a:t>
            </a:r>
            <a:endParaRPr b="0" i="0" sz="900" u="none" cap="none" strike="noStrike">
              <a:solidFill>
                <a:schemeClr val="dk1"/>
              </a:solidFill>
              <a:latin typeface="Calibri"/>
              <a:ea typeface="Calibri"/>
              <a:cs typeface="Calibri"/>
              <a:sym typeface="Calibri"/>
            </a:endParaRPr>
          </a:p>
        </p:txBody>
      </p:sp>
      <p:sp>
        <p:nvSpPr>
          <p:cNvPr id="417" name="Google Shape;417;p10"/>
          <p:cNvSpPr/>
          <p:nvPr/>
        </p:nvSpPr>
        <p:spPr>
          <a:xfrm>
            <a:off x="8284464" y="1572768"/>
            <a:ext cx="1609344" cy="457200"/>
          </a:xfrm>
          <a:prstGeom prst="roundRect">
            <a:avLst>
              <a:gd fmla="val 16000" name="adj"/>
            </a:avLst>
          </a:prstGeom>
          <a:solidFill>
            <a:srgbClr val="82C0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8" name="Google Shape;418;p10"/>
          <p:cNvSpPr/>
          <p:nvPr/>
        </p:nvSpPr>
        <p:spPr>
          <a:xfrm>
            <a:off x="8321040" y="1572768"/>
            <a:ext cx="1536192" cy="457200"/>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0E2F44"/>
              </a:buClr>
              <a:buSzPts val="900"/>
              <a:buFont typeface="Calibri"/>
              <a:buNone/>
            </a:pPr>
            <a:r>
              <a:rPr b="1" i="0" lang="en-US" sz="900" u="none" cap="none" strike="noStrike">
                <a:solidFill>
                  <a:srgbClr val="0E2F44"/>
                </a:solidFill>
                <a:latin typeface="Calibri"/>
                <a:ea typeface="Calibri"/>
                <a:cs typeface="Calibri"/>
                <a:sym typeface="Calibri"/>
              </a:rPr>
              <a:t>Nutrition</a:t>
            </a:r>
            <a:endParaRPr b="0" i="0" sz="900" u="none" cap="none" strike="noStrike">
              <a:solidFill>
                <a:schemeClr val="dk1"/>
              </a:solidFill>
              <a:latin typeface="Calibri"/>
              <a:ea typeface="Calibri"/>
              <a:cs typeface="Calibri"/>
              <a:sym typeface="Calibri"/>
            </a:endParaRPr>
          </a:p>
        </p:txBody>
      </p:sp>
      <p:sp>
        <p:nvSpPr>
          <p:cNvPr id="419" name="Google Shape;419;p10"/>
          <p:cNvSpPr/>
          <p:nvPr/>
        </p:nvSpPr>
        <p:spPr>
          <a:xfrm>
            <a:off x="9985248" y="1572768"/>
            <a:ext cx="1609344" cy="457200"/>
          </a:xfrm>
          <a:prstGeom prst="roundRect">
            <a:avLst>
              <a:gd fmla="val 16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0" name="Google Shape;420;p10"/>
          <p:cNvSpPr/>
          <p:nvPr/>
        </p:nvSpPr>
        <p:spPr>
          <a:xfrm>
            <a:off x="10021824" y="1572768"/>
            <a:ext cx="1536192" cy="457200"/>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0E2F44"/>
              </a:buClr>
              <a:buSzPts val="900"/>
              <a:buFont typeface="Calibri"/>
              <a:buNone/>
            </a:pPr>
            <a:r>
              <a:rPr b="1" i="0" lang="en-US" sz="900" u="none" cap="none" strike="noStrike">
                <a:solidFill>
                  <a:srgbClr val="0E2F44"/>
                </a:solidFill>
                <a:latin typeface="Calibri"/>
                <a:ea typeface="Calibri"/>
                <a:cs typeface="Calibri"/>
                <a:sym typeface="Calibri"/>
              </a:rPr>
              <a:t>Cardiovascular risk</a:t>
            </a:r>
            <a:endParaRPr b="0" i="0" sz="900" u="none" cap="none" strike="noStrike">
              <a:solidFill>
                <a:schemeClr val="dk1"/>
              </a:solidFill>
              <a:latin typeface="Calibri"/>
              <a:ea typeface="Calibri"/>
              <a:cs typeface="Calibri"/>
              <a:sym typeface="Calibri"/>
            </a:endParaRPr>
          </a:p>
        </p:txBody>
      </p:sp>
      <p:sp>
        <p:nvSpPr>
          <p:cNvPr id="421" name="Google Shape;421;p10"/>
          <p:cNvSpPr/>
          <p:nvPr/>
        </p:nvSpPr>
        <p:spPr>
          <a:xfrm>
            <a:off x="6583680" y="2121408"/>
            <a:ext cx="1609344" cy="457200"/>
          </a:xfrm>
          <a:prstGeom prst="roundRect">
            <a:avLst>
              <a:gd fmla="val 16000" name="adj"/>
            </a:avLst>
          </a:prstGeom>
          <a:solidFill>
            <a:srgbClr val="82C0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 name="Google Shape;422;p10"/>
          <p:cNvSpPr/>
          <p:nvPr/>
        </p:nvSpPr>
        <p:spPr>
          <a:xfrm>
            <a:off x="6620256" y="2121408"/>
            <a:ext cx="1536192" cy="457200"/>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0E2F44"/>
              </a:buClr>
              <a:buSzPts val="900"/>
              <a:buFont typeface="Calibri"/>
              <a:buNone/>
            </a:pPr>
            <a:r>
              <a:rPr b="1" i="0" lang="en-US" sz="900" u="none" cap="none" strike="noStrike">
                <a:solidFill>
                  <a:srgbClr val="0E2F44"/>
                </a:solidFill>
                <a:latin typeface="Calibri"/>
                <a:ea typeface="Calibri"/>
                <a:cs typeface="Calibri"/>
                <a:sym typeface="Calibri"/>
              </a:rPr>
              <a:t>Smoking cessation</a:t>
            </a:r>
            <a:endParaRPr b="0" i="0" sz="900" u="none" cap="none" strike="noStrike">
              <a:solidFill>
                <a:schemeClr val="dk1"/>
              </a:solidFill>
              <a:latin typeface="Calibri"/>
              <a:ea typeface="Calibri"/>
              <a:cs typeface="Calibri"/>
              <a:sym typeface="Calibri"/>
            </a:endParaRPr>
          </a:p>
        </p:txBody>
      </p:sp>
      <p:sp>
        <p:nvSpPr>
          <p:cNvPr id="423" name="Google Shape;423;p10"/>
          <p:cNvSpPr/>
          <p:nvPr/>
        </p:nvSpPr>
        <p:spPr>
          <a:xfrm>
            <a:off x="8284464" y="2121408"/>
            <a:ext cx="1609344" cy="457200"/>
          </a:xfrm>
          <a:prstGeom prst="roundRect">
            <a:avLst>
              <a:gd fmla="val 16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4" name="Google Shape;424;p10"/>
          <p:cNvSpPr/>
          <p:nvPr/>
        </p:nvSpPr>
        <p:spPr>
          <a:xfrm>
            <a:off x="8321040" y="2121408"/>
            <a:ext cx="1536192" cy="457200"/>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0E2F44"/>
              </a:buClr>
              <a:buSzPts val="900"/>
              <a:buFont typeface="Calibri"/>
              <a:buNone/>
            </a:pPr>
            <a:r>
              <a:rPr b="1" i="0" lang="en-US" sz="900" u="none" cap="none" strike="noStrike">
                <a:solidFill>
                  <a:srgbClr val="0E2F44"/>
                </a:solidFill>
                <a:latin typeface="Calibri"/>
                <a:ea typeface="Calibri"/>
                <a:cs typeface="Calibri"/>
                <a:sym typeface="Calibri"/>
              </a:rPr>
              <a:t>Alcohol moderation</a:t>
            </a:r>
            <a:endParaRPr b="0" i="0" sz="900" u="none" cap="none" strike="noStrike">
              <a:solidFill>
                <a:schemeClr val="dk1"/>
              </a:solidFill>
              <a:latin typeface="Calibri"/>
              <a:ea typeface="Calibri"/>
              <a:cs typeface="Calibri"/>
              <a:sym typeface="Calibri"/>
            </a:endParaRPr>
          </a:p>
        </p:txBody>
      </p:sp>
      <p:sp>
        <p:nvSpPr>
          <p:cNvPr id="425" name="Google Shape;425;p10"/>
          <p:cNvSpPr/>
          <p:nvPr/>
        </p:nvSpPr>
        <p:spPr>
          <a:xfrm>
            <a:off x="9985248" y="2121408"/>
            <a:ext cx="1609344" cy="457200"/>
          </a:xfrm>
          <a:prstGeom prst="roundRect">
            <a:avLst>
              <a:gd fmla="val 16000" name="adj"/>
            </a:avLst>
          </a:prstGeom>
          <a:solidFill>
            <a:srgbClr val="82C0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 name="Google Shape;426;p10"/>
          <p:cNvSpPr/>
          <p:nvPr/>
        </p:nvSpPr>
        <p:spPr>
          <a:xfrm>
            <a:off x="10021824" y="2121408"/>
            <a:ext cx="1536192" cy="457200"/>
          </a:xfrm>
          <a:prstGeom prst="rect">
            <a:avLst/>
          </a:prstGeom>
          <a:noFill/>
          <a:ln>
            <a:noFill/>
          </a:ln>
        </p:spPr>
        <p:txBody>
          <a:bodyPr anchorCtr="0" anchor="ctr" bIns="45700" lIns="91425" spcFirstLastPara="1" rIns="91425" wrap="square" tIns="45700">
            <a:noAutofit/>
          </a:bodyPr>
          <a:lstStyle/>
          <a:p>
            <a:pPr indent="0" lvl="0" marL="0" marR="0" rtl="0" algn="ctr">
              <a:lnSpc>
                <a:spcPct val="90000"/>
              </a:lnSpc>
              <a:spcBef>
                <a:spcPts val="0"/>
              </a:spcBef>
              <a:spcAft>
                <a:spcPts val="0"/>
              </a:spcAft>
              <a:buClr>
                <a:srgbClr val="0E2F44"/>
              </a:buClr>
              <a:buSzPts val="900"/>
              <a:buFont typeface="Calibri"/>
              <a:buNone/>
            </a:pPr>
            <a:r>
              <a:rPr b="1" i="0" lang="en-US" sz="900" u="none" cap="none" strike="noStrike">
                <a:solidFill>
                  <a:srgbClr val="0E2F44"/>
                </a:solidFill>
                <a:latin typeface="Calibri"/>
                <a:ea typeface="Calibri"/>
                <a:cs typeface="Calibri"/>
                <a:sym typeface="Calibri"/>
              </a:rPr>
              <a:t>Social engagement</a:t>
            </a:r>
            <a:endParaRPr b="0" i="0" sz="900" u="none" cap="none" strike="noStrike">
              <a:solidFill>
                <a:schemeClr val="dk1"/>
              </a:solidFill>
              <a:latin typeface="Calibri"/>
              <a:ea typeface="Calibri"/>
              <a:cs typeface="Calibri"/>
              <a:sym typeface="Calibri"/>
            </a:endParaRPr>
          </a:p>
        </p:txBody>
      </p:sp>
      <p:pic>
        <p:nvPicPr>
          <p:cNvPr id="427" name="Google Shape;427;p10"/>
          <p:cNvPicPr preferRelativeResize="0"/>
          <p:nvPr/>
        </p:nvPicPr>
        <p:blipFill rotWithShape="1">
          <a:blip r:embed="rId3">
            <a:alphaModFix/>
          </a:blip>
          <a:srcRect b="0" l="0" r="0" t="0"/>
          <a:stretch/>
        </p:blipFill>
        <p:spPr>
          <a:xfrm>
            <a:off x="6537960" y="2834640"/>
            <a:ext cx="5084064" cy="1920240"/>
          </a:xfrm>
          <a:prstGeom prst="rect">
            <a:avLst/>
          </a:prstGeom>
          <a:noFill/>
          <a:ln>
            <a:noFill/>
          </a:ln>
        </p:spPr>
      </p:pic>
      <p:sp>
        <p:nvSpPr>
          <p:cNvPr id="428" name="Google Shape;428;p10"/>
          <p:cNvSpPr/>
          <p:nvPr/>
        </p:nvSpPr>
        <p:spPr>
          <a:xfrm>
            <a:off x="411480" y="4956048"/>
            <a:ext cx="11365992" cy="1325880"/>
          </a:xfrm>
          <a:prstGeom prst="roundRect">
            <a:avLst>
              <a:gd fmla="val 3448" name="adj"/>
            </a:avLst>
          </a:prstGeom>
          <a:solidFill>
            <a:srgbClr val="E8EFF3"/>
          </a:solidFill>
          <a:ln cap="flat" cmpd="sng" w="12700">
            <a:solidFill>
              <a:srgbClr val="D3DCE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9" name="Google Shape;429;p10"/>
          <p:cNvSpPr/>
          <p:nvPr/>
        </p:nvSpPr>
        <p:spPr>
          <a:xfrm>
            <a:off x="411480" y="4956048"/>
            <a:ext cx="68580" cy="1325880"/>
          </a:xfrm>
          <a:prstGeom prst="roundRect">
            <a:avLst>
              <a:gd fmla="val 40000" name="adj"/>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0" name="Google Shape;430;p10"/>
          <p:cNvSpPr/>
          <p:nvPr/>
        </p:nvSpPr>
        <p:spPr>
          <a:xfrm>
            <a:off x="621792" y="5029200"/>
            <a:ext cx="11018520" cy="118872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100"/>
              <a:buFont typeface="Calibri"/>
              <a:buNone/>
            </a:pPr>
            <a:r>
              <a:rPr b="0" i="0" lang="en-US" sz="1100" u="none" cap="none" strike="noStrike">
                <a:solidFill>
                  <a:srgbClr val="24333D"/>
                </a:solidFill>
                <a:latin typeface="Calibri"/>
                <a:ea typeface="Calibri"/>
                <a:cs typeface="Calibri"/>
                <a:sym typeface="Calibri"/>
              </a:rPr>
              <a:t>The prevention of Alzheimer is oriented at minimizing the risk factors by selecting healthful lifestyle. Exercise, healthy diet, heart health, quitting smoking, and less alcohol intake are helpful in the health of the brain. Social interaction and cognitive stimulation are possible to improve cognitive resilience. The campaigns enhance the early prevention campaigns and ageing healthier campaigns in societies.</a:t>
            </a:r>
            <a:endParaRPr b="0" i="0" sz="1100" u="none" cap="none" strike="noStrik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8FA"/>
        </a:solidFill>
      </p:bgPr>
    </p:bg>
    <p:spTree>
      <p:nvGrpSpPr>
        <p:cNvPr id="435" name="Shape 435"/>
        <p:cNvGrpSpPr/>
        <p:nvPr/>
      </p:nvGrpSpPr>
      <p:grpSpPr>
        <a:xfrm>
          <a:off x="0" y="0"/>
          <a:ext cx="0" cy="0"/>
          <a:chOff x="0" y="0"/>
          <a:chExt cx="0" cy="0"/>
        </a:xfrm>
      </p:grpSpPr>
      <p:sp>
        <p:nvSpPr>
          <p:cNvPr id="436" name="Google Shape;436;p11"/>
          <p:cNvSpPr/>
          <p:nvPr/>
        </p:nvSpPr>
        <p:spPr>
          <a:xfrm>
            <a:off x="0" y="0"/>
            <a:ext cx="12191695" cy="868680"/>
          </a:xfrm>
          <a:prstGeom prst="rect">
            <a:avLst/>
          </a:prstGeom>
          <a:solidFill>
            <a:srgbClr val="0E2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7" name="Google Shape;437;p11"/>
          <p:cNvSpPr/>
          <p:nvPr/>
        </p:nvSpPr>
        <p:spPr>
          <a:xfrm>
            <a:off x="0" y="868680"/>
            <a:ext cx="12191695" cy="45720"/>
          </a:xfrm>
          <a:prstGeom prst="rect">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8" name="Google Shape;438;p11"/>
          <p:cNvSpPr/>
          <p:nvPr/>
        </p:nvSpPr>
        <p:spPr>
          <a:xfrm>
            <a:off x="411480" y="219456"/>
            <a:ext cx="658368" cy="438912"/>
          </a:xfrm>
          <a:prstGeom prst="roundRect">
            <a:avLst>
              <a:gd fmla="val 20833"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9" name="Google Shape;439;p11"/>
          <p:cNvSpPr/>
          <p:nvPr/>
        </p:nvSpPr>
        <p:spPr>
          <a:xfrm>
            <a:off x="411480" y="219456"/>
            <a:ext cx="658368" cy="438912"/>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600"/>
              <a:buFont typeface="Trebuchet MS"/>
              <a:buNone/>
            </a:pPr>
            <a:r>
              <a:rPr b="1" i="0" lang="en-US" sz="1600" u="none" cap="none" strike="noStrike">
                <a:solidFill>
                  <a:srgbClr val="0E2F44"/>
                </a:solidFill>
                <a:latin typeface="Trebuchet MS"/>
                <a:ea typeface="Trebuchet MS"/>
                <a:cs typeface="Trebuchet MS"/>
                <a:sym typeface="Trebuchet MS"/>
              </a:rPr>
              <a:t>08</a:t>
            </a:r>
            <a:endParaRPr b="0" i="0" sz="1600" u="none" cap="none" strike="noStrike">
              <a:solidFill>
                <a:schemeClr val="dk1"/>
              </a:solidFill>
              <a:latin typeface="Calibri"/>
              <a:ea typeface="Calibri"/>
              <a:cs typeface="Calibri"/>
              <a:sym typeface="Calibri"/>
            </a:endParaRPr>
          </a:p>
        </p:txBody>
      </p:sp>
      <p:sp>
        <p:nvSpPr>
          <p:cNvPr id="440" name="Google Shape;440;p11"/>
          <p:cNvSpPr/>
          <p:nvPr/>
        </p:nvSpPr>
        <p:spPr>
          <a:xfrm>
            <a:off x="1207008" y="182880"/>
            <a:ext cx="10515600" cy="512064"/>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400"/>
              <a:buFont typeface="Trebuchet MS"/>
              <a:buNone/>
            </a:pPr>
            <a:r>
              <a:rPr b="1" i="0" lang="en-US" sz="2400" u="none" cap="none" strike="noStrike">
                <a:solidFill>
                  <a:srgbClr val="FFFFFF"/>
                </a:solidFill>
                <a:latin typeface="Trebuchet MS"/>
                <a:ea typeface="Trebuchet MS"/>
                <a:cs typeface="Trebuchet MS"/>
                <a:sym typeface="Trebuchet MS"/>
              </a:rPr>
              <a:t>Slide 8: Nonproductive Care Skills and Values</a:t>
            </a:r>
            <a:endParaRPr b="0" i="0" sz="2400" u="none" cap="none" strike="noStrike">
              <a:solidFill>
                <a:schemeClr val="dk1"/>
              </a:solidFill>
              <a:latin typeface="Calibri"/>
              <a:ea typeface="Calibri"/>
              <a:cs typeface="Calibri"/>
              <a:sym typeface="Calibri"/>
            </a:endParaRPr>
          </a:p>
        </p:txBody>
      </p:sp>
      <p:cxnSp>
        <p:nvCxnSpPr>
          <p:cNvPr id="441" name="Google Shape;441;p11"/>
          <p:cNvCxnSpPr/>
          <p:nvPr/>
        </p:nvCxnSpPr>
        <p:spPr>
          <a:xfrm>
            <a:off x="411480" y="6419088"/>
            <a:ext cx="11365992" cy="0"/>
          </a:xfrm>
          <a:prstGeom prst="straightConnector1">
            <a:avLst/>
          </a:prstGeom>
          <a:noFill/>
          <a:ln cap="flat" cmpd="sng" w="12700">
            <a:solidFill>
              <a:srgbClr val="D3DCE2"/>
            </a:solidFill>
            <a:prstDash val="solid"/>
            <a:round/>
            <a:headEnd len="sm" w="sm" type="none"/>
            <a:tailEnd len="sm" w="sm" type="none"/>
          </a:ln>
        </p:spPr>
      </p:cxnSp>
      <p:sp>
        <p:nvSpPr>
          <p:cNvPr id="442" name="Google Shape;442;p11"/>
          <p:cNvSpPr/>
          <p:nvPr/>
        </p:nvSpPr>
        <p:spPr>
          <a:xfrm>
            <a:off x="411480" y="645566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5"/>
              </a:buClr>
              <a:buSzPts val="900"/>
              <a:buFont typeface="Calibri"/>
              <a:buNone/>
            </a:pPr>
            <a:r>
              <a:rPr b="0" i="0" lang="en-US" sz="900" u="none" cap="none" strike="noStrike">
                <a:solidFill>
                  <a:srgbClr val="5B6B75"/>
                </a:solidFill>
                <a:latin typeface="Calibri"/>
                <a:ea typeface="Calibri"/>
                <a:cs typeface="Calibri"/>
                <a:sym typeface="Calibri"/>
              </a:rPr>
              <a:t>Alzheimer's Disease | Community Nursing</a:t>
            </a:r>
            <a:endParaRPr b="0" i="0" sz="900" u="none" cap="none" strike="noStrike">
              <a:solidFill>
                <a:schemeClr val="dk1"/>
              </a:solidFill>
              <a:latin typeface="Calibri"/>
              <a:ea typeface="Calibri"/>
              <a:cs typeface="Calibri"/>
              <a:sym typeface="Calibri"/>
            </a:endParaRPr>
          </a:p>
        </p:txBody>
      </p:sp>
      <p:sp>
        <p:nvSpPr>
          <p:cNvPr id="443" name="Google Shape;443;p11"/>
          <p:cNvSpPr/>
          <p:nvPr/>
        </p:nvSpPr>
        <p:spPr>
          <a:xfrm>
            <a:off x="10881360" y="6455664"/>
            <a:ext cx="896112"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16697A"/>
              </a:buClr>
              <a:buSzPts val="900"/>
              <a:buFont typeface="Calibri"/>
              <a:buNone/>
            </a:pPr>
            <a:r>
              <a:rPr b="1" i="0" lang="en-US" sz="900" u="none" cap="none" strike="noStrike">
                <a:solidFill>
                  <a:srgbClr val="16697A"/>
                </a:solidFill>
                <a:latin typeface="Calibri"/>
                <a:ea typeface="Calibri"/>
                <a:cs typeface="Calibri"/>
                <a:sym typeface="Calibri"/>
              </a:rPr>
              <a:t>9</a:t>
            </a:r>
            <a:endParaRPr b="0" i="0" sz="900" u="none" cap="none" strike="noStrike">
              <a:solidFill>
                <a:schemeClr val="dk1"/>
              </a:solidFill>
              <a:latin typeface="Calibri"/>
              <a:ea typeface="Calibri"/>
              <a:cs typeface="Calibri"/>
              <a:sym typeface="Calibri"/>
            </a:endParaRPr>
          </a:p>
        </p:txBody>
      </p:sp>
      <p:sp>
        <p:nvSpPr>
          <p:cNvPr id="444" name="Google Shape;444;p11"/>
          <p:cNvSpPr/>
          <p:nvPr/>
        </p:nvSpPr>
        <p:spPr>
          <a:xfrm>
            <a:off x="411480" y="1170432"/>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5" name="Google Shape;445;p11"/>
          <p:cNvSpPr/>
          <p:nvPr/>
        </p:nvSpPr>
        <p:spPr>
          <a:xfrm>
            <a:off x="411480" y="1170432"/>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 name="Google Shape;446;p11"/>
          <p:cNvSpPr/>
          <p:nvPr/>
        </p:nvSpPr>
        <p:spPr>
          <a:xfrm>
            <a:off x="612648" y="1358798"/>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 name="Google Shape;447;p11"/>
          <p:cNvSpPr/>
          <p:nvPr/>
        </p:nvSpPr>
        <p:spPr>
          <a:xfrm>
            <a:off x="612648" y="1358798"/>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1</a:t>
            </a:r>
            <a:endParaRPr b="0" i="0" sz="1100" u="none" cap="none" strike="noStrike">
              <a:solidFill>
                <a:schemeClr val="dk1"/>
              </a:solidFill>
              <a:latin typeface="Calibri"/>
              <a:ea typeface="Calibri"/>
              <a:cs typeface="Calibri"/>
              <a:sym typeface="Calibri"/>
            </a:endParaRPr>
          </a:p>
        </p:txBody>
      </p:sp>
      <p:sp>
        <p:nvSpPr>
          <p:cNvPr id="448" name="Google Shape;448;p11"/>
          <p:cNvSpPr/>
          <p:nvPr/>
        </p:nvSpPr>
        <p:spPr>
          <a:xfrm>
            <a:off x="1033272" y="1207008"/>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Nonproductive care requires empathy respect dignity and effective communication with patients always (Grossberg et al., 2026).</a:t>
            </a:r>
            <a:endParaRPr b="0" i="0" sz="1200" u="none" cap="none" strike="noStrike">
              <a:solidFill>
                <a:schemeClr val="dk1"/>
              </a:solidFill>
              <a:latin typeface="Calibri"/>
              <a:ea typeface="Calibri"/>
              <a:cs typeface="Calibri"/>
              <a:sym typeface="Calibri"/>
            </a:endParaRPr>
          </a:p>
        </p:txBody>
      </p:sp>
      <p:sp>
        <p:nvSpPr>
          <p:cNvPr id="449" name="Google Shape;449;p11"/>
          <p:cNvSpPr/>
          <p:nvPr/>
        </p:nvSpPr>
        <p:spPr>
          <a:xfrm>
            <a:off x="411480" y="1912925"/>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0" name="Google Shape;450;p11"/>
          <p:cNvSpPr/>
          <p:nvPr/>
        </p:nvSpPr>
        <p:spPr>
          <a:xfrm>
            <a:off x="411480" y="1912925"/>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1" name="Google Shape;451;p11"/>
          <p:cNvSpPr/>
          <p:nvPr/>
        </p:nvSpPr>
        <p:spPr>
          <a:xfrm>
            <a:off x="612648" y="2101291"/>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2" name="Google Shape;452;p11"/>
          <p:cNvSpPr/>
          <p:nvPr/>
        </p:nvSpPr>
        <p:spPr>
          <a:xfrm>
            <a:off x="612648" y="2101291"/>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2</a:t>
            </a:r>
            <a:endParaRPr b="0" i="0" sz="1100" u="none" cap="none" strike="noStrike">
              <a:solidFill>
                <a:schemeClr val="dk1"/>
              </a:solidFill>
              <a:latin typeface="Calibri"/>
              <a:ea typeface="Calibri"/>
              <a:cs typeface="Calibri"/>
              <a:sym typeface="Calibri"/>
            </a:endParaRPr>
          </a:p>
        </p:txBody>
      </p:sp>
      <p:sp>
        <p:nvSpPr>
          <p:cNvPr id="453" name="Google Shape;453;p11"/>
          <p:cNvSpPr/>
          <p:nvPr/>
        </p:nvSpPr>
        <p:spPr>
          <a:xfrm>
            <a:off x="1033272" y="1949501"/>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Professionals need active listening skills understanding behaviours and emotional responses during care.</a:t>
            </a:r>
            <a:endParaRPr b="0" i="0" sz="1200" u="none" cap="none" strike="noStrike">
              <a:solidFill>
                <a:schemeClr val="dk1"/>
              </a:solidFill>
              <a:latin typeface="Calibri"/>
              <a:ea typeface="Calibri"/>
              <a:cs typeface="Calibri"/>
              <a:sym typeface="Calibri"/>
            </a:endParaRPr>
          </a:p>
        </p:txBody>
      </p:sp>
      <p:sp>
        <p:nvSpPr>
          <p:cNvPr id="454" name="Google Shape;454;p11"/>
          <p:cNvSpPr/>
          <p:nvPr/>
        </p:nvSpPr>
        <p:spPr>
          <a:xfrm>
            <a:off x="411480" y="2655418"/>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5" name="Google Shape;455;p11"/>
          <p:cNvSpPr/>
          <p:nvPr/>
        </p:nvSpPr>
        <p:spPr>
          <a:xfrm>
            <a:off x="411480" y="2655418"/>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6" name="Google Shape;456;p11"/>
          <p:cNvSpPr/>
          <p:nvPr/>
        </p:nvSpPr>
        <p:spPr>
          <a:xfrm>
            <a:off x="612648" y="2843784"/>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 name="Google Shape;457;p11"/>
          <p:cNvSpPr/>
          <p:nvPr/>
        </p:nvSpPr>
        <p:spPr>
          <a:xfrm>
            <a:off x="612648" y="2843784"/>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3</a:t>
            </a:r>
            <a:endParaRPr b="0" i="0" sz="1100" u="none" cap="none" strike="noStrike">
              <a:solidFill>
                <a:schemeClr val="dk1"/>
              </a:solidFill>
              <a:latin typeface="Calibri"/>
              <a:ea typeface="Calibri"/>
              <a:cs typeface="Calibri"/>
              <a:sym typeface="Calibri"/>
            </a:endParaRPr>
          </a:p>
        </p:txBody>
      </p:sp>
      <p:sp>
        <p:nvSpPr>
          <p:cNvPr id="458" name="Google Shape;458;p11"/>
          <p:cNvSpPr/>
          <p:nvPr/>
        </p:nvSpPr>
        <p:spPr>
          <a:xfrm>
            <a:off x="1033272" y="2691994"/>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Shared decision-making values patient preferences promotes autonomy and meaningful involvement too.</a:t>
            </a:r>
            <a:endParaRPr b="0" i="0" sz="1200" u="none" cap="none" strike="noStrike">
              <a:solidFill>
                <a:schemeClr val="dk1"/>
              </a:solidFill>
              <a:latin typeface="Calibri"/>
              <a:ea typeface="Calibri"/>
              <a:cs typeface="Calibri"/>
              <a:sym typeface="Calibri"/>
            </a:endParaRPr>
          </a:p>
        </p:txBody>
      </p:sp>
      <p:sp>
        <p:nvSpPr>
          <p:cNvPr id="459" name="Google Shape;459;p11"/>
          <p:cNvSpPr/>
          <p:nvPr/>
        </p:nvSpPr>
        <p:spPr>
          <a:xfrm>
            <a:off x="411480" y="3397910"/>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0" name="Google Shape;460;p11"/>
          <p:cNvSpPr/>
          <p:nvPr/>
        </p:nvSpPr>
        <p:spPr>
          <a:xfrm>
            <a:off x="411480" y="3397910"/>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1" name="Google Shape;461;p11"/>
          <p:cNvSpPr/>
          <p:nvPr/>
        </p:nvSpPr>
        <p:spPr>
          <a:xfrm>
            <a:off x="612648" y="3586277"/>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2" name="Google Shape;462;p11"/>
          <p:cNvSpPr/>
          <p:nvPr/>
        </p:nvSpPr>
        <p:spPr>
          <a:xfrm>
            <a:off x="612648" y="3586277"/>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4</a:t>
            </a:r>
            <a:endParaRPr b="0" i="0" sz="1100" u="none" cap="none" strike="noStrike">
              <a:solidFill>
                <a:schemeClr val="dk1"/>
              </a:solidFill>
              <a:latin typeface="Calibri"/>
              <a:ea typeface="Calibri"/>
              <a:cs typeface="Calibri"/>
              <a:sym typeface="Calibri"/>
            </a:endParaRPr>
          </a:p>
        </p:txBody>
      </p:sp>
      <p:sp>
        <p:nvSpPr>
          <p:cNvPr id="463" name="Google Shape;463;p11"/>
          <p:cNvSpPr/>
          <p:nvPr/>
        </p:nvSpPr>
        <p:spPr>
          <a:xfrm>
            <a:off x="1033272" y="3434486"/>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Compassionate behaviours build trust relationships while supporting individuals with Alzheimer's disease effectively.</a:t>
            </a:r>
            <a:endParaRPr b="0" i="0" sz="1200" u="none" cap="none" strike="noStrike">
              <a:solidFill>
                <a:schemeClr val="dk1"/>
              </a:solidFill>
              <a:latin typeface="Calibri"/>
              <a:ea typeface="Calibri"/>
              <a:cs typeface="Calibri"/>
              <a:sym typeface="Calibri"/>
            </a:endParaRPr>
          </a:p>
        </p:txBody>
      </p:sp>
      <p:sp>
        <p:nvSpPr>
          <p:cNvPr id="464" name="Google Shape;464;p11"/>
          <p:cNvSpPr/>
          <p:nvPr/>
        </p:nvSpPr>
        <p:spPr>
          <a:xfrm>
            <a:off x="411480" y="4140403"/>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5" name="Google Shape;465;p11"/>
          <p:cNvSpPr/>
          <p:nvPr/>
        </p:nvSpPr>
        <p:spPr>
          <a:xfrm>
            <a:off x="411480" y="4140403"/>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6" name="Google Shape;466;p11"/>
          <p:cNvSpPr/>
          <p:nvPr/>
        </p:nvSpPr>
        <p:spPr>
          <a:xfrm>
            <a:off x="612648" y="4328770"/>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7" name="Google Shape;467;p11"/>
          <p:cNvSpPr/>
          <p:nvPr/>
        </p:nvSpPr>
        <p:spPr>
          <a:xfrm>
            <a:off x="612648" y="4328770"/>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5</a:t>
            </a:r>
            <a:endParaRPr b="0" i="0" sz="1100" u="none" cap="none" strike="noStrike">
              <a:solidFill>
                <a:schemeClr val="dk1"/>
              </a:solidFill>
              <a:latin typeface="Calibri"/>
              <a:ea typeface="Calibri"/>
              <a:cs typeface="Calibri"/>
              <a:sym typeface="Calibri"/>
            </a:endParaRPr>
          </a:p>
        </p:txBody>
      </p:sp>
      <p:sp>
        <p:nvSpPr>
          <p:cNvPr id="468" name="Google Shape;468;p11"/>
          <p:cNvSpPr/>
          <p:nvPr/>
        </p:nvSpPr>
        <p:spPr>
          <a:xfrm>
            <a:off x="1033272" y="4176979"/>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Ethical practice requires confidentiality safeguarding and culturally sensitive approaches within dementia services.</a:t>
            </a:r>
            <a:endParaRPr b="0" i="0" sz="1200" u="none" cap="none" strike="noStrike">
              <a:solidFill>
                <a:schemeClr val="dk1"/>
              </a:solidFill>
              <a:latin typeface="Calibri"/>
              <a:ea typeface="Calibri"/>
              <a:cs typeface="Calibri"/>
              <a:sym typeface="Calibri"/>
            </a:endParaRPr>
          </a:p>
        </p:txBody>
      </p:sp>
      <p:sp>
        <p:nvSpPr>
          <p:cNvPr id="469" name="Google Shape;469;p11"/>
          <p:cNvSpPr/>
          <p:nvPr/>
        </p:nvSpPr>
        <p:spPr>
          <a:xfrm>
            <a:off x="6382512" y="1170432"/>
            <a:ext cx="5394960" cy="3657600"/>
          </a:xfrm>
          <a:prstGeom prst="roundRect">
            <a:avLst>
              <a:gd fmla="val 1250"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0" name="Google Shape;470;p11"/>
          <p:cNvSpPr/>
          <p:nvPr/>
        </p:nvSpPr>
        <p:spPr>
          <a:xfrm>
            <a:off x="6583680" y="1243584"/>
            <a:ext cx="5029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16697A"/>
              </a:buClr>
              <a:buSzPts val="1000"/>
              <a:buFont typeface="Trebuchet MS"/>
              <a:buNone/>
            </a:pPr>
            <a:r>
              <a:rPr b="1" i="0" lang="en-US" sz="1000" u="none" cap="none" strike="noStrike">
                <a:solidFill>
                  <a:srgbClr val="16697A"/>
                </a:solidFill>
                <a:latin typeface="Trebuchet MS"/>
                <a:ea typeface="Trebuchet MS"/>
                <a:cs typeface="Trebuchet MS"/>
                <a:sym typeface="Trebuchet MS"/>
              </a:rPr>
              <a:t>SKILLS AND VALUES PYRAMID</a:t>
            </a:r>
            <a:endParaRPr b="0" i="0" sz="1000" u="none" cap="none" strike="noStrike">
              <a:solidFill>
                <a:schemeClr val="dk1"/>
              </a:solidFill>
              <a:latin typeface="Calibri"/>
              <a:ea typeface="Calibri"/>
              <a:cs typeface="Calibri"/>
              <a:sym typeface="Calibri"/>
            </a:endParaRPr>
          </a:p>
        </p:txBody>
      </p:sp>
      <p:sp>
        <p:nvSpPr>
          <p:cNvPr id="471" name="Google Shape;471;p11"/>
          <p:cNvSpPr/>
          <p:nvPr/>
        </p:nvSpPr>
        <p:spPr>
          <a:xfrm>
            <a:off x="6656832" y="1572768"/>
            <a:ext cx="4846320" cy="347472"/>
          </a:xfrm>
          <a:prstGeom prst="roundRect">
            <a:avLst>
              <a:gd fmla="val 13158" name="adj"/>
            </a:avLst>
          </a:prstGeom>
          <a:solidFill>
            <a:srgbClr val="0E2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2" name="Google Shape;472;p11"/>
          <p:cNvSpPr/>
          <p:nvPr/>
        </p:nvSpPr>
        <p:spPr>
          <a:xfrm>
            <a:off x="6656832" y="1572768"/>
            <a:ext cx="4846320" cy="347472"/>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950"/>
              <a:buFont typeface="Calibri"/>
              <a:buNone/>
            </a:pPr>
            <a:r>
              <a:rPr b="1" i="0" lang="en-US" sz="950" u="none" cap="none" strike="noStrike">
                <a:solidFill>
                  <a:srgbClr val="FFFFFF"/>
                </a:solidFill>
                <a:latin typeface="Calibri"/>
                <a:ea typeface="Calibri"/>
                <a:cs typeface="Calibri"/>
                <a:sym typeface="Calibri"/>
              </a:rPr>
              <a:t>Empathy | Respect | Dignity</a:t>
            </a:r>
            <a:endParaRPr b="0" i="0" sz="950" u="none" cap="none" strike="noStrike">
              <a:solidFill>
                <a:schemeClr val="dk1"/>
              </a:solidFill>
              <a:latin typeface="Calibri"/>
              <a:ea typeface="Calibri"/>
              <a:cs typeface="Calibri"/>
              <a:sym typeface="Calibri"/>
            </a:endParaRPr>
          </a:p>
        </p:txBody>
      </p:sp>
      <p:sp>
        <p:nvSpPr>
          <p:cNvPr id="473" name="Google Shape;473;p11"/>
          <p:cNvSpPr/>
          <p:nvPr/>
        </p:nvSpPr>
        <p:spPr>
          <a:xfrm>
            <a:off x="7045452" y="1975104"/>
            <a:ext cx="4069080" cy="347472"/>
          </a:xfrm>
          <a:prstGeom prst="roundRect">
            <a:avLst>
              <a:gd fmla="val 13158"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4" name="Google Shape;474;p11"/>
          <p:cNvSpPr/>
          <p:nvPr/>
        </p:nvSpPr>
        <p:spPr>
          <a:xfrm>
            <a:off x="7045452" y="1975104"/>
            <a:ext cx="4069080" cy="347472"/>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950"/>
              <a:buFont typeface="Calibri"/>
              <a:buNone/>
            </a:pPr>
            <a:r>
              <a:rPr b="1" i="0" lang="en-US" sz="950" u="none" cap="none" strike="noStrike">
                <a:solidFill>
                  <a:srgbClr val="FFFFFF"/>
                </a:solidFill>
                <a:latin typeface="Calibri"/>
                <a:ea typeface="Calibri"/>
                <a:cs typeface="Calibri"/>
                <a:sym typeface="Calibri"/>
              </a:rPr>
              <a:t>Communication | Active listening</a:t>
            </a:r>
            <a:endParaRPr b="0" i="0" sz="950" u="none" cap="none" strike="noStrike">
              <a:solidFill>
                <a:schemeClr val="dk1"/>
              </a:solidFill>
              <a:latin typeface="Calibri"/>
              <a:ea typeface="Calibri"/>
              <a:cs typeface="Calibri"/>
              <a:sym typeface="Calibri"/>
            </a:endParaRPr>
          </a:p>
        </p:txBody>
      </p:sp>
      <p:sp>
        <p:nvSpPr>
          <p:cNvPr id="475" name="Google Shape;475;p11"/>
          <p:cNvSpPr/>
          <p:nvPr/>
        </p:nvSpPr>
        <p:spPr>
          <a:xfrm>
            <a:off x="7434072" y="2377440"/>
            <a:ext cx="3291840" cy="347472"/>
          </a:xfrm>
          <a:prstGeom prst="roundRect">
            <a:avLst>
              <a:gd fmla="val 13158"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6" name="Google Shape;476;p11"/>
          <p:cNvSpPr/>
          <p:nvPr/>
        </p:nvSpPr>
        <p:spPr>
          <a:xfrm>
            <a:off x="7434072" y="2377440"/>
            <a:ext cx="3291840" cy="347472"/>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950"/>
              <a:buFont typeface="Calibri"/>
              <a:buNone/>
            </a:pPr>
            <a:r>
              <a:rPr b="1" i="0" lang="en-US" sz="950" u="none" cap="none" strike="noStrike">
                <a:solidFill>
                  <a:srgbClr val="FFFFFF"/>
                </a:solidFill>
                <a:latin typeface="Calibri"/>
                <a:ea typeface="Calibri"/>
                <a:cs typeface="Calibri"/>
                <a:sym typeface="Calibri"/>
              </a:rPr>
              <a:t>Shared decision-making</a:t>
            </a:r>
            <a:endParaRPr b="0" i="0" sz="950" u="none" cap="none" strike="noStrike">
              <a:solidFill>
                <a:schemeClr val="dk1"/>
              </a:solidFill>
              <a:latin typeface="Calibri"/>
              <a:ea typeface="Calibri"/>
              <a:cs typeface="Calibri"/>
              <a:sym typeface="Calibri"/>
            </a:endParaRPr>
          </a:p>
        </p:txBody>
      </p:sp>
      <p:sp>
        <p:nvSpPr>
          <p:cNvPr id="477" name="Google Shape;477;p11"/>
          <p:cNvSpPr/>
          <p:nvPr/>
        </p:nvSpPr>
        <p:spPr>
          <a:xfrm>
            <a:off x="7822692" y="2779776"/>
            <a:ext cx="2514600" cy="347472"/>
          </a:xfrm>
          <a:prstGeom prst="roundRect">
            <a:avLst>
              <a:gd fmla="val 13158" name="adj"/>
            </a:avLst>
          </a:prstGeom>
          <a:solidFill>
            <a:srgbClr val="82C0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8" name="Google Shape;478;p11"/>
          <p:cNvSpPr/>
          <p:nvPr/>
        </p:nvSpPr>
        <p:spPr>
          <a:xfrm>
            <a:off x="7822692" y="2779776"/>
            <a:ext cx="2514600" cy="347472"/>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950"/>
              <a:buFont typeface="Calibri"/>
              <a:buNone/>
            </a:pPr>
            <a:r>
              <a:rPr b="1" i="0" lang="en-US" sz="950" u="none" cap="none" strike="noStrike">
                <a:solidFill>
                  <a:srgbClr val="0E2F44"/>
                </a:solidFill>
                <a:latin typeface="Calibri"/>
                <a:ea typeface="Calibri"/>
                <a:cs typeface="Calibri"/>
                <a:sym typeface="Calibri"/>
              </a:rPr>
              <a:t>Ethics | Confidentiality | Safeguarding</a:t>
            </a:r>
            <a:endParaRPr b="0" i="0" sz="950" u="none" cap="none" strike="noStrike">
              <a:solidFill>
                <a:schemeClr val="dk1"/>
              </a:solidFill>
              <a:latin typeface="Calibri"/>
              <a:ea typeface="Calibri"/>
              <a:cs typeface="Calibri"/>
              <a:sym typeface="Calibri"/>
            </a:endParaRPr>
          </a:p>
        </p:txBody>
      </p:sp>
      <p:pic>
        <p:nvPicPr>
          <p:cNvPr id="479" name="Google Shape;479;p11"/>
          <p:cNvPicPr preferRelativeResize="0"/>
          <p:nvPr/>
        </p:nvPicPr>
        <p:blipFill rotWithShape="1">
          <a:blip r:embed="rId3">
            <a:alphaModFix/>
          </a:blip>
          <a:srcRect b="0" l="0" r="0" t="0"/>
          <a:stretch/>
        </p:blipFill>
        <p:spPr>
          <a:xfrm>
            <a:off x="6537960" y="3291840"/>
            <a:ext cx="5084064" cy="1463040"/>
          </a:xfrm>
          <a:prstGeom prst="rect">
            <a:avLst/>
          </a:prstGeom>
          <a:noFill/>
          <a:ln>
            <a:noFill/>
          </a:ln>
        </p:spPr>
      </p:pic>
      <p:sp>
        <p:nvSpPr>
          <p:cNvPr id="480" name="Google Shape;480;p11"/>
          <p:cNvSpPr/>
          <p:nvPr/>
        </p:nvSpPr>
        <p:spPr>
          <a:xfrm>
            <a:off x="411480" y="4956048"/>
            <a:ext cx="11365992" cy="1325880"/>
          </a:xfrm>
          <a:prstGeom prst="roundRect">
            <a:avLst>
              <a:gd fmla="val 3448" name="adj"/>
            </a:avLst>
          </a:prstGeom>
          <a:solidFill>
            <a:srgbClr val="E8EFF3"/>
          </a:solidFill>
          <a:ln cap="flat" cmpd="sng" w="12700">
            <a:solidFill>
              <a:srgbClr val="D3DCE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1" name="Google Shape;481;p11"/>
          <p:cNvSpPr/>
          <p:nvPr/>
        </p:nvSpPr>
        <p:spPr>
          <a:xfrm>
            <a:off x="411480" y="4956048"/>
            <a:ext cx="68580" cy="1325880"/>
          </a:xfrm>
          <a:prstGeom prst="roundRect">
            <a:avLst>
              <a:gd fmla="val 40000" name="adj"/>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2" name="Google Shape;482;p11"/>
          <p:cNvSpPr/>
          <p:nvPr/>
        </p:nvSpPr>
        <p:spPr>
          <a:xfrm>
            <a:off x="621792" y="5029200"/>
            <a:ext cx="11018520" cy="118872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100"/>
              <a:buFont typeface="Calibri"/>
              <a:buNone/>
            </a:pPr>
            <a:r>
              <a:rPr b="0" i="0" lang="en-US" sz="1100" u="none" cap="none" strike="noStrike">
                <a:solidFill>
                  <a:srgbClr val="24333D"/>
                </a:solidFill>
                <a:latin typeface="Calibri"/>
                <a:ea typeface="Calibri"/>
                <a:cs typeface="Calibri"/>
                <a:sym typeface="Calibri"/>
              </a:rPr>
              <a:t>One should express his or her empathy, dignity, respect and correct communication skills in order to take proper care of people with Alzheimer. Medical practitioners need to be educated about behaviours, emotional requirements, as well as patient experiences. Shared decision making fosters autonomy and involvement in decisions in care. Practice approach that ensures ethical behaviour involves confidentiality, protection, and practices that are culturally sensitive that will help build trust and good relationship with patients.</a:t>
            </a:r>
            <a:endParaRPr b="0" i="0" sz="1100" u="none" cap="none" strike="noStrik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8FA"/>
        </a:solidFill>
      </p:bgPr>
    </p:bg>
    <p:spTree>
      <p:nvGrpSpPr>
        <p:cNvPr id="487" name="Shape 487"/>
        <p:cNvGrpSpPr/>
        <p:nvPr/>
      </p:nvGrpSpPr>
      <p:grpSpPr>
        <a:xfrm>
          <a:off x="0" y="0"/>
          <a:ext cx="0" cy="0"/>
          <a:chOff x="0" y="0"/>
          <a:chExt cx="0" cy="0"/>
        </a:xfrm>
      </p:grpSpPr>
      <p:sp>
        <p:nvSpPr>
          <p:cNvPr id="488" name="Google Shape;488;p12"/>
          <p:cNvSpPr/>
          <p:nvPr/>
        </p:nvSpPr>
        <p:spPr>
          <a:xfrm>
            <a:off x="0" y="0"/>
            <a:ext cx="12191695" cy="868680"/>
          </a:xfrm>
          <a:prstGeom prst="rect">
            <a:avLst/>
          </a:prstGeom>
          <a:solidFill>
            <a:srgbClr val="0E2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9" name="Google Shape;489;p12"/>
          <p:cNvSpPr/>
          <p:nvPr/>
        </p:nvSpPr>
        <p:spPr>
          <a:xfrm>
            <a:off x="0" y="868680"/>
            <a:ext cx="12191695" cy="45720"/>
          </a:xfrm>
          <a:prstGeom prst="rect">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 name="Google Shape;490;p12"/>
          <p:cNvSpPr/>
          <p:nvPr/>
        </p:nvSpPr>
        <p:spPr>
          <a:xfrm>
            <a:off x="411480" y="219456"/>
            <a:ext cx="658368" cy="438912"/>
          </a:xfrm>
          <a:prstGeom prst="roundRect">
            <a:avLst>
              <a:gd fmla="val 20833"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1" name="Google Shape;491;p12"/>
          <p:cNvSpPr/>
          <p:nvPr/>
        </p:nvSpPr>
        <p:spPr>
          <a:xfrm>
            <a:off x="411480" y="219456"/>
            <a:ext cx="658368" cy="438912"/>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600"/>
              <a:buFont typeface="Trebuchet MS"/>
              <a:buNone/>
            </a:pPr>
            <a:r>
              <a:rPr b="1" i="0" lang="en-US" sz="1600" u="none" cap="none" strike="noStrike">
                <a:solidFill>
                  <a:srgbClr val="0E2F44"/>
                </a:solidFill>
                <a:latin typeface="Trebuchet MS"/>
                <a:ea typeface="Trebuchet MS"/>
                <a:cs typeface="Trebuchet MS"/>
                <a:sym typeface="Trebuchet MS"/>
              </a:rPr>
              <a:t>09</a:t>
            </a:r>
            <a:endParaRPr b="0" i="0" sz="1600" u="none" cap="none" strike="noStrike">
              <a:solidFill>
                <a:schemeClr val="dk1"/>
              </a:solidFill>
              <a:latin typeface="Calibri"/>
              <a:ea typeface="Calibri"/>
              <a:cs typeface="Calibri"/>
              <a:sym typeface="Calibri"/>
            </a:endParaRPr>
          </a:p>
        </p:txBody>
      </p:sp>
      <p:sp>
        <p:nvSpPr>
          <p:cNvPr id="492" name="Google Shape;492;p12"/>
          <p:cNvSpPr/>
          <p:nvPr/>
        </p:nvSpPr>
        <p:spPr>
          <a:xfrm>
            <a:off x="1207008" y="182880"/>
            <a:ext cx="10515600" cy="512064"/>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400"/>
              <a:buFont typeface="Trebuchet MS"/>
              <a:buNone/>
            </a:pPr>
            <a:r>
              <a:rPr b="1" i="0" lang="en-US" sz="2400" u="none" cap="none" strike="noStrike">
                <a:solidFill>
                  <a:srgbClr val="FFFFFF"/>
                </a:solidFill>
                <a:latin typeface="Trebuchet MS"/>
                <a:ea typeface="Trebuchet MS"/>
                <a:cs typeface="Trebuchet MS"/>
                <a:sym typeface="Trebuchet MS"/>
              </a:rPr>
              <a:t>Slide 9: Personalised Care and Self-Management Support</a:t>
            </a:r>
            <a:endParaRPr b="0" i="0" sz="2400" u="none" cap="none" strike="noStrike">
              <a:solidFill>
                <a:schemeClr val="dk1"/>
              </a:solidFill>
              <a:latin typeface="Calibri"/>
              <a:ea typeface="Calibri"/>
              <a:cs typeface="Calibri"/>
              <a:sym typeface="Calibri"/>
            </a:endParaRPr>
          </a:p>
        </p:txBody>
      </p:sp>
      <p:cxnSp>
        <p:nvCxnSpPr>
          <p:cNvPr id="493" name="Google Shape;493;p12"/>
          <p:cNvCxnSpPr/>
          <p:nvPr/>
        </p:nvCxnSpPr>
        <p:spPr>
          <a:xfrm>
            <a:off x="411480" y="6419088"/>
            <a:ext cx="11365992" cy="0"/>
          </a:xfrm>
          <a:prstGeom prst="straightConnector1">
            <a:avLst/>
          </a:prstGeom>
          <a:noFill/>
          <a:ln cap="flat" cmpd="sng" w="12700">
            <a:solidFill>
              <a:srgbClr val="D3DCE2"/>
            </a:solidFill>
            <a:prstDash val="solid"/>
            <a:round/>
            <a:headEnd len="sm" w="sm" type="none"/>
            <a:tailEnd len="sm" w="sm" type="none"/>
          </a:ln>
        </p:spPr>
      </p:cxnSp>
      <p:sp>
        <p:nvSpPr>
          <p:cNvPr id="494" name="Google Shape;494;p12"/>
          <p:cNvSpPr/>
          <p:nvPr/>
        </p:nvSpPr>
        <p:spPr>
          <a:xfrm>
            <a:off x="411480" y="645566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5"/>
              </a:buClr>
              <a:buSzPts val="900"/>
              <a:buFont typeface="Calibri"/>
              <a:buNone/>
            </a:pPr>
            <a:r>
              <a:rPr b="0" i="0" lang="en-US" sz="900" u="none" cap="none" strike="noStrike">
                <a:solidFill>
                  <a:srgbClr val="5B6B75"/>
                </a:solidFill>
                <a:latin typeface="Calibri"/>
                <a:ea typeface="Calibri"/>
                <a:cs typeface="Calibri"/>
                <a:sym typeface="Calibri"/>
              </a:rPr>
              <a:t>Alzheimer's Disease | Community Nursing</a:t>
            </a:r>
            <a:endParaRPr b="0" i="0" sz="900" u="none" cap="none" strike="noStrike">
              <a:solidFill>
                <a:schemeClr val="dk1"/>
              </a:solidFill>
              <a:latin typeface="Calibri"/>
              <a:ea typeface="Calibri"/>
              <a:cs typeface="Calibri"/>
              <a:sym typeface="Calibri"/>
            </a:endParaRPr>
          </a:p>
        </p:txBody>
      </p:sp>
      <p:sp>
        <p:nvSpPr>
          <p:cNvPr id="495" name="Google Shape;495;p12"/>
          <p:cNvSpPr/>
          <p:nvPr/>
        </p:nvSpPr>
        <p:spPr>
          <a:xfrm>
            <a:off x="10881360" y="6455664"/>
            <a:ext cx="896112"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16697A"/>
              </a:buClr>
              <a:buSzPts val="900"/>
              <a:buFont typeface="Calibri"/>
              <a:buNone/>
            </a:pPr>
            <a:r>
              <a:rPr b="1" i="0" lang="en-US" sz="900" u="none" cap="none" strike="noStrike">
                <a:solidFill>
                  <a:srgbClr val="16697A"/>
                </a:solidFill>
                <a:latin typeface="Calibri"/>
                <a:ea typeface="Calibri"/>
                <a:cs typeface="Calibri"/>
                <a:sym typeface="Calibri"/>
              </a:rPr>
              <a:t>10</a:t>
            </a:r>
            <a:endParaRPr b="0" i="0" sz="900" u="none" cap="none" strike="noStrike">
              <a:solidFill>
                <a:schemeClr val="dk1"/>
              </a:solidFill>
              <a:latin typeface="Calibri"/>
              <a:ea typeface="Calibri"/>
              <a:cs typeface="Calibri"/>
              <a:sym typeface="Calibri"/>
            </a:endParaRPr>
          </a:p>
        </p:txBody>
      </p:sp>
      <p:sp>
        <p:nvSpPr>
          <p:cNvPr id="496" name="Google Shape;496;p12"/>
          <p:cNvSpPr/>
          <p:nvPr/>
        </p:nvSpPr>
        <p:spPr>
          <a:xfrm>
            <a:off x="411480" y="1170432"/>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7" name="Google Shape;497;p12"/>
          <p:cNvSpPr/>
          <p:nvPr/>
        </p:nvSpPr>
        <p:spPr>
          <a:xfrm>
            <a:off x="411480" y="1170432"/>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8" name="Google Shape;498;p12"/>
          <p:cNvSpPr/>
          <p:nvPr/>
        </p:nvSpPr>
        <p:spPr>
          <a:xfrm>
            <a:off x="612648" y="1358798"/>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9" name="Google Shape;499;p12"/>
          <p:cNvSpPr/>
          <p:nvPr/>
        </p:nvSpPr>
        <p:spPr>
          <a:xfrm>
            <a:off x="612648" y="1358798"/>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1</a:t>
            </a:r>
            <a:endParaRPr b="0" i="0" sz="1100" u="none" cap="none" strike="noStrike">
              <a:solidFill>
                <a:schemeClr val="dk1"/>
              </a:solidFill>
              <a:latin typeface="Calibri"/>
              <a:ea typeface="Calibri"/>
              <a:cs typeface="Calibri"/>
              <a:sym typeface="Calibri"/>
            </a:endParaRPr>
          </a:p>
        </p:txBody>
      </p:sp>
      <p:sp>
        <p:nvSpPr>
          <p:cNvPr id="500" name="Google Shape;500;p12"/>
          <p:cNvSpPr/>
          <p:nvPr/>
        </p:nvSpPr>
        <p:spPr>
          <a:xfrm>
            <a:off x="1033272" y="1207008"/>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Personalised care model includes six components supporting comprehensive dementia self-management approaches.</a:t>
            </a:r>
            <a:endParaRPr b="0" i="0" sz="1200" u="none" cap="none" strike="noStrike">
              <a:solidFill>
                <a:schemeClr val="dk1"/>
              </a:solidFill>
              <a:latin typeface="Calibri"/>
              <a:ea typeface="Calibri"/>
              <a:cs typeface="Calibri"/>
              <a:sym typeface="Calibri"/>
            </a:endParaRPr>
          </a:p>
        </p:txBody>
      </p:sp>
      <p:sp>
        <p:nvSpPr>
          <p:cNvPr id="501" name="Google Shape;501;p12"/>
          <p:cNvSpPr/>
          <p:nvPr/>
        </p:nvSpPr>
        <p:spPr>
          <a:xfrm>
            <a:off x="411480" y="1912925"/>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2" name="Google Shape;502;p12"/>
          <p:cNvSpPr/>
          <p:nvPr/>
        </p:nvSpPr>
        <p:spPr>
          <a:xfrm>
            <a:off x="411480" y="1912925"/>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3" name="Google Shape;503;p12"/>
          <p:cNvSpPr/>
          <p:nvPr/>
        </p:nvSpPr>
        <p:spPr>
          <a:xfrm>
            <a:off x="612648" y="2101291"/>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4" name="Google Shape;504;p12"/>
          <p:cNvSpPr/>
          <p:nvPr/>
        </p:nvSpPr>
        <p:spPr>
          <a:xfrm>
            <a:off x="612648" y="2101291"/>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2</a:t>
            </a:r>
            <a:endParaRPr b="0" i="0" sz="1100" u="none" cap="none" strike="noStrike">
              <a:solidFill>
                <a:schemeClr val="dk1"/>
              </a:solidFill>
              <a:latin typeface="Calibri"/>
              <a:ea typeface="Calibri"/>
              <a:cs typeface="Calibri"/>
              <a:sym typeface="Calibri"/>
            </a:endParaRPr>
          </a:p>
        </p:txBody>
      </p:sp>
      <p:sp>
        <p:nvSpPr>
          <p:cNvPr id="505" name="Google Shape;505;p12"/>
          <p:cNvSpPr/>
          <p:nvPr/>
        </p:nvSpPr>
        <p:spPr>
          <a:xfrm>
            <a:off x="1033272" y="1949501"/>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Components include shared decisions personalised planning social prescribing and community support networks (Marriott et al., 2026).</a:t>
            </a:r>
            <a:endParaRPr b="0" i="0" sz="1200" u="none" cap="none" strike="noStrike">
              <a:solidFill>
                <a:schemeClr val="dk1"/>
              </a:solidFill>
              <a:latin typeface="Calibri"/>
              <a:ea typeface="Calibri"/>
              <a:cs typeface="Calibri"/>
              <a:sym typeface="Calibri"/>
            </a:endParaRPr>
          </a:p>
        </p:txBody>
      </p:sp>
      <p:sp>
        <p:nvSpPr>
          <p:cNvPr id="506" name="Google Shape;506;p12"/>
          <p:cNvSpPr/>
          <p:nvPr/>
        </p:nvSpPr>
        <p:spPr>
          <a:xfrm>
            <a:off x="411480" y="2655418"/>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7" name="Google Shape;507;p12"/>
          <p:cNvSpPr/>
          <p:nvPr/>
        </p:nvSpPr>
        <p:spPr>
          <a:xfrm>
            <a:off x="411480" y="2655418"/>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8" name="Google Shape;508;p12"/>
          <p:cNvSpPr/>
          <p:nvPr/>
        </p:nvSpPr>
        <p:spPr>
          <a:xfrm>
            <a:off x="612648" y="2843784"/>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9" name="Google Shape;509;p12"/>
          <p:cNvSpPr/>
          <p:nvPr/>
        </p:nvSpPr>
        <p:spPr>
          <a:xfrm>
            <a:off x="612648" y="2843784"/>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3</a:t>
            </a:r>
            <a:endParaRPr b="0" i="0" sz="1100" u="none" cap="none" strike="noStrike">
              <a:solidFill>
                <a:schemeClr val="dk1"/>
              </a:solidFill>
              <a:latin typeface="Calibri"/>
              <a:ea typeface="Calibri"/>
              <a:cs typeface="Calibri"/>
              <a:sym typeface="Calibri"/>
            </a:endParaRPr>
          </a:p>
        </p:txBody>
      </p:sp>
      <p:sp>
        <p:nvSpPr>
          <p:cNvPr id="510" name="Google Shape;510;p12"/>
          <p:cNvSpPr/>
          <p:nvPr/>
        </p:nvSpPr>
        <p:spPr>
          <a:xfrm>
            <a:off x="1033272" y="2691994"/>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Care planning connects people with services enabling coordinated personalised Alzheimer's management strategies.</a:t>
            </a:r>
            <a:endParaRPr b="0" i="0" sz="1200" u="none" cap="none" strike="noStrike">
              <a:solidFill>
                <a:schemeClr val="dk1"/>
              </a:solidFill>
              <a:latin typeface="Calibri"/>
              <a:ea typeface="Calibri"/>
              <a:cs typeface="Calibri"/>
              <a:sym typeface="Calibri"/>
            </a:endParaRPr>
          </a:p>
        </p:txBody>
      </p:sp>
      <p:sp>
        <p:nvSpPr>
          <p:cNvPr id="511" name="Google Shape;511;p12"/>
          <p:cNvSpPr/>
          <p:nvPr/>
        </p:nvSpPr>
        <p:spPr>
          <a:xfrm>
            <a:off x="411480" y="3397910"/>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2" name="Google Shape;512;p12"/>
          <p:cNvSpPr/>
          <p:nvPr/>
        </p:nvSpPr>
        <p:spPr>
          <a:xfrm>
            <a:off x="411480" y="3397910"/>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3" name="Google Shape;513;p12"/>
          <p:cNvSpPr/>
          <p:nvPr/>
        </p:nvSpPr>
        <p:spPr>
          <a:xfrm>
            <a:off x="612648" y="3586277"/>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4" name="Google Shape;514;p12"/>
          <p:cNvSpPr/>
          <p:nvPr/>
        </p:nvSpPr>
        <p:spPr>
          <a:xfrm>
            <a:off x="612648" y="3586277"/>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4</a:t>
            </a:r>
            <a:endParaRPr b="0" i="0" sz="1100" u="none" cap="none" strike="noStrike">
              <a:solidFill>
                <a:schemeClr val="dk1"/>
              </a:solidFill>
              <a:latin typeface="Calibri"/>
              <a:ea typeface="Calibri"/>
              <a:cs typeface="Calibri"/>
              <a:sym typeface="Calibri"/>
            </a:endParaRPr>
          </a:p>
        </p:txBody>
      </p:sp>
      <p:sp>
        <p:nvSpPr>
          <p:cNvPr id="515" name="Google Shape;515;p12"/>
          <p:cNvSpPr/>
          <p:nvPr/>
        </p:nvSpPr>
        <p:spPr>
          <a:xfrm>
            <a:off x="1033272" y="3434486"/>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Self-management support empowers patients through education skills and confidence building activities.</a:t>
            </a:r>
            <a:endParaRPr b="0" i="0" sz="1200" u="none" cap="none" strike="noStrike">
              <a:solidFill>
                <a:schemeClr val="dk1"/>
              </a:solidFill>
              <a:latin typeface="Calibri"/>
              <a:ea typeface="Calibri"/>
              <a:cs typeface="Calibri"/>
              <a:sym typeface="Calibri"/>
            </a:endParaRPr>
          </a:p>
        </p:txBody>
      </p:sp>
      <p:sp>
        <p:nvSpPr>
          <p:cNvPr id="516" name="Google Shape;516;p12"/>
          <p:cNvSpPr/>
          <p:nvPr/>
        </p:nvSpPr>
        <p:spPr>
          <a:xfrm>
            <a:off x="411480" y="4140403"/>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7" name="Google Shape;517;p12"/>
          <p:cNvSpPr/>
          <p:nvPr/>
        </p:nvSpPr>
        <p:spPr>
          <a:xfrm>
            <a:off x="411480" y="4140403"/>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8" name="Google Shape;518;p12"/>
          <p:cNvSpPr/>
          <p:nvPr/>
        </p:nvSpPr>
        <p:spPr>
          <a:xfrm>
            <a:off x="612648" y="4328770"/>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9" name="Google Shape;519;p12"/>
          <p:cNvSpPr/>
          <p:nvPr/>
        </p:nvSpPr>
        <p:spPr>
          <a:xfrm>
            <a:off x="612648" y="4328770"/>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5</a:t>
            </a:r>
            <a:endParaRPr b="0" i="0" sz="1100" u="none" cap="none" strike="noStrike">
              <a:solidFill>
                <a:schemeClr val="dk1"/>
              </a:solidFill>
              <a:latin typeface="Calibri"/>
              <a:ea typeface="Calibri"/>
              <a:cs typeface="Calibri"/>
              <a:sym typeface="Calibri"/>
            </a:endParaRPr>
          </a:p>
        </p:txBody>
      </p:sp>
      <p:sp>
        <p:nvSpPr>
          <p:cNvPr id="520" name="Google Shape;520;p12"/>
          <p:cNvSpPr/>
          <p:nvPr/>
        </p:nvSpPr>
        <p:spPr>
          <a:xfrm>
            <a:off x="1033272" y="4176979"/>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Personalised budgets and choice provide control improving independence and individual care experiences.</a:t>
            </a:r>
            <a:endParaRPr b="0" i="0" sz="1200" u="none" cap="none" strike="noStrike">
              <a:solidFill>
                <a:schemeClr val="dk1"/>
              </a:solidFill>
              <a:latin typeface="Calibri"/>
              <a:ea typeface="Calibri"/>
              <a:cs typeface="Calibri"/>
              <a:sym typeface="Calibri"/>
            </a:endParaRPr>
          </a:p>
        </p:txBody>
      </p:sp>
      <p:sp>
        <p:nvSpPr>
          <p:cNvPr id="521" name="Google Shape;521;p12"/>
          <p:cNvSpPr/>
          <p:nvPr/>
        </p:nvSpPr>
        <p:spPr>
          <a:xfrm>
            <a:off x="6382512" y="1170432"/>
            <a:ext cx="5394960" cy="3657600"/>
          </a:xfrm>
          <a:prstGeom prst="roundRect">
            <a:avLst>
              <a:gd fmla="val 1250"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2" name="Google Shape;522;p12"/>
          <p:cNvSpPr/>
          <p:nvPr/>
        </p:nvSpPr>
        <p:spPr>
          <a:xfrm>
            <a:off x="6583680" y="1243584"/>
            <a:ext cx="5029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16697A"/>
              </a:buClr>
              <a:buSzPts val="1000"/>
              <a:buFont typeface="Trebuchet MS"/>
              <a:buNone/>
            </a:pPr>
            <a:r>
              <a:rPr b="1" i="0" lang="en-US" sz="1000" u="none" cap="none" strike="noStrike">
                <a:solidFill>
                  <a:srgbClr val="16697A"/>
                </a:solidFill>
                <a:latin typeface="Trebuchet MS"/>
                <a:ea typeface="Trebuchet MS"/>
                <a:cs typeface="Trebuchet MS"/>
                <a:sym typeface="Trebuchet MS"/>
              </a:rPr>
              <a:t>SIX COMPONENTS OF PERSONALISED CARE</a:t>
            </a:r>
            <a:endParaRPr b="0" i="0" sz="1000" u="none" cap="none" strike="noStrike">
              <a:solidFill>
                <a:schemeClr val="dk1"/>
              </a:solidFill>
              <a:latin typeface="Calibri"/>
              <a:ea typeface="Calibri"/>
              <a:cs typeface="Calibri"/>
              <a:sym typeface="Calibri"/>
            </a:endParaRPr>
          </a:p>
        </p:txBody>
      </p:sp>
      <p:sp>
        <p:nvSpPr>
          <p:cNvPr id="523" name="Google Shape;523;p12"/>
          <p:cNvSpPr/>
          <p:nvPr/>
        </p:nvSpPr>
        <p:spPr>
          <a:xfrm>
            <a:off x="6583680" y="1572768"/>
            <a:ext cx="1609344" cy="493776"/>
          </a:xfrm>
          <a:prstGeom prst="roundRect">
            <a:avLst>
              <a:gd fmla="val 12963"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4" name="Google Shape;524;p12"/>
          <p:cNvSpPr/>
          <p:nvPr/>
        </p:nvSpPr>
        <p:spPr>
          <a:xfrm>
            <a:off x="6620256" y="1572768"/>
            <a:ext cx="1536192" cy="493776"/>
          </a:xfrm>
          <a:prstGeom prst="rect">
            <a:avLst/>
          </a:prstGeom>
          <a:noFill/>
          <a:ln>
            <a:noFill/>
          </a:ln>
        </p:spPr>
        <p:txBody>
          <a:bodyPr anchorCtr="0" anchor="ctr" bIns="45700" lIns="91425" spcFirstLastPara="1" rIns="91425" wrap="square" tIns="45700">
            <a:noAutofit/>
          </a:bodyPr>
          <a:lstStyle/>
          <a:p>
            <a:pPr indent="0" lvl="0" marL="0" marR="0" rtl="0" algn="ctr">
              <a:lnSpc>
                <a:spcPct val="85000"/>
              </a:lnSpc>
              <a:spcBef>
                <a:spcPts val="0"/>
              </a:spcBef>
              <a:spcAft>
                <a:spcPts val="0"/>
              </a:spcAft>
              <a:buClr>
                <a:srgbClr val="FFFFFF"/>
              </a:buClr>
              <a:buSzPts val="900"/>
              <a:buFont typeface="Calibri"/>
              <a:buNone/>
            </a:pPr>
            <a:r>
              <a:rPr b="1" i="0" lang="en-US" sz="900" u="none" cap="none" strike="noStrike">
                <a:solidFill>
                  <a:srgbClr val="FFFFFF"/>
                </a:solidFill>
                <a:latin typeface="Calibri"/>
                <a:ea typeface="Calibri"/>
                <a:cs typeface="Calibri"/>
                <a:sym typeface="Calibri"/>
              </a:rPr>
              <a:t>Shared decisions</a:t>
            </a:r>
            <a:endParaRPr b="0" i="0" sz="900" u="none" cap="none" strike="noStrike">
              <a:solidFill>
                <a:schemeClr val="dk1"/>
              </a:solidFill>
              <a:latin typeface="Calibri"/>
              <a:ea typeface="Calibri"/>
              <a:cs typeface="Calibri"/>
              <a:sym typeface="Calibri"/>
            </a:endParaRPr>
          </a:p>
        </p:txBody>
      </p:sp>
      <p:sp>
        <p:nvSpPr>
          <p:cNvPr id="525" name="Google Shape;525;p12"/>
          <p:cNvSpPr/>
          <p:nvPr/>
        </p:nvSpPr>
        <p:spPr>
          <a:xfrm>
            <a:off x="8284464" y="1572768"/>
            <a:ext cx="1609344" cy="493776"/>
          </a:xfrm>
          <a:prstGeom prst="roundRect">
            <a:avLst>
              <a:gd fmla="val 12963"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6" name="Google Shape;526;p12"/>
          <p:cNvSpPr/>
          <p:nvPr/>
        </p:nvSpPr>
        <p:spPr>
          <a:xfrm>
            <a:off x="8321040" y="1572768"/>
            <a:ext cx="1536192" cy="493776"/>
          </a:xfrm>
          <a:prstGeom prst="rect">
            <a:avLst/>
          </a:prstGeom>
          <a:noFill/>
          <a:ln>
            <a:noFill/>
          </a:ln>
        </p:spPr>
        <p:txBody>
          <a:bodyPr anchorCtr="0" anchor="ctr" bIns="45700" lIns="91425" spcFirstLastPara="1" rIns="91425" wrap="square" tIns="45700">
            <a:noAutofit/>
          </a:bodyPr>
          <a:lstStyle/>
          <a:p>
            <a:pPr indent="0" lvl="0" marL="0" marR="0" rtl="0" algn="ctr">
              <a:lnSpc>
                <a:spcPct val="85000"/>
              </a:lnSpc>
              <a:spcBef>
                <a:spcPts val="0"/>
              </a:spcBef>
              <a:spcAft>
                <a:spcPts val="0"/>
              </a:spcAft>
              <a:buClr>
                <a:srgbClr val="FFFFFF"/>
              </a:buClr>
              <a:buSzPts val="900"/>
              <a:buFont typeface="Calibri"/>
              <a:buNone/>
            </a:pPr>
            <a:r>
              <a:rPr b="1" i="0" lang="en-US" sz="900" u="none" cap="none" strike="noStrike">
                <a:solidFill>
                  <a:srgbClr val="FFFFFF"/>
                </a:solidFill>
                <a:latin typeface="Calibri"/>
                <a:ea typeface="Calibri"/>
                <a:cs typeface="Calibri"/>
                <a:sym typeface="Calibri"/>
              </a:rPr>
              <a:t>Personalised planning</a:t>
            </a:r>
            <a:endParaRPr b="0" i="0" sz="900" u="none" cap="none" strike="noStrike">
              <a:solidFill>
                <a:schemeClr val="dk1"/>
              </a:solidFill>
              <a:latin typeface="Calibri"/>
              <a:ea typeface="Calibri"/>
              <a:cs typeface="Calibri"/>
              <a:sym typeface="Calibri"/>
            </a:endParaRPr>
          </a:p>
        </p:txBody>
      </p:sp>
      <p:sp>
        <p:nvSpPr>
          <p:cNvPr id="527" name="Google Shape;527;p12"/>
          <p:cNvSpPr/>
          <p:nvPr/>
        </p:nvSpPr>
        <p:spPr>
          <a:xfrm>
            <a:off x="9985248" y="1572768"/>
            <a:ext cx="1609344" cy="493776"/>
          </a:xfrm>
          <a:prstGeom prst="roundRect">
            <a:avLst>
              <a:gd fmla="val 12963"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8" name="Google Shape;528;p12"/>
          <p:cNvSpPr/>
          <p:nvPr/>
        </p:nvSpPr>
        <p:spPr>
          <a:xfrm>
            <a:off x="10021824" y="1572768"/>
            <a:ext cx="1536192" cy="493776"/>
          </a:xfrm>
          <a:prstGeom prst="rect">
            <a:avLst/>
          </a:prstGeom>
          <a:noFill/>
          <a:ln>
            <a:noFill/>
          </a:ln>
        </p:spPr>
        <p:txBody>
          <a:bodyPr anchorCtr="0" anchor="ctr" bIns="45700" lIns="91425" spcFirstLastPara="1" rIns="91425" wrap="square" tIns="45700">
            <a:noAutofit/>
          </a:bodyPr>
          <a:lstStyle/>
          <a:p>
            <a:pPr indent="0" lvl="0" marL="0" marR="0" rtl="0" algn="ctr">
              <a:lnSpc>
                <a:spcPct val="85000"/>
              </a:lnSpc>
              <a:spcBef>
                <a:spcPts val="0"/>
              </a:spcBef>
              <a:spcAft>
                <a:spcPts val="0"/>
              </a:spcAft>
              <a:buClr>
                <a:srgbClr val="FFFFFF"/>
              </a:buClr>
              <a:buSzPts val="900"/>
              <a:buFont typeface="Calibri"/>
              <a:buNone/>
            </a:pPr>
            <a:r>
              <a:rPr b="1" i="0" lang="en-US" sz="900" u="none" cap="none" strike="noStrike">
                <a:solidFill>
                  <a:srgbClr val="FFFFFF"/>
                </a:solidFill>
                <a:latin typeface="Calibri"/>
                <a:ea typeface="Calibri"/>
                <a:cs typeface="Calibri"/>
                <a:sym typeface="Calibri"/>
              </a:rPr>
              <a:t>Social prescribing</a:t>
            </a:r>
            <a:endParaRPr b="0" i="0" sz="900" u="none" cap="none" strike="noStrike">
              <a:solidFill>
                <a:schemeClr val="dk1"/>
              </a:solidFill>
              <a:latin typeface="Calibri"/>
              <a:ea typeface="Calibri"/>
              <a:cs typeface="Calibri"/>
              <a:sym typeface="Calibri"/>
            </a:endParaRPr>
          </a:p>
        </p:txBody>
      </p:sp>
      <p:sp>
        <p:nvSpPr>
          <p:cNvPr id="529" name="Google Shape;529;p12"/>
          <p:cNvSpPr/>
          <p:nvPr/>
        </p:nvSpPr>
        <p:spPr>
          <a:xfrm>
            <a:off x="6583680" y="2139696"/>
            <a:ext cx="1609344" cy="493776"/>
          </a:xfrm>
          <a:prstGeom prst="roundRect">
            <a:avLst>
              <a:gd fmla="val 12963"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0" name="Google Shape;530;p12"/>
          <p:cNvSpPr/>
          <p:nvPr/>
        </p:nvSpPr>
        <p:spPr>
          <a:xfrm>
            <a:off x="6620256" y="2139696"/>
            <a:ext cx="1536192" cy="493776"/>
          </a:xfrm>
          <a:prstGeom prst="rect">
            <a:avLst/>
          </a:prstGeom>
          <a:noFill/>
          <a:ln>
            <a:noFill/>
          </a:ln>
        </p:spPr>
        <p:txBody>
          <a:bodyPr anchorCtr="0" anchor="ctr" bIns="45700" lIns="91425" spcFirstLastPara="1" rIns="91425" wrap="square" tIns="45700">
            <a:noAutofit/>
          </a:bodyPr>
          <a:lstStyle/>
          <a:p>
            <a:pPr indent="0" lvl="0" marL="0" marR="0" rtl="0" algn="ctr">
              <a:lnSpc>
                <a:spcPct val="85000"/>
              </a:lnSpc>
              <a:spcBef>
                <a:spcPts val="0"/>
              </a:spcBef>
              <a:spcAft>
                <a:spcPts val="0"/>
              </a:spcAft>
              <a:buClr>
                <a:srgbClr val="FFFFFF"/>
              </a:buClr>
              <a:buSzPts val="900"/>
              <a:buFont typeface="Calibri"/>
              <a:buNone/>
            </a:pPr>
            <a:r>
              <a:rPr b="1" i="0" lang="en-US" sz="900" u="none" cap="none" strike="noStrike">
                <a:solidFill>
                  <a:srgbClr val="FFFFFF"/>
                </a:solidFill>
                <a:latin typeface="Calibri"/>
                <a:ea typeface="Calibri"/>
                <a:cs typeface="Calibri"/>
                <a:sym typeface="Calibri"/>
              </a:rPr>
              <a:t>Community support</a:t>
            </a:r>
            <a:endParaRPr b="0" i="0" sz="900" u="none" cap="none" strike="noStrike">
              <a:solidFill>
                <a:schemeClr val="dk1"/>
              </a:solidFill>
              <a:latin typeface="Calibri"/>
              <a:ea typeface="Calibri"/>
              <a:cs typeface="Calibri"/>
              <a:sym typeface="Calibri"/>
            </a:endParaRPr>
          </a:p>
        </p:txBody>
      </p:sp>
      <p:sp>
        <p:nvSpPr>
          <p:cNvPr id="531" name="Google Shape;531;p12"/>
          <p:cNvSpPr/>
          <p:nvPr/>
        </p:nvSpPr>
        <p:spPr>
          <a:xfrm>
            <a:off x="8284464" y="2139696"/>
            <a:ext cx="1609344" cy="493776"/>
          </a:xfrm>
          <a:prstGeom prst="roundRect">
            <a:avLst>
              <a:gd fmla="val 12963"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2" name="Google Shape;532;p12"/>
          <p:cNvSpPr/>
          <p:nvPr/>
        </p:nvSpPr>
        <p:spPr>
          <a:xfrm>
            <a:off x="8321040" y="2139696"/>
            <a:ext cx="1536192" cy="493776"/>
          </a:xfrm>
          <a:prstGeom prst="rect">
            <a:avLst/>
          </a:prstGeom>
          <a:noFill/>
          <a:ln>
            <a:noFill/>
          </a:ln>
        </p:spPr>
        <p:txBody>
          <a:bodyPr anchorCtr="0" anchor="ctr" bIns="45700" lIns="91425" spcFirstLastPara="1" rIns="91425" wrap="square" tIns="45700">
            <a:noAutofit/>
          </a:bodyPr>
          <a:lstStyle/>
          <a:p>
            <a:pPr indent="0" lvl="0" marL="0" marR="0" rtl="0" algn="ctr">
              <a:lnSpc>
                <a:spcPct val="85000"/>
              </a:lnSpc>
              <a:spcBef>
                <a:spcPts val="0"/>
              </a:spcBef>
              <a:spcAft>
                <a:spcPts val="0"/>
              </a:spcAft>
              <a:buClr>
                <a:srgbClr val="FFFFFF"/>
              </a:buClr>
              <a:buSzPts val="900"/>
              <a:buFont typeface="Calibri"/>
              <a:buNone/>
            </a:pPr>
            <a:r>
              <a:rPr b="1" i="0" lang="en-US" sz="900" u="none" cap="none" strike="noStrike">
                <a:solidFill>
                  <a:srgbClr val="FFFFFF"/>
                </a:solidFill>
                <a:latin typeface="Calibri"/>
                <a:ea typeface="Calibri"/>
                <a:cs typeface="Calibri"/>
                <a:sym typeface="Calibri"/>
              </a:rPr>
              <a:t>Self-management</a:t>
            </a:r>
            <a:endParaRPr b="0" i="0" sz="900" u="none" cap="none" strike="noStrike">
              <a:solidFill>
                <a:schemeClr val="dk1"/>
              </a:solidFill>
              <a:latin typeface="Calibri"/>
              <a:ea typeface="Calibri"/>
              <a:cs typeface="Calibri"/>
              <a:sym typeface="Calibri"/>
            </a:endParaRPr>
          </a:p>
        </p:txBody>
      </p:sp>
      <p:sp>
        <p:nvSpPr>
          <p:cNvPr id="533" name="Google Shape;533;p12"/>
          <p:cNvSpPr/>
          <p:nvPr/>
        </p:nvSpPr>
        <p:spPr>
          <a:xfrm>
            <a:off x="9985248" y="2139696"/>
            <a:ext cx="1609344" cy="493776"/>
          </a:xfrm>
          <a:prstGeom prst="roundRect">
            <a:avLst>
              <a:gd fmla="val 12963"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4" name="Google Shape;534;p12"/>
          <p:cNvSpPr/>
          <p:nvPr/>
        </p:nvSpPr>
        <p:spPr>
          <a:xfrm>
            <a:off x="10021824" y="2139696"/>
            <a:ext cx="1536192" cy="493776"/>
          </a:xfrm>
          <a:prstGeom prst="rect">
            <a:avLst/>
          </a:prstGeom>
          <a:noFill/>
          <a:ln>
            <a:noFill/>
          </a:ln>
        </p:spPr>
        <p:txBody>
          <a:bodyPr anchorCtr="0" anchor="ctr" bIns="45700" lIns="91425" spcFirstLastPara="1" rIns="91425" wrap="square" tIns="45700">
            <a:noAutofit/>
          </a:bodyPr>
          <a:lstStyle/>
          <a:p>
            <a:pPr indent="0" lvl="0" marL="0" marR="0" rtl="0" algn="ctr">
              <a:lnSpc>
                <a:spcPct val="85000"/>
              </a:lnSpc>
              <a:spcBef>
                <a:spcPts val="0"/>
              </a:spcBef>
              <a:spcAft>
                <a:spcPts val="0"/>
              </a:spcAft>
              <a:buClr>
                <a:srgbClr val="FFFFFF"/>
              </a:buClr>
              <a:buSzPts val="900"/>
              <a:buFont typeface="Calibri"/>
              <a:buNone/>
            </a:pPr>
            <a:r>
              <a:rPr b="1" i="0" lang="en-US" sz="900" u="none" cap="none" strike="noStrike">
                <a:solidFill>
                  <a:srgbClr val="FFFFFF"/>
                </a:solidFill>
                <a:latin typeface="Calibri"/>
                <a:ea typeface="Calibri"/>
                <a:cs typeface="Calibri"/>
                <a:sym typeface="Calibri"/>
              </a:rPr>
              <a:t>Personalised budgets</a:t>
            </a:r>
            <a:endParaRPr b="0" i="0" sz="900" u="none" cap="none" strike="noStrike">
              <a:solidFill>
                <a:schemeClr val="dk1"/>
              </a:solidFill>
              <a:latin typeface="Calibri"/>
              <a:ea typeface="Calibri"/>
              <a:cs typeface="Calibri"/>
              <a:sym typeface="Calibri"/>
            </a:endParaRPr>
          </a:p>
        </p:txBody>
      </p:sp>
      <p:pic>
        <p:nvPicPr>
          <p:cNvPr id="535" name="Google Shape;535;p12"/>
          <p:cNvPicPr preferRelativeResize="0"/>
          <p:nvPr/>
        </p:nvPicPr>
        <p:blipFill rotWithShape="1">
          <a:blip r:embed="rId3">
            <a:alphaModFix/>
          </a:blip>
          <a:srcRect b="0" l="0" r="0" t="0"/>
          <a:stretch/>
        </p:blipFill>
        <p:spPr>
          <a:xfrm>
            <a:off x="6537960" y="2788920"/>
            <a:ext cx="5084064" cy="1965960"/>
          </a:xfrm>
          <a:prstGeom prst="rect">
            <a:avLst/>
          </a:prstGeom>
          <a:noFill/>
          <a:ln>
            <a:noFill/>
          </a:ln>
        </p:spPr>
      </p:pic>
      <p:sp>
        <p:nvSpPr>
          <p:cNvPr id="536" name="Google Shape;536;p12"/>
          <p:cNvSpPr/>
          <p:nvPr/>
        </p:nvSpPr>
        <p:spPr>
          <a:xfrm>
            <a:off x="411480" y="4956048"/>
            <a:ext cx="11365992" cy="1325880"/>
          </a:xfrm>
          <a:prstGeom prst="roundRect">
            <a:avLst>
              <a:gd fmla="val 3448" name="adj"/>
            </a:avLst>
          </a:prstGeom>
          <a:solidFill>
            <a:srgbClr val="E8EFF3"/>
          </a:solidFill>
          <a:ln cap="flat" cmpd="sng" w="12700">
            <a:solidFill>
              <a:srgbClr val="D3DCE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7" name="Google Shape;537;p12"/>
          <p:cNvSpPr/>
          <p:nvPr/>
        </p:nvSpPr>
        <p:spPr>
          <a:xfrm>
            <a:off x="411480" y="4956048"/>
            <a:ext cx="68580" cy="1325880"/>
          </a:xfrm>
          <a:prstGeom prst="roundRect">
            <a:avLst>
              <a:gd fmla="val 40000" name="adj"/>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8" name="Google Shape;538;p12"/>
          <p:cNvSpPr/>
          <p:nvPr/>
        </p:nvSpPr>
        <p:spPr>
          <a:xfrm>
            <a:off x="621792" y="5029200"/>
            <a:ext cx="11018520" cy="118872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100"/>
              <a:buFont typeface="Calibri"/>
              <a:buNone/>
            </a:pPr>
            <a:r>
              <a:rPr b="0" i="0" lang="en-US" sz="1100" u="none" cap="none" strike="noStrike">
                <a:solidFill>
                  <a:srgbClr val="24333D"/>
                </a:solidFill>
                <a:latin typeface="Calibri"/>
                <a:ea typeface="Calibri"/>
                <a:cs typeface="Calibri"/>
                <a:sym typeface="Calibri"/>
              </a:rPr>
              <a:t>Personalised care delivery assists the Alzheimer patients through shared decision-making, individual care planning, social prescribing, and community resources. These approaches will instill self-reliance and self-confidence and connect people with sufficient services. Self-management education teaches and gives the ability to manage any challenges on daily life. Management of care experiences is improved with individualised decisions and budgets.</a:t>
            </a:r>
            <a:endParaRPr b="0" i="0" sz="1100" u="none" cap="none" strike="noStrik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8FA"/>
        </a:solidFill>
      </p:bgPr>
    </p:bg>
    <p:spTree>
      <p:nvGrpSpPr>
        <p:cNvPr id="543" name="Shape 543"/>
        <p:cNvGrpSpPr/>
        <p:nvPr/>
      </p:nvGrpSpPr>
      <p:grpSpPr>
        <a:xfrm>
          <a:off x="0" y="0"/>
          <a:ext cx="0" cy="0"/>
          <a:chOff x="0" y="0"/>
          <a:chExt cx="0" cy="0"/>
        </a:xfrm>
      </p:grpSpPr>
      <p:sp>
        <p:nvSpPr>
          <p:cNvPr id="544" name="Google Shape;544;p13"/>
          <p:cNvSpPr/>
          <p:nvPr/>
        </p:nvSpPr>
        <p:spPr>
          <a:xfrm>
            <a:off x="0" y="0"/>
            <a:ext cx="12191695" cy="868680"/>
          </a:xfrm>
          <a:prstGeom prst="rect">
            <a:avLst/>
          </a:prstGeom>
          <a:solidFill>
            <a:srgbClr val="0E2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5" name="Google Shape;545;p13"/>
          <p:cNvSpPr/>
          <p:nvPr/>
        </p:nvSpPr>
        <p:spPr>
          <a:xfrm>
            <a:off x="0" y="868680"/>
            <a:ext cx="12191695" cy="45720"/>
          </a:xfrm>
          <a:prstGeom prst="rect">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6" name="Google Shape;546;p13"/>
          <p:cNvSpPr/>
          <p:nvPr/>
        </p:nvSpPr>
        <p:spPr>
          <a:xfrm>
            <a:off x="411480" y="219456"/>
            <a:ext cx="658368" cy="438912"/>
          </a:xfrm>
          <a:prstGeom prst="roundRect">
            <a:avLst>
              <a:gd fmla="val 20833"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7" name="Google Shape;547;p13"/>
          <p:cNvSpPr/>
          <p:nvPr/>
        </p:nvSpPr>
        <p:spPr>
          <a:xfrm>
            <a:off x="411480" y="219456"/>
            <a:ext cx="658368" cy="438912"/>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600"/>
              <a:buFont typeface="Trebuchet MS"/>
              <a:buNone/>
            </a:pPr>
            <a:r>
              <a:rPr b="1" i="0" lang="en-US" sz="1600" u="none" cap="none" strike="noStrike">
                <a:solidFill>
                  <a:srgbClr val="0E2F44"/>
                </a:solidFill>
                <a:latin typeface="Trebuchet MS"/>
                <a:ea typeface="Trebuchet MS"/>
                <a:cs typeface="Trebuchet MS"/>
                <a:sym typeface="Trebuchet MS"/>
              </a:rPr>
              <a:t>10</a:t>
            </a:r>
            <a:endParaRPr b="0" i="0" sz="1600" u="none" cap="none" strike="noStrike">
              <a:solidFill>
                <a:schemeClr val="dk1"/>
              </a:solidFill>
              <a:latin typeface="Calibri"/>
              <a:ea typeface="Calibri"/>
              <a:cs typeface="Calibri"/>
              <a:sym typeface="Calibri"/>
            </a:endParaRPr>
          </a:p>
        </p:txBody>
      </p:sp>
      <p:sp>
        <p:nvSpPr>
          <p:cNvPr id="548" name="Google Shape;548;p13"/>
          <p:cNvSpPr/>
          <p:nvPr/>
        </p:nvSpPr>
        <p:spPr>
          <a:xfrm>
            <a:off x="1207008" y="182880"/>
            <a:ext cx="10515600" cy="512064"/>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400"/>
              <a:buFont typeface="Trebuchet MS"/>
              <a:buNone/>
            </a:pPr>
            <a:r>
              <a:rPr b="1" i="0" lang="en-US" sz="2400" u="none" cap="none" strike="noStrike">
                <a:solidFill>
                  <a:srgbClr val="FFFFFF"/>
                </a:solidFill>
                <a:latin typeface="Trebuchet MS"/>
                <a:ea typeface="Trebuchet MS"/>
                <a:cs typeface="Trebuchet MS"/>
                <a:sym typeface="Trebuchet MS"/>
              </a:rPr>
              <a:t>Slide 10: Conclusion</a:t>
            </a:r>
            <a:endParaRPr b="0" i="0" sz="2400" u="none" cap="none" strike="noStrike">
              <a:solidFill>
                <a:schemeClr val="dk1"/>
              </a:solidFill>
              <a:latin typeface="Calibri"/>
              <a:ea typeface="Calibri"/>
              <a:cs typeface="Calibri"/>
              <a:sym typeface="Calibri"/>
            </a:endParaRPr>
          </a:p>
        </p:txBody>
      </p:sp>
      <p:cxnSp>
        <p:nvCxnSpPr>
          <p:cNvPr id="549" name="Google Shape;549;p13"/>
          <p:cNvCxnSpPr/>
          <p:nvPr/>
        </p:nvCxnSpPr>
        <p:spPr>
          <a:xfrm>
            <a:off x="411480" y="6419088"/>
            <a:ext cx="11365992" cy="0"/>
          </a:xfrm>
          <a:prstGeom prst="straightConnector1">
            <a:avLst/>
          </a:prstGeom>
          <a:noFill/>
          <a:ln cap="flat" cmpd="sng" w="12700">
            <a:solidFill>
              <a:srgbClr val="D3DCE2"/>
            </a:solidFill>
            <a:prstDash val="solid"/>
            <a:round/>
            <a:headEnd len="sm" w="sm" type="none"/>
            <a:tailEnd len="sm" w="sm" type="none"/>
          </a:ln>
        </p:spPr>
      </p:cxnSp>
      <p:sp>
        <p:nvSpPr>
          <p:cNvPr id="550" name="Google Shape;550;p13"/>
          <p:cNvSpPr/>
          <p:nvPr/>
        </p:nvSpPr>
        <p:spPr>
          <a:xfrm>
            <a:off x="411480" y="645566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5"/>
              </a:buClr>
              <a:buSzPts val="900"/>
              <a:buFont typeface="Calibri"/>
              <a:buNone/>
            </a:pPr>
            <a:r>
              <a:rPr b="0" i="0" lang="en-US" sz="900" u="none" cap="none" strike="noStrike">
                <a:solidFill>
                  <a:srgbClr val="5B6B75"/>
                </a:solidFill>
                <a:latin typeface="Calibri"/>
                <a:ea typeface="Calibri"/>
                <a:cs typeface="Calibri"/>
                <a:sym typeface="Calibri"/>
              </a:rPr>
              <a:t>Alzheimer's Disease | Community Nursing</a:t>
            </a:r>
            <a:endParaRPr b="0" i="0" sz="900" u="none" cap="none" strike="noStrike">
              <a:solidFill>
                <a:schemeClr val="dk1"/>
              </a:solidFill>
              <a:latin typeface="Calibri"/>
              <a:ea typeface="Calibri"/>
              <a:cs typeface="Calibri"/>
              <a:sym typeface="Calibri"/>
            </a:endParaRPr>
          </a:p>
        </p:txBody>
      </p:sp>
      <p:sp>
        <p:nvSpPr>
          <p:cNvPr id="551" name="Google Shape;551;p13"/>
          <p:cNvSpPr/>
          <p:nvPr/>
        </p:nvSpPr>
        <p:spPr>
          <a:xfrm>
            <a:off x="10881360" y="6455664"/>
            <a:ext cx="896112"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16697A"/>
              </a:buClr>
              <a:buSzPts val="900"/>
              <a:buFont typeface="Calibri"/>
              <a:buNone/>
            </a:pPr>
            <a:r>
              <a:rPr b="1" i="0" lang="en-US" sz="900" u="none" cap="none" strike="noStrike">
                <a:solidFill>
                  <a:srgbClr val="16697A"/>
                </a:solidFill>
                <a:latin typeface="Calibri"/>
                <a:ea typeface="Calibri"/>
                <a:cs typeface="Calibri"/>
                <a:sym typeface="Calibri"/>
              </a:rPr>
              <a:t>11</a:t>
            </a:r>
            <a:endParaRPr b="0" i="0" sz="900" u="none" cap="none" strike="noStrike">
              <a:solidFill>
                <a:schemeClr val="dk1"/>
              </a:solidFill>
              <a:latin typeface="Calibri"/>
              <a:ea typeface="Calibri"/>
              <a:cs typeface="Calibri"/>
              <a:sym typeface="Calibri"/>
            </a:endParaRPr>
          </a:p>
        </p:txBody>
      </p:sp>
      <p:sp>
        <p:nvSpPr>
          <p:cNvPr id="552" name="Google Shape;552;p13"/>
          <p:cNvSpPr/>
          <p:nvPr/>
        </p:nvSpPr>
        <p:spPr>
          <a:xfrm>
            <a:off x="411480" y="1170432"/>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3" name="Google Shape;553;p13"/>
          <p:cNvSpPr/>
          <p:nvPr/>
        </p:nvSpPr>
        <p:spPr>
          <a:xfrm>
            <a:off x="411480" y="1170432"/>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4" name="Google Shape;554;p13"/>
          <p:cNvSpPr/>
          <p:nvPr/>
        </p:nvSpPr>
        <p:spPr>
          <a:xfrm>
            <a:off x="612648" y="1358798"/>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5" name="Google Shape;555;p13"/>
          <p:cNvSpPr/>
          <p:nvPr/>
        </p:nvSpPr>
        <p:spPr>
          <a:xfrm>
            <a:off x="612648" y="1358798"/>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1</a:t>
            </a:r>
            <a:endParaRPr b="0" i="0" sz="1100" u="none" cap="none" strike="noStrike">
              <a:solidFill>
                <a:schemeClr val="dk1"/>
              </a:solidFill>
              <a:latin typeface="Calibri"/>
              <a:ea typeface="Calibri"/>
              <a:cs typeface="Calibri"/>
              <a:sym typeface="Calibri"/>
            </a:endParaRPr>
          </a:p>
        </p:txBody>
      </p:sp>
      <p:sp>
        <p:nvSpPr>
          <p:cNvPr id="556" name="Google Shape;556;p13"/>
          <p:cNvSpPr/>
          <p:nvPr/>
        </p:nvSpPr>
        <p:spPr>
          <a:xfrm>
            <a:off x="1033272" y="1207008"/>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Alzheimer's requires early diagnosis effective treatment prevention and continuous management approaches UK.</a:t>
            </a:r>
            <a:endParaRPr b="0" i="0" sz="1200" u="none" cap="none" strike="noStrike">
              <a:solidFill>
                <a:schemeClr val="dk1"/>
              </a:solidFill>
              <a:latin typeface="Calibri"/>
              <a:ea typeface="Calibri"/>
              <a:cs typeface="Calibri"/>
              <a:sym typeface="Calibri"/>
            </a:endParaRPr>
          </a:p>
        </p:txBody>
      </p:sp>
      <p:sp>
        <p:nvSpPr>
          <p:cNvPr id="557" name="Google Shape;557;p13"/>
          <p:cNvSpPr/>
          <p:nvPr/>
        </p:nvSpPr>
        <p:spPr>
          <a:xfrm>
            <a:off x="411480" y="1912925"/>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8" name="Google Shape;558;p13"/>
          <p:cNvSpPr/>
          <p:nvPr/>
        </p:nvSpPr>
        <p:spPr>
          <a:xfrm>
            <a:off x="411480" y="1912925"/>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9" name="Google Shape;559;p13"/>
          <p:cNvSpPr/>
          <p:nvPr/>
        </p:nvSpPr>
        <p:spPr>
          <a:xfrm>
            <a:off x="612648" y="2101291"/>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0" name="Google Shape;560;p13"/>
          <p:cNvSpPr/>
          <p:nvPr/>
        </p:nvSpPr>
        <p:spPr>
          <a:xfrm>
            <a:off x="612648" y="2101291"/>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2</a:t>
            </a:r>
            <a:endParaRPr b="0" i="0" sz="1100" u="none" cap="none" strike="noStrike">
              <a:solidFill>
                <a:schemeClr val="dk1"/>
              </a:solidFill>
              <a:latin typeface="Calibri"/>
              <a:ea typeface="Calibri"/>
              <a:cs typeface="Calibri"/>
              <a:sym typeface="Calibri"/>
            </a:endParaRPr>
          </a:p>
        </p:txBody>
      </p:sp>
      <p:sp>
        <p:nvSpPr>
          <p:cNvPr id="561" name="Google Shape;561;p13"/>
          <p:cNvSpPr/>
          <p:nvPr/>
        </p:nvSpPr>
        <p:spPr>
          <a:xfrm>
            <a:off x="1033272" y="1949501"/>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Health professionals improve outcomes through evidence based personalised and compassionate care delivery.</a:t>
            </a:r>
            <a:endParaRPr b="0" i="0" sz="1200" u="none" cap="none" strike="noStrike">
              <a:solidFill>
                <a:schemeClr val="dk1"/>
              </a:solidFill>
              <a:latin typeface="Calibri"/>
              <a:ea typeface="Calibri"/>
              <a:cs typeface="Calibri"/>
              <a:sym typeface="Calibri"/>
            </a:endParaRPr>
          </a:p>
        </p:txBody>
      </p:sp>
      <p:sp>
        <p:nvSpPr>
          <p:cNvPr id="562" name="Google Shape;562;p13"/>
          <p:cNvSpPr/>
          <p:nvPr/>
        </p:nvSpPr>
        <p:spPr>
          <a:xfrm>
            <a:off x="411480" y="2655418"/>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3" name="Google Shape;563;p13"/>
          <p:cNvSpPr/>
          <p:nvPr/>
        </p:nvSpPr>
        <p:spPr>
          <a:xfrm>
            <a:off x="411480" y="2655418"/>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4" name="Google Shape;564;p13"/>
          <p:cNvSpPr/>
          <p:nvPr/>
        </p:nvSpPr>
        <p:spPr>
          <a:xfrm>
            <a:off x="612648" y="2843784"/>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5" name="Google Shape;565;p13"/>
          <p:cNvSpPr/>
          <p:nvPr/>
        </p:nvSpPr>
        <p:spPr>
          <a:xfrm>
            <a:off x="612648" y="2843784"/>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3</a:t>
            </a:r>
            <a:endParaRPr b="0" i="0" sz="1100" u="none" cap="none" strike="noStrike">
              <a:solidFill>
                <a:schemeClr val="dk1"/>
              </a:solidFill>
              <a:latin typeface="Calibri"/>
              <a:ea typeface="Calibri"/>
              <a:cs typeface="Calibri"/>
              <a:sym typeface="Calibri"/>
            </a:endParaRPr>
          </a:p>
        </p:txBody>
      </p:sp>
      <p:sp>
        <p:nvSpPr>
          <p:cNvPr id="566" name="Google Shape;566;p13"/>
          <p:cNvSpPr/>
          <p:nvPr/>
        </p:nvSpPr>
        <p:spPr>
          <a:xfrm>
            <a:off x="1033272" y="2691994"/>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Collaborative frameworks enhance patient safety quality of life and wellbeing outcomes significantly.</a:t>
            </a:r>
            <a:endParaRPr b="0" i="0" sz="1200" u="none" cap="none" strike="noStrike">
              <a:solidFill>
                <a:schemeClr val="dk1"/>
              </a:solidFill>
              <a:latin typeface="Calibri"/>
              <a:ea typeface="Calibri"/>
              <a:cs typeface="Calibri"/>
              <a:sym typeface="Calibri"/>
            </a:endParaRPr>
          </a:p>
        </p:txBody>
      </p:sp>
      <p:sp>
        <p:nvSpPr>
          <p:cNvPr id="567" name="Google Shape;567;p13"/>
          <p:cNvSpPr/>
          <p:nvPr/>
        </p:nvSpPr>
        <p:spPr>
          <a:xfrm>
            <a:off x="411480" y="3397910"/>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8" name="Google Shape;568;p13"/>
          <p:cNvSpPr/>
          <p:nvPr/>
        </p:nvSpPr>
        <p:spPr>
          <a:xfrm>
            <a:off x="411480" y="3397910"/>
            <a:ext cx="68580" cy="687629"/>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9" name="Google Shape;569;p13"/>
          <p:cNvSpPr/>
          <p:nvPr/>
        </p:nvSpPr>
        <p:spPr>
          <a:xfrm>
            <a:off x="612648" y="3586277"/>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0" name="Google Shape;570;p13"/>
          <p:cNvSpPr/>
          <p:nvPr/>
        </p:nvSpPr>
        <p:spPr>
          <a:xfrm>
            <a:off x="612648" y="3586277"/>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4</a:t>
            </a:r>
            <a:endParaRPr b="0" i="0" sz="1100" u="none" cap="none" strike="noStrike">
              <a:solidFill>
                <a:schemeClr val="dk1"/>
              </a:solidFill>
              <a:latin typeface="Calibri"/>
              <a:ea typeface="Calibri"/>
              <a:cs typeface="Calibri"/>
              <a:sym typeface="Calibri"/>
            </a:endParaRPr>
          </a:p>
        </p:txBody>
      </p:sp>
      <p:sp>
        <p:nvSpPr>
          <p:cNvPr id="571" name="Google Shape;571;p13"/>
          <p:cNvSpPr/>
          <p:nvPr/>
        </p:nvSpPr>
        <p:spPr>
          <a:xfrm>
            <a:off x="1033272" y="3434486"/>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Future practice should strengthen prevention support systems and dementia awareness across society.</a:t>
            </a:r>
            <a:endParaRPr b="0" i="0" sz="1200" u="none" cap="none" strike="noStrike">
              <a:solidFill>
                <a:schemeClr val="dk1"/>
              </a:solidFill>
              <a:latin typeface="Calibri"/>
              <a:ea typeface="Calibri"/>
              <a:cs typeface="Calibri"/>
              <a:sym typeface="Calibri"/>
            </a:endParaRPr>
          </a:p>
        </p:txBody>
      </p:sp>
      <p:sp>
        <p:nvSpPr>
          <p:cNvPr id="572" name="Google Shape;572;p13"/>
          <p:cNvSpPr/>
          <p:nvPr/>
        </p:nvSpPr>
        <p:spPr>
          <a:xfrm>
            <a:off x="411480" y="4140403"/>
            <a:ext cx="5806440" cy="687629"/>
          </a:xfrm>
          <a:prstGeom prst="roundRect">
            <a:avLst>
              <a:gd fmla="val 7979"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3" name="Google Shape;573;p13"/>
          <p:cNvSpPr/>
          <p:nvPr/>
        </p:nvSpPr>
        <p:spPr>
          <a:xfrm>
            <a:off x="411480" y="4140403"/>
            <a:ext cx="68580" cy="687629"/>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4" name="Google Shape;574;p13"/>
          <p:cNvSpPr/>
          <p:nvPr/>
        </p:nvSpPr>
        <p:spPr>
          <a:xfrm>
            <a:off x="612648" y="4328770"/>
            <a:ext cx="310896" cy="310896"/>
          </a:xfrm>
          <a:prstGeom prst="ellipse">
            <a:avLst/>
          </a:prstGeom>
          <a:solidFill>
            <a:srgbClr val="EDE7E3"/>
          </a:solidFill>
          <a:ln cap="flat" cmpd="sng" w="12700">
            <a:solidFill>
              <a:srgbClr val="C98B2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5" name="Google Shape;575;p13"/>
          <p:cNvSpPr/>
          <p:nvPr/>
        </p:nvSpPr>
        <p:spPr>
          <a:xfrm>
            <a:off x="612648" y="4328770"/>
            <a:ext cx="310896" cy="310896"/>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100"/>
              <a:buFont typeface="Trebuchet MS"/>
              <a:buNone/>
            </a:pPr>
            <a:r>
              <a:rPr b="1" i="0" lang="en-US" sz="1100" u="none" cap="none" strike="noStrike">
                <a:solidFill>
                  <a:srgbClr val="0E2F44"/>
                </a:solidFill>
                <a:latin typeface="Trebuchet MS"/>
                <a:ea typeface="Trebuchet MS"/>
                <a:cs typeface="Trebuchet MS"/>
                <a:sym typeface="Trebuchet MS"/>
              </a:rPr>
              <a:t>5</a:t>
            </a:r>
            <a:endParaRPr b="0" i="0" sz="1100" u="none" cap="none" strike="noStrike">
              <a:solidFill>
                <a:schemeClr val="dk1"/>
              </a:solidFill>
              <a:latin typeface="Calibri"/>
              <a:ea typeface="Calibri"/>
              <a:cs typeface="Calibri"/>
              <a:sym typeface="Calibri"/>
            </a:endParaRPr>
          </a:p>
        </p:txBody>
      </p:sp>
      <p:sp>
        <p:nvSpPr>
          <p:cNvPr id="576" name="Google Shape;576;p13"/>
          <p:cNvSpPr/>
          <p:nvPr/>
        </p:nvSpPr>
        <p:spPr>
          <a:xfrm>
            <a:off x="1033272" y="4176979"/>
            <a:ext cx="5029200" cy="614477"/>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200"/>
              <a:buFont typeface="Calibri"/>
              <a:buNone/>
            </a:pPr>
            <a:r>
              <a:rPr b="0" i="0" lang="en-US" sz="1200" u="none" cap="none" strike="noStrike">
                <a:solidFill>
                  <a:srgbClr val="24333D"/>
                </a:solidFill>
                <a:latin typeface="Calibri"/>
                <a:ea typeface="Calibri"/>
                <a:cs typeface="Calibri"/>
                <a:sym typeface="Calibri"/>
              </a:rPr>
              <a:t>Comprehensive Alzheimer's care remains essential for patients' families and healthcare professionals alike.</a:t>
            </a:r>
            <a:endParaRPr b="0" i="0" sz="1200" u="none" cap="none" strike="noStrike">
              <a:solidFill>
                <a:schemeClr val="dk1"/>
              </a:solidFill>
              <a:latin typeface="Calibri"/>
              <a:ea typeface="Calibri"/>
              <a:cs typeface="Calibri"/>
              <a:sym typeface="Calibri"/>
            </a:endParaRPr>
          </a:p>
        </p:txBody>
      </p:sp>
      <p:sp>
        <p:nvSpPr>
          <p:cNvPr id="577" name="Google Shape;577;p13"/>
          <p:cNvSpPr/>
          <p:nvPr/>
        </p:nvSpPr>
        <p:spPr>
          <a:xfrm>
            <a:off x="6382512" y="1170432"/>
            <a:ext cx="5394960" cy="3657600"/>
          </a:xfrm>
          <a:prstGeom prst="roundRect">
            <a:avLst>
              <a:gd fmla="val 1250"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8" name="Google Shape;578;p13"/>
          <p:cNvSpPr/>
          <p:nvPr/>
        </p:nvSpPr>
        <p:spPr>
          <a:xfrm>
            <a:off x="6583680" y="1243584"/>
            <a:ext cx="5029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16697A"/>
              </a:buClr>
              <a:buSzPts val="1000"/>
              <a:buFont typeface="Trebuchet MS"/>
              <a:buNone/>
            </a:pPr>
            <a:r>
              <a:rPr b="1" i="0" lang="en-US" sz="1000" u="none" cap="none" strike="noStrike">
                <a:solidFill>
                  <a:srgbClr val="16697A"/>
                </a:solidFill>
                <a:latin typeface="Trebuchet MS"/>
                <a:ea typeface="Trebuchet MS"/>
                <a:cs typeface="Trebuchet MS"/>
                <a:sym typeface="Trebuchet MS"/>
              </a:rPr>
              <a:t>CONTINUOUS CARE CYCLE</a:t>
            </a:r>
            <a:endParaRPr b="0" i="0" sz="1000" u="none" cap="none" strike="noStrike">
              <a:solidFill>
                <a:schemeClr val="dk1"/>
              </a:solidFill>
              <a:latin typeface="Calibri"/>
              <a:ea typeface="Calibri"/>
              <a:cs typeface="Calibri"/>
              <a:sym typeface="Calibri"/>
            </a:endParaRPr>
          </a:p>
        </p:txBody>
      </p:sp>
      <p:sp>
        <p:nvSpPr>
          <p:cNvPr id="579" name="Google Shape;579;p13"/>
          <p:cNvSpPr/>
          <p:nvPr/>
        </p:nvSpPr>
        <p:spPr>
          <a:xfrm>
            <a:off x="6583680" y="1572768"/>
            <a:ext cx="1179576" cy="676656"/>
          </a:xfrm>
          <a:prstGeom prst="chevron">
            <a:avLst>
              <a:gd fmla="val 5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0" name="Google Shape;580;p13"/>
          <p:cNvSpPr/>
          <p:nvPr/>
        </p:nvSpPr>
        <p:spPr>
          <a:xfrm>
            <a:off x="6858000" y="1572768"/>
            <a:ext cx="649224" cy="676656"/>
          </a:xfrm>
          <a:prstGeom prst="rect">
            <a:avLst/>
          </a:prstGeom>
          <a:noFill/>
          <a:ln>
            <a:noFill/>
          </a:ln>
        </p:spPr>
        <p:txBody>
          <a:bodyPr anchorCtr="0" anchor="ctr" bIns="0" lIns="0" spcFirstLastPara="1" rIns="0" wrap="square" tIns="0">
            <a:noAutofit/>
          </a:bodyPr>
          <a:lstStyle/>
          <a:p>
            <a:pPr indent="0" lvl="0" marL="0" marR="0" rtl="0" algn="ctr">
              <a:lnSpc>
                <a:spcPct val="85000"/>
              </a:lnSpc>
              <a:spcBef>
                <a:spcPts val="0"/>
              </a:spcBef>
              <a:spcAft>
                <a:spcPts val="0"/>
              </a:spcAft>
              <a:buClr>
                <a:srgbClr val="FFFFFF"/>
              </a:buClr>
              <a:buSzPts val="800"/>
              <a:buFont typeface="Calibri"/>
              <a:buNone/>
            </a:pPr>
            <a:r>
              <a:rPr b="1" i="0" lang="en-US" sz="800" u="none" cap="none" strike="noStrike">
                <a:solidFill>
                  <a:srgbClr val="FFFFFF"/>
                </a:solidFill>
                <a:latin typeface="Calibri"/>
                <a:ea typeface="Calibri"/>
                <a:cs typeface="Calibri"/>
                <a:sym typeface="Calibri"/>
              </a:rPr>
              <a:t>Early diagnosis</a:t>
            </a:r>
            <a:endParaRPr b="0" i="0" sz="800" u="none" cap="none" strike="noStrike">
              <a:solidFill>
                <a:schemeClr val="dk1"/>
              </a:solidFill>
              <a:latin typeface="Calibri"/>
              <a:ea typeface="Calibri"/>
              <a:cs typeface="Calibri"/>
              <a:sym typeface="Calibri"/>
            </a:endParaRPr>
          </a:p>
        </p:txBody>
      </p:sp>
      <p:sp>
        <p:nvSpPr>
          <p:cNvPr id="581" name="Google Shape;581;p13"/>
          <p:cNvSpPr/>
          <p:nvPr/>
        </p:nvSpPr>
        <p:spPr>
          <a:xfrm>
            <a:off x="7818120" y="1572768"/>
            <a:ext cx="1179576" cy="676656"/>
          </a:xfrm>
          <a:prstGeom prst="chevron">
            <a:avLst>
              <a:gd fmla="val 5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2" name="Google Shape;582;p13"/>
          <p:cNvSpPr/>
          <p:nvPr/>
        </p:nvSpPr>
        <p:spPr>
          <a:xfrm>
            <a:off x="8092440" y="1572768"/>
            <a:ext cx="649224" cy="676656"/>
          </a:xfrm>
          <a:prstGeom prst="rect">
            <a:avLst/>
          </a:prstGeom>
          <a:noFill/>
          <a:ln>
            <a:noFill/>
          </a:ln>
        </p:spPr>
        <p:txBody>
          <a:bodyPr anchorCtr="0" anchor="ctr" bIns="0" lIns="0" spcFirstLastPara="1" rIns="0" wrap="square" tIns="0">
            <a:noAutofit/>
          </a:bodyPr>
          <a:lstStyle/>
          <a:p>
            <a:pPr indent="0" lvl="0" marL="0" marR="0" rtl="0" algn="ctr">
              <a:lnSpc>
                <a:spcPct val="85000"/>
              </a:lnSpc>
              <a:spcBef>
                <a:spcPts val="0"/>
              </a:spcBef>
              <a:spcAft>
                <a:spcPts val="0"/>
              </a:spcAft>
              <a:buClr>
                <a:srgbClr val="FFFFFF"/>
              </a:buClr>
              <a:buSzPts val="800"/>
              <a:buFont typeface="Calibri"/>
              <a:buNone/>
            </a:pPr>
            <a:r>
              <a:rPr b="1" i="0" lang="en-US" sz="800" u="none" cap="none" strike="noStrike">
                <a:solidFill>
                  <a:srgbClr val="FFFFFF"/>
                </a:solidFill>
                <a:latin typeface="Calibri"/>
                <a:ea typeface="Calibri"/>
                <a:cs typeface="Calibri"/>
                <a:sym typeface="Calibri"/>
              </a:rPr>
              <a:t>Treatment</a:t>
            </a:r>
            <a:endParaRPr b="0" i="0" sz="800" u="none" cap="none" strike="noStrike">
              <a:solidFill>
                <a:schemeClr val="dk1"/>
              </a:solidFill>
              <a:latin typeface="Calibri"/>
              <a:ea typeface="Calibri"/>
              <a:cs typeface="Calibri"/>
              <a:sym typeface="Calibri"/>
            </a:endParaRPr>
          </a:p>
        </p:txBody>
      </p:sp>
      <p:sp>
        <p:nvSpPr>
          <p:cNvPr id="583" name="Google Shape;583;p13"/>
          <p:cNvSpPr/>
          <p:nvPr/>
        </p:nvSpPr>
        <p:spPr>
          <a:xfrm>
            <a:off x="9052560" y="1572768"/>
            <a:ext cx="1179576" cy="676656"/>
          </a:xfrm>
          <a:prstGeom prst="chevron">
            <a:avLst>
              <a:gd fmla="val 5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4" name="Google Shape;584;p13"/>
          <p:cNvSpPr/>
          <p:nvPr/>
        </p:nvSpPr>
        <p:spPr>
          <a:xfrm>
            <a:off x="9326880" y="1572768"/>
            <a:ext cx="649224" cy="676656"/>
          </a:xfrm>
          <a:prstGeom prst="rect">
            <a:avLst/>
          </a:prstGeom>
          <a:noFill/>
          <a:ln>
            <a:noFill/>
          </a:ln>
        </p:spPr>
        <p:txBody>
          <a:bodyPr anchorCtr="0" anchor="ctr" bIns="0" lIns="0" spcFirstLastPara="1" rIns="0" wrap="square" tIns="0">
            <a:noAutofit/>
          </a:bodyPr>
          <a:lstStyle/>
          <a:p>
            <a:pPr indent="0" lvl="0" marL="0" marR="0" rtl="0" algn="ctr">
              <a:lnSpc>
                <a:spcPct val="85000"/>
              </a:lnSpc>
              <a:spcBef>
                <a:spcPts val="0"/>
              </a:spcBef>
              <a:spcAft>
                <a:spcPts val="0"/>
              </a:spcAft>
              <a:buClr>
                <a:srgbClr val="FFFFFF"/>
              </a:buClr>
              <a:buSzPts val="800"/>
              <a:buFont typeface="Calibri"/>
              <a:buNone/>
            </a:pPr>
            <a:r>
              <a:rPr b="1" i="0" lang="en-US" sz="800" u="none" cap="none" strike="noStrike">
                <a:solidFill>
                  <a:srgbClr val="FFFFFF"/>
                </a:solidFill>
                <a:latin typeface="Calibri"/>
                <a:ea typeface="Calibri"/>
                <a:cs typeface="Calibri"/>
                <a:sym typeface="Calibri"/>
              </a:rPr>
              <a:t>Prevention</a:t>
            </a:r>
            <a:endParaRPr b="0" i="0" sz="800" u="none" cap="none" strike="noStrike">
              <a:solidFill>
                <a:schemeClr val="dk1"/>
              </a:solidFill>
              <a:latin typeface="Calibri"/>
              <a:ea typeface="Calibri"/>
              <a:cs typeface="Calibri"/>
              <a:sym typeface="Calibri"/>
            </a:endParaRPr>
          </a:p>
        </p:txBody>
      </p:sp>
      <p:sp>
        <p:nvSpPr>
          <p:cNvPr id="585" name="Google Shape;585;p13"/>
          <p:cNvSpPr/>
          <p:nvPr/>
        </p:nvSpPr>
        <p:spPr>
          <a:xfrm>
            <a:off x="10287000" y="1572768"/>
            <a:ext cx="1179576" cy="676656"/>
          </a:xfrm>
          <a:prstGeom prst="chevron">
            <a:avLst>
              <a:gd fmla="val 5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6" name="Google Shape;586;p13"/>
          <p:cNvSpPr/>
          <p:nvPr/>
        </p:nvSpPr>
        <p:spPr>
          <a:xfrm>
            <a:off x="10561320" y="1572768"/>
            <a:ext cx="649224" cy="676656"/>
          </a:xfrm>
          <a:prstGeom prst="rect">
            <a:avLst/>
          </a:prstGeom>
          <a:noFill/>
          <a:ln>
            <a:noFill/>
          </a:ln>
        </p:spPr>
        <p:txBody>
          <a:bodyPr anchorCtr="0" anchor="ctr" bIns="0" lIns="0" spcFirstLastPara="1" rIns="0" wrap="square" tIns="0">
            <a:noAutofit/>
          </a:bodyPr>
          <a:lstStyle/>
          <a:p>
            <a:pPr indent="0" lvl="0" marL="0" marR="0" rtl="0" algn="ctr">
              <a:lnSpc>
                <a:spcPct val="85000"/>
              </a:lnSpc>
              <a:spcBef>
                <a:spcPts val="0"/>
              </a:spcBef>
              <a:spcAft>
                <a:spcPts val="0"/>
              </a:spcAft>
              <a:buClr>
                <a:srgbClr val="FFFFFF"/>
              </a:buClr>
              <a:buSzPts val="800"/>
              <a:buFont typeface="Calibri"/>
              <a:buNone/>
            </a:pPr>
            <a:r>
              <a:rPr b="1" i="0" lang="en-US" sz="800" u="none" cap="none" strike="noStrike">
                <a:solidFill>
                  <a:srgbClr val="FFFFFF"/>
                </a:solidFill>
                <a:latin typeface="Calibri"/>
                <a:ea typeface="Calibri"/>
                <a:cs typeface="Calibri"/>
                <a:sym typeface="Calibri"/>
              </a:rPr>
              <a:t>Ongoing care</a:t>
            </a:r>
            <a:endParaRPr b="0" i="0" sz="800" u="none" cap="none" strike="noStrike">
              <a:solidFill>
                <a:schemeClr val="dk1"/>
              </a:solidFill>
              <a:latin typeface="Calibri"/>
              <a:ea typeface="Calibri"/>
              <a:cs typeface="Calibri"/>
              <a:sym typeface="Calibri"/>
            </a:endParaRPr>
          </a:p>
        </p:txBody>
      </p:sp>
      <p:sp>
        <p:nvSpPr>
          <p:cNvPr id="587" name="Google Shape;587;p13"/>
          <p:cNvSpPr/>
          <p:nvPr/>
        </p:nvSpPr>
        <p:spPr>
          <a:xfrm>
            <a:off x="6583680" y="2377440"/>
            <a:ext cx="1603248" cy="914400"/>
          </a:xfrm>
          <a:prstGeom prst="roundRect">
            <a:avLst>
              <a:gd fmla="val 6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8" name="Google Shape;588;p13"/>
          <p:cNvSpPr/>
          <p:nvPr/>
        </p:nvSpPr>
        <p:spPr>
          <a:xfrm>
            <a:off x="6629400" y="2450592"/>
            <a:ext cx="1511808" cy="292608"/>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300"/>
              <a:buFont typeface="Trebuchet MS"/>
              <a:buNone/>
            </a:pPr>
            <a:r>
              <a:rPr b="1" i="0" lang="en-US" sz="1300" u="none" cap="none" strike="noStrike">
                <a:solidFill>
                  <a:srgbClr val="FFFFFF"/>
                </a:solidFill>
                <a:latin typeface="Trebuchet MS"/>
                <a:ea typeface="Trebuchet MS"/>
                <a:cs typeface="Trebuchet MS"/>
                <a:sym typeface="Trebuchet MS"/>
              </a:rPr>
              <a:t>Safety</a:t>
            </a:r>
            <a:endParaRPr b="0" i="0" sz="1300" u="none" cap="none" strike="noStrike">
              <a:solidFill>
                <a:schemeClr val="dk1"/>
              </a:solidFill>
              <a:latin typeface="Calibri"/>
              <a:ea typeface="Calibri"/>
              <a:cs typeface="Calibri"/>
              <a:sym typeface="Calibri"/>
            </a:endParaRPr>
          </a:p>
        </p:txBody>
      </p:sp>
      <p:sp>
        <p:nvSpPr>
          <p:cNvPr id="589" name="Google Shape;589;p13"/>
          <p:cNvSpPr/>
          <p:nvPr/>
        </p:nvSpPr>
        <p:spPr>
          <a:xfrm>
            <a:off x="6629400" y="2743200"/>
            <a:ext cx="1511808" cy="502920"/>
          </a:xfrm>
          <a:prstGeom prst="rect">
            <a:avLst/>
          </a:prstGeom>
          <a:noFill/>
          <a:ln>
            <a:noFill/>
          </a:ln>
        </p:spPr>
        <p:txBody>
          <a:bodyPr anchorCtr="0" anchor="t" bIns="45700" lIns="91425" spcFirstLastPara="1" rIns="91425" wrap="square" tIns="45700">
            <a:noAutofit/>
          </a:bodyPr>
          <a:lstStyle/>
          <a:p>
            <a:pPr indent="0" lvl="0" marL="0" marR="0" rtl="0" algn="ctr">
              <a:lnSpc>
                <a:spcPct val="85000"/>
              </a:lnSpc>
              <a:spcBef>
                <a:spcPts val="0"/>
              </a:spcBef>
              <a:spcAft>
                <a:spcPts val="0"/>
              </a:spcAft>
              <a:buClr>
                <a:srgbClr val="FFFFFF"/>
              </a:buClr>
              <a:buSzPts val="900"/>
              <a:buFont typeface="Calibri"/>
              <a:buNone/>
            </a:pPr>
            <a:r>
              <a:rPr b="0" i="0" lang="en-US" sz="900" u="none" cap="none" strike="noStrike">
                <a:solidFill>
                  <a:srgbClr val="FFFFFF"/>
                </a:solidFill>
                <a:latin typeface="Calibri"/>
                <a:ea typeface="Calibri"/>
                <a:cs typeface="Calibri"/>
                <a:sym typeface="Calibri"/>
              </a:rPr>
              <a:t>Collaborative frameworks</a:t>
            </a:r>
            <a:endParaRPr b="0" i="0" sz="900" u="none" cap="none" strike="noStrike">
              <a:solidFill>
                <a:schemeClr val="dk1"/>
              </a:solidFill>
              <a:latin typeface="Calibri"/>
              <a:ea typeface="Calibri"/>
              <a:cs typeface="Calibri"/>
              <a:sym typeface="Calibri"/>
            </a:endParaRPr>
          </a:p>
        </p:txBody>
      </p:sp>
      <p:sp>
        <p:nvSpPr>
          <p:cNvPr id="590" name="Google Shape;590;p13"/>
          <p:cNvSpPr/>
          <p:nvPr/>
        </p:nvSpPr>
        <p:spPr>
          <a:xfrm>
            <a:off x="8278368" y="2377440"/>
            <a:ext cx="1603248" cy="914400"/>
          </a:xfrm>
          <a:prstGeom prst="roundRect">
            <a:avLst>
              <a:gd fmla="val 6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1" name="Google Shape;591;p13"/>
          <p:cNvSpPr/>
          <p:nvPr/>
        </p:nvSpPr>
        <p:spPr>
          <a:xfrm>
            <a:off x="8324088" y="2450592"/>
            <a:ext cx="1511808" cy="292608"/>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FFFFFF"/>
              </a:buClr>
              <a:buSzPts val="1300"/>
              <a:buFont typeface="Trebuchet MS"/>
              <a:buNone/>
            </a:pPr>
            <a:r>
              <a:rPr b="1" i="0" lang="en-US" sz="1300" u="none" cap="none" strike="noStrike">
                <a:solidFill>
                  <a:srgbClr val="FFFFFF"/>
                </a:solidFill>
                <a:latin typeface="Trebuchet MS"/>
                <a:ea typeface="Trebuchet MS"/>
                <a:cs typeface="Trebuchet MS"/>
                <a:sym typeface="Trebuchet MS"/>
              </a:rPr>
              <a:t>Quality</a:t>
            </a:r>
            <a:endParaRPr b="0" i="0" sz="1300" u="none" cap="none" strike="noStrike">
              <a:solidFill>
                <a:schemeClr val="dk1"/>
              </a:solidFill>
              <a:latin typeface="Calibri"/>
              <a:ea typeface="Calibri"/>
              <a:cs typeface="Calibri"/>
              <a:sym typeface="Calibri"/>
            </a:endParaRPr>
          </a:p>
        </p:txBody>
      </p:sp>
      <p:sp>
        <p:nvSpPr>
          <p:cNvPr id="592" name="Google Shape;592;p13"/>
          <p:cNvSpPr/>
          <p:nvPr/>
        </p:nvSpPr>
        <p:spPr>
          <a:xfrm>
            <a:off x="8324088" y="2743200"/>
            <a:ext cx="1511808" cy="502920"/>
          </a:xfrm>
          <a:prstGeom prst="rect">
            <a:avLst/>
          </a:prstGeom>
          <a:noFill/>
          <a:ln>
            <a:noFill/>
          </a:ln>
        </p:spPr>
        <p:txBody>
          <a:bodyPr anchorCtr="0" anchor="t" bIns="45700" lIns="91425" spcFirstLastPara="1" rIns="91425" wrap="square" tIns="45700">
            <a:noAutofit/>
          </a:bodyPr>
          <a:lstStyle/>
          <a:p>
            <a:pPr indent="0" lvl="0" marL="0" marR="0" rtl="0" algn="ctr">
              <a:lnSpc>
                <a:spcPct val="85000"/>
              </a:lnSpc>
              <a:spcBef>
                <a:spcPts val="0"/>
              </a:spcBef>
              <a:spcAft>
                <a:spcPts val="0"/>
              </a:spcAft>
              <a:buClr>
                <a:srgbClr val="FFFFFF"/>
              </a:buClr>
              <a:buSzPts val="900"/>
              <a:buFont typeface="Calibri"/>
              <a:buNone/>
            </a:pPr>
            <a:r>
              <a:rPr b="0" i="0" lang="en-US" sz="900" u="none" cap="none" strike="noStrike">
                <a:solidFill>
                  <a:srgbClr val="FFFFFF"/>
                </a:solidFill>
                <a:latin typeface="Calibri"/>
                <a:ea typeface="Calibri"/>
                <a:cs typeface="Calibri"/>
                <a:sym typeface="Calibri"/>
              </a:rPr>
              <a:t>Evidence based care</a:t>
            </a:r>
            <a:endParaRPr b="0" i="0" sz="900" u="none" cap="none" strike="noStrike">
              <a:solidFill>
                <a:schemeClr val="dk1"/>
              </a:solidFill>
              <a:latin typeface="Calibri"/>
              <a:ea typeface="Calibri"/>
              <a:cs typeface="Calibri"/>
              <a:sym typeface="Calibri"/>
            </a:endParaRPr>
          </a:p>
        </p:txBody>
      </p:sp>
      <p:sp>
        <p:nvSpPr>
          <p:cNvPr id="593" name="Google Shape;593;p13"/>
          <p:cNvSpPr/>
          <p:nvPr/>
        </p:nvSpPr>
        <p:spPr>
          <a:xfrm>
            <a:off x="9973056" y="2377440"/>
            <a:ext cx="1603248" cy="914400"/>
          </a:xfrm>
          <a:prstGeom prst="roundRect">
            <a:avLst>
              <a:gd fmla="val 6000" name="adj"/>
            </a:avLst>
          </a:prstGeom>
          <a:solidFill>
            <a:srgbClr val="82C0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4" name="Google Shape;594;p13"/>
          <p:cNvSpPr/>
          <p:nvPr/>
        </p:nvSpPr>
        <p:spPr>
          <a:xfrm>
            <a:off x="10018776" y="2450592"/>
            <a:ext cx="1511808" cy="292608"/>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Clr>
                <a:srgbClr val="0E2F44"/>
              </a:buClr>
              <a:buSzPts val="1300"/>
              <a:buFont typeface="Trebuchet MS"/>
              <a:buNone/>
            </a:pPr>
            <a:r>
              <a:rPr b="1" i="0" lang="en-US" sz="1300" u="none" cap="none" strike="noStrike">
                <a:solidFill>
                  <a:srgbClr val="0E2F44"/>
                </a:solidFill>
                <a:latin typeface="Trebuchet MS"/>
                <a:ea typeface="Trebuchet MS"/>
                <a:cs typeface="Trebuchet MS"/>
                <a:sym typeface="Trebuchet MS"/>
              </a:rPr>
              <a:t>Wellbeing</a:t>
            </a:r>
            <a:endParaRPr b="0" i="0" sz="1300" u="none" cap="none" strike="noStrike">
              <a:solidFill>
                <a:schemeClr val="dk1"/>
              </a:solidFill>
              <a:latin typeface="Calibri"/>
              <a:ea typeface="Calibri"/>
              <a:cs typeface="Calibri"/>
              <a:sym typeface="Calibri"/>
            </a:endParaRPr>
          </a:p>
        </p:txBody>
      </p:sp>
      <p:sp>
        <p:nvSpPr>
          <p:cNvPr id="595" name="Google Shape;595;p13"/>
          <p:cNvSpPr/>
          <p:nvPr/>
        </p:nvSpPr>
        <p:spPr>
          <a:xfrm>
            <a:off x="10018776" y="2743200"/>
            <a:ext cx="1511808" cy="502920"/>
          </a:xfrm>
          <a:prstGeom prst="rect">
            <a:avLst/>
          </a:prstGeom>
          <a:noFill/>
          <a:ln>
            <a:noFill/>
          </a:ln>
        </p:spPr>
        <p:txBody>
          <a:bodyPr anchorCtr="0" anchor="t" bIns="45700" lIns="91425" spcFirstLastPara="1" rIns="91425" wrap="square" tIns="45700">
            <a:noAutofit/>
          </a:bodyPr>
          <a:lstStyle/>
          <a:p>
            <a:pPr indent="0" lvl="0" marL="0" marR="0" rtl="0" algn="ctr">
              <a:lnSpc>
                <a:spcPct val="85000"/>
              </a:lnSpc>
              <a:spcBef>
                <a:spcPts val="0"/>
              </a:spcBef>
              <a:spcAft>
                <a:spcPts val="0"/>
              </a:spcAft>
              <a:buClr>
                <a:srgbClr val="0E2F44"/>
              </a:buClr>
              <a:buSzPts val="900"/>
              <a:buFont typeface="Calibri"/>
              <a:buNone/>
            </a:pPr>
            <a:r>
              <a:rPr b="0" i="0" lang="en-US" sz="900" u="none" cap="none" strike="noStrike">
                <a:solidFill>
                  <a:srgbClr val="0E2F44"/>
                </a:solidFill>
                <a:latin typeface="Calibri"/>
                <a:ea typeface="Calibri"/>
                <a:cs typeface="Calibri"/>
                <a:sym typeface="Calibri"/>
              </a:rPr>
              <a:t>Awareness and support</a:t>
            </a:r>
            <a:endParaRPr b="0" i="0" sz="900" u="none" cap="none" strike="noStrike">
              <a:solidFill>
                <a:schemeClr val="dk1"/>
              </a:solidFill>
              <a:latin typeface="Calibri"/>
              <a:ea typeface="Calibri"/>
              <a:cs typeface="Calibri"/>
              <a:sym typeface="Calibri"/>
            </a:endParaRPr>
          </a:p>
        </p:txBody>
      </p:sp>
      <p:pic>
        <p:nvPicPr>
          <p:cNvPr id="596" name="Google Shape;596;p13"/>
          <p:cNvPicPr preferRelativeResize="0"/>
          <p:nvPr/>
        </p:nvPicPr>
        <p:blipFill rotWithShape="1">
          <a:blip r:embed="rId3">
            <a:alphaModFix/>
          </a:blip>
          <a:srcRect b="0" l="0" r="0" t="0"/>
          <a:stretch/>
        </p:blipFill>
        <p:spPr>
          <a:xfrm>
            <a:off x="6537960" y="3429000"/>
            <a:ext cx="5084064" cy="1325880"/>
          </a:xfrm>
          <a:prstGeom prst="rect">
            <a:avLst/>
          </a:prstGeom>
          <a:noFill/>
          <a:ln>
            <a:noFill/>
          </a:ln>
        </p:spPr>
      </p:pic>
      <p:sp>
        <p:nvSpPr>
          <p:cNvPr id="597" name="Google Shape;597;p13"/>
          <p:cNvSpPr/>
          <p:nvPr/>
        </p:nvSpPr>
        <p:spPr>
          <a:xfrm>
            <a:off x="411480" y="4956048"/>
            <a:ext cx="11365992" cy="1325880"/>
          </a:xfrm>
          <a:prstGeom prst="roundRect">
            <a:avLst>
              <a:gd fmla="val 3448" name="adj"/>
            </a:avLst>
          </a:prstGeom>
          <a:solidFill>
            <a:srgbClr val="E8EFF3"/>
          </a:solidFill>
          <a:ln cap="flat" cmpd="sng" w="12700">
            <a:solidFill>
              <a:srgbClr val="D3DCE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8" name="Google Shape;598;p13"/>
          <p:cNvSpPr/>
          <p:nvPr/>
        </p:nvSpPr>
        <p:spPr>
          <a:xfrm>
            <a:off x="411480" y="4956048"/>
            <a:ext cx="68580" cy="1325880"/>
          </a:xfrm>
          <a:prstGeom prst="roundRect">
            <a:avLst>
              <a:gd fmla="val 40000" name="adj"/>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9" name="Google Shape;599;p13"/>
          <p:cNvSpPr/>
          <p:nvPr/>
        </p:nvSpPr>
        <p:spPr>
          <a:xfrm>
            <a:off x="621792" y="5029200"/>
            <a:ext cx="11018520" cy="118872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100"/>
              <a:buFont typeface="Calibri"/>
              <a:buNone/>
            </a:pPr>
            <a:r>
              <a:rPr b="0" i="0" lang="en-US" sz="1100" u="none" cap="none" strike="noStrike">
                <a:solidFill>
                  <a:srgbClr val="24333D"/>
                </a:solidFill>
                <a:latin typeface="Calibri"/>
                <a:ea typeface="Calibri"/>
                <a:cs typeface="Calibri"/>
                <a:sym typeface="Calibri"/>
              </a:rPr>
              <a:t>The Alzheimer disease involves extensive measures in terms of the early diagnosis, excellent treatment, prevention, and life-long management. Medical practitioners are also significant in providing evidence based, compassionate and personal care. Collaboration will contribute to safety, quality of life, and wellbeing. There should be improved patient, family and community education and support.</a:t>
            </a:r>
            <a:endParaRPr b="0" i="0" sz="1100" u="none" cap="none" strike="noStrik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8FA"/>
        </a:solidFill>
      </p:bgPr>
    </p:bg>
    <p:spTree>
      <p:nvGrpSpPr>
        <p:cNvPr id="604" name="Shape 604"/>
        <p:cNvGrpSpPr/>
        <p:nvPr/>
      </p:nvGrpSpPr>
      <p:grpSpPr>
        <a:xfrm>
          <a:off x="0" y="0"/>
          <a:ext cx="0" cy="0"/>
          <a:chOff x="0" y="0"/>
          <a:chExt cx="0" cy="0"/>
        </a:xfrm>
      </p:grpSpPr>
      <p:sp>
        <p:nvSpPr>
          <p:cNvPr id="605" name="Google Shape;605;p14"/>
          <p:cNvSpPr/>
          <p:nvPr/>
        </p:nvSpPr>
        <p:spPr>
          <a:xfrm>
            <a:off x="0" y="0"/>
            <a:ext cx="12191695" cy="868680"/>
          </a:xfrm>
          <a:prstGeom prst="rect">
            <a:avLst/>
          </a:prstGeom>
          <a:solidFill>
            <a:srgbClr val="0E2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6" name="Google Shape;606;p14"/>
          <p:cNvSpPr/>
          <p:nvPr/>
        </p:nvSpPr>
        <p:spPr>
          <a:xfrm>
            <a:off x="0" y="868680"/>
            <a:ext cx="12191695" cy="45720"/>
          </a:xfrm>
          <a:prstGeom prst="rect">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7" name="Google Shape;607;p14"/>
          <p:cNvSpPr/>
          <p:nvPr/>
        </p:nvSpPr>
        <p:spPr>
          <a:xfrm>
            <a:off x="411480" y="182880"/>
            <a:ext cx="10515600" cy="512064"/>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400"/>
              <a:buFont typeface="Trebuchet MS"/>
              <a:buNone/>
            </a:pPr>
            <a:r>
              <a:rPr b="1" i="0" lang="en-US" sz="2400" u="none" cap="none" strike="noStrike">
                <a:solidFill>
                  <a:srgbClr val="FFFFFF"/>
                </a:solidFill>
                <a:latin typeface="Trebuchet MS"/>
                <a:ea typeface="Trebuchet MS"/>
                <a:cs typeface="Trebuchet MS"/>
                <a:sym typeface="Trebuchet MS"/>
              </a:rPr>
              <a:t>Reference List</a:t>
            </a:r>
            <a:endParaRPr b="0" i="0" sz="2400" u="none" cap="none" strike="noStrike">
              <a:solidFill>
                <a:schemeClr val="dk1"/>
              </a:solidFill>
              <a:latin typeface="Calibri"/>
              <a:ea typeface="Calibri"/>
              <a:cs typeface="Calibri"/>
              <a:sym typeface="Calibri"/>
            </a:endParaRPr>
          </a:p>
        </p:txBody>
      </p:sp>
      <p:sp>
        <p:nvSpPr>
          <p:cNvPr id="608" name="Google Shape;608;p14"/>
          <p:cNvSpPr/>
          <p:nvPr/>
        </p:nvSpPr>
        <p:spPr>
          <a:xfrm>
            <a:off x="411480" y="1188720"/>
            <a:ext cx="11365992" cy="960120"/>
          </a:xfrm>
          <a:prstGeom prst="roundRect">
            <a:avLst>
              <a:gd fmla="val 4762"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9" name="Google Shape;609;p14"/>
          <p:cNvSpPr/>
          <p:nvPr/>
        </p:nvSpPr>
        <p:spPr>
          <a:xfrm>
            <a:off x="411480" y="1188720"/>
            <a:ext cx="68580" cy="960120"/>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0" name="Google Shape;610;p14"/>
          <p:cNvSpPr/>
          <p:nvPr/>
        </p:nvSpPr>
        <p:spPr>
          <a:xfrm>
            <a:off x="621792" y="1234440"/>
            <a:ext cx="11018520" cy="86868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050"/>
              <a:buFont typeface="Calibri"/>
              <a:buNone/>
            </a:pPr>
            <a:r>
              <a:rPr b="0" i="0" lang="en-US" sz="1050" u="none" cap="none" strike="noStrike">
                <a:solidFill>
                  <a:srgbClr val="24333D"/>
                </a:solidFill>
                <a:latin typeface="Calibri"/>
                <a:ea typeface="Calibri"/>
                <a:cs typeface="Calibri"/>
                <a:sym typeface="Calibri"/>
              </a:rPr>
              <a:t>Atkins, K.J., Kahn, J.G. and Possin, K.L., 2026. Cost‐effectiveness and impact at scale of collaborative care and lecanemab for Alzheimer's disease. Alzheimer's &amp; Dementia: Behavior &amp; Socioeconomics of Aging, 2(1), p.e70054.</a:t>
            </a:r>
            <a:endParaRPr b="0" i="0" sz="1050" u="none" cap="none" strike="noStrike">
              <a:solidFill>
                <a:schemeClr val="dk1"/>
              </a:solidFill>
              <a:latin typeface="Calibri"/>
              <a:ea typeface="Calibri"/>
              <a:cs typeface="Calibri"/>
              <a:sym typeface="Calibri"/>
            </a:endParaRPr>
          </a:p>
        </p:txBody>
      </p:sp>
      <p:sp>
        <p:nvSpPr>
          <p:cNvPr id="611" name="Google Shape;611;p14"/>
          <p:cNvSpPr/>
          <p:nvPr/>
        </p:nvSpPr>
        <p:spPr>
          <a:xfrm>
            <a:off x="411480" y="2221992"/>
            <a:ext cx="11365992" cy="960120"/>
          </a:xfrm>
          <a:prstGeom prst="roundRect">
            <a:avLst>
              <a:gd fmla="val 4762"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2" name="Google Shape;612;p14"/>
          <p:cNvSpPr/>
          <p:nvPr/>
        </p:nvSpPr>
        <p:spPr>
          <a:xfrm>
            <a:off x="411480" y="2221992"/>
            <a:ext cx="68580" cy="960120"/>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3" name="Google Shape;613;p14"/>
          <p:cNvSpPr/>
          <p:nvPr/>
        </p:nvSpPr>
        <p:spPr>
          <a:xfrm>
            <a:off x="621792" y="2267712"/>
            <a:ext cx="11018520" cy="86868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050"/>
              <a:buFont typeface="Calibri"/>
              <a:buNone/>
            </a:pPr>
            <a:r>
              <a:rPr b="0" i="0" lang="en-US" sz="1050" u="none" cap="none" strike="noStrike">
                <a:solidFill>
                  <a:srgbClr val="24333D"/>
                </a:solidFill>
                <a:latin typeface="Calibri"/>
                <a:ea typeface="Calibri"/>
                <a:cs typeface="Calibri"/>
                <a:sym typeface="Calibri"/>
              </a:rPr>
              <a:t>Clina, J.G., Helsel, B.C., Hartley, S.L., White, D.A., Fleming‐Batayneh, V.L., Handen, B., Christian, B., Head, E., Mapstone, M., Hom, C.L. and Ances, B., 2026. The impact of congenital heart disease on the timing of Alzheimer's disease in Down syndrome. Alzheimer's &amp; Dementia: Diagnosis, Assessment &amp; Disease Monitoring, 18(1), p.e70257.</a:t>
            </a:r>
            <a:endParaRPr b="0" i="0" sz="1050" u="none" cap="none" strike="noStrike">
              <a:solidFill>
                <a:schemeClr val="dk1"/>
              </a:solidFill>
              <a:latin typeface="Calibri"/>
              <a:ea typeface="Calibri"/>
              <a:cs typeface="Calibri"/>
              <a:sym typeface="Calibri"/>
            </a:endParaRPr>
          </a:p>
        </p:txBody>
      </p:sp>
      <p:sp>
        <p:nvSpPr>
          <p:cNvPr id="614" name="Google Shape;614;p14"/>
          <p:cNvSpPr/>
          <p:nvPr/>
        </p:nvSpPr>
        <p:spPr>
          <a:xfrm>
            <a:off x="411480" y="3255264"/>
            <a:ext cx="11365992" cy="960120"/>
          </a:xfrm>
          <a:prstGeom prst="roundRect">
            <a:avLst>
              <a:gd fmla="val 4762"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5" name="Google Shape;615;p14"/>
          <p:cNvSpPr/>
          <p:nvPr/>
        </p:nvSpPr>
        <p:spPr>
          <a:xfrm>
            <a:off x="411480" y="3255264"/>
            <a:ext cx="68580" cy="960120"/>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6" name="Google Shape;616;p14"/>
          <p:cNvSpPr/>
          <p:nvPr/>
        </p:nvSpPr>
        <p:spPr>
          <a:xfrm>
            <a:off x="621792" y="3300984"/>
            <a:ext cx="11018520" cy="86868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050"/>
              <a:buFont typeface="Calibri"/>
              <a:buNone/>
            </a:pPr>
            <a:r>
              <a:rPr b="0" i="0" lang="en-US" sz="1050" u="none" cap="none" strike="noStrike">
                <a:solidFill>
                  <a:srgbClr val="24333D"/>
                </a:solidFill>
                <a:latin typeface="Calibri"/>
                <a:ea typeface="Calibri"/>
                <a:cs typeface="Calibri"/>
                <a:sym typeface="Calibri"/>
              </a:rPr>
              <a:t>Grese, Z., Naidu, A., Silverglate, B.D. and Grossberg, G.T., 2026. The impact of the ketogenic diet on Alzheimer's disease progression. Expert Review of Neurotherapeutics, 26(3), pp.265-277.</a:t>
            </a:r>
            <a:endParaRPr b="0" i="0" sz="1050" u="none" cap="none" strike="noStrike">
              <a:solidFill>
                <a:schemeClr val="dk1"/>
              </a:solidFill>
              <a:latin typeface="Calibri"/>
              <a:ea typeface="Calibri"/>
              <a:cs typeface="Calibri"/>
              <a:sym typeface="Calibri"/>
            </a:endParaRPr>
          </a:p>
        </p:txBody>
      </p:sp>
      <p:sp>
        <p:nvSpPr>
          <p:cNvPr id="617" name="Google Shape;617;p14"/>
          <p:cNvSpPr/>
          <p:nvPr/>
        </p:nvSpPr>
        <p:spPr>
          <a:xfrm>
            <a:off x="411480" y="4288536"/>
            <a:ext cx="11365992" cy="960120"/>
          </a:xfrm>
          <a:prstGeom prst="roundRect">
            <a:avLst>
              <a:gd fmla="val 4762"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8" name="Google Shape;618;p14"/>
          <p:cNvSpPr/>
          <p:nvPr/>
        </p:nvSpPr>
        <p:spPr>
          <a:xfrm>
            <a:off x="411480" y="4288536"/>
            <a:ext cx="68580" cy="960120"/>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9" name="Google Shape;619;p14"/>
          <p:cNvSpPr/>
          <p:nvPr/>
        </p:nvSpPr>
        <p:spPr>
          <a:xfrm>
            <a:off x="621792" y="4334256"/>
            <a:ext cx="11018520" cy="86868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050"/>
              <a:buFont typeface="Calibri"/>
              <a:buNone/>
            </a:pPr>
            <a:r>
              <a:rPr b="0" i="0" lang="en-US" sz="1050" u="none" cap="none" strike="noStrike">
                <a:solidFill>
                  <a:srgbClr val="24333D"/>
                </a:solidFill>
                <a:latin typeface="Calibri"/>
                <a:ea typeface="Calibri"/>
                <a:cs typeface="Calibri"/>
                <a:sym typeface="Calibri"/>
              </a:rPr>
              <a:t>Grossberg, G., Willey, C., Houle, C., Schein, J., Bungay, R., Cloutier, M., Gauthier-Loiselle, M., Chan, D., Guerin, A., Ismail, Z. and Aggarwal, J., 2026. Agitation in individuals with Alzheimer's disease: an assessment of behaviors using the Cohen-Mansfield Agitation Inventory in community-dwellers and impact on caregiver experience. Dementia, 25(2), pp.421-442.</a:t>
            </a:r>
            <a:endParaRPr b="0" i="0" sz="1050" u="none" cap="none" strike="noStrike">
              <a:solidFill>
                <a:schemeClr val="dk1"/>
              </a:solidFill>
              <a:latin typeface="Calibri"/>
              <a:ea typeface="Calibri"/>
              <a:cs typeface="Calibri"/>
              <a:sym typeface="Calibri"/>
            </a:endParaRPr>
          </a:p>
        </p:txBody>
      </p:sp>
      <p:sp>
        <p:nvSpPr>
          <p:cNvPr id="620" name="Google Shape;620;p14"/>
          <p:cNvSpPr/>
          <p:nvPr/>
        </p:nvSpPr>
        <p:spPr>
          <a:xfrm>
            <a:off x="411480" y="5321808"/>
            <a:ext cx="11365992" cy="960120"/>
          </a:xfrm>
          <a:prstGeom prst="roundRect">
            <a:avLst>
              <a:gd fmla="val 4762"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1" name="Google Shape;621;p14"/>
          <p:cNvSpPr/>
          <p:nvPr/>
        </p:nvSpPr>
        <p:spPr>
          <a:xfrm>
            <a:off x="411480" y="5321808"/>
            <a:ext cx="68580" cy="960120"/>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2" name="Google Shape;622;p14"/>
          <p:cNvSpPr/>
          <p:nvPr/>
        </p:nvSpPr>
        <p:spPr>
          <a:xfrm>
            <a:off x="621792" y="5367528"/>
            <a:ext cx="11018520" cy="86868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050"/>
              <a:buFont typeface="Calibri"/>
              <a:buNone/>
            </a:pPr>
            <a:r>
              <a:rPr b="0" i="0" lang="en-US" sz="1050" u="none" cap="none" strike="noStrike">
                <a:solidFill>
                  <a:srgbClr val="24333D"/>
                </a:solidFill>
                <a:latin typeface="Calibri"/>
                <a:ea typeface="Calibri"/>
                <a:cs typeface="Calibri"/>
                <a:sym typeface="Calibri"/>
              </a:rPr>
              <a:t>Kanoria, S., Veitch, D.P., Miller, M.J., Aisen, P.S., Beckett, L.A., Green, R.C., Harvey, D.J., Jack Jr, C.R., Jagust, W., Lee, E.B. and Nho, K., 2026. Clinical impact of the Alzheimer's Disease Neuroimaging Initiative: A review of studies using ADNI data (2023 to June 2025). Alzheimer's &amp; Dementia, 22(4), p.e71353.</a:t>
            </a:r>
            <a:endParaRPr b="0" i="0" sz="1050" u="none" cap="none" strike="noStrike">
              <a:solidFill>
                <a:schemeClr val="dk1"/>
              </a:solidFill>
              <a:latin typeface="Calibri"/>
              <a:ea typeface="Calibri"/>
              <a:cs typeface="Calibri"/>
              <a:sym typeface="Calibri"/>
            </a:endParaRPr>
          </a:p>
        </p:txBody>
      </p:sp>
      <p:cxnSp>
        <p:nvCxnSpPr>
          <p:cNvPr id="623" name="Google Shape;623;p14"/>
          <p:cNvCxnSpPr/>
          <p:nvPr/>
        </p:nvCxnSpPr>
        <p:spPr>
          <a:xfrm>
            <a:off x="411480" y="6419088"/>
            <a:ext cx="11365992" cy="0"/>
          </a:xfrm>
          <a:prstGeom prst="straightConnector1">
            <a:avLst/>
          </a:prstGeom>
          <a:noFill/>
          <a:ln cap="flat" cmpd="sng" w="12700">
            <a:solidFill>
              <a:srgbClr val="D3DCE2"/>
            </a:solidFill>
            <a:prstDash val="solid"/>
            <a:round/>
            <a:headEnd len="sm" w="sm" type="none"/>
            <a:tailEnd len="sm" w="sm" type="none"/>
          </a:ln>
        </p:spPr>
      </p:cxnSp>
      <p:sp>
        <p:nvSpPr>
          <p:cNvPr id="624" name="Google Shape;624;p14"/>
          <p:cNvSpPr/>
          <p:nvPr/>
        </p:nvSpPr>
        <p:spPr>
          <a:xfrm>
            <a:off x="411480" y="645566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5"/>
              </a:buClr>
              <a:buSzPts val="900"/>
              <a:buFont typeface="Calibri"/>
              <a:buNone/>
            </a:pPr>
            <a:r>
              <a:rPr b="0" i="0" lang="en-US" sz="900" u="none" cap="none" strike="noStrike">
                <a:solidFill>
                  <a:srgbClr val="5B6B75"/>
                </a:solidFill>
                <a:latin typeface="Calibri"/>
                <a:ea typeface="Calibri"/>
                <a:cs typeface="Calibri"/>
                <a:sym typeface="Calibri"/>
              </a:rPr>
              <a:t>Alzheimer's Disease | Community Nursing</a:t>
            </a:r>
            <a:endParaRPr b="0" i="0" sz="900" u="none" cap="none" strike="noStrike">
              <a:solidFill>
                <a:schemeClr val="dk1"/>
              </a:solidFill>
              <a:latin typeface="Calibri"/>
              <a:ea typeface="Calibri"/>
              <a:cs typeface="Calibri"/>
              <a:sym typeface="Calibri"/>
            </a:endParaRPr>
          </a:p>
        </p:txBody>
      </p:sp>
      <p:sp>
        <p:nvSpPr>
          <p:cNvPr id="625" name="Google Shape;625;p14"/>
          <p:cNvSpPr/>
          <p:nvPr/>
        </p:nvSpPr>
        <p:spPr>
          <a:xfrm>
            <a:off x="10881360" y="6455664"/>
            <a:ext cx="896112"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16697A"/>
              </a:buClr>
              <a:buSzPts val="900"/>
              <a:buFont typeface="Calibri"/>
              <a:buNone/>
            </a:pPr>
            <a:r>
              <a:rPr b="1" i="0" lang="en-US" sz="900" u="none" cap="none" strike="noStrike">
                <a:solidFill>
                  <a:srgbClr val="16697A"/>
                </a:solidFill>
                <a:latin typeface="Calibri"/>
                <a:ea typeface="Calibri"/>
                <a:cs typeface="Calibri"/>
                <a:sym typeface="Calibri"/>
              </a:rPr>
              <a:t>12</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8FA"/>
        </a:solidFill>
      </p:bgPr>
    </p:bg>
    <p:spTree>
      <p:nvGrpSpPr>
        <p:cNvPr id="630" name="Shape 630"/>
        <p:cNvGrpSpPr/>
        <p:nvPr/>
      </p:nvGrpSpPr>
      <p:grpSpPr>
        <a:xfrm>
          <a:off x="0" y="0"/>
          <a:ext cx="0" cy="0"/>
          <a:chOff x="0" y="0"/>
          <a:chExt cx="0" cy="0"/>
        </a:xfrm>
      </p:grpSpPr>
      <p:sp>
        <p:nvSpPr>
          <p:cNvPr id="631" name="Google Shape;631;p15"/>
          <p:cNvSpPr/>
          <p:nvPr/>
        </p:nvSpPr>
        <p:spPr>
          <a:xfrm>
            <a:off x="0" y="0"/>
            <a:ext cx="12191695" cy="868680"/>
          </a:xfrm>
          <a:prstGeom prst="rect">
            <a:avLst/>
          </a:prstGeom>
          <a:solidFill>
            <a:srgbClr val="0E2F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2" name="Google Shape;632;p15"/>
          <p:cNvSpPr/>
          <p:nvPr/>
        </p:nvSpPr>
        <p:spPr>
          <a:xfrm>
            <a:off x="0" y="868680"/>
            <a:ext cx="12191695" cy="45720"/>
          </a:xfrm>
          <a:prstGeom prst="rect">
            <a:avLst/>
          </a:prstGeom>
          <a:solidFill>
            <a:srgbClr val="C98B2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3" name="Google Shape;633;p15"/>
          <p:cNvSpPr/>
          <p:nvPr/>
        </p:nvSpPr>
        <p:spPr>
          <a:xfrm>
            <a:off x="411480" y="182880"/>
            <a:ext cx="10515600" cy="512064"/>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FFFFFF"/>
              </a:buClr>
              <a:buSzPts val="2400"/>
              <a:buFont typeface="Trebuchet MS"/>
              <a:buNone/>
            </a:pPr>
            <a:r>
              <a:rPr b="1" i="0" lang="en-US" sz="2400" u="none" cap="none" strike="noStrike">
                <a:solidFill>
                  <a:srgbClr val="FFFFFF"/>
                </a:solidFill>
                <a:latin typeface="Trebuchet MS"/>
                <a:ea typeface="Trebuchet MS"/>
                <a:cs typeface="Trebuchet MS"/>
                <a:sym typeface="Trebuchet MS"/>
              </a:rPr>
              <a:t>Reference List (continued)</a:t>
            </a:r>
            <a:endParaRPr b="0" i="0" sz="2400" u="none" cap="none" strike="noStrike">
              <a:solidFill>
                <a:schemeClr val="dk1"/>
              </a:solidFill>
              <a:latin typeface="Calibri"/>
              <a:ea typeface="Calibri"/>
              <a:cs typeface="Calibri"/>
              <a:sym typeface="Calibri"/>
            </a:endParaRPr>
          </a:p>
        </p:txBody>
      </p:sp>
      <p:sp>
        <p:nvSpPr>
          <p:cNvPr id="634" name="Google Shape;634;p15"/>
          <p:cNvSpPr/>
          <p:nvPr/>
        </p:nvSpPr>
        <p:spPr>
          <a:xfrm>
            <a:off x="411480" y="1188720"/>
            <a:ext cx="11365992" cy="960120"/>
          </a:xfrm>
          <a:prstGeom prst="roundRect">
            <a:avLst>
              <a:gd fmla="val 4762"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5" name="Google Shape;635;p15"/>
          <p:cNvSpPr/>
          <p:nvPr/>
        </p:nvSpPr>
        <p:spPr>
          <a:xfrm>
            <a:off x="411480" y="1188720"/>
            <a:ext cx="68580" cy="960120"/>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6" name="Google Shape;636;p15"/>
          <p:cNvSpPr/>
          <p:nvPr/>
        </p:nvSpPr>
        <p:spPr>
          <a:xfrm>
            <a:off x="621792" y="1234440"/>
            <a:ext cx="11018520" cy="86868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050"/>
              <a:buFont typeface="Calibri"/>
              <a:buNone/>
            </a:pPr>
            <a:r>
              <a:rPr b="0" i="0" lang="en-US" sz="1050" u="none" cap="none" strike="noStrike">
                <a:solidFill>
                  <a:srgbClr val="24333D"/>
                </a:solidFill>
                <a:latin typeface="Calibri"/>
                <a:ea typeface="Calibri"/>
                <a:cs typeface="Calibri"/>
                <a:sym typeface="Calibri"/>
              </a:rPr>
              <a:t>Liu, R., Deng, Q., Gong, L. and Yang, L., 2026. Role Shift of Glial Cells from Physiology to Pathology in Alzheimer's Disease: The Regulatory Impact of Exercise: R. Liu et al.: Exercise Modulates Glial Cells in AD. Neuroscience Bulletin, pp.1-33.</a:t>
            </a:r>
            <a:endParaRPr b="0" i="0" sz="1050" u="none" cap="none" strike="noStrike">
              <a:solidFill>
                <a:schemeClr val="dk1"/>
              </a:solidFill>
              <a:latin typeface="Calibri"/>
              <a:ea typeface="Calibri"/>
              <a:cs typeface="Calibri"/>
              <a:sym typeface="Calibri"/>
            </a:endParaRPr>
          </a:p>
        </p:txBody>
      </p:sp>
      <p:sp>
        <p:nvSpPr>
          <p:cNvPr id="637" name="Google Shape;637;p15"/>
          <p:cNvSpPr/>
          <p:nvPr/>
        </p:nvSpPr>
        <p:spPr>
          <a:xfrm>
            <a:off x="411480" y="2221992"/>
            <a:ext cx="11365992" cy="960120"/>
          </a:xfrm>
          <a:prstGeom prst="roundRect">
            <a:avLst>
              <a:gd fmla="val 4762"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8" name="Google Shape;638;p15"/>
          <p:cNvSpPr/>
          <p:nvPr/>
        </p:nvSpPr>
        <p:spPr>
          <a:xfrm>
            <a:off x="411480" y="2221992"/>
            <a:ext cx="68580" cy="960120"/>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9" name="Google Shape;639;p15"/>
          <p:cNvSpPr/>
          <p:nvPr/>
        </p:nvSpPr>
        <p:spPr>
          <a:xfrm>
            <a:off x="621792" y="2267712"/>
            <a:ext cx="11018520" cy="86868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050"/>
              <a:buFont typeface="Calibri"/>
              <a:buNone/>
            </a:pPr>
            <a:r>
              <a:rPr b="0" i="0" lang="en-US" sz="1050" u="none" cap="none" strike="noStrike">
                <a:solidFill>
                  <a:srgbClr val="24333D"/>
                </a:solidFill>
                <a:latin typeface="Calibri"/>
                <a:ea typeface="Calibri"/>
                <a:cs typeface="Calibri"/>
                <a:sym typeface="Calibri"/>
              </a:rPr>
              <a:t>Marriott, A.E., Schroeder, J.P., Korukonda, A., Pate, B.S., McCann, K.E., Weinshenker, D. and Kelberman, M.A., 2026. Impact of early locus coeruleus lesions in the TgF344 Alzheimer's disease rat model. Alzheimer's &amp; Dementia, 22(4), p.e71334.</a:t>
            </a:r>
            <a:endParaRPr b="0" i="0" sz="1050" u="none" cap="none" strike="noStrike">
              <a:solidFill>
                <a:schemeClr val="dk1"/>
              </a:solidFill>
              <a:latin typeface="Calibri"/>
              <a:ea typeface="Calibri"/>
              <a:cs typeface="Calibri"/>
              <a:sym typeface="Calibri"/>
            </a:endParaRPr>
          </a:p>
        </p:txBody>
      </p:sp>
      <p:sp>
        <p:nvSpPr>
          <p:cNvPr id="640" name="Google Shape;640;p15"/>
          <p:cNvSpPr/>
          <p:nvPr/>
        </p:nvSpPr>
        <p:spPr>
          <a:xfrm>
            <a:off x="411480" y="3255264"/>
            <a:ext cx="11365992" cy="960120"/>
          </a:xfrm>
          <a:prstGeom prst="roundRect">
            <a:avLst>
              <a:gd fmla="val 4762"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1" name="Google Shape;641;p15"/>
          <p:cNvSpPr/>
          <p:nvPr/>
        </p:nvSpPr>
        <p:spPr>
          <a:xfrm>
            <a:off x="411480" y="3255264"/>
            <a:ext cx="68580" cy="960120"/>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2" name="Google Shape;642;p15"/>
          <p:cNvSpPr/>
          <p:nvPr/>
        </p:nvSpPr>
        <p:spPr>
          <a:xfrm>
            <a:off x="621792" y="3300984"/>
            <a:ext cx="11018520" cy="86868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050"/>
              <a:buFont typeface="Calibri"/>
              <a:buNone/>
            </a:pPr>
            <a:r>
              <a:rPr b="0" i="0" lang="en-US" sz="1050" u="none" cap="none" strike="noStrike">
                <a:solidFill>
                  <a:srgbClr val="24333D"/>
                </a:solidFill>
                <a:latin typeface="Calibri"/>
                <a:ea typeface="Calibri"/>
                <a:cs typeface="Calibri"/>
                <a:sym typeface="Calibri"/>
              </a:rPr>
              <a:t>Noble, N., Gold, A. and Zhu, J., 2026. The impact of nutritional and exercise interventions on Alzheimer's disease pathophysiology via modulation of the microbiota-gut-brain-axis. Nutritional neuroscience, 29(3), pp.371-388.</a:t>
            </a:r>
            <a:endParaRPr b="0" i="0" sz="1050" u="none" cap="none" strike="noStrike">
              <a:solidFill>
                <a:schemeClr val="dk1"/>
              </a:solidFill>
              <a:latin typeface="Calibri"/>
              <a:ea typeface="Calibri"/>
              <a:cs typeface="Calibri"/>
              <a:sym typeface="Calibri"/>
            </a:endParaRPr>
          </a:p>
        </p:txBody>
      </p:sp>
      <p:sp>
        <p:nvSpPr>
          <p:cNvPr id="643" name="Google Shape;643;p15"/>
          <p:cNvSpPr/>
          <p:nvPr/>
        </p:nvSpPr>
        <p:spPr>
          <a:xfrm>
            <a:off x="411480" y="4288536"/>
            <a:ext cx="11365992" cy="960120"/>
          </a:xfrm>
          <a:prstGeom prst="roundRect">
            <a:avLst>
              <a:gd fmla="val 4762"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4" name="Google Shape;644;p15"/>
          <p:cNvSpPr/>
          <p:nvPr/>
        </p:nvSpPr>
        <p:spPr>
          <a:xfrm>
            <a:off x="411480" y="4288536"/>
            <a:ext cx="68580" cy="960120"/>
          </a:xfrm>
          <a:prstGeom prst="roundRect">
            <a:avLst>
              <a:gd fmla="val 40000" name="adj"/>
            </a:avLst>
          </a:prstGeom>
          <a:solidFill>
            <a:srgbClr val="489FB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5" name="Google Shape;645;p15"/>
          <p:cNvSpPr/>
          <p:nvPr/>
        </p:nvSpPr>
        <p:spPr>
          <a:xfrm>
            <a:off x="621792" y="4334256"/>
            <a:ext cx="11018520" cy="86868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050"/>
              <a:buFont typeface="Calibri"/>
              <a:buNone/>
            </a:pPr>
            <a:r>
              <a:rPr b="0" i="0" lang="en-US" sz="1050" u="none" cap="none" strike="noStrike">
                <a:solidFill>
                  <a:srgbClr val="24333D"/>
                </a:solidFill>
                <a:latin typeface="Calibri"/>
                <a:ea typeface="Calibri"/>
                <a:cs typeface="Calibri"/>
                <a:sym typeface="Calibri"/>
              </a:rPr>
              <a:t>Quach, B., Salehi, S., Roufegarinejad, R., Guleria, V.S., Mante, M., Florio, J., Rissman, R.A. and Winston, C.N., 2026. Neuropathological and functional impact of astrocyte-derived extracellular vesicles in an aged model of Alzheimer's disease. Experimental Neurology, p.115893.</a:t>
            </a:r>
            <a:endParaRPr b="0" i="0" sz="1050" u="none" cap="none" strike="noStrike">
              <a:solidFill>
                <a:schemeClr val="dk1"/>
              </a:solidFill>
              <a:latin typeface="Calibri"/>
              <a:ea typeface="Calibri"/>
              <a:cs typeface="Calibri"/>
              <a:sym typeface="Calibri"/>
            </a:endParaRPr>
          </a:p>
        </p:txBody>
      </p:sp>
      <p:sp>
        <p:nvSpPr>
          <p:cNvPr id="646" name="Google Shape;646;p15"/>
          <p:cNvSpPr/>
          <p:nvPr/>
        </p:nvSpPr>
        <p:spPr>
          <a:xfrm>
            <a:off x="411480" y="5321808"/>
            <a:ext cx="11365992" cy="960120"/>
          </a:xfrm>
          <a:prstGeom prst="roundRect">
            <a:avLst>
              <a:gd fmla="val 4762" name="adj"/>
            </a:avLst>
          </a:prstGeom>
          <a:solidFill>
            <a:srgbClr val="FFFFFF"/>
          </a:solidFill>
          <a:ln cap="flat" cmpd="sng" w="12700">
            <a:solidFill>
              <a:srgbClr val="E1E8E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7" name="Google Shape;647;p15"/>
          <p:cNvSpPr/>
          <p:nvPr/>
        </p:nvSpPr>
        <p:spPr>
          <a:xfrm>
            <a:off x="411480" y="5321808"/>
            <a:ext cx="68580" cy="960120"/>
          </a:xfrm>
          <a:prstGeom prst="roundRect">
            <a:avLst>
              <a:gd fmla="val 40000" name="adj"/>
            </a:avLst>
          </a:prstGeom>
          <a:solidFill>
            <a:srgbClr val="16697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8" name="Google Shape;648;p15"/>
          <p:cNvSpPr/>
          <p:nvPr/>
        </p:nvSpPr>
        <p:spPr>
          <a:xfrm>
            <a:off x="621792" y="5367528"/>
            <a:ext cx="11018520" cy="868680"/>
          </a:xfrm>
          <a:prstGeom prst="rect">
            <a:avLst/>
          </a:prstGeom>
          <a:noFill/>
          <a:ln>
            <a:noFill/>
          </a:ln>
        </p:spPr>
        <p:txBody>
          <a:bodyPr anchorCtr="0" anchor="ctr" bIns="45700" lIns="91425" spcFirstLastPara="1" rIns="91425" wrap="square" tIns="45700">
            <a:noAutofit/>
          </a:bodyPr>
          <a:lstStyle/>
          <a:p>
            <a:pPr indent="0" lvl="0" marL="0" marR="0" rtl="0" algn="l">
              <a:lnSpc>
                <a:spcPct val="95000"/>
              </a:lnSpc>
              <a:spcBef>
                <a:spcPts val="0"/>
              </a:spcBef>
              <a:spcAft>
                <a:spcPts val="0"/>
              </a:spcAft>
              <a:buClr>
                <a:srgbClr val="24333D"/>
              </a:buClr>
              <a:buSzPts val="1050"/>
              <a:buFont typeface="Calibri"/>
              <a:buNone/>
            </a:pPr>
            <a:r>
              <a:rPr b="0" i="0" lang="en-US" sz="1050" u="none" cap="none" strike="noStrike">
                <a:solidFill>
                  <a:srgbClr val="24333D"/>
                </a:solidFill>
                <a:latin typeface="Calibri"/>
                <a:ea typeface="Calibri"/>
                <a:cs typeface="Calibri"/>
                <a:sym typeface="Calibri"/>
              </a:rPr>
              <a:t>Wang, W., Wei, X., Sun, Z., Zhang, X., Pan, D., Hong, X., Li, X. and Yang, D., 2026. Uncovering the toxicological impact of benzo [a] pyrene on Alzheimer's disease via network toxicology, machine learning, and single-cell transcriptomics. Journal of Alzheimer's Disease, 109(3), pp.1220-1231.</a:t>
            </a:r>
            <a:endParaRPr b="0" i="0" sz="1050" u="none" cap="none" strike="noStrike">
              <a:solidFill>
                <a:schemeClr val="dk1"/>
              </a:solidFill>
              <a:latin typeface="Calibri"/>
              <a:ea typeface="Calibri"/>
              <a:cs typeface="Calibri"/>
              <a:sym typeface="Calibri"/>
            </a:endParaRPr>
          </a:p>
        </p:txBody>
      </p:sp>
      <p:cxnSp>
        <p:nvCxnSpPr>
          <p:cNvPr id="649" name="Google Shape;649;p15"/>
          <p:cNvCxnSpPr/>
          <p:nvPr/>
        </p:nvCxnSpPr>
        <p:spPr>
          <a:xfrm>
            <a:off x="411480" y="6419088"/>
            <a:ext cx="11365992" cy="0"/>
          </a:xfrm>
          <a:prstGeom prst="straightConnector1">
            <a:avLst/>
          </a:prstGeom>
          <a:noFill/>
          <a:ln cap="flat" cmpd="sng" w="12700">
            <a:solidFill>
              <a:srgbClr val="D3DCE2"/>
            </a:solidFill>
            <a:prstDash val="solid"/>
            <a:round/>
            <a:headEnd len="sm" w="sm" type="none"/>
            <a:tailEnd len="sm" w="sm" type="none"/>
          </a:ln>
        </p:spPr>
      </p:cxnSp>
      <p:sp>
        <p:nvSpPr>
          <p:cNvPr id="650" name="Google Shape;650;p15"/>
          <p:cNvSpPr/>
          <p:nvPr/>
        </p:nvSpPr>
        <p:spPr>
          <a:xfrm>
            <a:off x="411480" y="6455664"/>
            <a:ext cx="7315200" cy="27432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5B6B75"/>
              </a:buClr>
              <a:buSzPts val="900"/>
              <a:buFont typeface="Calibri"/>
              <a:buNone/>
            </a:pPr>
            <a:r>
              <a:rPr b="0" i="0" lang="en-US" sz="900" u="none" cap="none" strike="noStrike">
                <a:solidFill>
                  <a:srgbClr val="5B6B75"/>
                </a:solidFill>
                <a:latin typeface="Calibri"/>
                <a:ea typeface="Calibri"/>
                <a:cs typeface="Calibri"/>
                <a:sym typeface="Calibri"/>
              </a:rPr>
              <a:t>Alzheimer's Disease | Community Nursing</a:t>
            </a:r>
            <a:endParaRPr b="0" i="0" sz="900" u="none" cap="none" strike="noStrike">
              <a:solidFill>
                <a:schemeClr val="dk1"/>
              </a:solidFill>
              <a:latin typeface="Calibri"/>
              <a:ea typeface="Calibri"/>
              <a:cs typeface="Calibri"/>
              <a:sym typeface="Calibri"/>
            </a:endParaRPr>
          </a:p>
        </p:txBody>
      </p:sp>
      <p:sp>
        <p:nvSpPr>
          <p:cNvPr id="651" name="Google Shape;651;p15"/>
          <p:cNvSpPr/>
          <p:nvPr/>
        </p:nvSpPr>
        <p:spPr>
          <a:xfrm>
            <a:off x="10881360" y="6455664"/>
            <a:ext cx="896112"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16697A"/>
              </a:buClr>
              <a:buSzPts val="900"/>
              <a:buFont typeface="Calibri"/>
              <a:buNone/>
            </a:pPr>
            <a:r>
              <a:rPr b="1" i="0" lang="en-US" sz="900" u="none" cap="none" strike="noStrike">
                <a:solidFill>
                  <a:srgbClr val="16697A"/>
                </a:solidFill>
                <a:latin typeface="Calibri"/>
                <a:ea typeface="Calibri"/>
                <a:cs typeface="Calibri"/>
                <a:sym typeface="Calibri"/>
              </a:rPr>
              <a:t>13</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