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0" r:id="rId4"/>
    <p:sldId id="259" r:id="rId5"/>
    <p:sldId id="261" r:id="rId6"/>
    <p:sldId id="264" r:id="rId7"/>
    <p:sldId id="262" r:id="rId8"/>
    <p:sldId id="267" r:id="rId9"/>
    <p:sldId id="258" r:id="rId10"/>
    <p:sldId id="268" r:id="rId11"/>
    <p:sldId id="266" r:id="rId12"/>
    <p:sldId id="269" r:id="rId13"/>
    <p:sldId id="270"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747" autoAdjust="0"/>
    <p:restoredTop sz="94660"/>
  </p:normalViewPr>
  <p:slideViewPr>
    <p:cSldViewPr snapToGrid="0">
      <p:cViewPr varScale="1">
        <p:scale>
          <a:sx n="70" d="100"/>
          <a:sy n="70" d="100"/>
        </p:scale>
        <p:origin x="70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EEF58FA-75F7-4ADD-9487-CA4D073C2ABC}" type="datetimeFigureOut">
              <a:rPr lang="en-GB" smtClean="0"/>
              <a:t>16/04/2023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08156B-B370-434A-9D28-F9F282A9D2A8}"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506743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EEF58FA-75F7-4ADD-9487-CA4D073C2ABC}" type="datetimeFigureOut">
              <a:rPr lang="en-GB" smtClean="0"/>
              <a:t>16/04/2023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08156B-B370-434A-9D28-F9F282A9D2A8}" type="slidenum">
              <a:rPr lang="en-GB" smtClean="0"/>
              <a:t>‹#›</a:t>
            </a:fld>
            <a:endParaRPr lang="en-GB"/>
          </a:p>
        </p:txBody>
      </p:sp>
    </p:spTree>
    <p:extLst>
      <p:ext uri="{BB962C8B-B14F-4D97-AF65-F5344CB8AC3E}">
        <p14:creationId xmlns:p14="http://schemas.microsoft.com/office/powerpoint/2010/main" val="1011460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EEF58FA-75F7-4ADD-9487-CA4D073C2ABC}" type="datetimeFigureOut">
              <a:rPr lang="en-GB" smtClean="0"/>
              <a:t>16/04/2023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08156B-B370-434A-9D28-F9F282A9D2A8}"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732087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EEF58FA-75F7-4ADD-9487-CA4D073C2ABC}" type="datetimeFigureOut">
              <a:rPr lang="en-GB" smtClean="0"/>
              <a:t>16/04/2023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08156B-B370-434A-9D28-F9F282A9D2A8}" type="slidenum">
              <a:rPr lang="en-GB" smtClean="0"/>
              <a:t>‹#›</a:t>
            </a:fld>
            <a:endParaRPr lang="en-GB"/>
          </a:p>
        </p:txBody>
      </p:sp>
    </p:spTree>
    <p:extLst>
      <p:ext uri="{BB962C8B-B14F-4D97-AF65-F5344CB8AC3E}">
        <p14:creationId xmlns:p14="http://schemas.microsoft.com/office/powerpoint/2010/main" val="36470912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EEF58FA-75F7-4ADD-9487-CA4D073C2ABC}" type="datetimeFigureOut">
              <a:rPr lang="en-GB" smtClean="0"/>
              <a:t>16/04/2023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B08156B-B370-434A-9D28-F9F282A9D2A8}" type="slidenum">
              <a:rPr lang="en-GB" smtClean="0"/>
              <a:t>‹#›</a:t>
            </a:fld>
            <a:endParaRPr lang="en-GB"/>
          </a:p>
        </p:txBody>
      </p:sp>
    </p:spTree>
    <p:extLst>
      <p:ext uri="{BB962C8B-B14F-4D97-AF65-F5344CB8AC3E}">
        <p14:creationId xmlns:p14="http://schemas.microsoft.com/office/powerpoint/2010/main" val="38816753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EEF58FA-75F7-4ADD-9487-CA4D073C2ABC}" type="datetimeFigureOut">
              <a:rPr lang="en-GB" smtClean="0"/>
              <a:t>16/04/2023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B08156B-B370-434A-9D28-F9F282A9D2A8}" type="slidenum">
              <a:rPr lang="en-GB" smtClean="0"/>
              <a:t>‹#›</a:t>
            </a:fld>
            <a:endParaRPr lang="en-GB"/>
          </a:p>
        </p:txBody>
      </p:sp>
    </p:spTree>
    <p:extLst>
      <p:ext uri="{BB962C8B-B14F-4D97-AF65-F5344CB8AC3E}">
        <p14:creationId xmlns:p14="http://schemas.microsoft.com/office/powerpoint/2010/main" val="2746507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AEEF58FA-75F7-4ADD-9487-CA4D073C2ABC}" type="datetimeFigureOut">
              <a:rPr lang="en-GB" smtClean="0"/>
              <a:t>16/04/2023</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DB08156B-B370-434A-9D28-F9F282A9D2A8}" type="slidenum">
              <a:rPr lang="en-GB" smtClean="0"/>
              <a:t>‹#›</a:t>
            </a:fld>
            <a:endParaRPr lang="en-GB"/>
          </a:p>
        </p:txBody>
      </p:sp>
    </p:spTree>
    <p:extLst>
      <p:ext uri="{BB962C8B-B14F-4D97-AF65-F5344CB8AC3E}">
        <p14:creationId xmlns:p14="http://schemas.microsoft.com/office/powerpoint/2010/main" val="1400671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AEEF58FA-75F7-4ADD-9487-CA4D073C2ABC}" type="datetimeFigureOut">
              <a:rPr lang="en-GB" smtClean="0"/>
              <a:t>16/04/2023</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DB08156B-B370-434A-9D28-F9F282A9D2A8}" type="slidenum">
              <a:rPr lang="en-GB" smtClean="0"/>
              <a:t>‹#›</a:t>
            </a:fld>
            <a:endParaRPr lang="en-GB"/>
          </a:p>
        </p:txBody>
      </p:sp>
    </p:spTree>
    <p:extLst>
      <p:ext uri="{BB962C8B-B14F-4D97-AF65-F5344CB8AC3E}">
        <p14:creationId xmlns:p14="http://schemas.microsoft.com/office/powerpoint/2010/main" val="5205070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EEF58FA-75F7-4ADD-9487-CA4D073C2ABC}" type="datetimeFigureOut">
              <a:rPr lang="en-GB" smtClean="0"/>
              <a:t>16/04/2023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08156B-B370-434A-9D28-F9F282A9D2A8}" type="slidenum">
              <a:rPr lang="en-GB" smtClean="0"/>
              <a:t>‹#›</a:t>
            </a:fld>
            <a:endParaRPr lang="en-GB"/>
          </a:p>
        </p:txBody>
      </p:sp>
    </p:spTree>
    <p:extLst>
      <p:ext uri="{BB962C8B-B14F-4D97-AF65-F5344CB8AC3E}">
        <p14:creationId xmlns:p14="http://schemas.microsoft.com/office/powerpoint/2010/main" val="8656434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EEF58FA-75F7-4ADD-9487-CA4D073C2ABC}" type="datetimeFigureOut">
              <a:rPr lang="en-GB" smtClean="0"/>
              <a:t>16/04/2023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08156B-B370-434A-9D28-F9F282A9D2A8}" type="slidenum">
              <a:rPr lang="en-GB" smtClean="0"/>
              <a:t>‹#›</a:t>
            </a:fld>
            <a:endParaRPr lang="en-GB"/>
          </a:p>
        </p:txBody>
      </p:sp>
    </p:spTree>
    <p:extLst>
      <p:ext uri="{BB962C8B-B14F-4D97-AF65-F5344CB8AC3E}">
        <p14:creationId xmlns:p14="http://schemas.microsoft.com/office/powerpoint/2010/main" val="9017111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EEF58FA-75F7-4ADD-9487-CA4D073C2ABC}" type="datetimeFigureOut">
              <a:rPr lang="en-GB" smtClean="0"/>
              <a:t>16/04/2023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08156B-B370-434A-9D28-F9F282A9D2A8}" type="slidenum">
              <a:rPr lang="en-GB" smtClean="0"/>
              <a:t>‹#›</a:t>
            </a:fld>
            <a:endParaRPr lang="en-GB"/>
          </a:p>
        </p:txBody>
      </p:sp>
    </p:spTree>
    <p:extLst>
      <p:ext uri="{BB962C8B-B14F-4D97-AF65-F5344CB8AC3E}">
        <p14:creationId xmlns:p14="http://schemas.microsoft.com/office/powerpoint/2010/main" val="26449747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AEEF58FA-75F7-4ADD-9487-CA4D073C2ABC}" type="datetimeFigureOut">
              <a:rPr lang="en-GB" smtClean="0"/>
              <a:t>16/04/2023</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DB08156B-B370-434A-9D28-F9F282A9D2A8}"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9666560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doi.org/10.1016/j.procs.2021.01.111" TargetMode="External"/><Relationship Id="rId2" Type="http://schemas.openxmlformats.org/officeDocument/2006/relationships/hyperlink" Target="https://doi.org/10.7575/aiac.ijels.v.6n.3p.92" TargetMode="External"/><Relationship Id="rId1" Type="http://schemas.openxmlformats.org/officeDocument/2006/relationships/slideLayout" Target="../slideLayouts/slideLayout2.xml"/><Relationship Id="rId6" Type="http://schemas.openxmlformats.org/officeDocument/2006/relationships/hyperlink" Target="https://consortiacademia.org/10-5861-ijrset-2018-3004/" TargetMode="External"/><Relationship Id="rId5" Type="http://schemas.openxmlformats.org/officeDocument/2006/relationships/hyperlink" Target="https://doi.org/10.5861/ijrset.2018.3004" TargetMode="External"/><Relationship Id="rId4" Type="http://schemas.openxmlformats.org/officeDocument/2006/relationships/hyperlink" Target="https://doi.org/10.1080/15391523.2010.10782551"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doi.org/978-93-8357-556-5" TargetMode="External"/><Relationship Id="rId2" Type="http://schemas.openxmlformats.org/officeDocument/2006/relationships/hyperlink" Target="https://doi.org/10.1016/j.compedu.2010.09.004" TargetMode="External"/><Relationship Id="rId1" Type="http://schemas.openxmlformats.org/officeDocument/2006/relationships/slideLayout" Target="../slideLayouts/slideLayout2.xml"/><Relationship Id="rId6" Type="http://schemas.openxmlformats.org/officeDocument/2006/relationships/hyperlink" Target="https://doi.org/10.3390/su13158574" TargetMode="External"/><Relationship Id="rId5" Type="http://schemas.openxmlformats.org/officeDocument/2006/relationships/hyperlink" Target="https://doi.org/10.14742/ajet.3142" TargetMode="External"/><Relationship Id="rId4" Type="http://schemas.openxmlformats.org/officeDocument/2006/relationships/hyperlink" Target="https://doi.org/10.1016/j.compedu.2012.01.01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726E1A4-400B-B3F2-AC8E-6AE081E41AFB}"/>
              </a:ext>
            </a:extLst>
          </p:cNvPr>
          <p:cNvSpPr>
            <a:spLocks noGrp="1"/>
          </p:cNvSpPr>
          <p:nvPr>
            <p:ph type="ctrTitle"/>
          </p:nvPr>
        </p:nvSpPr>
        <p:spPr/>
        <p:style>
          <a:lnRef idx="2">
            <a:schemeClr val="accent1"/>
          </a:lnRef>
          <a:fillRef idx="1">
            <a:schemeClr val="lt1"/>
          </a:fillRef>
          <a:effectRef idx="0">
            <a:schemeClr val="accent1"/>
          </a:effectRef>
          <a:fontRef idx="minor">
            <a:schemeClr val="dk1"/>
          </a:fontRef>
        </p:style>
        <p:txBody>
          <a:bodyPr>
            <a:normAutofit/>
          </a:bodyPr>
          <a:lstStyle/>
          <a:p>
            <a:pPr algn="ctr"/>
            <a:r>
              <a:rPr lang="en-US" sz="4800" b="1" dirty="0">
                <a:solidFill>
                  <a:schemeClr val="accent1">
                    <a:lumMod val="75000"/>
                  </a:schemeClr>
                </a:solidFill>
                <a:effectLst>
                  <a:outerShdw blurRad="38100" dist="38100" dir="2700000" algn="tl">
                    <a:srgbClr val="000000">
                      <a:alpha val="43137"/>
                    </a:srgbClr>
                  </a:outerShdw>
                </a:effectLst>
                <a:latin typeface="Algerian" panose="04020705040A02060702" pitchFamily="82" charset="0"/>
              </a:rPr>
              <a:t>ARE DIGITAL SKILLS IMPORTANT FOR STUDY AND WORK </a:t>
            </a:r>
            <a:br>
              <a:rPr lang="en-US" sz="4800" b="1" dirty="0">
                <a:solidFill>
                  <a:schemeClr val="accent1">
                    <a:lumMod val="75000"/>
                  </a:schemeClr>
                </a:solidFill>
                <a:effectLst>
                  <a:outerShdw blurRad="38100" dist="38100" dir="2700000" algn="tl">
                    <a:srgbClr val="000000">
                      <a:alpha val="43137"/>
                    </a:srgbClr>
                  </a:outerShdw>
                </a:effectLst>
                <a:latin typeface="Algerian" panose="04020705040A02060702" pitchFamily="82" charset="0"/>
              </a:rPr>
            </a:br>
            <a:r>
              <a:rPr lang="en-US" sz="4800" b="1" dirty="0">
                <a:solidFill>
                  <a:schemeClr val="accent1">
                    <a:lumMod val="75000"/>
                  </a:schemeClr>
                </a:solidFill>
                <a:effectLst>
                  <a:outerShdw blurRad="38100" dist="38100" dir="2700000" algn="tl">
                    <a:srgbClr val="000000">
                      <a:alpha val="43137"/>
                    </a:srgbClr>
                  </a:outerShdw>
                </a:effectLst>
                <a:latin typeface="Algerian" panose="04020705040A02060702" pitchFamily="82" charset="0"/>
              </a:rPr>
              <a:t/>
            </a:r>
            <a:br>
              <a:rPr lang="en-US" sz="4800" b="1" dirty="0">
                <a:solidFill>
                  <a:schemeClr val="accent1">
                    <a:lumMod val="75000"/>
                  </a:schemeClr>
                </a:solidFill>
                <a:effectLst>
                  <a:outerShdw blurRad="38100" dist="38100" dir="2700000" algn="tl">
                    <a:srgbClr val="000000">
                      <a:alpha val="43137"/>
                    </a:srgbClr>
                  </a:outerShdw>
                </a:effectLst>
                <a:latin typeface="Algerian" panose="04020705040A02060702" pitchFamily="82" charset="0"/>
              </a:rPr>
            </a:br>
            <a:endParaRPr lang="en-GB" sz="4800" b="1" dirty="0">
              <a:solidFill>
                <a:schemeClr val="accent1">
                  <a:lumMod val="75000"/>
                </a:schemeClr>
              </a:solidFill>
              <a:effectLst>
                <a:outerShdw blurRad="38100" dist="38100" dir="2700000" algn="tl">
                  <a:srgbClr val="000000">
                    <a:alpha val="43137"/>
                  </a:srgbClr>
                </a:outerShdw>
              </a:effectLst>
              <a:latin typeface="Algerian" panose="04020705040A02060702" pitchFamily="82" charset="0"/>
            </a:endParaRPr>
          </a:p>
        </p:txBody>
      </p:sp>
      <p:sp>
        <p:nvSpPr>
          <p:cNvPr id="3" name="Subtitle 2">
            <a:extLst>
              <a:ext uri="{FF2B5EF4-FFF2-40B4-BE49-F238E27FC236}">
                <a16:creationId xmlns:a16="http://schemas.microsoft.com/office/drawing/2014/main" xmlns="" id="{20FB92F2-BC41-B858-3547-F77DBD3201FD}"/>
              </a:ext>
            </a:extLst>
          </p:cNvPr>
          <p:cNvSpPr>
            <a:spLocks noGrp="1"/>
          </p:cNvSpPr>
          <p:nvPr>
            <p:ph type="subTitle" idx="1"/>
          </p:nvPr>
        </p:nvSpPr>
        <p:spPr>
          <a:xfrm>
            <a:off x="1097280" y="4591086"/>
            <a:ext cx="10058400" cy="1143000"/>
          </a:xfrm>
        </p:spPr>
        <p:txBody>
          <a:bodyPr>
            <a:normAutofit/>
          </a:bodyPr>
          <a:lstStyle/>
          <a:p>
            <a:pPr algn="ctr"/>
            <a:r>
              <a:rPr lang="en-US" sz="2800" b="1" dirty="0">
                <a:effectLst>
                  <a:outerShdw blurRad="38100" dist="38100" dir="2700000" algn="tl">
                    <a:srgbClr val="000000">
                      <a:alpha val="43137"/>
                    </a:srgbClr>
                  </a:outerShdw>
                </a:effectLst>
              </a:rPr>
              <a:t>ARE UWTSD STUDENTS CONFIDENT IN USING THEIR DIGITAL SKILLS?</a:t>
            </a:r>
            <a:endParaRPr lang="en-GB" sz="2800" b="1" dirty="0">
              <a:effectLst>
                <a:outerShdw blurRad="38100" dist="38100" dir="2700000" algn="tl">
                  <a:srgbClr val="000000">
                    <a:alpha val="43137"/>
                  </a:srgbClr>
                </a:outerShdw>
              </a:effectLst>
            </a:endParaRPr>
          </a:p>
        </p:txBody>
      </p:sp>
      <p:sp>
        <p:nvSpPr>
          <p:cNvPr id="4" name="TextBox 3"/>
          <p:cNvSpPr txBox="1"/>
          <p:nvPr/>
        </p:nvSpPr>
        <p:spPr>
          <a:xfrm>
            <a:off x="122830" y="112621"/>
            <a:ext cx="3084394" cy="646331"/>
          </a:xfrm>
          <a:prstGeom prst="rect">
            <a:avLst/>
          </a:prstGeom>
          <a:noFill/>
        </p:spPr>
        <p:txBody>
          <a:bodyPr wrap="square" rtlCol="0">
            <a:spAutoFit/>
          </a:bodyPr>
          <a:lstStyle/>
          <a:p>
            <a:r>
              <a:rPr lang="en-GB" dirty="0" err="1" smtClean="0"/>
              <a:t>Raiena</a:t>
            </a:r>
            <a:r>
              <a:rPr lang="en-GB" dirty="0" smtClean="0"/>
              <a:t> Begum</a:t>
            </a:r>
          </a:p>
          <a:p>
            <a:r>
              <a:rPr lang="en-GB" dirty="0" smtClean="0"/>
              <a:t>Student Number: 2210968</a:t>
            </a:r>
            <a:endParaRPr lang="en-GB" dirty="0"/>
          </a:p>
        </p:txBody>
      </p:sp>
    </p:spTree>
    <p:extLst>
      <p:ext uri="{BB962C8B-B14F-4D97-AF65-F5344CB8AC3E}">
        <p14:creationId xmlns:p14="http://schemas.microsoft.com/office/powerpoint/2010/main" val="7652928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F03E8CC-C8ED-8725-22A0-143292E6A46F}"/>
              </a:ext>
            </a:extLst>
          </p:cNvPr>
          <p:cNvSpPr>
            <a:spLocks noGrp="1"/>
          </p:cNvSpPr>
          <p:nvPr>
            <p:ph type="title"/>
          </p:nvPr>
        </p:nvSpPr>
        <p:spPr/>
        <p:txBody>
          <a:bodyPr/>
          <a:lstStyle/>
          <a:p>
            <a:pPr algn="ctr"/>
            <a:r>
              <a:rPr lang="en-US" b="1" dirty="0">
                <a:effectLst>
                  <a:outerShdw blurRad="38100" dist="38100" dir="2700000" algn="tl">
                    <a:srgbClr val="000000">
                      <a:alpha val="43137"/>
                    </a:srgbClr>
                  </a:outerShdw>
                </a:effectLst>
              </a:rPr>
              <a:t>Introduction </a:t>
            </a:r>
            <a:endParaRPr lang="en-GB"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xmlns="" id="{CB6FD8B4-9001-9E8D-D507-2F721F0DD41B}"/>
              </a:ext>
            </a:extLst>
          </p:cNvPr>
          <p:cNvSpPr>
            <a:spLocks noGrp="1"/>
          </p:cNvSpPr>
          <p:nvPr>
            <p:ph idx="1"/>
          </p:nvPr>
        </p:nvSpPr>
        <p:spPr>
          <a:xfrm>
            <a:off x="1097280" y="2308579"/>
            <a:ext cx="6863644" cy="3414889"/>
          </a:xfrm>
        </p:spPr>
        <p:txBody>
          <a:bodyPr>
            <a:normAutofit/>
          </a:bodyPr>
          <a:lstStyle/>
          <a:p>
            <a:pPr algn="just">
              <a:buFont typeface="Wingdings" panose="05000000000000000000" pitchFamily="2" charset="2"/>
              <a:buChar char="Ø"/>
            </a:pPr>
            <a:r>
              <a:rPr lang="en-US" sz="1600" dirty="0"/>
              <a:t>Digital Tools (DT) are programmes, websites, applications, and another computer- and internet-based resources that assist, enhance, and fulfill digital processes and digitalization activities (Aziz </a:t>
            </a:r>
            <a:r>
              <a:rPr lang="en-US" sz="1600" dirty="0" err="1"/>
              <a:t>Hussin</a:t>
            </a:r>
            <a:r>
              <a:rPr lang="en-US" sz="1600" dirty="0"/>
              <a:t>, 2018).</a:t>
            </a:r>
          </a:p>
          <a:p>
            <a:pPr algn="just">
              <a:buFont typeface="Wingdings" panose="05000000000000000000" pitchFamily="2" charset="2"/>
              <a:buChar char="Ø"/>
            </a:pPr>
            <a:r>
              <a:rPr lang="en-US" sz="1600" dirty="0"/>
              <a:t>Software, websites, and learning platforms that connect students, teachers, and, in some situations, parents to promote learning are mutually referred to as "digital learning tools." The teaching, learning, and communication potential of digital learning technologies can be advantageous to both teachers and students.</a:t>
            </a:r>
          </a:p>
          <a:p>
            <a:pPr algn="just">
              <a:buFont typeface="Wingdings" panose="05000000000000000000" pitchFamily="2" charset="2"/>
              <a:buChar char="Ø"/>
            </a:pPr>
            <a:r>
              <a:rPr lang="en-US" sz="1600" dirty="0"/>
              <a:t>This study will highlight whether or not students of the University of Wales Trinity Saint David (UWTSD) are confident in using technology to collaborate along with presenting the literature review to support my claim and will emphasize ethical consideration and hypothesis </a:t>
            </a:r>
            <a:r>
              <a:rPr lang="nn-NO" sz="1600" dirty="0"/>
              <a:t>(Hatlevik and Hatlevik, 2018)</a:t>
            </a:r>
            <a:r>
              <a:rPr lang="en-US" sz="1600" dirty="0">
                <a:effectLst/>
                <a:latin typeface="Arial" panose="020B0604020202020204" pitchFamily="34" charset="0"/>
                <a:ea typeface="Calibri" panose="020F0502020204030204" pitchFamily="34" charset="0"/>
              </a:rPr>
              <a:t>. </a:t>
            </a:r>
            <a:r>
              <a:rPr lang="en-US" sz="1600" dirty="0"/>
              <a:t> </a:t>
            </a:r>
          </a:p>
          <a:p>
            <a:pPr marL="0" indent="0" algn="just">
              <a:buNone/>
            </a:pPr>
            <a:endParaRPr lang="en-GB" sz="1600" dirty="0"/>
          </a:p>
        </p:txBody>
      </p:sp>
      <p:pic>
        <p:nvPicPr>
          <p:cNvPr id="5" name="Picture 4">
            <a:extLst>
              <a:ext uri="{FF2B5EF4-FFF2-40B4-BE49-F238E27FC236}">
                <a16:creationId xmlns:a16="http://schemas.microsoft.com/office/drawing/2014/main" xmlns="" id="{BDD1F897-0E4B-1ED5-36AA-0F5E1DF95176}"/>
              </a:ext>
            </a:extLst>
          </p:cNvPr>
          <p:cNvPicPr>
            <a:picLocks noChangeAspect="1"/>
          </p:cNvPicPr>
          <p:nvPr/>
        </p:nvPicPr>
        <p:blipFill>
          <a:blip r:embed="rId2"/>
          <a:stretch>
            <a:fillRect/>
          </a:stretch>
        </p:blipFill>
        <p:spPr>
          <a:xfrm>
            <a:off x="8410046" y="2415610"/>
            <a:ext cx="2833687" cy="2517634"/>
          </a:xfrm>
          <a:prstGeom prst="rect">
            <a:avLst/>
          </a:prstGeom>
        </p:spPr>
      </p:pic>
    </p:spTree>
    <p:extLst>
      <p:ext uri="{BB962C8B-B14F-4D97-AF65-F5344CB8AC3E}">
        <p14:creationId xmlns:p14="http://schemas.microsoft.com/office/powerpoint/2010/main" val="29889349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E546901-0364-15C2-894B-A07C45558931}"/>
              </a:ext>
            </a:extLst>
          </p:cNvPr>
          <p:cNvSpPr>
            <a:spLocks noGrp="1"/>
          </p:cNvSpPr>
          <p:nvPr>
            <p:ph type="title"/>
          </p:nvPr>
        </p:nvSpPr>
        <p:spPr/>
        <p:txBody>
          <a:bodyPr>
            <a:normAutofit/>
          </a:bodyPr>
          <a:lstStyle/>
          <a:p>
            <a:pPr algn="ctr"/>
            <a:r>
              <a:rPr lang="en-US" sz="3600" b="1" dirty="0">
                <a:effectLst>
                  <a:outerShdw blurRad="38100" dist="38100" dir="2700000" algn="tl">
                    <a:srgbClr val="000000">
                      <a:alpha val="43137"/>
                    </a:srgbClr>
                  </a:outerShdw>
                </a:effectLst>
              </a:rPr>
              <a:t>Research question and research design </a:t>
            </a:r>
            <a:br>
              <a:rPr lang="en-US" sz="3600" b="1" dirty="0">
                <a:effectLst>
                  <a:outerShdw blurRad="38100" dist="38100" dir="2700000" algn="tl">
                    <a:srgbClr val="000000">
                      <a:alpha val="43137"/>
                    </a:srgbClr>
                  </a:outerShdw>
                </a:effectLst>
              </a:rPr>
            </a:br>
            <a:endParaRPr lang="en-GB" sz="3600"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xmlns="" id="{439E3220-66CC-60BE-EEAD-5BF7A59396F5}"/>
              </a:ext>
            </a:extLst>
          </p:cNvPr>
          <p:cNvSpPr>
            <a:spLocks noGrp="1"/>
          </p:cNvSpPr>
          <p:nvPr>
            <p:ph idx="1"/>
          </p:nvPr>
        </p:nvSpPr>
        <p:spPr>
          <a:xfrm>
            <a:off x="1097280" y="2276122"/>
            <a:ext cx="5980853" cy="3189110"/>
          </a:xfrm>
        </p:spPr>
        <p:txBody>
          <a:bodyPr>
            <a:normAutofit/>
          </a:bodyPr>
          <a:lstStyle/>
          <a:p>
            <a:pPr algn="just">
              <a:buFont typeface="Wingdings" panose="05000000000000000000" pitchFamily="2" charset="2"/>
              <a:buChar char="Ø"/>
            </a:pPr>
            <a:r>
              <a:rPr lang="en-US" sz="1600" dirty="0">
                <a:solidFill>
                  <a:schemeClr val="tx1"/>
                </a:solidFill>
                <a:effectLst/>
                <a:ea typeface="Calibri" panose="020F0502020204030204" pitchFamily="34" charset="0"/>
                <a:cs typeface="Calibri" panose="020F0502020204030204" pitchFamily="34" charset="0"/>
              </a:rPr>
              <a:t>Students should feel at ease using technology in their learning process even when online learning is part of the curriculum. Due to COVID-19, the educational process now incorporates technologies that many students are not familiar with. Based on this fictitious scenario, the study will determine how comfortable students are utilizing technology for learning in order to respond to the following research question: </a:t>
            </a:r>
            <a:endParaRPr lang="en-GB" sz="1600" dirty="0">
              <a:solidFill>
                <a:schemeClr val="tx1"/>
              </a:solidFill>
              <a:effectLst/>
              <a:ea typeface="Calibri" panose="020F0502020204030204" pitchFamily="34" charset="0"/>
              <a:cs typeface="Calibri" panose="020F0502020204030204" pitchFamily="34" charset="0"/>
            </a:endParaRPr>
          </a:p>
          <a:p>
            <a:pPr marL="0" indent="0" algn="just">
              <a:buNone/>
            </a:pPr>
            <a:r>
              <a:rPr lang="en-GB" sz="1600" dirty="0">
                <a:solidFill>
                  <a:srgbClr val="FF0000"/>
                </a:solidFill>
                <a:effectLst/>
                <a:ea typeface="Calibri" panose="020F0502020204030204" pitchFamily="34" charset="0"/>
                <a:cs typeface="Calibri" panose="020F0502020204030204" pitchFamily="34" charset="0"/>
              </a:rPr>
              <a:t>How confident are the students in their use of technology for collaboration in academia?</a:t>
            </a:r>
          </a:p>
          <a:p>
            <a:pPr algn="just">
              <a:buFont typeface="Wingdings" panose="05000000000000000000" pitchFamily="2" charset="2"/>
              <a:buChar char="Ø"/>
            </a:pPr>
            <a:r>
              <a:rPr lang="en-US" sz="1600" dirty="0">
                <a:solidFill>
                  <a:schemeClr val="tx1"/>
                </a:solidFill>
                <a:effectLst/>
                <a:ea typeface="Calibri" panose="020F0502020204030204" pitchFamily="34" charset="0"/>
                <a:cs typeface="Calibri" panose="020F0502020204030204" pitchFamily="34" charset="0"/>
              </a:rPr>
              <a:t>The research design takes into account the entire process of conducting the study based on the research problem, from data collection through the interpretation of data analysis in light of the problem </a:t>
            </a:r>
            <a:r>
              <a:rPr lang="en-US" sz="1600" dirty="0">
                <a:effectLst/>
                <a:ea typeface="Calibri" panose="020F0502020204030204" pitchFamily="34" charset="0"/>
              </a:rPr>
              <a:t>(Bell, Harley and Bryman, 2022). </a:t>
            </a:r>
            <a:endParaRPr lang="en-GB" sz="1600" dirty="0">
              <a:solidFill>
                <a:schemeClr val="tx1"/>
              </a:solidFill>
            </a:endParaRPr>
          </a:p>
        </p:txBody>
      </p:sp>
      <p:pic>
        <p:nvPicPr>
          <p:cNvPr id="5" name="Picture 4">
            <a:extLst>
              <a:ext uri="{FF2B5EF4-FFF2-40B4-BE49-F238E27FC236}">
                <a16:creationId xmlns:a16="http://schemas.microsoft.com/office/drawing/2014/main" xmlns="" id="{46242856-475C-9721-C4CF-B91FA133D744}"/>
              </a:ext>
            </a:extLst>
          </p:cNvPr>
          <p:cNvPicPr>
            <a:picLocks noChangeAspect="1"/>
          </p:cNvPicPr>
          <p:nvPr/>
        </p:nvPicPr>
        <p:blipFill>
          <a:blip r:embed="rId2"/>
          <a:stretch>
            <a:fillRect/>
          </a:stretch>
        </p:blipFill>
        <p:spPr>
          <a:xfrm>
            <a:off x="7630019" y="2614789"/>
            <a:ext cx="3220861" cy="2095766"/>
          </a:xfrm>
          <a:prstGeom prst="rect">
            <a:avLst/>
          </a:prstGeom>
        </p:spPr>
      </p:pic>
    </p:spTree>
    <p:extLst>
      <p:ext uri="{BB962C8B-B14F-4D97-AF65-F5344CB8AC3E}">
        <p14:creationId xmlns:p14="http://schemas.microsoft.com/office/powerpoint/2010/main" val="5908191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AA7042D-9D7E-5F43-74A7-9D34EE6F9297}"/>
              </a:ext>
            </a:extLst>
          </p:cNvPr>
          <p:cNvSpPr>
            <a:spLocks noGrp="1"/>
          </p:cNvSpPr>
          <p:nvPr>
            <p:ph type="title"/>
          </p:nvPr>
        </p:nvSpPr>
        <p:spPr/>
        <p:txBody>
          <a:bodyPr>
            <a:normAutofit/>
          </a:bodyPr>
          <a:lstStyle/>
          <a:p>
            <a:pPr algn="ctr"/>
            <a:r>
              <a:rPr lang="en-US" sz="3600" b="1" dirty="0">
                <a:effectLst>
                  <a:outerShdw blurRad="38100" dist="38100" dir="2700000" algn="tl">
                    <a:srgbClr val="000000">
                      <a:alpha val="43137"/>
                    </a:srgbClr>
                  </a:outerShdw>
                </a:effectLst>
              </a:rPr>
              <a:t>ICT tools in collaborative learning</a:t>
            </a:r>
            <a:endParaRPr lang="en-GB" sz="3600"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xmlns="" id="{0A3D68B2-60AC-9D50-9876-A60E273C5884}"/>
              </a:ext>
            </a:extLst>
          </p:cNvPr>
          <p:cNvSpPr>
            <a:spLocks noGrp="1"/>
          </p:cNvSpPr>
          <p:nvPr>
            <p:ph idx="1"/>
          </p:nvPr>
        </p:nvSpPr>
        <p:spPr/>
        <p:txBody>
          <a:bodyPr>
            <a:normAutofit fontScale="92500" lnSpcReduction="10000"/>
          </a:bodyPr>
          <a:lstStyle/>
          <a:p>
            <a:pPr algn="just">
              <a:buFont typeface="Wingdings" panose="05000000000000000000" pitchFamily="2" charset="2"/>
              <a:buChar char="Ø"/>
            </a:pPr>
            <a:r>
              <a:rPr lang="en-US" sz="1600" dirty="0"/>
              <a:t>Collaborative learning is a method of problem-solving that involves groups of students. For co-learners to succeed, collaboration is a necessity. By being accountable for both their own and one another's learning, students help one another. Students employ technology for collaborative problem-solving. </a:t>
            </a:r>
          </a:p>
          <a:p>
            <a:pPr algn="just">
              <a:buFont typeface="Wingdings" panose="05000000000000000000" pitchFamily="2" charset="2"/>
              <a:buChar char="Ø"/>
            </a:pPr>
            <a:r>
              <a:rPr lang="en-US" sz="1600" dirty="0"/>
              <a:t>All users have access to online collaboration tools. They alter the way people think, act, and learn. Technology for information and communication (ICT) has advanced quickly and is now a crucial aspect of contemporary life.</a:t>
            </a:r>
          </a:p>
          <a:p>
            <a:pPr algn="just">
              <a:buFont typeface="Wingdings" panose="05000000000000000000" pitchFamily="2" charset="2"/>
              <a:buChar char="Ø"/>
            </a:pPr>
            <a:r>
              <a:rPr lang="en-US" sz="1600" dirty="0"/>
              <a:t>Email, voice conferencing, software for group presentations, and conference room video conferencing are just a few of the communication technologies accessible. Collaboration technology gives students control over their own learning by letting them choose what they want to learn and how they will study it with the assistance of others. </a:t>
            </a:r>
          </a:p>
          <a:p>
            <a:pPr algn="just">
              <a:buFont typeface="Wingdings" panose="05000000000000000000" pitchFamily="2" charset="2"/>
              <a:buChar char="Ø"/>
            </a:pPr>
            <a:r>
              <a:rPr lang="en-US" sz="1600" dirty="0"/>
              <a:t>For students to be adequately prepared for the future, it is essential that educators and lifetime learners collaborate. Speaking with professors can be helpful for students, particularly when studying is taking place online.</a:t>
            </a:r>
          </a:p>
          <a:p>
            <a:pPr algn="just">
              <a:buFont typeface="Wingdings" panose="05000000000000000000" pitchFamily="2" charset="2"/>
              <a:buChar char="Ø"/>
            </a:pPr>
            <a:r>
              <a:rPr lang="en-US" sz="1600" dirty="0"/>
              <a:t>Students can better fulfil their own demands in terms of time, place, and pace because to the adaptive nature of these learning environments, which gives them greater control over their education. In an online learning environment that provides flexible structures, possibilities for collaboration, choice, and control over their learning, students have the chance to effectively continue their education (</a:t>
            </a:r>
            <a:r>
              <a:rPr lang="en-US" sz="1600" dirty="0" err="1"/>
              <a:t>Bygstad</a:t>
            </a:r>
            <a:r>
              <a:rPr lang="en-US" sz="1600" dirty="0"/>
              <a:t> and </a:t>
            </a:r>
            <a:r>
              <a:rPr lang="en-US" sz="1600" dirty="0" err="1"/>
              <a:t>Øvrelid</a:t>
            </a:r>
            <a:r>
              <a:rPr lang="en-US" sz="1600" dirty="0"/>
              <a:t>, 2021). </a:t>
            </a:r>
          </a:p>
          <a:p>
            <a:pPr algn="just">
              <a:buFont typeface="Wingdings" panose="05000000000000000000" pitchFamily="2" charset="2"/>
              <a:buChar char="Ø"/>
            </a:pPr>
            <a:r>
              <a:rPr lang="en-US" sz="1600" b="1" dirty="0"/>
              <a:t>This research's main focus is on how students use technology for collaboration. This survey gauges how at ease UWTSD students are using technology for collaborative tasks.</a:t>
            </a:r>
            <a:endParaRPr lang="en-GB" sz="1600" b="1" dirty="0"/>
          </a:p>
        </p:txBody>
      </p:sp>
    </p:spTree>
    <p:extLst>
      <p:ext uri="{BB962C8B-B14F-4D97-AF65-F5344CB8AC3E}">
        <p14:creationId xmlns:p14="http://schemas.microsoft.com/office/powerpoint/2010/main" val="8529188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B24E240-B012-15B4-8BF1-E70E75FE049B}"/>
              </a:ext>
            </a:extLst>
          </p:cNvPr>
          <p:cNvSpPr>
            <a:spLocks noGrp="1"/>
          </p:cNvSpPr>
          <p:nvPr>
            <p:ph type="title"/>
          </p:nvPr>
        </p:nvSpPr>
        <p:spPr/>
        <p:txBody>
          <a:bodyPr>
            <a:normAutofit/>
          </a:bodyPr>
          <a:lstStyle/>
          <a:p>
            <a:pPr algn="ctr"/>
            <a:r>
              <a:rPr lang="en-US" sz="3600" b="1" dirty="0">
                <a:effectLst>
                  <a:outerShdw blurRad="38100" dist="38100" dir="2700000" algn="tl">
                    <a:srgbClr val="000000">
                      <a:alpha val="43137"/>
                    </a:srgbClr>
                  </a:outerShdw>
                </a:effectLst>
              </a:rPr>
              <a:t>Rationale of the study </a:t>
            </a:r>
            <a:endParaRPr lang="en-GB" sz="3600"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xmlns="" id="{D9BA9513-D540-7B28-4745-4C414AF2DDD5}"/>
              </a:ext>
            </a:extLst>
          </p:cNvPr>
          <p:cNvSpPr>
            <a:spLocks noGrp="1"/>
          </p:cNvSpPr>
          <p:nvPr>
            <p:ph idx="1"/>
          </p:nvPr>
        </p:nvSpPr>
        <p:spPr>
          <a:xfrm>
            <a:off x="1266614" y="2342445"/>
            <a:ext cx="5924409" cy="3155244"/>
          </a:xfrm>
        </p:spPr>
        <p:txBody>
          <a:bodyPr>
            <a:normAutofit lnSpcReduction="10000"/>
          </a:bodyPr>
          <a:lstStyle/>
          <a:p>
            <a:pPr algn="just">
              <a:buFont typeface="Wingdings" panose="05000000000000000000" pitchFamily="2" charset="2"/>
              <a:buChar char="Ø"/>
            </a:pPr>
            <a:r>
              <a:rPr lang="en-US" sz="1600" dirty="0"/>
              <a:t> There are many collaborative tools such as GoToMeeting, Flowdock, </a:t>
            </a:r>
            <a:r>
              <a:rPr lang="en-GB" sz="1600" dirty="0">
                <a:effectLst/>
                <a:ea typeface="Calibri" panose="020F0502020204030204" pitchFamily="34" charset="0"/>
              </a:rPr>
              <a:t>e-mail, audio conference, collaborative presentation software, and conference room videoconferencing which students can use for learning purposes which are convenient and can be used at home (</a:t>
            </a:r>
            <a:r>
              <a:rPr lang="en-GB" sz="1600" dirty="0" err="1">
                <a:effectLst/>
                <a:ea typeface="Calibri" panose="020F0502020204030204" pitchFamily="34" charset="0"/>
              </a:rPr>
              <a:t>Sumuer</a:t>
            </a:r>
            <a:r>
              <a:rPr lang="en-GB" sz="1600" dirty="0">
                <a:effectLst/>
                <a:ea typeface="Calibri" panose="020F0502020204030204" pitchFamily="34" charset="0"/>
              </a:rPr>
              <a:t>, 2017).</a:t>
            </a:r>
          </a:p>
          <a:p>
            <a:pPr algn="just">
              <a:buFont typeface="Wingdings" panose="05000000000000000000" pitchFamily="2" charset="2"/>
              <a:buChar char="Ø"/>
            </a:pPr>
            <a:r>
              <a:rPr lang="en-GB" sz="1600" dirty="0">
                <a:ea typeface="Calibri" panose="020F0502020204030204" pitchFamily="34" charset="0"/>
              </a:rPr>
              <a:t>Collaborative tools also allow more effective and two-way communication between students and teachers, between parents and teachers, and between and among students. These tools also help in enhanced focus on learning.</a:t>
            </a:r>
          </a:p>
          <a:p>
            <a:pPr algn="just">
              <a:buFont typeface="Wingdings" panose="05000000000000000000" pitchFamily="2" charset="2"/>
              <a:buChar char="Ø"/>
            </a:pPr>
            <a:r>
              <a:rPr lang="en-GB" sz="1600" dirty="0">
                <a:effectLst/>
                <a:ea typeface="Calibri" panose="020F0502020204030204" pitchFamily="34" charset="0"/>
              </a:rPr>
              <a:t>In this advanced time, students also have knowledge of major collaboration tools used for learning purposes and feel confident as compared to face-to-face learning (</a:t>
            </a:r>
            <a:r>
              <a:rPr lang="en-GB" sz="1600" dirty="0" err="1">
                <a:effectLst/>
                <a:ea typeface="Calibri" panose="020F0502020204030204" pitchFamily="34" charset="0"/>
              </a:rPr>
              <a:t>Ertmer</a:t>
            </a:r>
            <a:r>
              <a:rPr lang="en-GB" sz="1600" dirty="0">
                <a:effectLst/>
                <a:ea typeface="Calibri" panose="020F0502020204030204" pitchFamily="34" charset="0"/>
              </a:rPr>
              <a:t> and Ottenbreit-Leftwich, 2010). </a:t>
            </a:r>
          </a:p>
        </p:txBody>
      </p:sp>
      <p:pic>
        <p:nvPicPr>
          <p:cNvPr id="5" name="Picture 4">
            <a:extLst>
              <a:ext uri="{FF2B5EF4-FFF2-40B4-BE49-F238E27FC236}">
                <a16:creationId xmlns:a16="http://schemas.microsoft.com/office/drawing/2014/main" xmlns="" id="{43A63F9F-3F35-50D7-D0FF-06AC013D6E71}"/>
              </a:ext>
            </a:extLst>
          </p:cNvPr>
          <p:cNvPicPr>
            <a:picLocks noChangeAspect="1"/>
          </p:cNvPicPr>
          <p:nvPr/>
        </p:nvPicPr>
        <p:blipFill>
          <a:blip r:embed="rId2"/>
          <a:stretch>
            <a:fillRect/>
          </a:stretch>
        </p:blipFill>
        <p:spPr>
          <a:xfrm>
            <a:off x="7940533" y="2342445"/>
            <a:ext cx="2860675" cy="2462056"/>
          </a:xfrm>
          <a:prstGeom prst="rect">
            <a:avLst/>
          </a:prstGeom>
        </p:spPr>
      </p:pic>
    </p:spTree>
    <p:extLst>
      <p:ext uri="{BB962C8B-B14F-4D97-AF65-F5344CB8AC3E}">
        <p14:creationId xmlns:p14="http://schemas.microsoft.com/office/powerpoint/2010/main" val="17360070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A6D1469-56AF-0D90-5DA7-C1B942B9E444}"/>
              </a:ext>
            </a:extLst>
          </p:cNvPr>
          <p:cNvSpPr>
            <a:spLocks noGrp="1"/>
          </p:cNvSpPr>
          <p:nvPr>
            <p:ph type="title"/>
          </p:nvPr>
        </p:nvSpPr>
        <p:spPr/>
        <p:txBody>
          <a:bodyPr>
            <a:normAutofit/>
          </a:bodyPr>
          <a:lstStyle/>
          <a:p>
            <a:pPr algn="ctr"/>
            <a:r>
              <a:rPr lang="en-US" sz="3600" b="1" dirty="0">
                <a:effectLst>
                  <a:outerShdw blurRad="38100" dist="38100" dir="2700000" algn="tl">
                    <a:srgbClr val="000000">
                      <a:alpha val="43137"/>
                    </a:srgbClr>
                  </a:outerShdw>
                </a:effectLst>
              </a:rPr>
              <a:t>Questions to ask </a:t>
            </a:r>
            <a:endParaRPr lang="en-GB" sz="3600"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xmlns="" id="{954955FA-4826-DAD6-F621-F4CAD9D236A3}"/>
              </a:ext>
            </a:extLst>
          </p:cNvPr>
          <p:cNvSpPr>
            <a:spLocks noGrp="1"/>
          </p:cNvSpPr>
          <p:nvPr>
            <p:ph idx="1"/>
          </p:nvPr>
        </p:nvSpPr>
        <p:spPr>
          <a:xfrm>
            <a:off x="1289191" y="2568223"/>
            <a:ext cx="10058400" cy="2647244"/>
          </a:xfrm>
        </p:spPr>
        <p:txBody>
          <a:bodyPr>
            <a:normAutofit/>
          </a:bodyPr>
          <a:lstStyle/>
          <a:p>
            <a:pPr marL="457200" indent="-457200" algn="just">
              <a:buFont typeface="+mj-lt"/>
              <a:buAutoNum type="arabicPeriod"/>
            </a:pPr>
            <a:r>
              <a:rPr lang="en-US" sz="1600" dirty="0"/>
              <a:t>Online collaborative learning helps in time-saving learning.</a:t>
            </a:r>
          </a:p>
          <a:p>
            <a:pPr marL="457200" indent="-457200" algn="just">
              <a:buFont typeface="+mj-lt"/>
              <a:buAutoNum type="arabicPeriod"/>
            </a:pPr>
            <a:r>
              <a:rPr lang="en-US" sz="1600" dirty="0"/>
              <a:t>Online learning helps focus on learning.</a:t>
            </a:r>
          </a:p>
          <a:p>
            <a:pPr marL="457200" indent="-457200" algn="just">
              <a:buFont typeface="+mj-lt"/>
              <a:buAutoNum type="arabicPeriod"/>
            </a:pPr>
            <a:r>
              <a:rPr lang="en-US" sz="1600" dirty="0"/>
              <a:t>I have knowledge of major collaboration tools used in learning.</a:t>
            </a:r>
          </a:p>
          <a:p>
            <a:pPr marL="457200" indent="-457200" algn="just">
              <a:buFont typeface="+mj-lt"/>
              <a:buAutoNum type="arabicPeriod"/>
            </a:pPr>
            <a:r>
              <a:rPr lang="en-US" sz="1600" dirty="0"/>
              <a:t>I feel confident in collaborative online as compared to a face-to-face environment.</a:t>
            </a:r>
          </a:p>
          <a:p>
            <a:pPr marL="457200" indent="-457200" algn="just">
              <a:buFont typeface="+mj-lt"/>
              <a:buAutoNum type="arabicPeriod"/>
            </a:pPr>
            <a:r>
              <a:rPr lang="en-US" sz="1600" dirty="0"/>
              <a:t>I find using collaborative tools for online learning more difficult than communicating in a face-to-face environment. </a:t>
            </a:r>
          </a:p>
          <a:p>
            <a:pPr marL="457200" indent="-457200" algn="just">
              <a:buFont typeface="+mj-lt"/>
              <a:buAutoNum type="arabicPeriod"/>
            </a:pPr>
            <a:r>
              <a:rPr lang="en-US" sz="1600" dirty="0"/>
              <a:t>A face-to-face learning environment facilitates learning more than online (</a:t>
            </a:r>
            <a:r>
              <a:rPr lang="en-US" sz="1600" dirty="0" err="1"/>
              <a:t>Margaryan</a:t>
            </a:r>
            <a:r>
              <a:rPr lang="en-US" sz="1600" dirty="0"/>
              <a:t>, Littlejohn and </a:t>
            </a:r>
            <a:r>
              <a:rPr lang="en-US" sz="1600" dirty="0" err="1"/>
              <a:t>Vojt</a:t>
            </a:r>
            <a:r>
              <a:rPr lang="en-US" sz="1600" dirty="0"/>
              <a:t>, 2011). </a:t>
            </a:r>
            <a:endParaRPr lang="en-GB" sz="1600" dirty="0"/>
          </a:p>
        </p:txBody>
      </p:sp>
    </p:spTree>
    <p:extLst>
      <p:ext uri="{BB962C8B-B14F-4D97-AF65-F5344CB8AC3E}">
        <p14:creationId xmlns:p14="http://schemas.microsoft.com/office/powerpoint/2010/main" val="7780114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AD72B1A-F237-A101-CBB7-3F87D7C725A9}"/>
              </a:ext>
            </a:extLst>
          </p:cNvPr>
          <p:cNvSpPr>
            <a:spLocks noGrp="1"/>
          </p:cNvSpPr>
          <p:nvPr>
            <p:ph type="title"/>
          </p:nvPr>
        </p:nvSpPr>
        <p:spPr/>
        <p:txBody>
          <a:bodyPr>
            <a:normAutofit/>
          </a:bodyPr>
          <a:lstStyle/>
          <a:p>
            <a:pPr algn="ctr"/>
            <a:r>
              <a:rPr lang="en-US" sz="3600" b="1" dirty="0">
                <a:effectLst>
                  <a:outerShdw blurRad="38100" dist="38100" dir="2700000" algn="tl">
                    <a:srgbClr val="000000">
                      <a:alpha val="43137"/>
                    </a:srgbClr>
                  </a:outerShdw>
                </a:effectLst>
              </a:rPr>
              <a:t>Research participants </a:t>
            </a:r>
            <a:endParaRPr lang="en-GB" sz="3600"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xmlns="" id="{4769A5A1-46C2-5420-05D4-34C8C773697D}"/>
              </a:ext>
            </a:extLst>
          </p:cNvPr>
          <p:cNvSpPr>
            <a:spLocks noGrp="1"/>
          </p:cNvSpPr>
          <p:nvPr>
            <p:ph idx="1"/>
          </p:nvPr>
        </p:nvSpPr>
        <p:spPr>
          <a:xfrm>
            <a:off x="1066800" y="2466623"/>
            <a:ext cx="10058400" cy="2873022"/>
          </a:xfrm>
        </p:spPr>
        <p:txBody>
          <a:bodyPr>
            <a:normAutofit lnSpcReduction="10000"/>
          </a:bodyPr>
          <a:lstStyle/>
          <a:p>
            <a:pPr algn="just">
              <a:buFont typeface="Wingdings" panose="05000000000000000000" pitchFamily="2" charset="2"/>
              <a:buChar char="Ø"/>
            </a:pPr>
            <a:r>
              <a:rPr lang="en-US" sz="1600" dirty="0"/>
              <a:t> Students were the main research participants from whom the questions has been asked. </a:t>
            </a:r>
          </a:p>
          <a:p>
            <a:pPr algn="just">
              <a:buFont typeface="Wingdings" panose="05000000000000000000" pitchFamily="2" charset="2"/>
              <a:buChar char="Ø"/>
            </a:pPr>
            <a:r>
              <a:rPr lang="en-US" sz="1600" dirty="0"/>
              <a:t>According to the quantitative nature of the research problem, this study conducted a quantitative analysis of the research topic. </a:t>
            </a:r>
          </a:p>
          <a:p>
            <a:pPr algn="just">
              <a:buFont typeface="Wingdings" panose="05000000000000000000" pitchFamily="2" charset="2"/>
              <a:buChar char="Ø"/>
            </a:pPr>
            <a:r>
              <a:rPr lang="en-US" sz="1600" dirty="0"/>
              <a:t>For the purpose of gathering data, both primary and secondary sources were used. </a:t>
            </a:r>
          </a:p>
          <a:p>
            <a:pPr algn="just">
              <a:buFont typeface="Wingdings" panose="05000000000000000000" pitchFamily="2" charset="2"/>
              <a:buChar char="Ø"/>
            </a:pPr>
            <a:r>
              <a:rPr lang="en-GB" sz="1600" dirty="0"/>
              <a:t>The primary research was conducted using questionnaires and the secondary research was conducted using </a:t>
            </a:r>
            <a:r>
              <a:rPr lang="en-GB" sz="1600" dirty="0">
                <a:effectLst/>
                <a:ea typeface="Calibri" panose="020F0502020204030204" pitchFamily="34" charset="0"/>
              </a:rPr>
              <a:t>literature based on various scholarly texts including peer-reviewed journals.</a:t>
            </a:r>
          </a:p>
          <a:p>
            <a:pPr algn="just">
              <a:buFont typeface="Wingdings" panose="05000000000000000000" pitchFamily="2" charset="2"/>
              <a:buChar char="Ø"/>
            </a:pPr>
            <a:r>
              <a:rPr lang="en-GB" sz="1600" dirty="0"/>
              <a:t>MS forms were used to develop a questionnaire consisting of six questions </a:t>
            </a:r>
            <a:r>
              <a:rPr lang="en-GB" sz="1600" dirty="0">
                <a:effectLst/>
                <a:ea typeface="Calibri" panose="020F0502020204030204" pitchFamily="34" charset="0"/>
              </a:rPr>
              <a:t>of a Likert scale nature with five scales. </a:t>
            </a:r>
          </a:p>
          <a:p>
            <a:pPr algn="just">
              <a:buFont typeface="Wingdings" panose="05000000000000000000" pitchFamily="2" charset="2"/>
              <a:buChar char="Ø"/>
            </a:pPr>
            <a:r>
              <a:rPr lang="en-US" sz="1600" dirty="0"/>
              <a:t>For involvement in attempting the study questionnaire, a voluntary sampling method was adopted for the accuracy of data (Shieh, 2012).</a:t>
            </a:r>
            <a:endParaRPr lang="en-GB" sz="1600" dirty="0"/>
          </a:p>
        </p:txBody>
      </p:sp>
    </p:spTree>
    <p:extLst>
      <p:ext uri="{BB962C8B-B14F-4D97-AF65-F5344CB8AC3E}">
        <p14:creationId xmlns:p14="http://schemas.microsoft.com/office/powerpoint/2010/main" val="19422892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E9CD3E8-B5D9-3D21-2741-FDF9BF6502B1}"/>
              </a:ext>
            </a:extLst>
          </p:cNvPr>
          <p:cNvSpPr>
            <a:spLocks noGrp="1"/>
          </p:cNvSpPr>
          <p:nvPr>
            <p:ph type="title"/>
          </p:nvPr>
        </p:nvSpPr>
        <p:spPr/>
        <p:txBody>
          <a:bodyPr>
            <a:normAutofit/>
          </a:bodyPr>
          <a:lstStyle/>
          <a:p>
            <a:pPr algn="ctr"/>
            <a:r>
              <a:rPr lang="en-US" sz="3600" b="1" dirty="0">
                <a:effectLst>
                  <a:outerShdw blurRad="38100" dist="38100" dir="2700000" algn="tl">
                    <a:srgbClr val="000000">
                      <a:alpha val="43137"/>
                    </a:srgbClr>
                  </a:outerShdw>
                </a:effectLst>
              </a:rPr>
              <a:t>Literature review</a:t>
            </a:r>
            <a:endParaRPr lang="en-GB" sz="3600"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xmlns="" id="{056F5CC0-1EB3-2847-899C-ADB031E7F030}"/>
              </a:ext>
            </a:extLst>
          </p:cNvPr>
          <p:cNvSpPr>
            <a:spLocks noGrp="1"/>
          </p:cNvSpPr>
          <p:nvPr>
            <p:ph idx="1"/>
          </p:nvPr>
        </p:nvSpPr>
        <p:spPr>
          <a:xfrm>
            <a:off x="803769" y="2003779"/>
            <a:ext cx="7775787" cy="4023360"/>
          </a:xfrm>
        </p:spPr>
        <p:txBody>
          <a:bodyPr>
            <a:normAutofit/>
          </a:bodyPr>
          <a:lstStyle/>
          <a:p>
            <a:pPr algn="just"/>
            <a:r>
              <a:rPr lang="en-US" sz="1600" dirty="0" err="1"/>
              <a:t>Margaryan</a:t>
            </a:r>
            <a:r>
              <a:rPr lang="en-US" sz="1600" dirty="0"/>
              <a:t>, Littlejohn and </a:t>
            </a:r>
            <a:r>
              <a:rPr lang="en-US" sz="1600" dirty="0" err="1"/>
              <a:t>Vojt</a:t>
            </a:r>
            <a:r>
              <a:rPr lang="en-US" sz="1600" dirty="0"/>
              <a:t> (2011) demonstrated the many forms of digital technology that college students utilize for socializing and learning. According to the findings, students only use a small number of generally established technologies. Social networking sites, virtual worlds, and tools for creating collaborative knowledge were not commonly used. </a:t>
            </a:r>
          </a:p>
          <a:p>
            <a:pPr algn="just"/>
            <a:r>
              <a:rPr lang="en-US" sz="1600" dirty="0"/>
              <a:t>Digital natives and technical (engineering) students use technology tools more frequently than digital immigrants and non-technical (social work) students. This link may be moderated by the realization that engineering courses necessitate more intensive and comprehensive access to technology than social work courses. </a:t>
            </a:r>
          </a:p>
          <a:p>
            <a:pPr algn="just"/>
            <a:r>
              <a:rPr lang="en-US" sz="1600" dirty="0"/>
              <a:t>However, there are simply quantitative distinctions between these groups’ technology use, not qualitative ones. This study revealed no evidence to support the widely held belief that young people adopt fundamentally different learning styles. </a:t>
            </a:r>
          </a:p>
          <a:p>
            <a:pPr algn="just"/>
            <a:r>
              <a:rPr lang="en-US" sz="1600" dirty="0"/>
              <a:t> Although they appear to adhere to tried-and-true teaching techniques, students rarely use knowledge transfer tools. Demands for educational reform may be reasonable, but the findings indicate that it is incorrect to rely on these claims on changes in students' technology use and study habits. </a:t>
            </a:r>
            <a:endParaRPr lang="en-GB" sz="1600" dirty="0"/>
          </a:p>
        </p:txBody>
      </p:sp>
      <p:pic>
        <p:nvPicPr>
          <p:cNvPr id="5" name="Picture 4">
            <a:extLst>
              <a:ext uri="{FF2B5EF4-FFF2-40B4-BE49-F238E27FC236}">
                <a16:creationId xmlns:a16="http://schemas.microsoft.com/office/drawing/2014/main" xmlns="" id="{1DACDBEA-E116-1895-22BA-5D5495BEF60A}"/>
              </a:ext>
            </a:extLst>
          </p:cNvPr>
          <p:cNvPicPr>
            <a:picLocks noChangeAspect="1"/>
          </p:cNvPicPr>
          <p:nvPr/>
        </p:nvPicPr>
        <p:blipFill>
          <a:blip r:embed="rId2"/>
          <a:stretch>
            <a:fillRect/>
          </a:stretch>
        </p:blipFill>
        <p:spPr>
          <a:xfrm>
            <a:off x="9088614" y="2605864"/>
            <a:ext cx="2571750" cy="2514777"/>
          </a:xfrm>
          <a:prstGeom prst="rect">
            <a:avLst/>
          </a:prstGeom>
        </p:spPr>
      </p:pic>
    </p:spTree>
    <p:extLst>
      <p:ext uri="{BB962C8B-B14F-4D97-AF65-F5344CB8AC3E}">
        <p14:creationId xmlns:p14="http://schemas.microsoft.com/office/powerpoint/2010/main" val="960166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924BAF8-81CD-1B90-BB33-012F7ADA0634}"/>
              </a:ext>
            </a:extLst>
          </p:cNvPr>
          <p:cNvSpPr>
            <a:spLocks noGrp="1"/>
          </p:cNvSpPr>
          <p:nvPr>
            <p:ph type="title"/>
          </p:nvPr>
        </p:nvSpPr>
        <p:spPr/>
        <p:txBody>
          <a:bodyPr>
            <a:normAutofit/>
          </a:bodyPr>
          <a:lstStyle/>
          <a:p>
            <a:pPr algn="ctr"/>
            <a:r>
              <a:rPr lang="en-US" sz="3600" b="1" dirty="0">
                <a:effectLst>
                  <a:outerShdw blurRad="38100" dist="38100" dir="2700000" algn="tl">
                    <a:srgbClr val="000000">
                      <a:alpha val="43137"/>
                    </a:srgbClr>
                  </a:outerShdw>
                </a:effectLst>
              </a:rPr>
              <a:t>Ethical consideration </a:t>
            </a:r>
            <a:endParaRPr lang="en-GB" sz="3600"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xmlns="" id="{E8F8DE1C-4AF3-1F98-A3AD-5BE4D92B9035}"/>
              </a:ext>
            </a:extLst>
          </p:cNvPr>
          <p:cNvSpPr>
            <a:spLocks noGrp="1"/>
          </p:cNvSpPr>
          <p:nvPr>
            <p:ph idx="1"/>
          </p:nvPr>
        </p:nvSpPr>
        <p:spPr>
          <a:xfrm>
            <a:off x="1097280" y="2094089"/>
            <a:ext cx="5811520" cy="4023360"/>
          </a:xfrm>
        </p:spPr>
        <p:txBody>
          <a:bodyPr>
            <a:normAutofit/>
          </a:bodyPr>
          <a:lstStyle/>
          <a:p>
            <a:pPr algn="just">
              <a:buFont typeface="Wingdings" panose="05000000000000000000" pitchFamily="2" charset="2"/>
              <a:buChar char="Ø"/>
            </a:pPr>
            <a:r>
              <a:rPr lang="en-US" sz="1600" dirty="0"/>
              <a:t>Research ethical concerns are a collection of guidelines for research design and methods. These fundamental ideas include voluntariness, informed consent, anonymity, confidentiality, risk of damage, and results communication (Nayak &amp; Singh, 2021).</a:t>
            </a:r>
          </a:p>
          <a:p>
            <a:pPr algn="just">
              <a:buFont typeface="Wingdings" panose="05000000000000000000" pitchFamily="2" charset="2"/>
              <a:buChar char="Ø"/>
            </a:pPr>
            <a:r>
              <a:rPr lang="en-US" sz="1600" dirty="0"/>
              <a:t>The study was carried out in compliance with all ethical norms; volunteers were not appraised based on their race, religion, or other characteristics. </a:t>
            </a:r>
          </a:p>
          <a:p>
            <a:pPr algn="just">
              <a:buFont typeface="Wingdings" panose="05000000000000000000" pitchFamily="2" charset="2"/>
              <a:buChar char="Ø"/>
            </a:pPr>
            <a:r>
              <a:rPr lang="en-US" sz="1600" dirty="0"/>
              <a:t>The participants were chosen voluntarily, and during the course of the data collection, they had the option to exit the study at any time. </a:t>
            </a:r>
          </a:p>
          <a:p>
            <a:pPr algn="just">
              <a:buFont typeface="Wingdings" panose="05000000000000000000" pitchFamily="2" charset="2"/>
              <a:buChar char="Ø"/>
            </a:pPr>
            <a:r>
              <a:rPr lang="en-US" sz="1600" dirty="0"/>
              <a:t>The email's attachment, a preface to the questionnaire, contained details on the study and the participant’s rights (</a:t>
            </a:r>
            <a:r>
              <a:rPr lang="en-US" sz="1600" dirty="0" err="1"/>
              <a:t>Weicht</a:t>
            </a:r>
            <a:r>
              <a:rPr lang="en-US" sz="1600" dirty="0"/>
              <a:t> and </a:t>
            </a:r>
            <a:r>
              <a:rPr lang="en-US" sz="1600" dirty="0" err="1"/>
              <a:t>Jónsdóttir</a:t>
            </a:r>
            <a:r>
              <a:rPr lang="en-US" sz="1600" dirty="0"/>
              <a:t>, 2021).</a:t>
            </a:r>
            <a:endParaRPr lang="en-GB" sz="1600" dirty="0"/>
          </a:p>
        </p:txBody>
      </p:sp>
      <p:pic>
        <p:nvPicPr>
          <p:cNvPr id="5" name="Picture 4">
            <a:extLst>
              <a:ext uri="{FF2B5EF4-FFF2-40B4-BE49-F238E27FC236}">
                <a16:creationId xmlns:a16="http://schemas.microsoft.com/office/drawing/2014/main" xmlns="" id="{BD19755F-F057-30A8-ECA3-D6D4BE418B9C}"/>
              </a:ext>
            </a:extLst>
          </p:cNvPr>
          <p:cNvPicPr>
            <a:picLocks noChangeAspect="1"/>
          </p:cNvPicPr>
          <p:nvPr/>
        </p:nvPicPr>
        <p:blipFill>
          <a:blip r:embed="rId2"/>
          <a:stretch>
            <a:fillRect/>
          </a:stretch>
        </p:blipFill>
        <p:spPr>
          <a:xfrm>
            <a:off x="7518400" y="2283619"/>
            <a:ext cx="3328987" cy="2290762"/>
          </a:xfrm>
          <a:prstGeom prst="rect">
            <a:avLst/>
          </a:prstGeom>
        </p:spPr>
      </p:pic>
    </p:spTree>
    <p:extLst>
      <p:ext uri="{BB962C8B-B14F-4D97-AF65-F5344CB8AC3E}">
        <p14:creationId xmlns:p14="http://schemas.microsoft.com/office/powerpoint/2010/main" val="26532960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22D1010-3D6D-FE2D-6216-21A0E228CD6E}"/>
              </a:ext>
            </a:extLst>
          </p:cNvPr>
          <p:cNvSpPr>
            <a:spLocks noGrp="1"/>
          </p:cNvSpPr>
          <p:nvPr>
            <p:ph type="title"/>
          </p:nvPr>
        </p:nvSpPr>
        <p:spPr/>
        <p:txBody>
          <a:bodyPr>
            <a:normAutofit/>
          </a:bodyPr>
          <a:lstStyle/>
          <a:p>
            <a:pPr algn="ctr"/>
            <a:r>
              <a:rPr lang="en-US" sz="3600" b="1" dirty="0">
                <a:effectLst>
                  <a:outerShdw blurRad="38100" dist="38100" dir="2700000" algn="tl">
                    <a:srgbClr val="000000">
                      <a:alpha val="43137"/>
                    </a:srgbClr>
                  </a:outerShdw>
                </a:effectLst>
              </a:rPr>
              <a:t>Hypothesis </a:t>
            </a:r>
            <a:endParaRPr lang="en-GB" sz="3600"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xmlns="" id="{58B51DC5-A836-10E6-134A-A3904524F80F}"/>
              </a:ext>
            </a:extLst>
          </p:cNvPr>
          <p:cNvSpPr>
            <a:spLocks noGrp="1"/>
          </p:cNvSpPr>
          <p:nvPr>
            <p:ph idx="1"/>
          </p:nvPr>
        </p:nvSpPr>
        <p:spPr>
          <a:xfrm>
            <a:off x="1097280" y="2376312"/>
            <a:ext cx="7010400" cy="3189110"/>
          </a:xfrm>
        </p:spPr>
        <p:txBody>
          <a:bodyPr>
            <a:normAutofit/>
          </a:bodyPr>
          <a:lstStyle/>
          <a:p>
            <a:pPr algn="just">
              <a:buFont typeface="Wingdings" panose="05000000000000000000" pitchFamily="2" charset="2"/>
              <a:buChar char="Ø"/>
            </a:pPr>
            <a:r>
              <a:rPr lang="en-US" sz="1600" dirty="0"/>
              <a:t>Our hypothesis is that the students are not confident in using the technology to collaborate even with the lockdown being imposed due to the pandemic because they do not feel comfortable using online tools to communicate and prefer face-to-face learning methods. </a:t>
            </a:r>
          </a:p>
          <a:p>
            <a:pPr algn="just">
              <a:buFont typeface="Wingdings" panose="05000000000000000000" pitchFamily="2" charset="2"/>
              <a:buChar char="Ø"/>
            </a:pPr>
            <a:r>
              <a:rPr lang="en-US" sz="1600" dirty="0"/>
              <a:t>The </a:t>
            </a:r>
            <a:r>
              <a:rPr lang="en-GB" sz="1600" dirty="0">
                <a:effectLst/>
                <a:ea typeface="Calibri" panose="020F0502020204030204" pitchFamily="34" charset="0"/>
              </a:rPr>
              <a:t>online learning environment cannot be conside</a:t>
            </a:r>
            <a:r>
              <a:rPr lang="en-GB" sz="1600" dirty="0">
                <a:ea typeface="Calibri" panose="020F0502020204030204" pitchFamily="34" charset="0"/>
              </a:rPr>
              <a:t>red </a:t>
            </a:r>
            <a:r>
              <a:rPr lang="en-GB" sz="1600" dirty="0">
                <a:effectLst/>
                <a:ea typeface="Calibri" panose="020F0502020204030204" pitchFamily="34" charset="0"/>
              </a:rPr>
              <a:t>a time-saving environment and help them to focus on learning.   </a:t>
            </a:r>
            <a:r>
              <a:rPr lang="en-US" sz="1600" dirty="0"/>
              <a:t>   </a:t>
            </a:r>
          </a:p>
          <a:p>
            <a:pPr algn="just">
              <a:buFont typeface="Wingdings" panose="05000000000000000000" pitchFamily="2" charset="2"/>
              <a:buChar char="Ø"/>
            </a:pPr>
            <a:r>
              <a:rPr lang="en-GB" sz="1600" dirty="0"/>
              <a:t>The online platforms are less convenient to use and students have less </a:t>
            </a:r>
            <a:r>
              <a:rPr lang="en-GB" sz="1600" dirty="0">
                <a:effectLst/>
                <a:ea typeface="Calibri" panose="020F0502020204030204" pitchFamily="34" charset="0"/>
              </a:rPr>
              <a:t>knowledge about the major collaborative tools used in their learning experiences. </a:t>
            </a:r>
          </a:p>
          <a:p>
            <a:pPr algn="just">
              <a:buFont typeface="Wingdings" panose="05000000000000000000" pitchFamily="2" charset="2"/>
              <a:buChar char="Ø"/>
            </a:pPr>
            <a:r>
              <a:rPr lang="en-GB" sz="1600" dirty="0"/>
              <a:t>Face-to-face learning environment also facilitates more learning as compared to using technology for online learning (La </a:t>
            </a:r>
            <a:r>
              <a:rPr lang="en-GB" sz="1600" dirty="0" err="1"/>
              <a:t>Hanisi</a:t>
            </a:r>
            <a:r>
              <a:rPr lang="en-GB" sz="1600" dirty="0"/>
              <a:t> et al., 2018). </a:t>
            </a:r>
          </a:p>
        </p:txBody>
      </p:sp>
      <p:pic>
        <p:nvPicPr>
          <p:cNvPr id="5" name="Picture 4">
            <a:extLst>
              <a:ext uri="{FF2B5EF4-FFF2-40B4-BE49-F238E27FC236}">
                <a16:creationId xmlns:a16="http://schemas.microsoft.com/office/drawing/2014/main" xmlns="" id="{6D9E4C97-20D7-608A-15B4-926A6F3A1F4D}"/>
              </a:ext>
            </a:extLst>
          </p:cNvPr>
          <p:cNvPicPr>
            <a:picLocks noChangeAspect="1"/>
          </p:cNvPicPr>
          <p:nvPr/>
        </p:nvPicPr>
        <p:blipFill>
          <a:blip r:embed="rId2"/>
          <a:stretch>
            <a:fillRect/>
          </a:stretch>
        </p:blipFill>
        <p:spPr>
          <a:xfrm>
            <a:off x="8560682" y="2726268"/>
            <a:ext cx="2905125" cy="2003776"/>
          </a:xfrm>
          <a:prstGeom prst="rect">
            <a:avLst/>
          </a:prstGeom>
        </p:spPr>
      </p:pic>
    </p:spTree>
    <p:extLst>
      <p:ext uri="{BB962C8B-B14F-4D97-AF65-F5344CB8AC3E}">
        <p14:creationId xmlns:p14="http://schemas.microsoft.com/office/powerpoint/2010/main" val="17622109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7046D5E-40FD-8095-7002-41B9D8AC32BE}"/>
              </a:ext>
            </a:extLst>
          </p:cNvPr>
          <p:cNvSpPr>
            <a:spLocks noGrp="1"/>
          </p:cNvSpPr>
          <p:nvPr>
            <p:ph type="title"/>
          </p:nvPr>
        </p:nvSpPr>
        <p:spPr/>
        <p:txBody>
          <a:bodyPr>
            <a:normAutofit/>
          </a:bodyPr>
          <a:lstStyle/>
          <a:p>
            <a:pPr algn="ctr"/>
            <a:r>
              <a:rPr lang="en-US" sz="3600" b="1" dirty="0">
                <a:effectLst>
                  <a:outerShdw blurRad="38100" dist="38100" dir="2700000" algn="tl">
                    <a:srgbClr val="000000">
                      <a:alpha val="43137"/>
                    </a:srgbClr>
                  </a:outerShdw>
                </a:effectLst>
              </a:rPr>
              <a:t>Discussion and conclusion </a:t>
            </a:r>
            <a:endParaRPr lang="en-GB" sz="3600"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xmlns="" id="{9195817C-7AA2-B36E-3EE7-8B8336ED1AF6}"/>
              </a:ext>
            </a:extLst>
          </p:cNvPr>
          <p:cNvSpPr>
            <a:spLocks noGrp="1"/>
          </p:cNvSpPr>
          <p:nvPr>
            <p:ph idx="1"/>
          </p:nvPr>
        </p:nvSpPr>
        <p:spPr>
          <a:xfrm>
            <a:off x="1097280" y="2342446"/>
            <a:ext cx="10058400" cy="3076222"/>
          </a:xfrm>
        </p:spPr>
        <p:txBody>
          <a:bodyPr>
            <a:normAutofit/>
          </a:bodyPr>
          <a:lstStyle/>
          <a:p>
            <a:pPr algn="just">
              <a:buFont typeface="Wingdings" panose="05000000000000000000" pitchFamily="2" charset="2"/>
              <a:buChar char="Ø"/>
            </a:pPr>
            <a:r>
              <a:rPr lang="en-US" sz="1600" dirty="0"/>
              <a:t>The analysis of the data acquired shows that the majority of students dislike the online learning environment and favour the in-person learning environment. This can be deduced from the fact that the majority of respondents did not think that pursuing an education online would save them time. </a:t>
            </a:r>
          </a:p>
          <a:p>
            <a:pPr algn="just">
              <a:buFont typeface="Wingdings" panose="05000000000000000000" pitchFamily="2" charset="2"/>
              <a:buChar char="Ø"/>
            </a:pPr>
            <a:r>
              <a:rPr lang="en-US" sz="1600" dirty="0"/>
              <a:t>The participants also rejected the notion that online education improves concentration. Another reason students avoid online education is a lack of experience with digital tools for collaboration. </a:t>
            </a:r>
          </a:p>
          <a:p>
            <a:pPr algn="just">
              <a:buFont typeface="Wingdings" panose="05000000000000000000" pitchFamily="2" charset="2"/>
              <a:buChar char="Ø"/>
            </a:pPr>
            <a:r>
              <a:rPr lang="en-US" sz="1600" dirty="0"/>
              <a:t>The data analysis reveals that most students don't appear to be familiar with the key collaborative tools used in their educational experiences and participants report feeling less comfortable cooperating online than they do in a face-to-face setting. </a:t>
            </a:r>
          </a:p>
          <a:p>
            <a:pPr algn="just">
              <a:buFont typeface="Wingdings" panose="05000000000000000000" pitchFamily="2" charset="2"/>
              <a:buChar char="Ø"/>
            </a:pPr>
            <a:r>
              <a:rPr lang="en-US" sz="1600" dirty="0"/>
              <a:t>The study also shows that a resounding majority of students believe they learn more effectively in a face-to-face environment than they do in an online environment (</a:t>
            </a:r>
            <a:r>
              <a:rPr lang="en-US" sz="1600" dirty="0" err="1"/>
              <a:t>Nanjundeswaraswamy</a:t>
            </a:r>
            <a:r>
              <a:rPr lang="en-US" sz="1600" dirty="0"/>
              <a:t> and Divakar, 2021).  </a:t>
            </a:r>
          </a:p>
        </p:txBody>
      </p:sp>
    </p:spTree>
    <p:extLst>
      <p:ext uri="{BB962C8B-B14F-4D97-AF65-F5344CB8AC3E}">
        <p14:creationId xmlns:p14="http://schemas.microsoft.com/office/powerpoint/2010/main" val="40660376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5C6B785-44BD-C5F0-0FF3-A219C547E535}"/>
              </a:ext>
            </a:extLst>
          </p:cNvPr>
          <p:cNvSpPr>
            <a:spLocks noGrp="1"/>
          </p:cNvSpPr>
          <p:nvPr>
            <p:ph type="title"/>
          </p:nvPr>
        </p:nvSpPr>
        <p:spPr/>
        <p:txBody>
          <a:bodyPr>
            <a:normAutofit/>
          </a:bodyPr>
          <a:lstStyle/>
          <a:p>
            <a:pPr algn="ctr"/>
            <a:r>
              <a:rPr lang="en-US" sz="3600" b="1" dirty="0">
                <a:effectLst>
                  <a:outerShdw blurRad="38100" dist="38100" dir="2700000" algn="tl">
                    <a:srgbClr val="000000">
                      <a:alpha val="43137"/>
                    </a:srgbClr>
                  </a:outerShdw>
                </a:effectLst>
              </a:rPr>
              <a:t>Reference list </a:t>
            </a:r>
            <a:r>
              <a:rPr lang="en-US" sz="2400" b="1" dirty="0">
                <a:effectLst>
                  <a:outerShdw blurRad="38100" dist="38100" dir="2700000" algn="tl">
                    <a:srgbClr val="000000">
                      <a:alpha val="43137"/>
                    </a:srgbClr>
                  </a:outerShdw>
                </a:effectLst>
              </a:rPr>
              <a:t>(cont.)</a:t>
            </a:r>
            <a:endParaRPr lang="en-GB" sz="3600"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xmlns="" id="{5A388FB0-DD2F-62B0-BB5E-BBD8E5BBE7AB}"/>
              </a:ext>
            </a:extLst>
          </p:cNvPr>
          <p:cNvSpPr>
            <a:spLocks noGrp="1"/>
          </p:cNvSpPr>
          <p:nvPr>
            <p:ph idx="1"/>
          </p:nvPr>
        </p:nvSpPr>
        <p:spPr>
          <a:xfrm>
            <a:off x="1097280" y="1845733"/>
            <a:ext cx="10058400" cy="4284134"/>
          </a:xfrm>
        </p:spPr>
        <p:txBody>
          <a:bodyPr>
            <a:noAutofit/>
          </a:bodyPr>
          <a:lstStyle/>
          <a:p>
            <a:pPr lvl="0" algn="just">
              <a:lnSpc>
                <a:spcPct val="150000"/>
              </a:lnSpc>
              <a:spcAft>
                <a:spcPts val="1200"/>
              </a:spcAft>
              <a:buFont typeface="Wingdings" panose="05000000000000000000" pitchFamily="2" charset="2"/>
              <a:buChar char="Ø"/>
            </a:pPr>
            <a:r>
              <a:rPr lang="en-GB" sz="1100" dirty="0">
                <a:effectLst/>
                <a:ea typeface="Times New Roman" panose="02020603050405020304" pitchFamily="18" charset="0"/>
              </a:rPr>
              <a:t>Aziz </a:t>
            </a:r>
            <a:r>
              <a:rPr lang="en-GB" sz="1100" dirty="0" err="1">
                <a:effectLst/>
                <a:ea typeface="Times New Roman" panose="02020603050405020304" pitchFamily="18" charset="0"/>
              </a:rPr>
              <a:t>Hussin</a:t>
            </a:r>
            <a:r>
              <a:rPr lang="en-GB" sz="1100" dirty="0">
                <a:effectLst/>
                <a:ea typeface="Times New Roman" panose="02020603050405020304" pitchFamily="18" charset="0"/>
              </a:rPr>
              <a:t>, A. (2018). Education 4.0 Made Simple: Ideas For Teaching. </a:t>
            </a:r>
            <a:r>
              <a:rPr lang="en-GB" sz="1100" i="1" dirty="0">
                <a:effectLst/>
                <a:ea typeface="Times New Roman" panose="02020603050405020304" pitchFamily="18" charset="0"/>
              </a:rPr>
              <a:t>International Journal of Education and Literacy Studies</a:t>
            </a:r>
            <a:r>
              <a:rPr lang="en-GB" sz="1100" dirty="0">
                <a:effectLst/>
                <a:ea typeface="Times New Roman" panose="02020603050405020304" pitchFamily="18" charset="0"/>
              </a:rPr>
              <a:t>, [online] 6(3), p.92. </a:t>
            </a:r>
            <a:r>
              <a:rPr lang="en-GB" sz="1100" dirty="0" err="1">
                <a:effectLst/>
                <a:ea typeface="Times New Roman" panose="02020603050405020304" pitchFamily="18" charset="0"/>
              </a:rPr>
              <a:t>doi</a:t>
            </a:r>
            <a:r>
              <a:rPr lang="en-GB" sz="1100" dirty="0">
                <a:effectLst/>
                <a:ea typeface="Times New Roman" panose="02020603050405020304" pitchFamily="18" charset="0"/>
              </a:rPr>
              <a:t>: </a:t>
            </a:r>
            <a:r>
              <a:rPr lang="en-GB" sz="1100" dirty="0">
                <a:effectLst/>
                <a:ea typeface="Times New Roman" panose="02020603050405020304" pitchFamily="18" charset="0"/>
                <a:hlinkClick r:id="rId2"/>
              </a:rPr>
              <a:t>https://doi.org/10.7575/aiac.ijels.v.6n.3p.92</a:t>
            </a:r>
            <a:r>
              <a:rPr lang="en-GB" sz="1100" dirty="0">
                <a:effectLst/>
                <a:ea typeface="Times New Roman" panose="02020603050405020304" pitchFamily="18" charset="0"/>
              </a:rPr>
              <a:t> </a:t>
            </a:r>
          </a:p>
          <a:p>
            <a:pPr lvl="0" algn="just">
              <a:buFont typeface="Wingdings" panose="05000000000000000000" pitchFamily="2" charset="2"/>
              <a:buChar char="Ø"/>
            </a:pPr>
            <a:r>
              <a:rPr lang="en-GB" sz="1100" dirty="0">
                <a:effectLst/>
                <a:ea typeface="Times New Roman" panose="02020603050405020304" pitchFamily="18" charset="0"/>
              </a:rPr>
              <a:t>Bell, E., Harley, B. and Bryman, A. (2022). Business Research Methods - Paperback - Emma Bell, Bill Harley, Alan Bryman - Oxford University Press. [online] global.oup.com. Available at: https://global.oup.com/ukhe/product/business-research-methods-9780198869443?cc=gb&amp;lang=en&amp;.Bygstad, B. and </a:t>
            </a:r>
            <a:r>
              <a:rPr lang="en-GB" sz="1100" dirty="0" err="1">
                <a:effectLst/>
                <a:ea typeface="Times New Roman" panose="02020603050405020304" pitchFamily="18" charset="0"/>
              </a:rPr>
              <a:t>Øvrelid</a:t>
            </a:r>
            <a:r>
              <a:rPr lang="en-GB" sz="1100" dirty="0">
                <a:effectLst/>
                <a:ea typeface="Times New Roman" panose="02020603050405020304" pitchFamily="18" charset="0"/>
              </a:rPr>
              <a:t>, E. (2021). Managing two-speed innovation for digital transformation. </a:t>
            </a:r>
            <a:r>
              <a:rPr lang="en-GB" sz="1100" i="1" dirty="0">
                <a:effectLst/>
                <a:ea typeface="Times New Roman" panose="02020603050405020304" pitchFamily="18" charset="0"/>
              </a:rPr>
              <a:t>Procedia Computer Science</a:t>
            </a:r>
            <a:r>
              <a:rPr lang="en-GB" sz="1100" dirty="0">
                <a:effectLst/>
                <a:ea typeface="Times New Roman" panose="02020603050405020304" pitchFamily="18" charset="0"/>
              </a:rPr>
              <a:t>, 181, pp.119–126. </a:t>
            </a:r>
            <a:r>
              <a:rPr lang="en-GB" sz="1100" dirty="0" err="1">
                <a:effectLst/>
                <a:ea typeface="Times New Roman" panose="02020603050405020304" pitchFamily="18" charset="0"/>
              </a:rPr>
              <a:t>doi</a:t>
            </a:r>
            <a:r>
              <a:rPr lang="en-GB" sz="1100" dirty="0">
                <a:effectLst/>
                <a:ea typeface="Times New Roman" panose="02020603050405020304" pitchFamily="18" charset="0"/>
              </a:rPr>
              <a:t>: </a:t>
            </a:r>
            <a:r>
              <a:rPr lang="en-GB" sz="1100" dirty="0">
                <a:effectLst/>
                <a:ea typeface="Times New Roman" panose="02020603050405020304" pitchFamily="18" charset="0"/>
                <a:hlinkClick r:id="rId3"/>
              </a:rPr>
              <a:t>https://doi.org/10.1016/j.procs.2021.01.111</a:t>
            </a:r>
            <a:r>
              <a:rPr lang="en-GB" sz="1100" dirty="0">
                <a:effectLst/>
                <a:ea typeface="Times New Roman" panose="02020603050405020304" pitchFamily="18" charset="0"/>
              </a:rPr>
              <a:t>. </a:t>
            </a:r>
          </a:p>
          <a:p>
            <a:pPr lvl="0" algn="just">
              <a:buFont typeface="Wingdings" panose="05000000000000000000" pitchFamily="2" charset="2"/>
              <a:buChar char="Ø"/>
            </a:pPr>
            <a:r>
              <a:rPr lang="en-GB" sz="1100" dirty="0" err="1">
                <a:effectLst/>
                <a:ea typeface="Times New Roman" panose="02020603050405020304" pitchFamily="18" charset="0"/>
              </a:rPr>
              <a:t>Bygstad</a:t>
            </a:r>
            <a:r>
              <a:rPr lang="en-GB" sz="1100" dirty="0">
                <a:effectLst/>
                <a:ea typeface="Times New Roman" panose="02020603050405020304" pitchFamily="18" charset="0"/>
              </a:rPr>
              <a:t>, B. and </a:t>
            </a:r>
            <a:r>
              <a:rPr lang="en-GB" sz="1100" dirty="0" err="1">
                <a:effectLst/>
                <a:ea typeface="Times New Roman" panose="02020603050405020304" pitchFamily="18" charset="0"/>
              </a:rPr>
              <a:t>Øvrelid</a:t>
            </a:r>
            <a:r>
              <a:rPr lang="en-GB" sz="1100" dirty="0">
                <a:effectLst/>
                <a:ea typeface="Times New Roman" panose="02020603050405020304" pitchFamily="18" charset="0"/>
              </a:rPr>
              <a:t>, E. (2021). Managing two-speed innovation for digital transformation. Procedia Computer Science, 181, pp.119–126. </a:t>
            </a:r>
            <a:r>
              <a:rPr lang="en-GB" sz="1100" dirty="0" err="1">
                <a:effectLst/>
                <a:ea typeface="Times New Roman" panose="02020603050405020304" pitchFamily="18" charset="0"/>
              </a:rPr>
              <a:t>doi</a:t>
            </a:r>
            <a:r>
              <a:rPr lang="en-GB" sz="1100" dirty="0">
                <a:effectLst/>
                <a:ea typeface="Times New Roman" panose="02020603050405020304" pitchFamily="18" charset="0"/>
              </a:rPr>
              <a:t>: </a:t>
            </a:r>
            <a:r>
              <a:rPr lang="en-GB" sz="1100" dirty="0">
                <a:effectLst/>
                <a:ea typeface="Times New Roman" panose="02020603050405020304" pitchFamily="18" charset="0"/>
                <a:hlinkClick r:id="rId3"/>
              </a:rPr>
              <a:t>https://doi.org/10.1016/j.procs.2021.01.111</a:t>
            </a:r>
            <a:r>
              <a:rPr lang="en-GB" sz="1100" dirty="0">
                <a:effectLst/>
                <a:ea typeface="Times New Roman" panose="02020603050405020304" pitchFamily="18" charset="0"/>
              </a:rPr>
              <a:t>. </a:t>
            </a:r>
          </a:p>
          <a:p>
            <a:pPr lvl="0" algn="just">
              <a:lnSpc>
                <a:spcPct val="150000"/>
              </a:lnSpc>
              <a:spcAft>
                <a:spcPts val="1200"/>
              </a:spcAft>
              <a:buFont typeface="Wingdings" panose="05000000000000000000" pitchFamily="2" charset="2"/>
              <a:buChar char="Ø"/>
            </a:pPr>
            <a:r>
              <a:rPr lang="en-GB" sz="1100" dirty="0" err="1">
                <a:effectLst/>
                <a:ea typeface="Times New Roman" panose="02020603050405020304" pitchFamily="18" charset="0"/>
              </a:rPr>
              <a:t>Ertmer</a:t>
            </a:r>
            <a:r>
              <a:rPr lang="en-GB" sz="1100" dirty="0">
                <a:effectLst/>
                <a:ea typeface="Times New Roman" panose="02020603050405020304" pitchFamily="18" charset="0"/>
              </a:rPr>
              <a:t>, P.A. and Ottenbreit-Leftwich, A.T. (2010). Teacher technology change: How knowledge, confidence, beliefs, and culture intersect. </a:t>
            </a:r>
            <a:r>
              <a:rPr lang="en-GB" sz="1100" i="1" dirty="0">
                <a:effectLst/>
                <a:ea typeface="Times New Roman" panose="02020603050405020304" pitchFamily="18" charset="0"/>
              </a:rPr>
              <a:t>Journal of Research on Technology in Education</a:t>
            </a:r>
            <a:r>
              <a:rPr lang="en-GB" sz="1100" dirty="0">
                <a:effectLst/>
                <a:ea typeface="Times New Roman" panose="02020603050405020304" pitchFamily="18" charset="0"/>
              </a:rPr>
              <a:t>, 42(3), pp.255–284. </a:t>
            </a:r>
            <a:r>
              <a:rPr lang="en-GB" sz="1100" dirty="0" err="1">
                <a:effectLst/>
                <a:ea typeface="Times New Roman" panose="02020603050405020304" pitchFamily="18" charset="0"/>
              </a:rPr>
              <a:t>doi</a:t>
            </a:r>
            <a:r>
              <a:rPr lang="en-GB" sz="1100" dirty="0">
                <a:effectLst/>
                <a:ea typeface="Times New Roman" panose="02020603050405020304" pitchFamily="18" charset="0"/>
              </a:rPr>
              <a:t>: </a:t>
            </a:r>
            <a:r>
              <a:rPr lang="en-GB" sz="1100" dirty="0">
                <a:effectLst/>
                <a:ea typeface="Times New Roman" panose="02020603050405020304" pitchFamily="18" charset="0"/>
                <a:hlinkClick r:id="rId4"/>
              </a:rPr>
              <a:t>https://doi.org/10.1080/15391523.2010.10782551</a:t>
            </a:r>
            <a:r>
              <a:rPr lang="en-GB" sz="1100" dirty="0">
                <a:effectLst/>
                <a:ea typeface="Times New Roman" panose="02020603050405020304" pitchFamily="18" charset="0"/>
              </a:rPr>
              <a:t>. </a:t>
            </a:r>
          </a:p>
          <a:p>
            <a:pPr lvl="0" algn="just">
              <a:buFont typeface="Wingdings" panose="05000000000000000000" pitchFamily="2" charset="2"/>
              <a:buChar char="Ø"/>
            </a:pPr>
            <a:r>
              <a:rPr lang="en-US" sz="1100" dirty="0" err="1">
                <a:effectLst/>
                <a:ea typeface="Times New Roman" panose="02020603050405020304" pitchFamily="18" charset="0"/>
              </a:rPr>
              <a:t>Hatlevik</a:t>
            </a:r>
            <a:r>
              <a:rPr lang="en-US" sz="1100" dirty="0">
                <a:effectLst/>
                <a:ea typeface="Times New Roman" panose="02020603050405020304" pitchFamily="18" charset="0"/>
              </a:rPr>
              <a:t>, I.K.R. and </a:t>
            </a:r>
            <a:r>
              <a:rPr lang="en-US" sz="1100" dirty="0" err="1">
                <a:effectLst/>
                <a:ea typeface="Times New Roman" panose="02020603050405020304" pitchFamily="18" charset="0"/>
              </a:rPr>
              <a:t>Hatlevik</a:t>
            </a:r>
            <a:r>
              <a:rPr lang="en-US" sz="1100" dirty="0">
                <a:effectLst/>
                <a:ea typeface="Times New Roman" panose="02020603050405020304" pitchFamily="18" charset="0"/>
              </a:rPr>
              <a:t>, O.E. (2018). Examining the Relationship Between Teachers’ ICT Self-Efficacy for Educational Purposes, Collegial Collaboration, Lack of Facilitation and the Use of ICT in Teaching Practice. Frontiers in Psychology, 9. </a:t>
            </a:r>
            <a:r>
              <a:rPr lang="en-US" sz="1100" dirty="0" err="1">
                <a:effectLst/>
                <a:ea typeface="Times New Roman" panose="02020603050405020304" pitchFamily="18" charset="0"/>
              </a:rPr>
              <a:t>doi:https</a:t>
            </a:r>
            <a:r>
              <a:rPr lang="en-US" sz="1100" dirty="0">
                <a:effectLst/>
                <a:ea typeface="Times New Roman" panose="02020603050405020304" pitchFamily="18" charset="0"/>
              </a:rPr>
              <a:t>://doi.org/10.3389/fpsyg.2018.00935. </a:t>
            </a:r>
            <a:r>
              <a:rPr lang="en-GB" sz="1100" dirty="0">
                <a:effectLst/>
                <a:ea typeface="Times New Roman" panose="02020603050405020304" pitchFamily="18" charset="0"/>
              </a:rPr>
              <a:t>La </a:t>
            </a:r>
            <a:r>
              <a:rPr lang="en-GB" sz="1100" dirty="0" err="1">
                <a:effectLst/>
                <a:ea typeface="Times New Roman" panose="02020603050405020304" pitchFamily="18" charset="0"/>
              </a:rPr>
              <a:t>Hanisi</a:t>
            </a:r>
            <a:r>
              <a:rPr lang="en-GB" sz="1100" dirty="0">
                <a:effectLst/>
                <a:ea typeface="Times New Roman" panose="02020603050405020304" pitchFamily="18" charset="0"/>
              </a:rPr>
              <a:t>, A., </a:t>
            </a:r>
            <a:r>
              <a:rPr lang="en-GB" sz="1100" dirty="0" err="1">
                <a:effectLst/>
                <a:ea typeface="Times New Roman" panose="02020603050405020304" pitchFamily="18" charset="0"/>
              </a:rPr>
              <a:t>Risdiany</a:t>
            </a:r>
            <a:r>
              <a:rPr lang="en-GB" sz="1100" dirty="0">
                <a:effectLst/>
                <a:ea typeface="Times New Roman" panose="02020603050405020304" pitchFamily="18" charset="0"/>
              </a:rPr>
              <a:t>, R., </a:t>
            </a:r>
            <a:r>
              <a:rPr lang="en-GB" sz="1100" dirty="0" err="1">
                <a:effectLst/>
                <a:ea typeface="Times New Roman" panose="02020603050405020304" pitchFamily="18" charset="0"/>
              </a:rPr>
              <a:t>Dwi</a:t>
            </a:r>
            <a:r>
              <a:rPr lang="en-GB" sz="1100" dirty="0">
                <a:effectLst/>
                <a:ea typeface="Times New Roman" panose="02020603050405020304" pitchFamily="18" charset="0"/>
              </a:rPr>
              <a:t> Utami, Y., &amp; </a:t>
            </a:r>
            <a:r>
              <a:rPr lang="en-GB" sz="1100" dirty="0" err="1">
                <a:effectLst/>
                <a:ea typeface="Times New Roman" panose="02020603050405020304" pitchFamily="18" charset="0"/>
              </a:rPr>
              <a:t>Sulisworo</a:t>
            </a:r>
            <a:r>
              <a:rPr lang="en-GB" sz="1100" dirty="0">
                <a:effectLst/>
                <a:ea typeface="Times New Roman" panose="02020603050405020304" pitchFamily="18" charset="0"/>
              </a:rPr>
              <a:t>, D. (2018). The use of WhatsApp in collaborative learning to improve English teaching and learning process. </a:t>
            </a:r>
            <a:r>
              <a:rPr lang="en-GB" sz="1100" i="1" dirty="0">
                <a:effectLst/>
                <a:ea typeface="Times New Roman" panose="02020603050405020304" pitchFamily="18" charset="0"/>
              </a:rPr>
              <a:t>International Journal of Research Studies in Educational Technology</a:t>
            </a:r>
            <a:r>
              <a:rPr lang="en-GB" sz="1100" dirty="0">
                <a:effectLst/>
                <a:ea typeface="Times New Roman" panose="02020603050405020304" pitchFamily="18" charset="0"/>
              </a:rPr>
              <a:t>, </a:t>
            </a:r>
            <a:r>
              <a:rPr lang="en-GB" sz="1100" i="1" dirty="0">
                <a:effectLst/>
                <a:ea typeface="Times New Roman" panose="02020603050405020304" pitchFamily="18" charset="0"/>
              </a:rPr>
              <a:t>7</a:t>
            </a:r>
            <a:r>
              <a:rPr lang="en-GB" sz="1100" dirty="0">
                <a:effectLst/>
                <a:ea typeface="Times New Roman" panose="02020603050405020304" pitchFamily="18" charset="0"/>
              </a:rPr>
              <a:t>(1). </a:t>
            </a:r>
            <a:r>
              <a:rPr lang="en-GB" sz="1100" u="sng" dirty="0">
                <a:solidFill>
                  <a:srgbClr val="0000FF"/>
                </a:solidFill>
                <a:effectLst/>
                <a:ea typeface="Times New Roman" panose="02020603050405020304" pitchFamily="18" charset="0"/>
                <a:hlinkClick r:id="rId5"/>
              </a:rPr>
              <a:t>https://doi.org/10.5861/ijrset.2018.3004</a:t>
            </a:r>
            <a:endParaRPr lang="en-GB" sz="1100" u="sng" dirty="0">
              <a:solidFill>
                <a:srgbClr val="0000FF"/>
              </a:solidFill>
              <a:effectLst/>
              <a:ea typeface="Times New Roman" panose="02020603050405020304" pitchFamily="18" charset="0"/>
            </a:endParaRPr>
          </a:p>
          <a:p>
            <a:pPr lvl="0" algn="just">
              <a:buFont typeface="Wingdings" panose="05000000000000000000" pitchFamily="2" charset="2"/>
              <a:buChar char="Ø"/>
            </a:pPr>
            <a:r>
              <a:rPr lang="en-US" sz="1100" dirty="0">
                <a:effectLst/>
                <a:ea typeface="Times New Roman" panose="02020603050405020304" pitchFamily="18" charset="0"/>
              </a:rPr>
              <a:t>La </a:t>
            </a:r>
            <a:r>
              <a:rPr lang="en-US" sz="1100" dirty="0" err="1">
                <a:effectLst/>
                <a:ea typeface="Times New Roman" panose="02020603050405020304" pitchFamily="18" charset="0"/>
              </a:rPr>
              <a:t>Hanisi</a:t>
            </a:r>
            <a:r>
              <a:rPr lang="en-US" sz="1100" dirty="0">
                <a:effectLst/>
                <a:ea typeface="Times New Roman" panose="02020603050405020304" pitchFamily="18" charset="0"/>
              </a:rPr>
              <a:t>, A., </a:t>
            </a:r>
            <a:r>
              <a:rPr lang="en-US" sz="1100" dirty="0" err="1">
                <a:effectLst/>
                <a:ea typeface="Times New Roman" panose="02020603050405020304" pitchFamily="18" charset="0"/>
              </a:rPr>
              <a:t>Risdiany</a:t>
            </a:r>
            <a:r>
              <a:rPr lang="en-US" sz="1100" dirty="0">
                <a:effectLst/>
                <a:ea typeface="Times New Roman" panose="02020603050405020304" pitchFamily="18" charset="0"/>
              </a:rPr>
              <a:t>, R., </a:t>
            </a:r>
            <a:r>
              <a:rPr lang="en-US" sz="1100" dirty="0" err="1">
                <a:effectLst/>
                <a:ea typeface="Times New Roman" panose="02020603050405020304" pitchFamily="18" charset="0"/>
              </a:rPr>
              <a:t>Dwi</a:t>
            </a:r>
            <a:r>
              <a:rPr lang="en-US" sz="1100" dirty="0">
                <a:effectLst/>
                <a:ea typeface="Times New Roman" panose="02020603050405020304" pitchFamily="18" charset="0"/>
              </a:rPr>
              <a:t> Utami, Y. and </a:t>
            </a:r>
            <a:r>
              <a:rPr lang="en-US" sz="1100" dirty="0" err="1">
                <a:effectLst/>
                <a:ea typeface="Times New Roman" panose="02020603050405020304" pitchFamily="18" charset="0"/>
              </a:rPr>
              <a:t>Sulisworo</a:t>
            </a:r>
            <a:r>
              <a:rPr lang="en-US" sz="1100" dirty="0">
                <a:effectLst/>
                <a:ea typeface="Times New Roman" panose="02020603050405020304" pitchFamily="18" charset="0"/>
              </a:rPr>
              <a:t>, D. (2018). The use of WhatsApp in collaborative learning to improve English teaching and learning process. [online] Consortia Academia. Available at: </a:t>
            </a:r>
            <a:r>
              <a:rPr lang="en-US" sz="1100" dirty="0">
                <a:effectLst/>
                <a:ea typeface="Times New Roman" panose="02020603050405020304" pitchFamily="18" charset="0"/>
                <a:hlinkClick r:id="rId6"/>
              </a:rPr>
              <a:t>https://consortiacademia.org/10-5861-ijrset-2018-3004/</a:t>
            </a:r>
            <a:r>
              <a:rPr lang="en-US" sz="1100" dirty="0">
                <a:effectLst/>
                <a:ea typeface="Times New Roman" panose="02020603050405020304" pitchFamily="18" charset="0"/>
              </a:rPr>
              <a:t> Accessed 15 Apr. 2023]. </a:t>
            </a:r>
            <a:endParaRPr lang="en-GB" sz="1100" dirty="0">
              <a:effectLst/>
              <a:ea typeface="Times New Roman" panose="02020603050405020304" pitchFamily="18" charset="0"/>
            </a:endParaRPr>
          </a:p>
          <a:p>
            <a:pPr marL="0" indent="0">
              <a:buNone/>
            </a:pPr>
            <a:endParaRPr lang="en-GB" sz="1100" dirty="0"/>
          </a:p>
        </p:txBody>
      </p:sp>
    </p:spTree>
    <p:extLst>
      <p:ext uri="{BB962C8B-B14F-4D97-AF65-F5344CB8AC3E}">
        <p14:creationId xmlns:p14="http://schemas.microsoft.com/office/powerpoint/2010/main" val="13161012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8611269-DB62-309C-6616-CC101A2F49C7}"/>
              </a:ext>
            </a:extLst>
          </p:cNvPr>
          <p:cNvSpPr>
            <a:spLocks noGrp="1"/>
          </p:cNvSpPr>
          <p:nvPr>
            <p:ph type="title"/>
          </p:nvPr>
        </p:nvSpPr>
        <p:spPr/>
        <p:txBody>
          <a:bodyPr>
            <a:normAutofit/>
          </a:bodyPr>
          <a:lstStyle/>
          <a:p>
            <a:pPr algn="ctr"/>
            <a:r>
              <a:rPr lang="en-US" sz="3600" b="1" dirty="0">
                <a:effectLst>
                  <a:outerShdw blurRad="38100" dist="38100" dir="2700000" algn="tl">
                    <a:srgbClr val="000000">
                      <a:alpha val="43137"/>
                    </a:srgbClr>
                  </a:outerShdw>
                </a:effectLst>
              </a:rPr>
              <a:t>Reference list</a:t>
            </a:r>
            <a:endParaRPr lang="en-GB" sz="3600" dirty="0"/>
          </a:p>
        </p:txBody>
      </p:sp>
      <p:sp>
        <p:nvSpPr>
          <p:cNvPr id="3" name="Content Placeholder 2">
            <a:extLst>
              <a:ext uri="{FF2B5EF4-FFF2-40B4-BE49-F238E27FC236}">
                <a16:creationId xmlns:a16="http://schemas.microsoft.com/office/drawing/2014/main" xmlns="" id="{DFF8FADD-85F4-F89F-08B3-B2BDF2F27239}"/>
              </a:ext>
            </a:extLst>
          </p:cNvPr>
          <p:cNvSpPr>
            <a:spLocks noGrp="1"/>
          </p:cNvSpPr>
          <p:nvPr>
            <p:ph idx="1"/>
          </p:nvPr>
        </p:nvSpPr>
        <p:spPr/>
        <p:txBody>
          <a:bodyPr>
            <a:normAutofit/>
          </a:bodyPr>
          <a:lstStyle/>
          <a:p>
            <a:pPr algn="just">
              <a:buFont typeface="Wingdings" panose="05000000000000000000" pitchFamily="2" charset="2"/>
              <a:buChar char="Ø"/>
            </a:pPr>
            <a:r>
              <a:rPr lang="en-GB" sz="1100" dirty="0" err="1">
                <a:effectLst/>
                <a:ea typeface="Times New Roman" panose="02020603050405020304" pitchFamily="18" charset="0"/>
              </a:rPr>
              <a:t>Margaryan</a:t>
            </a:r>
            <a:r>
              <a:rPr lang="en-GB" sz="1100" dirty="0">
                <a:effectLst/>
                <a:ea typeface="Times New Roman" panose="02020603050405020304" pitchFamily="18" charset="0"/>
              </a:rPr>
              <a:t>, A., Littlejohn, A. and </a:t>
            </a:r>
            <a:r>
              <a:rPr lang="en-GB" sz="1100" dirty="0" err="1">
                <a:effectLst/>
                <a:ea typeface="Times New Roman" panose="02020603050405020304" pitchFamily="18" charset="0"/>
              </a:rPr>
              <a:t>Vojt</a:t>
            </a:r>
            <a:r>
              <a:rPr lang="en-GB" sz="1100" dirty="0">
                <a:effectLst/>
                <a:ea typeface="Times New Roman" panose="02020603050405020304" pitchFamily="18" charset="0"/>
              </a:rPr>
              <a:t>, G. (2011). Are digital natives a myth or reality? University students’ use of digital technologies. </a:t>
            </a:r>
            <a:r>
              <a:rPr lang="en-GB" sz="1100" i="1" dirty="0">
                <a:effectLst/>
                <a:ea typeface="Times New Roman" panose="02020603050405020304" pitchFamily="18" charset="0"/>
              </a:rPr>
              <a:t>Computers &amp; Education</a:t>
            </a:r>
            <a:r>
              <a:rPr lang="en-GB" sz="1100" dirty="0">
                <a:effectLst/>
                <a:ea typeface="Times New Roman" panose="02020603050405020304" pitchFamily="18" charset="0"/>
              </a:rPr>
              <a:t>, 56(2), pp.429–440. </a:t>
            </a:r>
            <a:r>
              <a:rPr lang="en-GB" sz="1100" dirty="0" err="1">
                <a:effectLst/>
                <a:ea typeface="Times New Roman" panose="02020603050405020304" pitchFamily="18" charset="0"/>
              </a:rPr>
              <a:t>doi</a:t>
            </a:r>
            <a:r>
              <a:rPr lang="en-GB" sz="1100" dirty="0">
                <a:effectLst/>
                <a:ea typeface="Times New Roman" panose="02020603050405020304" pitchFamily="18" charset="0"/>
              </a:rPr>
              <a:t>: </a:t>
            </a:r>
            <a:r>
              <a:rPr lang="en-GB" sz="1100" dirty="0">
                <a:effectLst/>
                <a:ea typeface="Times New Roman" panose="02020603050405020304" pitchFamily="18" charset="0"/>
                <a:hlinkClick r:id="rId2"/>
              </a:rPr>
              <a:t>https://doi.org/10.1016/j.compedu.2010.09.004</a:t>
            </a:r>
            <a:r>
              <a:rPr lang="en-GB" sz="1100" dirty="0">
                <a:effectLst/>
                <a:ea typeface="Times New Roman" panose="02020603050405020304" pitchFamily="18" charset="0"/>
              </a:rPr>
              <a:t>. </a:t>
            </a:r>
            <a:endParaRPr lang="en-US" sz="1100" dirty="0">
              <a:effectLst/>
              <a:ea typeface="Times New Roman" panose="02020603050405020304" pitchFamily="18" charset="0"/>
            </a:endParaRPr>
          </a:p>
          <a:p>
            <a:pPr lvl="0" algn="just">
              <a:buFont typeface="Wingdings" panose="05000000000000000000" pitchFamily="2" charset="2"/>
              <a:buChar char="Ø"/>
            </a:pPr>
            <a:r>
              <a:rPr lang="en-US" sz="1100" dirty="0">
                <a:effectLst/>
                <a:ea typeface="Times New Roman" panose="02020603050405020304" pitchFamily="18" charset="0"/>
              </a:rPr>
              <a:t>Nayak, J. K., &amp; Singh, P. (2021). Fundamentals of Research Methodology Problems and Prospects. In Vnbrims.org. SSDN Publishers &amp; Distributors. </a:t>
            </a:r>
            <a:r>
              <a:rPr lang="en-US" sz="1100" dirty="0">
                <a:effectLst/>
                <a:ea typeface="Times New Roman" panose="02020603050405020304" pitchFamily="18" charset="0"/>
                <a:hlinkClick r:id="rId3"/>
              </a:rPr>
              <a:t>https://doi.org/978-93-8357-556-5</a:t>
            </a:r>
            <a:r>
              <a:rPr lang="en-US" sz="1100" dirty="0">
                <a:effectLst/>
                <a:ea typeface="Times New Roman" panose="02020603050405020304" pitchFamily="18" charset="0"/>
              </a:rPr>
              <a:t> </a:t>
            </a:r>
          </a:p>
          <a:p>
            <a:pPr lvl="0" algn="just">
              <a:buFont typeface="Wingdings" panose="05000000000000000000" pitchFamily="2" charset="2"/>
              <a:buChar char="Ø"/>
            </a:pPr>
            <a:r>
              <a:rPr lang="en-US" sz="1100" dirty="0" err="1">
                <a:effectLst/>
                <a:ea typeface="Times New Roman" panose="02020603050405020304" pitchFamily="18" charset="0"/>
              </a:rPr>
              <a:t>Nanjundeswaraswamy</a:t>
            </a:r>
            <a:r>
              <a:rPr lang="en-US" sz="1100" dirty="0">
                <a:effectLst/>
                <a:ea typeface="Times New Roman" panose="02020603050405020304" pitchFamily="18" charset="0"/>
              </a:rPr>
              <a:t>, T.S. and Divakar, S. (2021). DETERMINATION OF SAMPLE SIZE AND SAMPLING METHODS IN APPLIED RESEARCH. Proceedings on Engineering Sciences, 3(1), pp.25–32. </a:t>
            </a:r>
            <a:r>
              <a:rPr lang="en-US" sz="1100" dirty="0" err="1">
                <a:effectLst/>
                <a:ea typeface="Times New Roman" panose="02020603050405020304" pitchFamily="18" charset="0"/>
              </a:rPr>
              <a:t>doi:https</a:t>
            </a:r>
            <a:r>
              <a:rPr lang="en-US" sz="1100" dirty="0">
                <a:effectLst/>
                <a:ea typeface="Times New Roman" panose="02020603050405020304" pitchFamily="18" charset="0"/>
              </a:rPr>
              <a:t>://doi.org/10.24874/pes03.01.003.</a:t>
            </a:r>
            <a:r>
              <a:rPr lang="en-GB" sz="1100" dirty="0">
                <a:effectLst/>
                <a:ea typeface="Times New Roman" panose="02020603050405020304" pitchFamily="18" charset="0"/>
              </a:rPr>
              <a:t>Nayak, J. K., &amp; Singh, P. (2021). Fundamentals of Research Methodology Problems and Prospects. In </a:t>
            </a:r>
            <a:r>
              <a:rPr lang="en-GB" sz="1100" i="1" dirty="0">
                <a:effectLst/>
                <a:ea typeface="Times New Roman" panose="02020603050405020304" pitchFamily="18" charset="0"/>
              </a:rPr>
              <a:t>Vnbrims.org</a:t>
            </a:r>
            <a:r>
              <a:rPr lang="en-GB" sz="1100" dirty="0">
                <a:effectLst/>
                <a:ea typeface="Times New Roman" panose="02020603050405020304" pitchFamily="18" charset="0"/>
              </a:rPr>
              <a:t>. SSDN Publishers &amp; Distributors. </a:t>
            </a:r>
            <a:r>
              <a:rPr lang="en-GB" sz="1100" u="sng" dirty="0">
                <a:solidFill>
                  <a:srgbClr val="0000FF"/>
                </a:solidFill>
                <a:effectLst/>
                <a:ea typeface="Times New Roman" panose="02020603050405020304" pitchFamily="18" charset="0"/>
                <a:hlinkClick r:id="rId3"/>
              </a:rPr>
              <a:t>https://doi.org/978-93-8357-556-5</a:t>
            </a:r>
            <a:endParaRPr lang="en-GB" sz="1100" dirty="0">
              <a:effectLst/>
              <a:ea typeface="Times New Roman" panose="02020603050405020304" pitchFamily="18" charset="0"/>
            </a:endParaRPr>
          </a:p>
          <a:p>
            <a:pPr lvl="0" algn="just">
              <a:lnSpc>
                <a:spcPct val="150000"/>
              </a:lnSpc>
              <a:spcAft>
                <a:spcPts val="1200"/>
              </a:spcAft>
              <a:buFont typeface="Wingdings" panose="05000000000000000000" pitchFamily="2" charset="2"/>
              <a:buChar char="Ø"/>
            </a:pPr>
            <a:r>
              <a:rPr lang="en-GB" sz="1100" dirty="0">
                <a:effectLst/>
                <a:ea typeface="Times New Roman" panose="02020603050405020304" pitchFamily="18" charset="0"/>
              </a:rPr>
              <a:t>Shieh, R.S. (2012). The impact of Technology-Enabled Active Learning (TEAL) implementation on student learning and teachers’ teaching in a high school context. </a:t>
            </a:r>
            <a:r>
              <a:rPr lang="en-GB" sz="1100" i="1" dirty="0">
                <a:effectLst/>
                <a:ea typeface="Times New Roman" panose="02020603050405020304" pitchFamily="18" charset="0"/>
              </a:rPr>
              <a:t>Computers &amp; Education</a:t>
            </a:r>
            <a:r>
              <a:rPr lang="en-GB" sz="1100" dirty="0">
                <a:effectLst/>
                <a:ea typeface="Times New Roman" panose="02020603050405020304" pitchFamily="18" charset="0"/>
              </a:rPr>
              <a:t>, 59(2), pp.206–214. </a:t>
            </a:r>
            <a:r>
              <a:rPr lang="en-GB" sz="1100" dirty="0" err="1">
                <a:effectLst/>
                <a:ea typeface="Times New Roman" panose="02020603050405020304" pitchFamily="18" charset="0"/>
              </a:rPr>
              <a:t>doi</a:t>
            </a:r>
            <a:r>
              <a:rPr lang="en-GB" sz="1100" dirty="0">
                <a:effectLst/>
                <a:ea typeface="Times New Roman" panose="02020603050405020304" pitchFamily="18" charset="0"/>
              </a:rPr>
              <a:t>: </a:t>
            </a:r>
            <a:r>
              <a:rPr lang="en-GB" sz="1100" dirty="0">
                <a:effectLst/>
                <a:ea typeface="Times New Roman" panose="02020603050405020304" pitchFamily="18" charset="0"/>
                <a:hlinkClick r:id="rId4"/>
              </a:rPr>
              <a:t>https://doi.org/10.1016/j.compedu.2012.01.016</a:t>
            </a:r>
            <a:r>
              <a:rPr lang="en-GB" sz="1100" dirty="0">
                <a:effectLst/>
                <a:ea typeface="Times New Roman" panose="02020603050405020304" pitchFamily="18" charset="0"/>
              </a:rPr>
              <a:t>. </a:t>
            </a:r>
          </a:p>
          <a:p>
            <a:pPr lvl="0" algn="just">
              <a:buFont typeface="Wingdings" panose="05000000000000000000" pitchFamily="2" charset="2"/>
              <a:buChar char="Ø"/>
            </a:pPr>
            <a:r>
              <a:rPr lang="en-GB" sz="1100" dirty="0" err="1">
                <a:effectLst/>
                <a:ea typeface="Times New Roman" panose="02020603050405020304" pitchFamily="18" charset="0"/>
              </a:rPr>
              <a:t>Sumuer</a:t>
            </a:r>
            <a:r>
              <a:rPr lang="en-GB" sz="1100" dirty="0">
                <a:effectLst/>
                <a:ea typeface="Times New Roman" panose="02020603050405020304" pitchFamily="18" charset="0"/>
              </a:rPr>
              <a:t>, E. (2017). Factors related to college students’ self-directed learning with technology. </a:t>
            </a:r>
            <a:r>
              <a:rPr lang="en-GB" sz="1100" i="1" dirty="0">
                <a:effectLst/>
                <a:ea typeface="Times New Roman" panose="02020603050405020304" pitchFamily="18" charset="0"/>
              </a:rPr>
              <a:t>Australasian Journal of Educational Technology</a:t>
            </a:r>
            <a:r>
              <a:rPr lang="en-GB" sz="1100" dirty="0">
                <a:effectLst/>
                <a:ea typeface="Times New Roman" panose="02020603050405020304" pitchFamily="18" charset="0"/>
              </a:rPr>
              <a:t>, </a:t>
            </a:r>
            <a:r>
              <a:rPr lang="en-GB" sz="1100" i="1" dirty="0">
                <a:effectLst/>
                <a:ea typeface="Times New Roman" panose="02020603050405020304" pitchFamily="18" charset="0"/>
              </a:rPr>
              <a:t>34</a:t>
            </a:r>
            <a:r>
              <a:rPr lang="en-GB" sz="1100" dirty="0">
                <a:effectLst/>
                <a:ea typeface="Times New Roman" panose="02020603050405020304" pitchFamily="18" charset="0"/>
              </a:rPr>
              <a:t>(4). </a:t>
            </a:r>
            <a:r>
              <a:rPr lang="en-GB" sz="1100" u="sng" dirty="0">
                <a:solidFill>
                  <a:srgbClr val="0000FF"/>
                </a:solidFill>
                <a:effectLst/>
                <a:ea typeface="Times New Roman" panose="02020603050405020304" pitchFamily="18" charset="0"/>
                <a:hlinkClick r:id="rId5"/>
              </a:rPr>
              <a:t>https://doi.org/10.14742/ajet.3142</a:t>
            </a:r>
            <a:endParaRPr lang="en-GB" sz="1100" dirty="0">
              <a:effectLst/>
              <a:ea typeface="Times New Roman" panose="02020603050405020304" pitchFamily="18" charset="0"/>
            </a:endParaRPr>
          </a:p>
          <a:p>
            <a:pPr lvl="0" algn="just">
              <a:lnSpc>
                <a:spcPct val="150000"/>
              </a:lnSpc>
              <a:spcAft>
                <a:spcPts val="1200"/>
              </a:spcAft>
              <a:buFont typeface="Wingdings" panose="05000000000000000000" pitchFamily="2" charset="2"/>
              <a:buChar char="Ø"/>
            </a:pPr>
            <a:r>
              <a:rPr lang="en-GB" sz="1100" dirty="0" err="1">
                <a:effectLst/>
                <a:ea typeface="Times New Roman" panose="02020603050405020304" pitchFamily="18" charset="0"/>
              </a:rPr>
              <a:t>Weicht</a:t>
            </a:r>
            <a:r>
              <a:rPr lang="en-GB" sz="1100" dirty="0">
                <a:effectLst/>
                <a:ea typeface="Times New Roman" panose="02020603050405020304" pitchFamily="18" charset="0"/>
              </a:rPr>
              <a:t>, R. and </a:t>
            </a:r>
            <a:r>
              <a:rPr lang="en-GB" sz="1100" dirty="0" err="1">
                <a:effectLst/>
                <a:ea typeface="Times New Roman" panose="02020603050405020304" pitchFamily="18" charset="0"/>
              </a:rPr>
              <a:t>Jónsdóttir</a:t>
            </a:r>
            <a:r>
              <a:rPr lang="en-GB" sz="1100" dirty="0">
                <a:effectLst/>
                <a:ea typeface="Times New Roman" panose="02020603050405020304" pitchFamily="18" charset="0"/>
              </a:rPr>
              <a:t>, S.R. (2021). Education for Social Change: The Case of Teacher Education in Wales. </a:t>
            </a:r>
            <a:r>
              <a:rPr lang="en-GB" sz="1100" i="1" dirty="0">
                <a:effectLst/>
                <a:ea typeface="Times New Roman" panose="02020603050405020304" pitchFamily="18" charset="0"/>
              </a:rPr>
              <a:t>Sustainability</a:t>
            </a:r>
            <a:r>
              <a:rPr lang="en-GB" sz="1100" dirty="0">
                <a:effectLst/>
                <a:ea typeface="Times New Roman" panose="02020603050405020304" pitchFamily="18" charset="0"/>
              </a:rPr>
              <a:t>, 13(15), p.8574. </a:t>
            </a:r>
            <a:r>
              <a:rPr lang="en-GB" sz="1100" dirty="0" err="1">
                <a:effectLst/>
                <a:ea typeface="Times New Roman" panose="02020603050405020304" pitchFamily="18" charset="0"/>
              </a:rPr>
              <a:t>doi</a:t>
            </a:r>
            <a:r>
              <a:rPr lang="en-GB" sz="1100" dirty="0">
                <a:effectLst/>
                <a:ea typeface="Times New Roman" panose="02020603050405020304" pitchFamily="18" charset="0"/>
              </a:rPr>
              <a:t>: </a:t>
            </a:r>
            <a:r>
              <a:rPr lang="en-GB" sz="1100" dirty="0">
                <a:effectLst/>
                <a:ea typeface="Times New Roman" panose="02020603050405020304" pitchFamily="18" charset="0"/>
                <a:hlinkClick r:id="rId6"/>
              </a:rPr>
              <a:t>https://doi.org/10.3390/su13158574</a:t>
            </a:r>
            <a:r>
              <a:rPr lang="en-GB" sz="1100" dirty="0">
                <a:effectLst/>
                <a:ea typeface="Times New Roman" panose="02020603050405020304" pitchFamily="18" charset="0"/>
              </a:rPr>
              <a:t>. </a:t>
            </a:r>
          </a:p>
          <a:p>
            <a:pPr>
              <a:buFont typeface="Wingdings" panose="05000000000000000000" pitchFamily="2" charset="2"/>
              <a:buChar char="Ø"/>
            </a:pPr>
            <a:endParaRPr lang="en-GB" sz="1100" dirty="0"/>
          </a:p>
        </p:txBody>
      </p:sp>
    </p:spTree>
    <p:extLst>
      <p:ext uri="{BB962C8B-B14F-4D97-AF65-F5344CB8AC3E}">
        <p14:creationId xmlns:p14="http://schemas.microsoft.com/office/powerpoint/2010/main" val="1263364961"/>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Retrospect</Template>
  <TotalTime>238</TotalTime>
  <Words>1560</Words>
  <Application>Microsoft Office PowerPoint</Application>
  <PresentationFormat>Widescreen</PresentationFormat>
  <Paragraphs>71</Paragraphs>
  <Slides>13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Algerian</vt:lpstr>
      <vt:lpstr>Arial</vt:lpstr>
      <vt:lpstr>Calibri</vt:lpstr>
      <vt:lpstr>Calibri Light</vt:lpstr>
      <vt:lpstr>Times New Roman</vt:lpstr>
      <vt:lpstr>Wingdings</vt:lpstr>
      <vt:lpstr>Retrospect</vt:lpstr>
      <vt:lpstr>ARE DIGITAL SKILLS IMPORTANT FOR STUDY AND WORK   </vt:lpstr>
      <vt:lpstr>Introduction </vt:lpstr>
      <vt:lpstr>Research question and research design  </vt:lpstr>
      <vt:lpstr>ICT tools in collaborative learning</vt:lpstr>
      <vt:lpstr>Rationale of the study </vt:lpstr>
      <vt:lpstr>Questions to ask </vt:lpstr>
      <vt:lpstr>Research participants </vt:lpstr>
      <vt:lpstr>Literature review</vt:lpstr>
      <vt:lpstr>Ethical consideration </vt:lpstr>
      <vt:lpstr>Hypothesis </vt:lpstr>
      <vt:lpstr>Discussion and conclusion </vt:lpstr>
      <vt:lpstr>Reference list (cont.)</vt:lpstr>
      <vt:lpstr>Reference list</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ARE DIGITAL SKILLS IMPORTANT FOR STUDY AND WORK</dc:title>
  <dc:creator>Saumia Aftab</dc:creator>
  <cp:lastModifiedBy>Saumia Aftab</cp:lastModifiedBy>
  <cp:revision>99</cp:revision>
  <dcterms:created xsi:type="dcterms:W3CDTF">2023-04-15T19:40:05Z</dcterms:created>
  <dcterms:modified xsi:type="dcterms:W3CDTF">2023-04-16T16:47:45Z</dcterms:modified>
</cp:coreProperties>
</file>