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3"/>
  </p:notesMasterIdLst>
  <p:sldIdLst>
    <p:sldId id="621" r:id="rId4"/>
    <p:sldId id="633" r:id="rId5"/>
    <p:sldId id="634" r:id="rId6"/>
    <p:sldId id="649" r:id="rId7"/>
    <p:sldId id="650" r:id="rId8"/>
    <p:sldId id="352" r:id="rId9"/>
    <p:sldId id="636" r:id="rId10"/>
    <p:sldId id="629" r:id="rId11"/>
    <p:sldId id="641" r:id="rId12"/>
    <p:sldId id="640" r:id="rId13"/>
    <p:sldId id="642" r:id="rId14"/>
    <p:sldId id="647" r:id="rId15"/>
    <p:sldId id="651" r:id="rId16"/>
    <p:sldId id="645" r:id="rId17"/>
    <p:sldId id="646" r:id="rId18"/>
    <p:sldId id="648" r:id="rId19"/>
    <p:sldId id="354" r:id="rId20"/>
    <p:sldId id="643" r:id="rId21"/>
    <p:sldId id="644" r:id="rId2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53DD6B-AF13-0044-B72E-54ACA78110A6}" v="800" dt="2024-10-07T09:56:55.6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87" autoAdjust="0"/>
    <p:restoredTop sz="51332" autoAdjust="0"/>
  </p:normalViewPr>
  <p:slideViewPr>
    <p:cSldViewPr>
      <p:cViewPr varScale="1">
        <p:scale>
          <a:sx n="112" d="100"/>
          <a:sy n="112" d="100"/>
        </p:scale>
        <p:origin x="1672" y="19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09/10/2024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09/10/2024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09/10/2024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09/10/2024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09/10/2024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09/10/2024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09/10/2024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09/10/2024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09/10/2024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09/10/2024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09/10/2024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09/10/2024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09/10/2024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09/10/2024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09/10/2024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09/10/2024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09/10/2024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09/10/2024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09/10/2024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09/10/2024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09/10/2024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09/10/2024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09/10/2024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09/10/2024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09/10/2024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09/10/2024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09/10/2024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8" Type="http://schemas.openxmlformats.org/officeDocument/2006/relationships/hyperlink" Target="https://www.careers.manchester.ac.uk/findjobs/skills/problemsolving/" TargetMode="External"/><Relationship Id="rId3" Type="http://schemas.openxmlformats.org/officeDocument/2006/relationships/hyperlink" Target="https://www.linkedin.com/pulse/kipling-method-asking-questions-alec-gardner-p5gac/" TargetMode="External"/><Relationship Id="rId7" Type="http://schemas.openxmlformats.org/officeDocument/2006/relationships/hyperlink" Target="https://institute-academic-development.ed.ac.uk/study-hub/learning-resources/critical" TargetMode="External"/><Relationship Id="rId2" Type="http://schemas.openxmlformats.org/officeDocument/2006/relationships/hyperlink" Target="https://theuniguide.com.au/campus/how-to-develop-your-problem-solving-skills-at-university" TargetMode="External"/><Relationship Id="rId1" Type="http://schemas.openxmlformats.org/officeDocument/2006/relationships/slideLayout" Target="../slideLayouts/slideLayout24.xml"/><Relationship Id="rId6" Type="http://schemas.openxmlformats.org/officeDocument/2006/relationships/hyperlink" Target="https://doi.org/10.5455/msm.2022.34.216-224" TargetMode="External"/><Relationship Id="rId5" Type="http://schemas.openxmlformats.org/officeDocument/2006/relationships/hyperlink" Target="https://www.ucl.ac.uk/students/news/2020/feb/10-ways-generate-study-motivation" TargetMode="External"/><Relationship Id="rId4" Type="http://schemas.openxmlformats.org/officeDocument/2006/relationships/hyperlink" Target="https://uk.indeed.com/career-advice/career-development/problem-solving-skills" TargetMode="External"/><Relationship Id="rId9" Type="http://schemas.openxmlformats.org/officeDocument/2006/relationships/hyperlink" Target="https://learningcenter.unc.edu/tips-and-tools/motiv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latin typeface="Arial"/>
                <a:cs typeface="Arial"/>
              </a:rPr>
              <a:t>LCHS4001</a:t>
            </a:r>
            <a:br>
              <a:rPr lang="en-GB" sz="3600" b="1" dirty="0">
                <a:effectLst>
                  <a:outerShdw blurRad="38100" dist="38100" dir="2700000" algn="tl">
                    <a:srgbClr val="000000">
                      <a:alpha val="43137"/>
                    </a:srgbClr>
                  </a:outerShdw>
                </a:effectLst>
                <a:latin typeface="Arial"/>
              </a:rPr>
            </a:br>
            <a:r>
              <a:rPr lang="en-GB" sz="3600" b="1" dirty="0">
                <a:solidFill>
                  <a:schemeClr val="bg1"/>
                </a:solidFill>
                <a:effectLst>
                  <a:outerShdw blurRad="38100" dist="38100" dir="2700000" algn="tl">
                    <a:srgbClr val="000000">
                      <a:alpha val="43137"/>
                    </a:srgbClr>
                  </a:outerShdw>
                </a:effectLst>
                <a:latin typeface="Arial"/>
                <a:cs typeface="Arial"/>
              </a:rPr>
              <a:t>Academic and Employability Skills (ACE)</a:t>
            </a:r>
            <a:r>
              <a:rPr lang="en-GB" sz="3600" b="1" dirty="0">
                <a:solidFill>
                  <a:schemeClr val="bg1"/>
                </a:solidFill>
                <a:effectLst>
                  <a:outerShdw blurRad="38100" dist="38100" dir="2700000" algn="tl">
                    <a:srgbClr val="000000">
                      <a:alpha val="43137"/>
                    </a:srgbClr>
                  </a:outerShdw>
                </a:effectLst>
              </a:rPr>
              <a:t>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143000" y="3397692"/>
            <a:ext cx="7434587" cy="16150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a:solidFill>
                  <a:srgbClr val="FFFF00"/>
                </a:solidFill>
                <a:effectLst>
                  <a:outerShdw blurRad="38100" dist="38100" dir="2700000" algn="tl">
                    <a:srgbClr val="000000">
                      <a:alpha val="43137"/>
                    </a:srgbClr>
                  </a:outerShdw>
                </a:effectLst>
                <a:latin typeface="Arial"/>
                <a:cs typeface="Arial"/>
              </a:rPr>
              <a:t>Problem Solving &amp; Critical Thinking Skills </a:t>
            </a:r>
            <a:r>
              <a:rPr lang="en-GB" altLang="en-US" sz="3200" b="1" dirty="0">
                <a:solidFill>
                  <a:srgbClr val="FFFF00"/>
                </a:solidFill>
                <a:effectLst>
                  <a:outerShdw blurRad="38100" dist="38100" dir="2700000" algn="tl">
                    <a:srgbClr val="000000">
                      <a:alpha val="43137"/>
                    </a:srgbClr>
                  </a:outerShdw>
                </a:effectLst>
                <a:latin typeface="Arial"/>
                <a:cs typeface="Arial"/>
              </a:rPr>
              <a:t>&amp; Motivation</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09/10/2024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4288-3F46-96EF-6C2B-561B1DAA2127}"/>
              </a:ext>
            </a:extLst>
          </p:cNvPr>
          <p:cNvSpPr>
            <a:spLocks noGrp="1"/>
          </p:cNvSpPr>
          <p:nvPr>
            <p:ph type="title"/>
          </p:nvPr>
        </p:nvSpPr>
        <p:spPr/>
        <p:txBody>
          <a:bodyPr/>
          <a:lstStyle/>
          <a:p>
            <a:r>
              <a:rPr lang="en-GB" b="1" dirty="0">
                <a:latin typeface="Arial"/>
                <a:cs typeface="Arial"/>
              </a:rPr>
              <a:t>Aims of this session:</a:t>
            </a:r>
          </a:p>
        </p:txBody>
      </p:sp>
      <p:sp>
        <p:nvSpPr>
          <p:cNvPr id="3" name="Content Placeholder 2">
            <a:extLst>
              <a:ext uri="{FF2B5EF4-FFF2-40B4-BE49-F238E27FC236}">
                <a16:creationId xmlns:a16="http://schemas.microsoft.com/office/drawing/2014/main" id="{A9A44425-891B-D5F2-6768-26B8A9611ADB}"/>
              </a:ext>
            </a:extLst>
          </p:cNvPr>
          <p:cNvSpPr>
            <a:spLocks noGrp="1"/>
          </p:cNvSpPr>
          <p:nvPr>
            <p:ph idx="1"/>
          </p:nvPr>
        </p:nvSpPr>
        <p:spPr/>
        <p:txBody>
          <a:bodyPr/>
          <a:lstStyle/>
          <a:p>
            <a:r>
              <a:rPr lang="en-GB" sz="2800" dirty="0">
                <a:latin typeface="Arial"/>
                <a:cs typeface="Arial"/>
              </a:rPr>
              <a:t>Discuss Critical Thinking &amp; Problem Solving Skills and Motivation in a university setting</a:t>
            </a:r>
          </a:p>
          <a:p>
            <a:r>
              <a:rPr lang="en-GB" sz="2800">
                <a:latin typeface="Arial"/>
                <a:cs typeface="Arial"/>
              </a:rPr>
              <a:t>Understand the importance of effective critical thinking skills and problem solving skills for </a:t>
            </a:r>
            <a:r>
              <a:rPr lang="en-GB" sz="2800" dirty="0">
                <a:latin typeface="Arial"/>
                <a:cs typeface="Arial"/>
              </a:rPr>
              <a:t>successful study</a:t>
            </a:r>
          </a:p>
          <a:p>
            <a:r>
              <a:rPr lang="en-GB" sz="2800" dirty="0">
                <a:latin typeface="Arial"/>
                <a:cs typeface="Arial"/>
              </a:rPr>
              <a:t>Understand the importance of maintaining motivation for success as a student</a:t>
            </a:r>
          </a:p>
          <a:p>
            <a:r>
              <a:rPr lang="en-GB" sz="2800" dirty="0">
                <a:latin typeface="Arial"/>
                <a:cs typeface="Arial"/>
              </a:rPr>
              <a:t>Explore SMART goals</a:t>
            </a:r>
          </a:p>
          <a:p>
            <a:pPr marL="0" indent="0">
              <a:buNone/>
            </a:pPr>
            <a:endParaRPr lang="en-GB" dirty="0">
              <a:latin typeface="Arial"/>
              <a:cs typeface="Arial"/>
            </a:endParaRPr>
          </a:p>
          <a:p>
            <a:endParaRPr lang="en-GB" dirty="0"/>
          </a:p>
        </p:txBody>
      </p:sp>
      <p:sp>
        <p:nvSpPr>
          <p:cNvPr id="4" name="Date Placeholder 3">
            <a:extLst>
              <a:ext uri="{FF2B5EF4-FFF2-40B4-BE49-F238E27FC236}">
                <a16:creationId xmlns:a16="http://schemas.microsoft.com/office/drawing/2014/main" id="{1A121EB6-8267-063D-5D1B-BB6BF9AACE98}"/>
              </a:ext>
            </a:extLst>
          </p:cNvPr>
          <p:cNvSpPr>
            <a:spLocks noGrp="1"/>
          </p:cNvSpPr>
          <p:nvPr>
            <p:ph type="dt" sz="half" idx="10"/>
          </p:nvPr>
        </p:nvSpPr>
        <p:spPr/>
        <p:txBody>
          <a:bodyPr/>
          <a:lstStyle/>
          <a:p>
            <a:pPr>
              <a:defRPr/>
            </a:pPr>
            <a:fld id="{CDF502AA-C8CB-4132-B592-CA60B7C38ACE}" type="datetime1">
              <a:rPr lang="en-GB" smtClean="0"/>
              <a:pPr>
                <a:defRPr/>
              </a:pPr>
              <a:t>09/10/2024</a:t>
            </a:fld>
            <a:endParaRPr lang="en-GB"/>
          </a:p>
        </p:txBody>
      </p:sp>
    </p:spTree>
    <p:extLst>
      <p:ext uri="{BB962C8B-B14F-4D97-AF65-F5344CB8AC3E}">
        <p14:creationId xmlns:p14="http://schemas.microsoft.com/office/powerpoint/2010/main" val="3348956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10FD8-524F-AA71-88BC-870B4F95E54C}"/>
              </a:ext>
            </a:extLst>
          </p:cNvPr>
          <p:cNvSpPr>
            <a:spLocks noGrp="1"/>
          </p:cNvSpPr>
          <p:nvPr>
            <p:ph type="title"/>
          </p:nvPr>
        </p:nvSpPr>
        <p:spPr>
          <a:xfrm>
            <a:off x="457200" y="-296862"/>
            <a:ext cx="8229600" cy="1143000"/>
          </a:xfrm>
        </p:spPr>
        <p:txBody>
          <a:bodyPr/>
          <a:lstStyle/>
          <a:p>
            <a:r>
              <a:rPr lang="en-GB" sz="3600" b="1" dirty="0">
                <a:solidFill>
                  <a:srgbClr val="173AFF"/>
                </a:solidFill>
                <a:latin typeface="Arial"/>
                <a:cs typeface="Arial"/>
              </a:rPr>
              <a:t>Discuss</a:t>
            </a:r>
            <a:r>
              <a:rPr lang="en-GB" sz="3600" dirty="0">
                <a:latin typeface="Arial"/>
                <a:cs typeface="Arial"/>
              </a:rPr>
              <a:t> </a:t>
            </a:r>
          </a:p>
        </p:txBody>
      </p:sp>
      <p:sp>
        <p:nvSpPr>
          <p:cNvPr id="3" name="Content Placeholder 2">
            <a:extLst>
              <a:ext uri="{FF2B5EF4-FFF2-40B4-BE49-F238E27FC236}">
                <a16:creationId xmlns:a16="http://schemas.microsoft.com/office/drawing/2014/main" id="{96355EB1-D111-CC29-E0D8-8C61D47C96F4}"/>
              </a:ext>
            </a:extLst>
          </p:cNvPr>
          <p:cNvSpPr>
            <a:spLocks noGrp="1"/>
          </p:cNvSpPr>
          <p:nvPr>
            <p:ph idx="1"/>
          </p:nvPr>
        </p:nvSpPr>
        <p:spPr>
          <a:xfrm>
            <a:off x="215168" y="846138"/>
            <a:ext cx="8713663" cy="3916363"/>
          </a:xfrm>
        </p:spPr>
        <p:txBody>
          <a:bodyPr/>
          <a:lstStyle/>
          <a:p>
            <a:pPr marL="0" indent="0">
              <a:buNone/>
            </a:pPr>
            <a:r>
              <a:rPr lang="en-GB" sz="2800" i="1" dirty="0">
                <a:latin typeface="Arial"/>
                <a:cs typeface="Arial"/>
              </a:rPr>
              <a:t>In pairs or trios:</a:t>
            </a:r>
          </a:p>
          <a:p>
            <a:pPr marL="0" indent="0">
              <a:buNone/>
            </a:pPr>
            <a:endParaRPr lang="en-GB" sz="2800" i="1" dirty="0">
              <a:latin typeface="Arial"/>
              <a:cs typeface="Arial"/>
            </a:endParaRPr>
          </a:p>
          <a:p>
            <a:pPr marL="514350" indent="-514350">
              <a:buFont typeface="+mj-lt"/>
              <a:buAutoNum type="arabicPeriod"/>
            </a:pPr>
            <a:r>
              <a:rPr lang="en-GB" sz="2800" dirty="0">
                <a:latin typeface="Arial"/>
                <a:cs typeface="Arial"/>
              </a:rPr>
              <a:t>How would you personally define problem solving skills, critical thinking, and motivation?</a:t>
            </a:r>
          </a:p>
          <a:p>
            <a:pPr marL="514350" indent="-514350">
              <a:buFont typeface="+mj-lt"/>
              <a:buAutoNum type="arabicPeriod"/>
            </a:pPr>
            <a:endParaRPr lang="en-GB" sz="2800" dirty="0">
              <a:latin typeface="Arial"/>
              <a:cs typeface="Arial"/>
            </a:endParaRPr>
          </a:p>
          <a:p>
            <a:pPr marL="514350" indent="-514350">
              <a:buFont typeface="+mj-lt"/>
              <a:buAutoNum type="arabicPeriod"/>
            </a:pPr>
            <a:r>
              <a:rPr lang="en-GB" sz="2800" dirty="0">
                <a:latin typeface="Arial"/>
                <a:cs typeface="Arial"/>
              </a:rPr>
              <a:t>Why do you think problem solving and critical thinking skills and motivation are so important for university students? </a:t>
            </a:r>
          </a:p>
          <a:p>
            <a:pPr marL="0" indent="0">
              <a:buNone/>
            </a:pPr>
            <a:endParaRPr lang="en-GB" sz="2800" dirty="0">
              <a:latin typeface="Arial"/>
              <a:cs typeface="Arial"/>
            </a:endParaRPr>
          </a:p>
        </p:txBody>
      </p:sp>
      <p:sp>
        <p:nvSpPr>
          <p:cNvPr id="4" name="Date Placeholder 3">
            <a:extLst>
              <a:ext uri="{FF2B5EF4-FFF2-40B4-BE49-F238E27FC236}">
                <a16:creationId xmlns:a16="http://schemas.microsoft.com/office/drawing/2014/main" id="{41849C58-4351-583D-5992-D10D726A4D52}"/>
              </a:ext>
            </a:extLst>
          </p:cNvPr>
          <p:cNvSpPr>
            <a:spLocks noGrp="1"/>
          </p:cNvSpPr>
          <p:nvPr>
            <p:ph type="dt" sz="half" idx="10"/>
          </p:nvPr>
        </p:nvSpPr>
        <p:spPr/>
        <p:txBody>
          <a:bodyPr/>
          <a:lstStyle/>
          <a:p>
            <a:pPr>
              <a:defRPr/>
            </a:pPr>
            <a:fld id="{CDF502AA-C8CB-4132-B592-CA60B7C38ACE}" type="datetime1">
              <a:rPr lang="en-GB" smtClean="0"/>
              <a:pPr>
                <a:defRPr/>
              </a:pPr>
              <a:t>09/10/2024</a:t>
            </a:fld>
            <a:endParaRPr lang="en-GB"/>
          </a:p>
        </p:txBody>
      </p:sp>
    </p:spTree>
    <p:extLst>
      <p:ext uri="{BB962C8B-B14F-4D97-AF65-F5344CB8AC3E}">
        <p14:creationId xmlns:p14="http://schemas.microsoft.com/office/powerpoint/2010/main" val="4151039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9D0E4-AF6A-F622-D84D-9E6A2C5B4F60}"/>
              </a:ext>
            </a:extLst>
          </p:cNvPr>
          <p:cNvSpPr>
            <a:spLocks noGrp="1"/>
          </p:cNvSpPr>
          <p:nvPr>
            <p:ph type="title"/>
          </p:nvPr>
        </p:nvSpPr>
        <p:spPr>
          <a:xfrm>
            <a:off x="2295496" y="145753"/>
            <a:ext cx="4614058" cy="403612"/>
          </a:xfrm>
        </p:spPr>
        <p:txBody>
          <a:bodyPr/>
          <a:lstStyle/>
          <a:p>
            <a:r>
              <a:rPr lang="en-US" sz="3200" b="1" dirty="0">
                <a:latin typeface="Arial"/>
                <a:cs typeface="Arial"/>
              </a:rPr>
              <a:t>Critical Thinking Skills</a:t>
            </a:r>
          </a:p>
        </p:txBody>
      </p:sp>
      <p:sp>
        <p:nvSpPr>
          <p:cNvPr id="3" name="Content Placeholder 2">
            <a:extLst>
              <a:ext uri="{FF2B5EF4-FFF2-40B4-BE49-F238E27FC236}">
                <a16:creationId xmlns:a16="http://schemas.microsoft.com/office/drawing/2014/main" id="{E076F069-B1C1-69A0-B77B-774FAFAC09AE}"/>
              </a:ext>
            </a:extLst>
          </p:cNvPr>
          <p:cNvSpPr>
            <a:spLocks noGrp="1"/>
          </p:cNvSpPr>
          <p:nvPr>
            <p:ph idx="1"/>
          </p:nvPr>
        </p:nvSpPr>
        <p:spPr>
          <a:xfrm>
            <a:off x="219782" y="555559"/>
            <a:ext cx="8765486" cy="4866036"/>
          </a:xfrm>
        </p:spPr>
        <p:txBody>
          <a:bodyPr/>
          <a:lstStyle/>
          <a:p>
            <a:pPr marL="0" indent="0">
              <a:buNone/>
            </a:pPr>
            <a:r>
              <a:rPr lang="en-US" sz="2000" b="1" dirty="0">
                <a:solidFill>
                  <a:srgbClr val="0070C0"/>
                </a:solidFill>
                <a:latin typeface="Arial"/>
                <a:ea typeface="+mn-lt"/>
                <a:cs typeface="Arial"/>
              </a:rPr>
              <a:t>Critical thinking</a:t>
            </a:r>
            <a:r>
              <a:rPr lang="en-US" sz="2000" dirty="0">
                <a:latin typeface="Arial"/>
                <a:ea typeface="+mn-lt"/>
                <a:cs typeface="Arial"/>
              </a:rPr>
              <a:t> is the skill of making clear, logical decisions by understanding, using, and combining information from things you see, read, or experiment with (Burns &amp; Sinfield, 2016)</a:t>
            </a:r>
            <a:endParaRPr lang="en-US" sz="2000" dirty="0">
              <a:latin typeface="Arial"/>
              <a:ea typeface="+mn-lt"/>
              <a:cs typeface="+mn-lt"/>
            </a:endParaRPr>
          </a:p>
          <a:p>
            <a:pPr marL="0" indent="0">
              <a:buNone/>
            </a:pPr>
            <a:r>
              <a:rPr lang="en-US" sz="2000" dirty="0">
                <a:latin typeface="Arial"/>
                <a:ea typeface="+mn-lt"/>
                <a:cs typeface="+mn-lt"/>
              </a:rPr>
              <a:t>Critical thinking skills:</a:t>
            </a:r>
            <a:endParaRPr lang="en-US" sz="2000" dirty="0">
              <a:latin typeface="Arial"/>
              <a:ea typeface="+mn-lt"/>
              <a:cs typeface="Arial"/>
            </a:endParaRPr>
          </a:p>
          <a:p>
            <a:pPr marL="457200" indent="-457200">
              <a:buAutoNum type="arabicPeriod"/>
            </a:pPr>
            <a:r>
              <a:rPr lang="en-US" sz="2000" dirty="0">
                <a:latin typeface="Arial"/>
                <a:ea typeface="+mn-lt"/>
                <a:cs typeface="+mn-lt"/>
              </a:rPr>
              <a:t>Support Independent Learning</a:t>
            </a:r>
            <a:endParaRPr lang="en-US" sz="2000" dirty="0">
              <a:latin typeface="Arial"/>
              <a:ea typeface="+mn-lt"/>
              <a:cs typeface="Arial"/>
            </a:endParaRPr>
          </a:p>
          <a:p>
            <a:pPr marL="457200" indent="-457200">
              <a:buAutoNum type="arabicPeriod"/>
            </a:pPr>
            <a:r>
              <a:rPr lang="en-US" sz="2000" dirty="0">
                <a:latin typeface="Arial"/>
                <a:ea typeface="+mn-lt"/>
                <a:cs typeface="+mn-lt"/>
              </a:rPr>
              <a:t>Boost Analytical Thinking</a:t>
            </a:r>
            <a:endParaRPr lang="en-US" sz="2000" dirty="0">
              <a:latin typeface="Arial"/>
              <a:ea typeface="+mn-lt"/>
              <a:cs typeface="Arial"/>
            </a:endParaRPr>
          </a:p>
          <a:p>
            <a:pPr marL="457200" indent="-457200">
              <a:buAutoNum type="arabicPeriod"/>
            </a:pPr>
            <a:r>
              <a:rPr lang="en-US" sz="2000" dirty="0">
                <a:latin typeface="Arial"/>
                <a:ea typeface="+mn-lt"/>
                <a:cs typeface="+mn-lt"/>
              </a:rPr>
              <a:t>Make Writing Stronger</a:t>
            </a:r>
            <a:endParaRPr lang="en-US" sz="2000" dirty="0">
              <a:latin typeface="Arial"/>
              <a:ea typeface="+mn-lt"/>
              <a:cs typeface="Arial"/>
            </a:endParaRPr>
          </a:p>
          <a:p>
            <a:pPr marL="457200" indent="-457200">
              <a:buAutoNum type="arabicPeriod"/>
            </a:pPr>
            <a:r>
              <a:rPr lang="en-US" sz="2000" dirty="0">
                <a:latin typeface="Arial"/>
                <a:ea typeface="+mn-lt"/>
                <a:cs typeface="+mn-lt"/>
              </a:rPr>
              <a:t>Help with Decision-Making</a:t>
            </a:r>
            <a:endParaRPr lang="en-US" sz="2000" dirty="0">
              <a:latin typeface="Arial"/>
              <a:cs typeface="Arial"/>
            </a:endParaRPr>
          </a:p>
          <a:p>
            <a:pPr marL="457200" indent="-457200">
              <a:buAutoNum type="arabicPeriod"/>
            </a:pPr>
            <a:r>
              <a:rPr lang="en-US" sz="2000" dirty="0">
                <a:latin typeface="Arial"/>
                <a:ea typeface="+mn-lt"/>
                <a:cs typeface="+mn-lt"/>
              </a:rPr>
              <a:t>Help One Adapt to Change</a:t>
            </a:r>
            <a:endParaRPr lang="en-US" sz="2000" dirty="0">
              <a:latin typeface="Arial"/>
              <a:ea typeface="+mn-lt"/>
              <a:cs typeface="Arial"/>
            </a:endParaRPr>
          </a:p>
          <a:p>
            <a:pPr marL="457200" indent="-457200">
              <a:buAutoNum type="arabicPeriod"/>
            </a:pPr>
            <a:r>
              <a:rPr lang="en-US" sz="2000" dirty="0">
                <a:latin typeface="Arial"/>
                <a:ea typeface="+mn-lt"/>
                <a:cs typeface="+mn-lt"/>
              </a:rPr>
              <a:t>Increase Curiosity</a:t>
            </a:r>
            <a:endParaRPr lang="en-US" sz="2000" dirty="0">
              <a:latin typeface="Arial"/>
              <a:ea typeface="+mn-lt"/>
              <a:cs typeface="Arial"/>
            </a:endParaRPr>
          </a:p>
          <a:p>
            <a:pPr marL="457200" indent="-457200">
              <a:buAutoNum type="arabicPeriod"/>
            </a:pPr>
            <a:r>
              <a:rPr lang="en-US" sz="2000" dirty="0">
                <a:latin typeface="Arial"/>
                <a:ea typeface="+mn-lt"/>
                <a:cs typeface="Arial"/>
              </a:rPr>
              <a:t>Improve Problem-Solving Skills</a:t>
            </a:r>
          </a:p>
          <a:p>
            <a:pPr marL="457200" indent="-457200">
              <a:buAutoNum type="arabicPeriod"/>
            </a:pPr>
            <a:endParaRPr lang="en-US" sz="900" dirty="0">
              <a:latin typeface="Arial"/>
              <a:cs typeface="Arial"/>
            </a:endParaRPr>
          </a:p>
          <a:p>
            <a:pPr marL="0" indent="0">
              <a:buNone/>
            </a:pPr>
            <a:r>
              <a:rPr lang="en-US" sz="2200" b="1" dirty="0">
                <a:solidFill>
                  <a:srgbClr val="173AFF"/>
                </a:solidFill>
                <a:latin typeface="Arial"/>
                <a:cs typeface="Arial"/>
              </a:rPr>
              <a:t>With a partner, discuss why each of these things might be important in a university setting. Then, share your ideas with the class.</a:t>
            </a:r>
          </a:p>
          <a:p>
            <a:pPr marL="0" indent="0">
              <a:buNone/>
            </a:pPr>
            <a:endParaRPr lang="en-US" sz="1600" b="1" dirty="0">
              <a:solidFill>
                <a:srgbClr val="173AFF"/>
              </a:solidFill>
              <a:latin typeface="Arial"/>
              <a:cs typeface="Arial"/>
            </a:endParaRPr>
          </a:p>
          <a:p>
            <a:pPr marL="0" indent="0">
              <a:buNone/>
            </a:pPr>
            <a:endParaRPr lang="en-US" sz="1600" dirty="0">
              <a:latin typeface="Arial"/>
              <a:cs typeface="Arial"/>
            </a:endParaRPr>
          </a:p>
        </p:txBody>
      </p:sp>
      <p:sp>
        <p:nvSpPr>
          <p:cNvPr id="4" name="Date Placeholder 3">
            <a:extLst>
              <a:ext uri="{FF2B5EF4-FFF2-40B4-BE49-F238E27FC236}">
                <a16:creationId xmlns:a16="http://schemas.microsoft.com/office/drawing/2014/main" id="{384FD5F9-8D3F-D90D-EF4E-60073274FB4D}"/>
              </a:ext>
            </a:extLst>
          </p:cNvPr>
          <p:cNvSpPr>
            <a:spLocks noGrp="1"/>
          </p:cNvSpPr>
          <p:nvPr>
            <p:ph type="dt" sz="half" idx="10"/>
          </p:nvPr>
        </p:nvSpPr>
        <p:spPr/>
        <p:txBody>
          <a:bodyPr/>
          <a:lstStyle/>
          <a:p>
            <a:pPr>
              <a:defRPr/>
            </a:pPr>
            <a:fld id="{CDF502AA-C8CB-4132-B592-CA60B7C38ACE}" type="datetime1">
              <a:rPr lang="en-GB"/>
              <a:pPr>
                <a:defRPr/>
              </a:pPr>
              <a:t>09/10/2024</a:t>
            </a:fld>
            <a:endParaRPr lang="en-GB"/>
          </a:p>
        </p:txBody>
      </p:sp>
    </p:spTree>
    <p:extLst>
      <p:ext uri="{BB962C8B-B14F-4D97-AF65-F5344CB8AC3E}">
        <p14:creationId xmlns:p14="http://schemas.microsoft.com/office/powerpoint/2010/main" val="242888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DB9D6-C39C-9FDB-7913-E23C0042C54C}"/>
              </a:ext>
            </a:extLst>
          </p:cNvPr>
          <p:cNvSpPr>
            <a:spLocks noGrp="1"/>
          </p:cNvSpPr>
          <p:nvPr>
            <p:ph type="title"/>
          </p:nvPr>
        </p:nvSpPr>
        <p:spPr>
          <a:xfrm>
            <a:off x="563380" y="187195"/>
            <a:ext cx="8017240" cy="530902"/>
          </a:xfrm>
        </p:spPr>
        <p:txBody>
          <a:bodyPr/>
          <a:lstStyle/>
          <a:p>
            <a:r>
              <a:rPr lang="en-US" sz="3400" b="1" dirty="0">
                <a:latin typeface="Arial"/>
                <a:cs typeface="Arial"/>
              </a:rPr>
              <a:t>Importance of Critical Thinking Skills</a:t>
            </a:r>
            <a:endParaRPr lang="en-US" sz="3400" b="1" dirty="0"/>
          </a:p>
        </p:txBody>
      </p:sp>
      <p:sp>
        <p:nvSpPr>
          <p:cNvPr id="3" name="Content Placeholder 2">
            <a:extLst>
              <a:ext uri="{FF2B5EF4-FFF2-40B4-BE49-F238E27FC236}">
                <a16:creationId xmlns:a16="http://schemas.microsoft.com/office/drawing/2014/main" id="{9662AE2B-BF75-FD6D-6F2D-8B433AC3930D}"/>
              </a:ext>
            </a:extLst>
          </p:cNvPr>
          <p:cNvSpPr>
            <a:spLocks noGrp="1"/>
          </p:cNvSpPr>
          <p:nvPr>
            <p:ph idx="1"/>
          </p:nvPr>
        </p:nvSpPr>
        <p:spPr>
          <a:xfrm>
            <a:off x="351020" y="813216"/>
            <a:ext cx="8229600" cy="3916363"/>
          </a:xfrm>
        </p:spPr>
        <p:txBody>
          <a:bodyPr/>
          <a:lstStyle/>
          <a:p>
            <a:pPr algn="just"/>
            <a:r>
              <a:rPr lang="en-US" sz="2200" dirty="0">
                <a:solidFill>
                  <a:srgbClr val="000000"/>
                </a:solidFill>
                <a:latin typeface="Arial"/>
                <a:ea typeface="+mn-lt"/>
                <a:cs typeface="+mn-lt"/>
              </a:rPr>
              <a:t>Being a university student is about learning </a:t>
            </a:r>
            <a:r>
              <a:rPr lang="en-US" sz="2200" i="1" dirty="0">
                <a:solidFill>
                  <a:srgbClr val="000000"/>
                </a:solidFill>
                <a:latin typeface="Arial"/>
                <a:ea typeface="+mn-lt"/>
                <a:cs typeface="+mn-lt"/>
              </a:rPr>
              <a:t>how</a:t>
            </a:r>
            <a:r>
              <a:rPr lang="en-US" sz="2200" dirty="0">
                <a:solidFill>
                  <a:srgbClr val="000000"/>
                </a:solidFill>
                <a:latin typeface="Arial"/>
                <a:ea typeface="+mn-lt"/>
                <a:cs typeface="+mn-lt"/>
              </a:rPr>
              <a:t> to think, not just what to believe. Critical thinking helps you form your own opinions and attitudes by thinking carefully, discussing ideas, and convincing others. (University of Edinburgh, 2024)</a:t>
            </a:r>
          </a:p>
          <a:p>
            <a:pPr marL="0" indent="0" algn="just">
              <a:buNone/>
            </a:pPr>
            <a:endParaRPr lang="en-US" sz="800" dirty="0">
              <a:solidFill>
                <a:srgbClr val="000000"/>
              </a:solidFill>
              <a:latin typeface="Arial"/>
              <a:ea typeface="+mn-lt"/>
              <a:cs typeface="+mn-lt"/>
            </a:endParaRPr>
          </a:p>
          <a:p>
            <a:pPr algn="just"/>
            <a:r>
              <a:rPr lang="en-US" sz="2200" dirty="0">
                <a:solidFill>
                  <a:srgbClr val="000000"/>
                </a:solidFill>
                <a:latin typeface="Arial"/>
                <a:ea typeface="+mn-lt"/>
                <a:cs typeface="+mn-lt"/>
              </a:rPr>
              <a:t>As you build your critical thinking skills, you can go from just saying "I disagree" to thoughtfully considering different options and ideas by questioning them (University of Edinburgh, 2024)</a:t>
            </a:r>
          </a:p>
          <a:p>
            <a:pPr marL="0" indent="0" algn="just">
              <a:buNone/>
            </a:pPr>
            <a:endParaRPr lang="en-US" sz="800" dirty="0">
              <a:solidFill>
                <a:srgbClr val="000000"/>
              </a:solidFill>
              <a:latin typeface="Arial"/>
              <a:ea typeface="+mn-lt"/>
              <a:cs typeface="+mn-lt"/>
            </a:endParaRPr>
          </a:p>
          <a:p>
            <a:pPr algn="just"/>
            <a:r>
              <a:rPr lang="en-US" sz="2200" dirty="0">
                <a:solidFill>
                  <a:srgbClr val="000000"/>
                </a:solidFill>
                <a:latin typeface="Arial"/>
                <a:ea typeface="Source Sans Pro"/>
                <a:cs typeface="Arial"/>
              </a:rPr>
              <a:t>Critical thinking is also important for healthcare employees, because it helps them identify potential problems, prioritize tasks, and adapt to changes quickly, ensuring patients receive the best care possible.</a:t>
            </a:r>
          </a:p>
        </p:txBody>
      </p:sp>
      <p:sp>
        <p:nvSpPr>
          <p:cNvPr id="4" name="Date Placeholder 3">
            <a:extLst>
              <a:ext uri="{FF2B5EF4-FFF2-40B4-BE49-F238E27FC236}">
                <a16:creationId xmlns:a16="http://schemas.microsoft.com/office/drawing/2014/main" id="{954607D7-94B1-A632-1819-19EAB5CF4709}"/>
              </a:ext>
            </a:extLst>
          </p:cNvPr>
          <p:cNvSpPr>
            <a:spLocks noGrp="1"/>
          </p:cNvSpPr>
          <p:nvPr>
            <p:ph type="dt" sz="half" idx="10"/>
          </p:nvPr>
        </p:nvSpPr>
        <p:spPr/>
        <p:txBody>
          <a:bodyPr/>
          <a:lstStyle/>
          <a:p>
            <a:pPr>
              <a:defRPr/>
            </a:pPr>
            <a:fld id="{CDF502AA-C8CB-4132-B592-CA60B7C38ACE}" type="datetime1">
              <a:rPr lang="en-GB"/>
              <a:pPr>
                <a:defRPr/>
              </a:pPr>
              <a:t>09/10/2024</a:t>
            </a:fld>
            <a:endParaRPr lang="en-GB"/>
          </a:p>
        </p:txBody>
      </p:sp>
    </p:spTree>
    <p:extLst>
      <p:ext uri="{BB962C8B-B14F-4D97-AF65-F5344CB8AC3E}">
        <p14:creationId xmlns:p14="http://schemas.microsoft.com/office/powerpoint/2010/main" val="274076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1362472" y="90586"/>
            <a:ext cx="6419056" cy="566936"/>
          </a:xfrm>
        </p:spPr>
        <p:txBody>
          <a:bodyPr/>
          <a:lstStyle/>
          <a:p>
            <a:pPr eaLnBrk="1" hangingPunct="1"/>
            <a:r>
              <a:rPr lang="en-GB" altLang="en-US" sz="3200" b="1" dirty="0">
                <a:latin typeface="Arial" panose="020B0604020202020204" pitchFamily="34" charset="0"/>
                <a:cs typeface="Arial" panose="020B0604020202020204" pitchFamily="34" charset="0"/>
              </a:rPr>
              <a:t>Problem Solving Skills</a:t>
            </a:r>
          </a:p>
        </p:txBody>
      </p:sp>
      <p:sp>
        <p:nvSpPr>
          <p:cNvPr id="19459" name="Rectangle 3"/>
          <p:cNvSpPr>
            <a:spLocks noGrp="1" noChangeArrowheads="1"/>
          </p:cNvSpPr>
          <p:nvPr>
            <p:ph type="body" idx="1"/>
          </p:nvPr>
        </p:nvSpPr>
        <p:spPr>
          <a:xfrm>
            <a:off x="143508" y="585839"/>
            <a:ext cx="8856984" cy="4822952"/>
          </a:xfrm>
        </p:spPr>
        <p:txBody>
          <a:bodyPr/>
          <a:lstStyle/>
          <a:p>
            <a:pPr algn="just" eaLnBrk="1" hangingPunct="1"/>
            <a:r>
              <a:rPr lang="en-GB" sz="2400" dirty="0">
                <a:solidFill>
                  <a:srgbClr val="2D2D2D"/>
                </a:solidFill>
                <a:latin typeface="Arial"/>
                <a:cs typeface="Arial"/>
              </a:rPr>
              <a:t>One of the key aspects of possessing strong </a:t>
            </a:r>
            <a:r>
              <a:rPr lang="en-GB" sz="2400" b="1" dirty="0">
                <a:solidFill>
                  <a:srgbClr val="2D2D2D"/>
                </a:solidFill>
                <a:latin typeface="Arial"/>
                <a:cs typeface="Arial"/>
              </a:rPr>
              <a:t>critical thinking </a:t>
            </a:r>
            <a:r>
              <a:rPr lang="en-GB" sz="2400" dirty="0">
                <a:solidFill>
                  <a:srgbClr val="2D2D2D"/>
                </a:solidFill>
                <a:latin typeface="Arial"/>
                <a:cs typeface="Arial"/>
              </a:rPr>
              <a:t>skills is the ability to </a:t>
            </a:r>
            <a:r>
              <a:rPr lang="en-GB" sz="2400" b="1" dirty="0">
                <a:solidFill>
                  <a:srgbClr val="00B050"/>
                </a:solidFill>
                <a:latin typeface="Arial"/>
                <a:cs typeface="Arial"/>
              </a:rPr>
              <a:t>solve problems</a:t>
            </a:r>
            <a:r>
              <a:rPr lang="en-GB" sz="2400" b="1" dirty="0">
                <a:solidFill>
                  <a:srgbClr val="2D2D2D"/>
                </a:solidFill>
                <a:latin typeface="Arial"/>
                <a:cs typeface="Arial"/>
              </a:rPr>
              <a:t>.</a:t>
            </a:r>
          </a:p>
          <a:p>
            <a:pPr marL="0" indent="0" algn="just" eaLnBrk="1" hangingPunct="1">
              <a:buNone/>
            </a:pPr>
            <a:endParaRPr lang="en-GB" sz="800" b="1" dirty="0">
              <a:solidFill>
                <a:srgbClr val="2D2D2D"/>
              </a:solidFill>
              <a:latin typeface="Arial"/>
              <a:cs typeface="Arial"/>
            </a:endParaRPr>
          </a:p>
          <a:p>
            <a:pPr algn="just"/>
            <a:r>
              <a:rPr lang="en-GB" sz="2400" b="0" dirty="0">
                <a:solidFill>
                  <a:srgbClr val="2D2D2D"/>
                </a:solidFill>
                <a:effectLst/>
                <a:latin typeface="Arial"/>
                <a:cs typeface="Arial"/>
              </a:rPr>
              <a:t>“Problem solving skills are skills that enable people to handle unexpected situations or difficult challenges” </a:t>
            </a:r>
            <a:r>
              <a:rPr lang="en-GB" sz="2400" b="0" i="0" dirty="0">
                <a:solidFill>
                  <a:srgbClr val="2D2D2D"/>
                </a:solidFill>
                <a:effectLst/>
                <a:latin typeface="Arial"/>
                <a:cs typeface="Arial"/>
              </a:rPr>
              <a:t>(Indeed, 2024, Par. 1).</a:t>
            </a:r>
            <a:endParaRPr lang="en-US" sz="2400" dirty="0">
              <a:latin typeface="Arial"/>
              <a:cs typeface="Arial"/>
            </a:endParaRPr>
          </a:p>
          <a:p>
            <a:pPr marL="0" indent="0" algn="just">
              <a:buNone/>
            </a:pPr>
            <a:endParaRPr lang="en-GB" sz="800" b="0" i="0" dirty="0">
              <a:solidFill>
                <a:srgbClr val="2D2D2D"/>
              </a:solidFill>
              <a:effectLst/>
              <a:latin typeface="Arial" panose="020B0604020202020204" pitchFamily="34" charset="0"/>
              <a:cs typeface="Arial" panose="020B0604020202020204" pitchFamily="34" charset="0"/>
            </a:endParaRPr>
          </a:p>
          <a:p>
            <a:pPr algn="just" eaLnBrk="1" hangingPunct="1"/>
            <a:r>
              <a:rPr lang="en-GB" altLang="en-US" sz="2400" dirty="0">
                <a:latin typeface="Arial"/>
                <a:cs typeface="Arial"/>
              </a:rPr>
              <a:t>Problem solving skills are vital in a university setting, where students are often confronted with various difficulties they cannot necessarily request help with</a:t>
            </a:r>
          </a:p>
          <a:p>
            <a:pPr marL="0" indent="0" algn="just" eaLnBrk="1" hangingPunct="1">
              <a:buNone/>
            </a:pPr>
            <a:r>
              <a:rPr lang="en-GB" altLang="en-US" sz="2400" dirty="0">
                <a:latin typeface="Arial"/>
                <a:cs typeface="Arial"/>
              </a:rPr>
              <a:t>We have </a:t>
            </a:r>
            <a:r>
              <a:rPr lang="en-GB" altLang="en-US" sz="2400" b="1" dirty="0">
                <a:latin typeface="Arial"/>
                <a:cs typeface="Arial"/>
              </a:rPr>
              <a:t>many support teams </a:t>
            </a:r>
            <a:r>
              <a:rPr lang="en-GB" altLang="en-US" sz="2400" dirty="0">
                <a:latin typeface="Arial"/>
                <a:cs typeface="Arial"/>
              </a:rPr>
              <a:t>to help you with all sorts of issues at UWTSD, however some problems you might need to face on your own! </a:t>
            </a:r>
            <a:r>
              <a:rPr lang="en-GB" altLang="en-US" sz="2400" b="1" dirty="0">
                <a:solidFill>
                  <a:srgbClr val="173AFF"/>
                </a:solidFill>
                <a:latin typeface="Arial"/>
                <a:cs typeface="Arial"/>
              </a:rPr>
              <a:t>Can you think of any problems at university you might need to try and solve independently?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a:xfrm>
            <a:off x="1253425" y="116632"/>
            <a:ext cx="6876256" cy="364902"/>
          </a:xfrm>
        </p:spPr>
        <p:txBody>
          <a:bodyPr/>
          <a:lstStyle/>
          <a:p>
            <a:r>
              <a:rPr lang="en-GB" sz="3400" b="1" dirty="0">
                <a:latin typeface="Arial"/>
                <a:cs typeface="Arial"/>
              </a:rPr>
              <a:t>Importance of Problem Solving</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179512" y="511913"/>
            <a:ext cx="8784976" cy="3989040"/>
          </a:xfrm>
        </p:spPr>
        <p:txBody>
          <a:bodyPr/>
          <a:lstStyle/>
          <a:p>
            <a:pPr algn="just"/>
            <a:r>
              <a:rPr lang="en-GB" sz="2100" dirty="0">
                <a:latin typeface="Arial" panose="020B0604020202020204" pitchFamily="34" charset="0"/>
                <a:cs typeface="Arial" panose="020B0604020202020204" pitchFamily="34" charset="0"/>
              </a:rPr>
              <a:t>Problem solving skills are a vital requirement for many jobs, with many adverts and descriptions specifying that problem solving skills are mandatory for successful candidates (Manchester Career Services, n.d.)</a:t>
            </a:r>
          </a:p>
          <a:p>
            <a:pPr marL="0" indent="0" algn="just">
              <a:buNone/>
            </a:pPr>
            <a:endParaRPr lang="en-GB" sz="900" dirty="0">
              <a:latin typeface="Arial"/>
              <a:cs typeface="Arial"/>
            </a:endParaRPr>
          </a:p>
          <a:p>
            <a:pPr algn="just"/>
            <a:r>
              <a:rPr lang="en-GB" sz="2100" dirty="0">
                <a:latin typeface="Arial"/>
                <a:cs typeface="Arial"/>
              </a:rPr>
              <a:t>Problems at university which may require independent solutions could include:</a:t>
            </a:r>
          </a:p>
          <a:p>
            <a:pPr algn="just">
              <a:buFontTx/>
              <a:buChar char="-"/>
            </a:pPr>
            <a:r>
              <a:rPr lang="en-GB" sz="2100" dirty="0">
                <a:latin typeface="Arial"/>
                <a:cs typeface="Arial"/>
              </a:rPr>
              <a:t>Exam questions</a:t>
            </a:r>
          </a:p>
          <a:p>
            <a:pPr algn="just">
              <a:buFontTx/>
              <a:buChar char="-"/>
            </a:pPr>
            <a:r>
              <a:rPr lang="en-GB" sz="2100" dirty="0">
                <a:latin typeface="Arial"/>
                <a:cs typeface="Arial"/>
              </a:rPr>
              <a:t>Work on individual assessments (e.g. at 2:00 the day before it’s due, your lecturer can’t help you!) </a:t>
            </a:r>
          </a:p>
          <a:p>
            <a:pPr algn="just">
              <a:buFontTx/>
              <a:buChar char="-"/>
            </a:pPr>
            <a:r>
              <a:rPr lang="en-GB" sz="2100" dirty="0">
                <a:latin typeface="Arial"/>
                <a:cs typeface="Arial"/>
              </a:rPr>
              <a:t>Time management challenges </a:t>
            </a:r>
          </a:p>
          <a:p>
            <a:pPr algn="just">
              <a:buFontTx/>
              <a:buChar char="-"/>
            </a:pPr>
            <a:r>
              <a:rPr lang="en-GB" sz="2100" dirty="0">
                <a:latin typeface="Arial"/>
                <a:cs typeface="Arial"/>
              </a:rPr>
              <a:t>Work/life balance difficulties</a:t>
            </a:r>
          </a:p>
          <a:p>
            <a:pPr algn="just">
              <a:buFontTx/>
              <a:buChar char="-"/>
            </a:pPr>
            <a:r>
              <a:rPr lang="en-GB" sz="2100" dirty="0">
                <a:latin typeface="Arial"/>
                <a:cs typeface="Arial"/>
              </a:rPr>
              <a:t>Team or group work difficulties. </a:t>
            </a:r>
          </a:p>
          <a:p>
            <a:pPr marL="0" indent="0" algn="just">
              <a:buNone/>
            </a:pPr>
            <a:r>
              <a:rPr lang="en-GB" sz="2200" b="1" dirty="0">
                <a:solidFill>
                  <a:srgbClr val="C00000"/>
                </a:solidFill>
                <a:latin typeface="Arial"/>
                <a:cs typeface="Arial"/>
              </a:rPr>
              <a:t>Without problem solving skills, these obstacles would be impossible to manage!</a:t>
            </a:r>
          </a:p>
          <a:p>
            <a:pPr algn="just"/>
            <a:endParaRPr lang="en-GB" sz="2000" dirty="0">
              <a:latin typeface="Arial" panose="020B0604020202020204" pitchFamily="34" charset="0"/>
              <a:cs typeface="Arial" panose="020B0604020202020204" pitchFamily="34" charset="0"/>
            </a:endParaRPr>
          </a:p>
          <a:p>
            <a:pPr marL="457200" lvl="1" indent="0" algn="just">
              <a:buNone/>
            </a:pPr>
            <a:r>
              <a:rPr lang="en-GB" sz="2200" dirty="0">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09/10/2024</a:t>
            </a:fld>
            <a:endParaRPr lang="en-GB"/>
          </a:p>
        </p:txBody>
      </p:sp>
    </p:spTree>
    <p:extLst>
      <p:ext uri="{BB962C8B-B14F-4D97-AF65-F5344CB8AC3E}">
        <p14:creationId xmlns:p14="http://schemas.microsoft.com/office/powerpoint/2010/main" val="4029236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a:xfrm>
            <a:off x="107430" y="87261"/>
            <a:ext cx="8929140" cy="1143000"/>
          </a:xfrm>
        </p:spPr>
        <p:txBody>
          <a:bodyPr/>
          <a:lstStyle/>
          <a:p>
            <a:pPr eaLnBrk="1" hangingPunct="1"/>
            <a:r>
              <a:rPr lang="en-GB" altLang="en-US" sz="2800" b="1" dirty="0">
                <a:latin typeface="Arial"/>
                <a:cs typeface="Arial"/>
              </a:rPr>
              <a:t>Tools &amp; Techniques</a:t>
            </a:r>
            <a:br>
              <a:rPr lang="en-GB" altLang="en-US" sz="2800" b="1" dirty="0">
                <a:latin typeface="Arial"/>
              </a:rPr>
            </a:br>
            <a:r>
              <a:rPr lang="en-GB" altLang="en-US" sz="2800" b="1" dirty="0">
                <a:latin typeface="Arial"/>
                <a:cs typeface="Arial"/>
              </a:rPr>
              <a:t> For Improving Critical Thinking </a:t>
            </a:r>
            <a:r>
              <a:rPr lang="en-GB" altLang="en-US" sz="2800" b="1" i="1" dirty="0">
                <a:latin typeface="Arial"/>
                <a:cs typeface="Arial"/>
              </a:rPr>
              <a:t>and</a:t>
            </a:r>
            <a:r>
              <a:rPr lang="en-GB" altLang="en-US" sz="2800" b="1" dirty="0">
                <a:latin typeface="Arial"/>
                <a:cs typeface="Arial"/>
              </a:rPr>
              <a:t> Problem Solving Skills</a:t>
            </a:r>
          </a:p>
        </p:txBody>
      </p:sp>
      <p:sp>
        <p:nvSpPr>
          <p:cNvPr id="22531" name="Rectangle 3"/>
          <p:cNvSpPr>
            <a:spLocks noGrp="1" noChangeArrowheads="1"/>
          </p:cNvSpPr>
          <p:nvPr>
            <p:ph type="body" idx="1"/>
          </p:nvPr>
        </p:nvSpPr>
        <p:spPr>
          <a:xfrm>
            <a:off x="244840" y="1335603"/>
            <a:ext cx="8616845" cy="3916363"/>
          </a:xfrm>
        </p:spPr>
        <p:txBody>
          <a:bodyPr/>
          <a:lstStyle/>
          <a:p>
            <a:pPr marL="660400" indent="-660400" eaLnBrk="1" hangingPunct="1">
              <a:lnSpc>
                <a:spcPct val="90000"/>
              </a:lnSpc>
            </a:pPr>
            <a:r>
              <a:rPr lang="en-US" altLang="en-US" dirty="0">
                <a:latin typeface="Arial"/>
                <a:cs typeface="Arial"/>
              </a:rPr>
              <a:t>The IDEAL Method (Bransford &amp; Stein, 1993)</a:t>
            </a:r>
          </a:p>
          <a:p>
            <a:pPr marL="660400" indent="-660400" eaLnBrk="1" hangingPunct="1">
              <a:lnSpc>
                <a:spcPct val="90000"/>
              </a:lnSpc>
            </a:pPr>
            <a:r>
              <a:rPr lang="en-US" altLang="en-US" dirty="0">
                <a:latin typeface="Arial"/>
                <a:cs typeface="Arial"/>
              </a:rPr>
              <a:t>The Bridge Model (Adair, 2019)</a:t>
            </a:r>
          </a:p>
          <a:p>
            <a:pPr marL="660400" indent="-660400" eaLnBrk="1" hangingPunct="1">
              <a:lnSpc>
                <a:spcPct val="90000"/>
              </a:lnSpc>
            </a:pPr>
            <a:r>
              <a:rPr lang="en-GB" altLang="en-US" dirty="0">
                <a:latin typeface="Arial"/>
                <a:cs typeface="Arial"/>
              </a:rPr>
              <a:t>The Kipling Method/5W1H Method (Gardner, 2024)</a:t>
            </a:r>
          </a:p>
          <a:p>
            <a:pPr marL="660400" indent="-660400">
              <a:lnSpc>
                <a:spcPct val="90000"/>
              </a:lnSpc>
            </a:pPr>
            <a:r>
              <a:rPr lang="en-GB" altLang="en-US" dirty="0">
                <a:latin typeface="Arial"/>
                <a:cs typeface="Arial"/>
              </a:rPr>
              <a:t>Reflective Thinking</a:t>
            </a:r>
          </a:p>
          <a:p>
            <a:pPr marL="0" indent="0">
              <a:lnSpc>
                <a:spcPct val="90000"/>
              </a:lnSpc>
              <a:buNone/>
            </a:pPr>
            <a:endParaRPr lang="en-GB" altLang="en-US" sz="800" dirty="0">
              <a:latin typeface="Arial"/>
              <a:cs typeface="Arial"/>
            </a:endParaRPr>
          </a:p>
          <a:p>
            <a:pPr marL="0" indent="0" algn="ctr">
              <a:lnSpc>
                <a:spcPct val="90000"/>
              </a:lnSpc>
              <a:buNone/>
            </a:pPr>
            <a:r>
              <a:rPr lang="en-GB" altLang="en-US" sz="2600" i="1" dirty="0">
                <a:latin typeface="Arial"/>
                <a:cs typeface="Arial"/>
              </a:rPr>
              <a:t>We are deliberately not going into detail about these </a:t>
            </a:r>
            <a:r>
              <a:rPr lang="en-GB" altLang="en-US" sz="2600" b="1" i="1" dirty="0">
                <a:latin typeface="Arial"/>
                <a:cs typeface="Arial"/>
              </a:rPr>
              <a:t>now</a:t>
            </a:r>
            <a:r>
              <a:rPr lang="en-GB" altLang="en-US" sz="2600" i="1" dirty="0">
                <a:latin typeface="Arial"/>
                <a:cs typeface="Arial"/>
              </a:rPr>
              <a:t>, but you </a:t>
            </a:r>
            <a:r>
              <a:rPr lang="en-GB" altLang="en-US" sz="2600" b="1" i="1" dirty="0">
                <a:latin typeface="Arial"/>
                <a:cs typeface="Arial"/>
              </a:rPr>
              <a:t>could</a:t>
            </a:r>
            <a:r>
              <a:rPr lang="en-GB" altLang="en-US" sz="2600" i="1" dirty="0">
                <a:latin typeface="Arial"/>
                <a:cs typeface="Arial"/>
              </a:rPr>
              <a:t> consider researching one or two of these methods for your Task 3 Report! </a:t>
            </a:r>
            <a:r>
              <a:rPr lang="en-GB" altLang="en-US" sz="2800" dirty="0">
                <a:latin typeface="Arial"/>
                <a:cs typeface="Arial"/>
              </a:rPr>
              <a:t>😉</a:t>
            </a:r>
            <a:endParaRPr lang="en-GB" altLang="en-US" sz="2800" i="1" dirty="0">
              <a:latin typeface="Arial"/>
              <a:cs typeface="Arial"/>
            </a:endParaRPr>
          </a:p>
        </p:txBody>
      </p:sp>
    </p:spTree>
    <p:extLst>
      <p:ext uri="{BB962C8B-B14F-4D97-AF65-F5344CB8AC3E}">
        <p14:creationId xmlns:p14="http://schemas.microsoft.com/office/powerpoint/2010/main" val="1694368323"/>
      </p:ext>
    </p:extLst>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D105-A217-224E-3B1A-3573A7AC2992}"/>
              </a:ext>
            </a:extLst>
          </p:cNvPr>
          <p:cNvSpPr>
            <a:spLocks noGrp="1"/>
          </p:cNvSpPr>
          <p:nvPr>
            <p:ph type="title"/>
          </p:nvPr>
        </p:nvSpPr>
        <p:spPr>
          <a:xfrm>
            <a:off x="477798" y="-173252"/>
            <a:ext cx="8229600" cy="1143000"/>
          </a:xfrm>
        </p:spPr>
        <p:txBody>
          <a:bodyPr/>
          <a:lstStyle/>
          <a:p>
            <a:r>
              <a:rPr lang="en-US" b="1" dirty="0">
                <a:latin typeface="Arial"/>
                <a:cs typeface="Arial"/>
              </a:rPr>
              <a:t>Motivation</a:t>
            </a:r>
          </a:p>
        </p:txBody>
      </p:sp>
      <p:sp>
        <p:nvSpPr>
          <p:cNvPr id="3" name="Content Placeholder 2">
            <a:extLst>
              <a:ext uri="{FF2B5EF4-FFF2-40B4-BE49-F238E27FC236}">
                <a16:creationId xmlns:a16="http://schemas.microsoft.com/office/drawing/2014/main" id="{98893A6E-20F6-224C-3D76-937A9DE553E7}"/>
              </a:ext>
            </a:extLst>
          </p:cNvPr>
          <p:cNvSpPr>
            <a:spLocks noGrp="1"/>
          </p:cNvSpPr>
          <p:nvPr>
            <p:ph idx="1"/>
          </p:nvPr>
        </p:nvSpPr>
        <p:spPr>
          <a:xfrm>
            <a:off x="355575" y="692696"/>
            <a:ext cx="8363273" cy="4896544"/>
          </a:xfrm>
        </p:spPr>
        <p:txBody>
          <a:bodyPr/>
          <a:lstStyle/>
          <a:p>
            <a:r>
              <a:rPr lang="en-US" sz="2600" b="1" dirty="0">
                <a:solidFill>
                  <a:srgbClr val="00B050"/>
                </a:solidFill>
                <a:latin typeface="Arial"/>
                <a:cs typeface="Arial"/>
              </a:rPr>
              <a:t>Intrinsic Motivation</a:t>
            </a:r>
            <a:r>
              <a:rPr lang="en-US" sz="2600" dirty="0">
                <a:solidFill>
                  <a:srgbClr val="00B050"/>
                </a:solidFill>
                <a:latin typeface="Arial"/>
                <a:cs typeface="Arial"/>
              </a:rPr>
              <a:t>: </a:t>
            </a:r>
            <a:r>
              <a:rPr lang="en-GB" sz="2600" b="0" i="0" dirty="0">
                <a:solidFill>
                  <a:srgbClr val="0D0D0D"/>
                </a:solidFill>
                <a:effectLst/>
                <a:highlight>
                  <a:srgbClr val="FFFFFF"/>
                </a:highlight>
                <a:latin typeface="Arial"/>
                <a:cs typeface="Arial"/>
              </a:rPr>
              <a:t>the drive to do something because it is enjoyable or interesting, not because of external rewards.</a:t>
            </a:r>
          </a:p>
          <a:p>
            <a:r>
              <a:rPr lang="en-GB" sz="2600" b="1" dirty="0">
                <a:solidFill>
                  <a:srgbClr val="00B050"/>
                </a:solidFill>
                <a:highlight>
                  <a:srgbClr val="FFFFFF"/>
                </a:highlight>
                <a:latin typeface="Arial"/>
                <a:cs typeface="Arial"/>
              </a:rPr>
              <a:t>Extrinsic Motivation</a:t>
            </a:r>
            <a:r>
              <a:rPr lang="en-GB" sz="2600" dirty="0">
                <a:solidFill>
                  <a:srgbClr val="00B050"/>
                </a:solidFill>
                <a:highlight>
                  <a:srgbClr val="FFFFFF"/>
                </a:highlight>
                <a:latin typeface="Arial"/>
                <a:cs typeface="Arial"/>
              </a:rPr>
              <a:t>: </a:t>
            </a:r>
            <a:r>
              <a:rPr lang="en-GB" sz="2600" dirty="0">
                <a:solidFill>
                  <a:srgbClr val="0D0D0D"/>
                </a:solidFill>
                <a:highlight>
                  <a:srgbClr val="FFFFFF"/>
                </a:highlight>
                <a:latin typeface="Arial"/>
                <a:cs typeface="Arial"/>
              </a:rPr>
              <a:t>the drive to do something because of external rewards or pressures, such as grades, money, or recognition.  </a:t>
            </a:r>
          </a:p>
          <a:p>
            <a:pPr marL="0" indent="0">
              <a:buNone/>
            </a:pPr>
            <a:endParaRPr lang="en-GB" sz="800" dirty="0">
              <a:solidFill>
                <a:srgbClr val="0D0D0D"/>
              </a:solidFill>
              <a:highlight>
                <a:srgbClr val="FFFFFF"/>
              </a:highlight>
              <a:latin typeface="Arial"/>
              <a:cs typeface="Arial"/>
            </a:endParaRPr>
          </a:p>
          <a:p>
            <a:pPr marL="514350" indent="-514350">
              <a:buFont typeface="+mj-lt"/>
              <a:buAutoNum type="arabicPeriod"/>
            </a:pPr>
            <a:r>
              <a:rPr lang="en-GB" sz="2400" b="1" dirty="0">
                <a:solidFill>
                  <a:srgbClr val="173AFF"/>
                </a:solidFill>
                <a:highlight>
                  <a:srgbClr val="FFFFFF"/>
                </a:highlight>
                <a:latin typeface="Arial"/>
                <a:cs typeface="Arial"/>
              </a:rPr>
              <a:t>Which type of motivation do you think has been a stronger force for you in your life? Can you give some examples?</a:t>
            </a:r>
          </a:p>
          <a:p>
            <a:pPr marL="514350" indent="-514350">
              <a:buFont typeface="+mj-lt"/>
              <a:buAutoNum type="arabicPeriod"/>
            </a:pPr>
            <a:r>
              <a:rPr lang="en-GB" sz="2400" b="1" dirty="0">
                <a:solidFill>
                  <a:srgbClr val="173AFF"/>
                </a:solidFill>
                <a:highlight>
                  <a:srgbClr val="FFFFFF"/>
                </a:highlight>
                <a:latin typeface="Arial"/>
                <a:cs typeface="Arial"/>
              </a:rPr>
              <a:t>What are some ways you try and motivate yourself at work if you are feeling demotivated?</a:t>
            </a:r>
          </a:p>
          <a:p>
            <a:pPr marL="514350" indent="-514350">
              <a:buFont typeface="+mj-lt"/>
              <a:buAutoNum type="arabicPeriod"/>
            </a:pPr>
            <a:endParaRPr lang="en-GB" sz="1600" dirty="0">
              <a:solidFill>
                <a:srgbClr val="0D0D0D"/>
              </a:solidFill>
              <a:highlight>
                <a:srgbClr val="FFFFFF"/>
              </a:highlight>
              <a:latin typeface="Arial"/>
              <a:cs typeface="Arial"/>
            </a:endParaRPr>
          </a:p>
        </p:txBody>
      </p:sp>
      <p:sp>
        <p:nvSpPr>
          <p:cNvPr id="4" name="Date Placeholder 3">
            <a:extLst>
              <a:ext uri="{FF2B5EF4-FFF2-40B4-BE49-F238E27FC236}">
                <a16:creationId xmlns:a16="http://schemas.microsoft.com/office/drawing/2014/main" id="{985F5079-4AB1-6E03-AD12-FEA45F40C692}"/>
              </a:ext>
            </a:extLst>
          </p:cNvPr>
          <p:cNvSpPr>
            <a:spLocks noGrp="1"/>
          </p:cNvSpPr>
          <p:nvPr>
            <p:ph type="dt" sz="half" idx="10"/>
          </p:nvPr>
        </p:nvSpPr>
        <p:spPr/>
        <p:txBody>
          <a:bodyPr/>
          <a:lstStyle/>
          <a:p>
            <a:pPr>
              <a:defRPr/>
            </a:pPr>
            <a:fld id="{CDF502AA-C8CB-4132-B592-CA60B7C38ACE}" type="datetime1">
              <a:rPr lang="en-GB" smtClean="0"/>
              <a:pPr>
                <a:defRPr/>
              </a:pPr>
              <a:t>09/10/2024</a:t>
            </a:fld>
            <a:endParaRPr lang="en-GB"/>
          </a:p>
        </p:txBody>
      </p:sp>
    </p:spTree>
    <p:extLst>
      <p:ext uri="{BB962C8B-B14F-4D97-AF65-F5344CB8AC3E}">
        <p14:creationId xmlns:p14="http://schemas.microsoft.com/office/powerpoint/2010/main" val="764041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p:txBody>
          <a:bodyPr/>
          <a:lstStyle/>
          <a:p>
            <a:r>
              <a:rPr lang="en-GB" b="1" dirty="0">
                <a:latin typeface="Arial"/>
                <a:cs typeface="Arial"/>
              </a:rPr>
              <a:t>Importance of motivation</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457200" y="1385660"/>
            <a:ext cx="8507288" cy="3989040"/>
          </a:xfrm>
        </p:spPr>
        <p:txBody>
          <a:bodyPr/>
          <a:lstStyle/>
          <a:p>
            <a:endParaRPr lang="en-GB" dirty="0"/>
          </a:p>
          <a:p>
            <a:endParaRPr lang="en-GB" dirty="0"/>
          </a:p>
          <a:p>
            <a:endParaRPr lang="en-GB" dirty="0"/>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09/10/2024</a:t>
            </a:fld>
            <a:endParaRPr lang="en-GB"/>
          </a:p>
        </p:txBody>
      </p:sp>
      <p:sp>
        <p:nvSpPr>
          <p:cNvPr id="5" name="TextBox 4">
            <a:extLst>
              <a:ext uri="{FF2B5EF4-FFF2-40B4-BE49-F238E27FC236}">
                <a16:creationId xmlns:a16="http://schemas.microsoft.com/office/drawing/2014/main" id="{9810A04E-A6F6-F1F6-E9F3-4FB78B6573E2}"/>
              </a:ext>
            </a:extLst>
          </p:cNvPr>
          <p:cNvSpPr txBox="1"/>
          <p:nvPr/>
        </p:nvSpPr>
        <p:spPr>
          <a:xfrm>
            <a:off x="611560" y="1417638"/>
            <a:ext cx="8075240" cy="3970318"/>
          </a:xfrm>
          <a:prstGeom prst="rect">
            <a:avLst/>
          </a:prstGeom>
          <a:noFill/>
        </p:spPr>
        <p:txBody>
          <a:bodyPr wrap="square" rtlCol="0">
            <a:spAutoFit/>
          </a:bodyPr>
          <a:lstStyle/>
          <a:p>
            <a:pPr marL="0" indent="0">
              <a:buNone/>
            </a:pPr>
            <a:r>
              <a:rPr lang="en-GB" sz="2800" dirty="0">
                <a:solidFill>
                  <a:srgbClr val="0D0D0D"/>
                </a:solidFill>
                <a:highlight>
                  <a:srgbClr val="FFFFFF"/>
                </a:highlight>
              </a:rPr>
              <a:t>“</a:t>
            </a:r>
            <a:r>
              <a:rPr lang="en-GB" sz="2800" b="0" i="1" dirty="0">
                <a:solidFill>
                  <a:srgbClr val="0D0D0D"/>
                </a:solidFill>
                <a:effectLst/>
                <a:highlight>
                  <a:srgbClr val="FFFFFF"/>
                </a:highlight>
              </a:rPr>
              <a:t>Your level of motivation will affect your success. No matter how much you love your subject or want to gain a good degree, there may be times when you don’t feel like studying or wonder whether you would be better off doing something else. You need strong motivation to keep yourself going at such times</a:t>
            </a:r>
            <a:r>
              <a:rPr lang="en-GB" sz="2800" b="0" i="0" dirty="0">
                <a:solidFill>
                  <a:srgbClr val="0D0D0D"/>
                </a:solidFill>
                <a:effectLst/>
                <a:highlight>
                  <a:srgbClr val="FFFFFF"/>
                </a:highlight>
              </a:rPr>
              <a:t>”</a:t>
            </a:r>
          </a:p>
          <a:p>
            <a:pPr marL="0" indent="0">
              <a:buNone/>
            </a:pPr>
            <a:r>
              <a:rPr lang="en-GB" sz="2800" dirty="0">
                <a:solidFill>
                  <a:srgbClr val="0D0D0D"/>
                </a:solidFill>
                <a:highlight>
                  <a:srgbClr val="FFFFFF"/>
                </a:highlight>
                <a:latin typeface="Söhne"/>
              </a:rPr>
              <a:t>					(Cottrell, 2019, p.113)</a:t>
            </a:r>
            <a:endParaRPr lang="en-US" sz="2800" dirty="0"/>
          </a:p>
          <a:p>
            <a:endParaRPr lang="en-US" sz="2800" dirty="0"/>
          </a:p>
        </p:txBody>
      </p:sp>
    </p:spTree>
    <p:extLst>
      <p:ext uri="{BB962C8B-B14F-4D97-AF65-F5344CB8AC3E}">
        <p14:creationId xmlns:p14="http://schemas.microsoft.com/office/powerpoint/2010/main" val="24899617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231E6-236E-BECF-2793-EF5B56CAEAA6}"/>
              </a:ext>
            </a:extLst>
          </p:cNvPr>
          <p:cNvSpPr>
            <a:spLocks noGrp="1"/>
          </p:cNvSpPr>
          <p:nvPr>
            <p:ph type="title"/>
          </p:nvPr>
        </p:nvSpPr>
        <p:spPr>
          <a:xfrm>
            <a:off x="1332741" y="116632"/>
            <a:ext cx="6478518" cy="636612"/>
          </a:xfrm>
        </p:spPr>
        <p:txBody>
          <a:bodyPr/>
          <a:lstStyle/>
          <a:p>
            <a:r>
              <a:rPr lang="en-US" sz="3800" b="1" dirty="0"/>
              <a:t>Motivation: Influences</a:t>
            </a:r>
          </a:p>
        </p:txBody>
      </p:sp>
      <p:sp>
        <p:nvSpPr>
          <p:cNvPr id="3" name="Content Placeholder 2">
            <a:extLst>
              <a:ext uri="{FF2B5EF4-FFF2-40B4-BE49-F238E27FC236}">
                <a16:creationId xmlns:a16="http://schemas.microsoft.com/office/drawing/2014/main" id="{112CCC5C-7047-2FA9-0FA1-7D497DD3D1B3}"/>
              </a:ext>
            </a:extLst>
          </p:cNvPr>
          <p:cNvSpPr>
            <a:spLocks noGrp="1"/>
          </p:cNvSpPr>
          <p:nvPr>
            <p:ph idx="1"/>
          </p:nvPr>
        </p:nvSpPr>
        <p:spPr>
          <a:xfrm>
            <a:off x="395536" y="980728"/>
            <a:ext cx="8352928" cy="3916363"/>
          </a:xfrm>
        </p:spPr>
        <p:txBody>
          <a:bodyPr/>
          <a:lstStyle/>
          <a:p>
            <a:pPr marL="0" indent="0">
              <a:buNone/>
            </a:pPr>
            <a:r>
              <a:rPr lang="en-US" sz="2800" dirty="0"/>
              <a:t>Motivation to study is affected by such things as: </a:t>
            </a:r>
          </a:p>
          <a:p>
            <a:pPr marL="0" indent="0">
              <a:buNone/>
            </a:pPr>
            <a:r>
              <a:rPr lang="en-US" sz="2800" dirty="0"/>
              <a:t>★  Clarity of purpose (e.g. why am I doing this? Why am I being </a:t>
            </a:r>
            <a:r>
              <a:rPr lang="en-US" sz="2800" b="1" dirty="0"/>
              <a:t>asked</a:t>
            </a:r>
            <a:r>
              <a:rPr lang="en-US" sz="2800" dirty="0"/>
              <a:t> to do this?)</a:t>
            </a:r>
          </a:p>
          <a:p>
            <a:pPr marL="0" indent="0">
              <a:buNone/>
            </a:pPr>
            <a:r>
              <a:rPr lang="en-US" sz="2800" dirty="0"/>
              <a:t>★  Being on the right course </a:t>
            </a:r>
          </a:p>
          <a:p>
            <a:pPr marL="0" indent="0">
              <a:buNone/>
            </a:pPr>
            <a:r>
              <a:rPr lang="en-US" sz="2800" dirty="0"/>
              <a:t>★  Managing the ‘boring bits’ (yes, that 20 minute lecture might feel long, but it’s necessary!)</a:t>
            </a:r>
          </a:p>
          <a:p>
            <a:pPr marL="0" indent="0">
              <a:buNone/>
            </a:pPr>
            <a:r>
              <a:rPr lang="en-US" sz="2800" dirty="0"/>
              <a:t>★  Confidence of the outcome </a:t>
            </a:r>
          </a:p>
          <a:p>
            <a:pPr marL="0" indent="0">
              <a:buNone/>
            </a:pPr>
            <a:r>
              <a:rPr lang="en-US" sz="2800" dirty="0"/>
              <a:t>★  Using time well.	</a:t>
            </a:r>
          </a:p>
          <a:p>
            <a:pPr marL="0" indent="0">
              <a:buNone/>
            </a:pPr>
            <a:r>
              <a:rPr lang="en-US" sz="2800" dirty="0"/>
              <a:t>				(Cottrell, 2019, p.113)</a:t>
            </a:r>
          </a:p>
        </p:txBody>
      </p:sp>
      <p:sp>
        <p:nvSpPr>
          <p:cNvPr id="4" name="Date Placeholder 3">
            <a:extLst>
              <a:ext uri="{FF2B5EF4-FFF2-40B4-BE49-F238E27FC236}">
                <a16:creationId xmlns:a16="http://schemas.microsoft.com/office/drawing/2014/main" id="{558F40AC-E38F-2D54-4296-D2E8CA6A416E}"/>
              </a:ext>
            </a:extLst>
          </p:cNvPr>
          <p:cNvSpPr>
            <a:spLocks noGrp="1"/>
          </p:cNvSpPr>
          <p:nvPr>
            <p:ph type="dt" sz="half" idx="10"/>
          </p:nvPr>
        </p:nvSpPr>
        <p:spPr/>
        <p:txBody>
          <a:bodyPr/>
          <a:lstStyle/>
          <a:p>
            <a:pPr>
              <a:defRPr/>
            </a:pPr>
            <a:fld id="{CDF502AA-C8CB-4132-B592-CA60B7C38ACE}" type="datetime1">
              <a:rPr lang="en-GB" smtClean="0"/>
              <a:pPr>
                <a:defRPr/>
              </a:pPr>
              <a:t>09/10/2024</a:t>
            </a:fld>
            <a:endParaRPr lang="en-GB"/>
          </a:p>
        </p:txBody>
      </p:sp>
    </p:spTree>
    <p:extLst>
      <p:ext uri="{BB962C8B-B14F-4D97-AF65-F5344CB8AC3E}">
        <p14:creationId xmlns:p14="http://schemas.microsoft.com/office/powerpoint/2010/main" val="33929393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DC818-76C4-9C25-267A-78CB22F7F15F}"/>
              </a:ext>
            </a:extLst>
          </p:cNvPr>
          <p:cNvSpPr>
            <a:spLocks noGrp="1"/>
          </p:cNvSpPr>
          <p:nvPr>
            <p:ph type="title"/>
          </p:nvPr>
        </p:nvSpPr>
        <p:spPr>
          <a:xfrm>
            <a:off x="1556479" y="-182"/>
            <a:ext cx="6031043" cy="718279"/>
          </a:xfrm>
        </p:spPr>
        <p:txBody>
          <a:bodyPr/>
          <a:lstStyle/>
          <a:p>
            <a:r>
              <a:rPr lang="en-US" sz="4000" b="1" dirty="0">
                <a:latin typeface="Arial"/>
                <a:cs typeface="Arial"/>
              </a:rPr>
              <a:t>Motivation: Strategies</a:t>
            </a:r>
            <a:endParaRPr lang="en-US" sz="4000"/>
          </a:p>
        </p:txBody>
      </p:sp>
      <p:sp>
        <p:nvSpPr>
          <p:cNvPr id="3" name="Content Placeholder 2">
            <a:extLst>
              <a:ext uri="{FF2B5EF4-FFF2-40B4-BE49-F238E27FC236}">
                <a16:creationId xmlns:a16="http://schemas.microsoft.com/office/drawing/2014/main" id="{FEBFE50C-D260-69D4-30E5-368ED3E8BA88}"/>
              </a:ext>
            </a:extLst>
          </p:cNvPr>
          <p:cNvSpPr>
            <a:spLocks noGrp="1"/>
          </p:cNvSpPr>
          <p:nvPr>
            <p:ph idx="1"/>
          </p:nvPr>
        </p:nvSpPr>
        <p:spPr>
          <a:xfrm>
            <a:off x="457200" y="863184"/>
            <a:ext cx="8229600" cy="3916363"/>
          </a:xfrm>
        </p:spPr>
        <p:txBody>
          <a:bodyPr/>
          <a:lstStyle/>
          <a:p>
            <a:r>
              <a:rPr lang="en-US" dirty="0">
                <a:latin typeface="Arial"/>
                <a:cs typeface="Arial"/>
              </a:rPr>
              <a:t>Set SMART Goals</a:t>
            </a:r>
          </a:p>
          <a:p>
            <a:r>
              <a:rPr lang="en-US" dirty="0" err="1">
                <a:latin typeface="Arial"/>
                <a:cs typeface="Arial"/>
              </a:rPr>
              <a:t>Visualisation</a:t>
            </a:r>
            <a:r>
              <a:rPr lang="en-US" dirty="0">
                <a:latin typeface="Arial"/>
                <a:cs typeface="Arial"/>
              </a:rPr>
              <a:t> Exercises (UCL, 2020)</a:t>
            </a:r>
          </a:p>
          <a:p>
            <a:r>
              <a:rPr lang="en-US" dirty="0" err="1">
                <a:latin typeface="Arial"/>
                <a:cs typeface="Arial"/>
              </a:rPr>
              <a:t>Recognise</a:t>
            </a:r>
            <a:r>
              <a:rPr lang="en-US" dirty="0">
                <a:latin typeface="Arial"/>
                <a:cs typeface="Arial"/>
              </a:rPr>
              <a:t> and Reward Efforts (UNC, n.d.) </a:t>
            </a:r>
          </a:p>
          <a:p>
            <a:r>
              <a:rPr lang="en-US" dirty="0">
                <a:latin typeface="Arial"/>
                <a:cs typeface="Arial"/>
              </a:rPr>
              <a:t>Reflective Exercises (UNC, n.d.)</a:t>
            </a:r>
          </a:p>
          <a:p>
            <a:pPr marL="0" indent="0">
              <a:buNone/>
            </a:pPr>
            <a:endParaRPr lang="en-US" i="1" dirty="0">
              <a:latin typeface="Arial"/>
              <a:cs typeface="Arial"/>
            </a:endParaRPr>
          </a:p>
          <a:p>
            <a:pPr marL="0" indent="0">
              <a:buNone/>
            </a:pPr>
            <a:r>
              <a:rPr lang="en-US" sz="2800" i="1" dirty="0">
                <a:latin typeface="Arial"/>
                <a:cs typeface="Arial"/>
              </a:rPr>
              <a:t>Again, we are not going into detail about these strategies </a:t>
            </a:r>
            <a:r>
              <a:rPr lang="en-US" sz="2800" b="1" i="1" dirty="0">
                <a:latin typeface="Arial"/>
                <a:cs typeface="Arial"/>
              </a:rPr>
              <a:t>now</a:t>
            </a:r>
            <a:r>
              <a:rPr lang="en-US" sz="2800" i="1" dirty="0">
                <a:latin typeface="Arial"/>
                <a:cs typeface="Arial"/>
              </a:rPr>
              <a:t>, but you </a:t>
            </a:r>
            <a:r>
              <a:rPr lang="en-US" sz="2800" b="1" i="1" dirty="0">
                <a:latin typeface="Arial"/>
                <a:cs typeface="Arial"/>
              </a:rPr>
              <a:t>may</a:t>
            </a:r>
            <a:r>
              <a:rPr lang="en-US" sz="2800" i="1" dirty="0">
                <a:latin typeface="Arial"/>
                <a:cs typeface="Arial"/>
              </a:rPr>
              <a:t> wish to research one or more of these strategies for Task 3!</a:t>
            </a:r>
          </a:p>
          <a:p>
            <a:endParaRPr lang="en-US" dirty="0">
              <a:latin typeface="Arial"/>
              <a:cs typeface="Arial"/>
            </a:endParaRPr>
          </a:p>
          <a:p>
            <a:endParaRPr lang="en-US" dirty="0">
              <a:latin typeface="Arial"/>
              <a:cs typeface="Arial"/>
            </a:endParaRPr>
          </a:p>
        </p:txBody>
      </p:sp>
      <p:sp>
        <p:nvSpPr>
          <p:cNvPr id="4" name="Date Placeholder 3">
            <a:extLst>
              <a:ext uri="{FF2B5EF4-FFF2-40B4-BE49-F238E27FC236}">
                <a16:creationId xmlns:a16="http://schemas.microsoft.com/office/drawing/2014/main" id="{A24794C6-E30B-13C9-EB71-2FEE5DEB2840}"/>
              </a:ext>
            </a:extLst>
          </p:cNvPr>
          <p:cNvSpPr>
            <a:spLocks noGrp="1"/>
          </p:cNvSpPr>
          <p:nvPr>
            <p:ph type="dt" sz="half" idx="10"/>
          </p:nvPr>
        </p:nvSpPr>
        <p:spPr/>
        <p:txBody>
          <a:bodyPr/>
          <a:lstStyle/>
          <a:p>
            <a:pPr>
              <a:defRPr/>
            </a:pPr>
            <a:fld id="{CDF502AA-C8CB-4132-B592-CA60B7C38ACE}" type="datetime1">
              <a:rPr lang="en-GB"/>
              <a:pPr>
                <a:defRPr/>
              </a:pPr>
              <a:t>09/10/2024</a:t>
            </a:fld>
            <a:endParaRPr lang="en-GB"/>
          </a:p>
        </p:txBody>
      </p:sp>
    </p:spTree>
    <p:extLst>
      <p:ext uri="{BB962C8B-B14F-4D97-AF65-F5344CB8AC3E}">
        <p14:creationId xmlns:p14="http://schemas.microsoft.com/office/powerpoint/2010/main" val="1431464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69F98-2059-D136-DDB3-635339427D8B}"/>
              </a:ext>
            </a:extLst>
          </p:cNvPr>
          <p:cNvSpPr>
            <a:spLocks noGrp="1"/>
          </p:cNvSpPr>
          <p:nvPr>
            <p:ph type="title"/>
          </p:nvPr>
        </p:nvSpPr>
        <p:spPr>
          <a:xfrm>
            <a:off x="1699566" y="260648"/>
            <a:ext cx="5698976" cy="436910"/>
          </a:xfrm>
        </p:spPr>
        <p:txBody>
          <a:bodyPr/>
          <a:lstStyle/>
          <a:p>
            <a:r>
              <a:rPr lang="en-US" b="1" dirty="0"/>
              <a:t>SMART Goals</a:t>
            </a:r>
          </a:p>
        </p:txBody>
      </p:sp>
      <p:sp>
        <p:nvSpPr>
          <p:cNvPr id="3" name="Content Placeholder 2">
            <a:extLst>
              <a:ext uri="{FF2B5EF4-FFF2-40B4-BE49-F238E27FC236}">
                <a16:creationId xmlns:a16="http://schemas.microsoft.com/office/drawing/2014/main" id="{3064B431-8EB8-0A42-399C-52C94D2D5362}"/>
              </a:ext>
            </a:extLst>
          </p:cNvPr>
          <p:cNvSpPr>
            <a:spLocks noGrp="1"/>
          </p:cNvSpPr>
          <p:nvPr>
            <p:ph idx="1"/>
          </p:nvPr>
        </p:nvSpPr>
        <p:spPr>
          <a:xfrm>
            <a:off x="228227" y="836712"/>
            <a:ext cx="8641655" cy="3916363"/>
          </a:xfrm>
        </p:spPr>
        <p:txBody>
          <a:bodyPr/>
          <a:lstStyle/>
          <a:p>
            <a:pPr algn="just"/>
            <a:r>
              <a:rPr lang="en-US" sz="2800" b="1" dirty="0">
                <a:latin typeface="Arial"/>
                <a:ea typeface="+mn-lt"/>
                <a:cs typeface="+mn-lt"/>
              </a:rPr>
              <a:t>SMART</a:t>
            </a:r>
            <a:r>
              <a:rPr lang="en-US" sz="2800" dirty="0">
                <a:latin typeface="Arial"/>
                <a:ea typeface="+mn-lt"/>
                <a:cs typeface="+mn-lt"/>
              </a:rPr>
              <a:t> goals are a structured way of setting clear, measurable, and achievable objectives.</a:t>
            </a:r>
            <a:endParaRPr lang="en-US" sz="2800" dirty="0"/>
          </a:p>
          <a:p>
            <a:pPr algn="just"/>
            <a:r>
              <a:rPr lang="en-US" sz="2800" dirty="0"/>
              <a:t>Setting SMART goals can help tackle some of the problems you might have identified in earlier slides</a:t>
            </a:r>
          </a:p>
          <a:p>
            <a:pPr algn="just"/>
            <a:r>
              <a:rPr lang="en-US" sz="2800" dirty="0"/>
              <a:t>These goals can break a big challenge into manageable actions and steps</a:t>
            </a:r>
          </a:p>
          <a:p>
            <a:pPr algn="just"/>
            <a:r>
              <a:rPr lang="en-US" sz="2800" dirty="0"/>
              <a:t>SMART goals can be extremely useful to achieve long-term objectives, such as being hired for a dream job, breaking into a new field, or </a:t>
            </a:r>
            <a:r>
              <a:rPr lang="en-US" sz="2800" b="1" dirty="0"/>
              <a:t>completing a degree</a:t>
            </a:r>
            <a:r>
              <a:rPr lang="en-US" sz="2800" dirty="0"/>
              <a:t>!</a:t>
            </a:r>
          </a:p>
        </p:txBody>
      </p:sp>
      <p:sp>
        <p:nvSpPr>
          <p:cNvPr id="4" name="Date Placeholder 3">
            <a:extLst>
              <a:ext uri="{FF2B5EF4-FFF2-40B4-BE49-F238E27FC236}">
                <a16:creationId xmlns:a16="http://schemas.microsoft.com/office/drawing/2014/main" id="{57E7CA41-53DF-3874-5AAA-2295D830BDE4}"/>
              </a:ext>
            </a:extLst>
          </p:cNvPr>
          <p:cNvSpPr>
            <a:spLocks noGrp="1"/>
          </p:cNvSpPr>
          <p:nvPr>
            <p:ph type="dt" sz="half" idx="10"/>
          </p:nvPr>
        </p:nvSpPr>
        <p:spPr/>
        <p:txBody>
          <a:bodyPr/>
          <a:lstStyle/>
          <a:p>
            <a:pPr>
              <a:defRPr/>
            </a:pPr>
            <a:fld id="{CDF502AA-C8CB-4132-B592-CA60B7C38ACE}" type="datetime1">
              <a:rPr lang="en-GB" smtClean="0"/>
              <a:pPr>
                <a:defRPr/>
              </a:pPr>
              <a:t>09/10/2024</a:t>
            </a:fld>
            <a:endParaRPr lang="en-GB"/>
          </a:p>
        </p:txBody>
      </p:sp>
    </p:spTree>
    <p:extLst>
      <p:ext uri="{BB962C8B-B14F-4D97-AF65-F5344CB8AC3E}">
        <p14:creationId xmlns:p14="http://schemas.microsoft.com/office/powerpoint/2010/main" val="719553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35A8F-27A5-AED6-2B5D-B151A031E43A}"/>
              </a:ext>
            </a:extLst>
          </p:cNvPr>
          <p:cNvSpPr>
            <a:spLocks noGrp="1"/>
          </p:cNvSpPr>
          <p:nvPr>
            <p:ph type="title"/>
          </p:nvPr>
        </p:nvSpPr>
        <p:spPr>
          <a:xfrm>
            <a:off x="2574560" y="-183"/>
            <a:ext cx="3994879" cy="505919"/>
          </a:xfrm>
        </p:spPr>
        <p:txBody>
          <a:bodyPr/>
          <a:lstStyle/>
          <a:p>
            <a:r>
              <a:rPr lang="en-US" sz="3400" b="1" dirty="0">
                <a:latin typeface="Arial"/>
                <a:cs typeface="Arial"/>
              </a:rPr>
              <a:t>SMART Goals</a:t>
            </a:r>
            <a:endParaRPr lang="en-US" sz="3400" b="1" dirty="0"/>
          </a:p>
        </p:txBody>
      </p:sp>
      <p:sp>
        <p:nvSpPr>
          <p:cNvPr id="3" name="Content Placeholder 2">
            <a:extLst>
              <a:ext uri="{FF2B5EF4-FFF2-40B4-BE49-F238E27FC236}">
                <a16:creationId xmlns:a16="http://schemas.microsoft.com/office/drawing/2014/main" id="{78AD8A8D-83BB-1D0A-B465-F769BCAB0CFF}"/>
              </a:ext>
            </a:extLst>
          </p:cNvPr>
          <p:cNvSpPr>
            <a:spLocks noGrp="1"/>
          </p:cNvSpPr>
          <p:nvPr>
            <p:ph idx="1"/>
          </p:nvPr>
        </p:nvSpPr>
        <p:spPr>
          <a:xfrm>
            <a:off x="132413" y="607101"/>
            <a:ext cx="8879173" cy="1086970"/>
          </a:xfrm>
        </p:spPr>
        <p:txBody>
          <a:bodyPr/>
          <a:lstStyle/>
          <a:p>
            <a:r>
              <a:rPr lang="en-US" sz="2000" b="1" dirty="0">
                <a:solidFill>
                  <a:srgbClr val="173AFF"/>
                </a:solidFill>
                <a:latin typeface="Arial"/>
                <a:ea typeface="+mn-lt"/>
                <a:cs typeface="Arial"/>
              </a:rPr>
              <a:t>With a partner, match the meaning of each word to its definition</a:t>
            </a:r>
            <a:endParaRPr lang="en-US" sz="2000" b="1" dirty="0">
              <a:solidFill>
                <a:srgbClr val="173AFF"/>
              </a:solidFill>
              <a:latin typeface="Arial"/>
              <a:ea typeface="+mn-lt"/>
              <a:cs typeface="+mn-lt"/>
            </a:endParaRPr>
          </a:p>
          <a:p>
            <a:endParaRPr lang="en-US" sz="2000" b="1" dirty="0">
              <a:solidFill>
                <a:srgbClr val="173AFF"/>
              </a:solidFill>
              <a:latin typeface="Arial"/>
              <a:cs typeface="Arial"/>
            </a:endParaRPr>
          </a:p>
          <a:p>
            <a:pPr marL="0" indent="0">
              <a:buNone/>
            </a:pPr>
            <a:endParaRPr lang="en-US" sz="2000" dirty="0">
              <a:latin typeface="Arial"/>
              <a:cs typeface="Arial"/>
            </a:endParaRPr>
          </a:p>
          <a:p>
            <a:endParaRPr lang="en-US" sz="2000" dirty="0">
              <a:latin typeface="Arial"/>
              <a:cs typeface="Arial"/>
            </a:endParaRPr>
          </a:p>
        </p:txBody>
      </p:sp>
      <p:sp>
        <p:nvSpPr>
          <p:cNvPr id="4" name="Date Placeholder 3">
            <a:extLst>
              <a:ext uri="{FF2B5EF4-FFF2-40B4-BE49-F238E27FC236}">
                <a16:creationId xmlns:a16="http://schemas.microsoft.com/office/drawing/2014/main" id="{DEE3A4EE-2277-8784-1B93-4F0C247DB255}"/>
              </a:ext>
            </a:extLst>
          </p:cNvPr>
          <p:cNvSpPr>
            <a:spLocks noGrp="1"/>
          </p:cNvSpPr>
          <p:nvPr>
            <p:ph type="dt" sz="half" idx="10"/>
          </p:nvPr>
        </p:nvSpPr>
        <p:spPr/>
        <p:txBody>
          <a:bodyPr/>
          <a:lstStyle/>
          <a:p>
            <a:pPr>
              <a:defRPr/>
            </a:pPr>
            <a:fld id="{CDF502AA-C8CB-4132-B592-CA60B7C38ACE}" type="datetime1">
              <a:rPr lang="en-GB"/>
              <a:pPr>
                <a:defRPr/>
              </a:pPr>
              <a:t>09/10/2024</a:t>
            </a:fld>
            <a:endParaRPr lang="en-GB"/>
          </a:p>
        </p:txBody>
      </p:sp>
      <p:sp>
        <p:nvSpPr>
          <p:cNvPr id="6" name="TextBox 5">
            <a:extLst>
              <a:ext uri="{FF2B5EF4-FFF2-40B4-BE49-F238E27FC236}">
                <a16:creationId xmlns:a16="http://schemas.microsoft.com/office/drawing/2014/main" id="{62EF6E11-E73D-23F0-062B-EFCFA5588713}"/>
              </a:ext>
            </a:extLst>
          </p:cNvPr>
          <p:cNvSpPr txBox="1"/>
          <p:nvPr/>
        </p:nvSpPr>
        <p:spPr>
          <a:xfrm>
            <a:off x="137410" y="1705128"/>
            <a:ext cx="2723211" cy="374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r>
              <a:rPr lang="en-US" sz="2800" b="1" dirty="0">
                <a:solidFill>
                  <a:srgbClr val="C00000"/>
                </a:solidFill>
                <a:latin typeface="Arial"/>
                <a:cs typeface="Arial"/>
              </a:rPr>
              <a:t>S</a:t>
            </a:r>
            <a:r>
              <a:rPr lang="en-US" sz="2800" b="1" dirty="0">
                <a:latin typeface="Arial"/>
                <a:cs typeface="Arial"/>
              </a:rPr>
              <a:t>PECIFIC</a:t>
            </a:r>
          </a:p>
          <a:p>
            <a:pPr>
              <a:spcBef>
                <a:spcPct val="20000"/>
              </a:spcBef>
            </a:pPr>
            <a:endParaRPr lang="en-US" sz="800" b="1" dirty="0">
              <a:latin typeface="Arial"/>
              <a:cs typeface="Arial"/>
            </a:endParaRPr>
          </a:p>
          <a:p>
            <a:pPr>
              <a:spcBef>
                <a:spcPct val="20000"/>
              </a:spcBef>
            </a:pPr>
            <a:endParaRPr lang="en-US" sz="800" b="1" dirty="0">
              <a:solidFill>
                <a:srgbClr val="000000"/>
              </a:solidFill>
              <a:latin typeface="Arial"/>
              <a:cs typeface="Arial"/>
            </a:endParaRPr>
          </a:p>
          <a:p>
            <a:pPr>
              <a:spcBef>
                <a:spcPct val="20000"/>
              </a:spcBef>
            </a:pPr>
            <a:r>
              <a:rPr lang="en-US" sz="2800" b="1" dirty="0">
                <a:solidFill>
                  <a:srgbClr val="C00000"/>
                </a:solidFill>
                <a:latin typeface="Arial"/>
                <a:cs typeface="Arial"/>
              </a:rPr>
              <a:t>M</a:t>
            </a:r>
            <a:r>
              <a:rPr lang="en-US" sz="2800" b="1" dirty="0">
                <a:latin typeface="Arial"/>
                <a:cs typeface="Arial"/>
              </a:rPr>
              <a:t>EASURABLE</a:t>
            </a:r>
            <a:br>
              <a:rPr lang="en-US" sz="2800" b="1" dirty="0">
                <a:latin typeface="Arial"/>
                <a:cs typeface="Arial"/>
              </a:rPr>
            </a:br>
            <a:endParaRPr lang="en-US" sz="800" b="1" dirty="0">
              <a:latin typeface="Arial"/>
              <a:cs typeface="Arial"/>
            </a:endParaRPr>
          </a:p>
          <a:p>
            <a:pPr>
              <a:spcBef>
                <a:spcPct val="20000"/>
              </a:spcBef>
            </a:pPr>
            <a:endParaRPr lang="en-US" sz="800" b="1" dirty="0">
              <a:solidFill>
                <a:srgbClr val="000000"/>
              </a:solidFill>
              <a:latin typeface="Arial"/>
              <a:cs typeface="Arial"/>
            </a:endParaRPr>
          </a:p>
          <a:p>
            <a:pPr>
              <a:spcBef>
                <a:spcPct val="20000"/>
              </a:spcBef>
            </a:pPr>
            <a:r>
              <a:rPr lang="en-US" sz="2800" b="1" dirty="0">
                <a:solidFill>
                  <a:srgbClr val="C00000"/>
                </a:solidFill>
                <a:latin typeface="Arial"/>
                <a:cs typeface="Arial"/>
              </a:rPr>
              <a:t>A</a:t>
            </a:r>
            <a:r>
              <a:rPr lang="en-US" sz="2800" b="1" dirty="0">
                <a:latin typeface="Arial"/>
                <a:cs typeface="Arial"/>
              </a:rPr>
              <a:t>CHIEVABLE</a:t>
            </a:r>
          </a:p>
          <a:p>
            <a:pPr>
              <a:spcBef>
                <a:spcPct val="20000"/>
              </a:spcBef>
            </a:pPr>
            <a:endParaRPr lang="en-US" sz="800" b="1" dirty="0">
              <a:latin typeface="Arial"/>
              <a:cs typeface="Arial"/>
            </a:endParaRPr>
          </a:p>
          <a:p>
            <a:pPr>
              <a:spcBef>
                <a:spcPct val="20000"/>
              </a:spcBef>
            </a:pPr>
            <a:endParaRPr lang="en-US" sz="800" b="1" dirty="0">
              <a:latin typeface="Arial"/>
              <a:cs typeface="Arial"/>
            </a:endParaRPr>
          </a:p>
          <a:p>
            <a:pPr>
              <a:spcBef>
                <a:spcPct val="20000"/>
              </a:spcBef>
            </a:pPr>
            <a:r>
              <a:rPr lang="en-US" sz="2800" b="1" dirty="0">
                <a:solidFill>
                  <a:srgbClr val="C00000"/>
                </a:solidFill>
                <a:latin typeface="Arial"/>
                <a:cs typeface="Arial"/>
              </a:rPr>
              <a:t>R</a:t>
            </a:r>
            <a:r>
              <a:rPr lang="en-US" sz="2800" b="1" dirty="0">
                <a:latin typeface="Arial"/>
                <a:cs typeface="Arial"/>
              </a:rPr>
              <a:t>ELEVANT</a:t>
            </a:r>
          </a:p>
          <a:p>
            <a:pPr>
              <a:spcBef>
                <a:spcPct val="20000"/>
              </a:spcBef>
            </a:pPr>
            <a:endParaRPr lang="en-US" sz="800" b="1" dirty="0">
              <a:latin typeface="Arial"/>
              <a:cs typeface="Arial"/>
            </a:endParaRPr>
          </a:p>
          <a:p>
            <a:pPr>
              <a:spcBef>
                <a:spcPct val="20000"/>
              </a:spcBef>
            </a:pPr>
            <a:endParaRPr lang="en-US" sz="800" b="1" dirty="0">
              <a:latin typeface="Arial"/>
              <a:cs typeface="Arial"/>
            </a:endParaRPr>
          </a:p>
          <a:p>
            <a:pPr algn="l">
              <a:spcBef>
                <a:spcPct val="20000"/>
              </a:spcBef>
            </a:pPr>
            <a:r>
              <a:rPr lang="en-US" sz="2800" b="1" dirty="0">
                <a:solidFill>
                  <a:srgbClr val="C00000"/>
                </a:solidFill>
                <a:latin typeface="Arial"/>
                <a:cs typeface="Arial"/>
              </a:rPr>
              <a:t>T</a:t>
            </a:r>
            <a:r>
              <a:rPr lang="en-US" sz="2800" b="1" dirty="0">
                <a:latin typeface="Arial"/>
                <a:cs typeface="Arial"/>
              </a:rPr>
              <a:t>IME-BOUND</a:t>
            </a:r>
          </a:p>
        </p:txBody>
      </p:sp>
      <p:sp>
        <p:nvSpPr>
          <p:cNvPr id="7" name="TextBox 6">
            <a:extLst>
              <a:ext uri="{FF2B5EF4-FFF2-40B4-BE49-F238E27FC236}">
                <a16:creationId xmlns:a16="http://schemas.microsoft.com/office/drawing/2014/main" id="{99259E2F-DD04-7CBF-AC81-B81456A979DD}"/>
              </a:ext>
            </a:extLst>
          </p:cNvPr>
          <p:cNvSpPr txBox="1"/>
          <p:nvPr/>
        </p:nvSpPr>
        <p:spPr>
          <a:xfrm>
            <a:off x="5265294" y="2979294"/>
            <a:ext cx="3822492" cy="1200329"/>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5. The goal should be clear and answer the questions of who, what, where, when, and why. A vague goal makes it hard to achieve.</a:t>
            </a:r>
            <a:endParaRPr lang="en-US"/>
          </a:p>
        </p:txBody>
      </p:sp>
      <p:sp>
        <p:nvSpPr>
          <p:cNvPr id="8" name="TextBox 7">
            <a:extLst>
              <a:ext uri="{FF2B5EF4-FFF2-40B4-BE49-F238E27FC236}">
                <a16:creationId xmlns:a16="http://schemas.microsoft.com/office/drawing/2014/main" id="{6E32F47C-B956-FF8F-FB01-4143BC0DD6A9}"/>
              </a:ext>
            </a:extLst>
          </p:cNvPr>
          <p:cNvSpPr txBox="1"/>
          <p:nvPr/>
        </p:nvSpPr>
        <p:spPr>
          <a:xfrm>
            <a:off x="2860621" y="3404015"/>
            <a:ext cx="2348459" cy="3139321"/>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dirty="0">
                <a:latin typeface="Arial"/>
                <a:cs typeface="Arial"/>
              </a:rPr>
              <a:t>There should be criteria for tracking progress. The following questions should be possible to answer: How much? How many? How will I know when it is accomplished?</a:t>
            </a:r>
            <a:endParaRPr lang="en-US"/>
          </a:p>
        </p:txBody>
      </p:sp>
      <p:sp>
        <p:nvSpPr>
          <p:cNvPr id="9" name="TextBox 8">
            <a:extLst>
              <a:ext uri="{FF2B5EF4-FFF2-40B4-BE49-F238E27FC236}">
                <a16:creationId xmlns:a16="http://schemas.microsoft.com/office/drawing/2014/main" id="{D24A1E19-6F4A-234B-0C5A-ADEBB8B54848}"/>
              </a:ext>
            </a:extLst>
          </p:cNvPr>
          <p:cNvSpPr txBox="1"/>
          <p:nvPr/>
        </p:nvSpPr>
        <p:spPr>
          <a:xfrm>
            <a:off x="5334000" y="1349114"/>
            <a:ext cx="3685081" cy="1477328"/>
          </a:xfrm>
          <a:prstGeom prst="rect">
            <a:avLst/>
          </a:prstGeom>
          <a:noFill/>
          <a:ln>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dirty="0">
                <a:latin typeface="Arial"/>
                <a:cs typeface="Arial"/>
              </a:rPr>
              <a:t>2. The goal should be realistic and attainable, but also challenging. You need to be able to obtain the goal with the resources and time available.</a:t>
            </a:r>
          </a:p>
        </p:txBody>
      </p:sp>
      <p:sp>
        <p:nvSpPr>
          <p:cNvPr id="10" name="TextBox 9">
            <a:extLst>
              <a:ext uri="{FF2B5EF4-FFF2-40B4-BE49-F238E27FC236}">
                <a16:creationId xmlns:a16="http://schemas.microsoft.com/office/drawing/2014/main" id="{DD77E34E-EB4F-231B-DBED-46A94EA573FB}"/>
              </a:ext>
            </a:extLst>
          </p:cNvPr>
          <p:cNvSpPr txBox="1"/>
          <p:nvPr/>
        </p:nvSpPr>
        <p:spPr>
          <a:xfrm>
            <a:off x="2860622" y="1349114"/>
            <a:ext cx="2323475" cy="2031325"/>
          </a:xfrm>
          <a:prstGeom prst="rect">
            <a:avLst/>
          </a:prstGeom>
          <a:noFill/>
          <a:ln>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dirty="0">
                <a:latin typeface="Arial"/>
                <a:cs typeface="Arial"/>
              </a:rPr>
              <a:t>4. The goal should align with broader life or career objectives. It should matter to you and fit within your overall ambitions.</a:t>
            </a:r>
            <a:endParaRPr lang="en-US" dirty="0"/>
          </a:p>
        </p:txBody>
      </p:sp>
      <p:sp>
        <p:nvSpPr>
          <p:cNvPr id="5" name="TextBox 4">
            <a:extLst>
              <a:ext uri="{FF2B5EF4-FFF2-40B4-BE49-F238E27FC236}">
                <a16:creationId xmlns:a16="http://schemas.microsoft.com/office/drawing/2014/main" id="{4E5DDF08-C320-1848-66E0-FA05578527D9}"/>
              </a:ext>
            </a:extLst>
          </p:cNvPr>
          <p:cNvSpPr txBox="1"/>
          <p:nvPr/>
        </p:nvSpPr>
        <p:spPr>
          <a:xfrm>
            <a:off x="5783704" y="4234722"/>
            <a:ext cx="2435901" cy="1477328"/>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3. The goal should have a deadline to create a sense of urgency and help prioritize tasks.</a:t>
            </a:r>
          </a:p>
        </p:txBody>
      </p:sp>
    </p:spTree>
    <p:extLst>
      <p:ext uri="{BB962C8B-B14F-4D97-AF65-F5344CB8AC3E}">
        <p14:creationId xmlns:p14="http://schemas.microsoft.com/office/powerpoint/2010/main" val="4136560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A1B28-2163-E8E3-C3EE-BD2670112A0E}"/>
              </a:ext>
            </a:extLst>
          </p:cNvPr>
          <p:cNvSpPr>
            <a:spLocks noGrp="1"/>
          </p:cNvSpPr>
          <p:nvPr>
            <p:ph type="title"/>
          </p:nvPr>
        </p:nvSpPr>
        <p:spPr>
          <a:xfrm>
            <a:off x="2861872" y="87262"/>
            <a:ext cx="3420256" cy="493427"/>
          </a:xfrm>
        </p:spPr>
        <p:txBody>
          <a:bodyPr/>
          <a:lstStyle/>
          <a:p>
            <a:r>
              <a:rPr lang="en-US" sz="3000" b="1" dirty="0">
                <a:latin typeface="Arial"/>
                <a:cs typeface="Arial"/>
              </a:rPr>
              <a:t>SMART Goals</a:t>
            </a:r>
            <a:endParaRPr lang="en-US" sz="3000"/>
          </a:p>
        </p:txBody>
      </p:sp>
      <p:sp>
        <p:nvSpPr>
          <p:cNvPr id="3" name="Content Placeholder 2">
            <a:extLst>
              <a:ext uri="{FF2B5EF4-FFF2-40B4-BE49-F238E27FC236}">
                <a16:creationId xmlns:a16="http://schemas.microsoft.com/office/drawing/2014/main" id="{63D0661A-C008-A8F5-23D3-768599DA3B79}"/>
              </a:ext>
            </a:extLst>
          </p:cNvPr>
          <p:cNvSpPr>
            <a:spLocks noGrp="1"/>
          </p:cNvSpPr>
          <p:nvPr>
            <p:ph idx="1"/>
          </p:nvPr>
        </p:nvSpPr>
        <p:spPr>
          <a:xfrm>
            <a:off x="188626" y="494675"/>
            <a:ext cx="8766746" cy="5228002"/>
          </a:xfrm>
        </p:spPr>
        <p:txBody>
          <a:bodyPr/>
          <a:lstStyle/>
          <a:p>
            <a:pPr marL="0" indent="0">
              <a:buNone/>
            </a:pPr>
            <a:r>
              <a:rPr lang="en-US" sz="1800" b="1" dirty="0">
                <a:solidFill>
                  <a:srgbClr val="C00000"/>
                </a:solidFill>
                <a:latin typeface="Arial"/>
                <a:cs typeface="Arial"/>
              </a:rPr>
              <a:t>S</a:t>
            </a:r>
            <a:r>
              <a:rPr lang="en-US" sz="1800" b="1" dirty="0">
                <a:latin typeface="Arial"/>
                <a:cs typeface="Arial"/>
              </a:rPr>
              <a:t>PECIFIC: </a:t>
            </a:r>
            <a:r>
              <a:rPr lang="en-US" sz="1800" dirty="0">
                <a:latin typeface="Arial"/>
                <a:cs typeface="Arial"/>
              </a:rPr>
              <a:t>The goal should be clear and answer the questions of who, what, where, when, and why. A vague goal makes it hard to achieve.</a:t>
            </a:r>
            <a:r>
              <a:rPr lang="en-US" sz="1800" dirty="0">
                <a:solidFill>
                  <a:srgbClr val="000000"/>
                </a:solidFill>
                <a:latin typeface="Arial"/>
                <a:ea typeface="+mn-lt"/>
                <a:cs typeface="Arial"/>
              </a:rPr>
              <a:t> </a:t>
            </a:r>
            <a:r>
              <a:rPr lang="en-US" sz="1800" i="1" dirty="0">
                <a:solidFill>
                  <a:srgbClr val="0070C0"/>
                </a:solidFill>
                <a:latin typeface="Arial"/>
                <a:ea typeface="+mn-lt"/>
                <a:cs typeface="Arial"/>
              </a:rPr>
              <a:t>E.g. "I want to improve my public speaking skills" is specific compared to "I want to get better at speaking."</a:t>
            </a:r>
            <a:endParaRPr lang="en-US" sz="1800" i="1">
              <a:solidFill>
                <a:srgbClr val="0070C0"/>
              </a:solidFill>
              <a:latin typeface="Arial"/>
              <a:cs typeface="Arial"/>
            </a:endParaRPr>
          </a:p>
          <a:p>
            <a:pPr marL="0" indent="0">
              <a:buNone/>
            </a:pPr>
            <a:endParaRPr lang="en-US" sz="800" i="1" dirty="0">
              <a:solidFill>
                <a:srgbClr val="0070C0"/>
              </a:solidFill>
              <a:latin typeface="Arial"/>
              <a:cs typeface="Arial"/>
            </a:endParaRPr>
          </a:p>
          <a:p>
            <a:pPr marL="0" indent="0">
              <a:buNone/>
            </a:pPr>
            <a:r>
              <a:rPr lang="en-US" sz="1800" b="1" dirty="0">
                <a:solidFill>
                  <a:srgbClr val="C00000"/>
                </a:solidFill>
                <a:latin typeface="Arial"/>
                <a:cs typeface="Arial"/>
              </a:rPr>
              <a:t>M</a:t>
            </a:r>
            <a:r>
              <a:rPr lang="en-US" sz="1800" b="1" dirty="0">
                <a:latin typeface="Arial"/>
                <a:cs typeface="Arial"/>
              </a:rPr>
              <a:t>EASURABLE: </a:t>
            </a:r>
            <a:r>
              <a:rPr lang="en-US" sz="1800" dirty="0">
                <a:latin typeface="Arial"/>
                <a:ea typeface="+mn-lt"/>
                <a:cs typeface="Arial"/>
              </a:rPr>
              <a:t>There should be criteria for measuring progress to know if you are on track. A measurable goal answers the questions: How much? How many? How will I know when it is accomplished? </a:t>
            </a:r>
            <a:r>
              <a:rPr lang="en-US" sz="1800" i="1" dirty="0">
                <a:solidFill>
                  <a:srgbClr val="0070C0"/>
                </a:solidFill>
                <a:latin typeface="Arial"/>
                <a:cs typeface="Arial"/>
              </a:rPr>
              <a:t>E.g. </a:t>
            </a:r>
            <a:r>
              <a:rPr lang="en-US" sz="1800" i="1" dirty="0">
                <a:solidFill>
                  <a:srgbClr val="0070C0"/>
                </a:solidFill>
                <a:latin typeface="Arial"/>
                <a:ea typeface="+mn-lt"/>
                <a:cs typeface="Arial"/>
              </a:rPr>
              <a:t>"I want to deliver a 10-minute presentation without using notes by the end of the month."</a:t>
            </a:r>
            <a:endParaRPr lang="en-US" sz="1800">
              <a:latin typeface="Arial"/>
              <a:cs typeface="Arial"/>
            </a:endParaRPr>
          </a:p>
          <a:p>
            <a:pPr marL="0" indent="0">
              <a:buNone/>
            </a:pPr>
            <a:endParaRPr lang="en-US" sz="800" i="1" dirty="0">
              <a:solidFill>
                <a:srgbClr val="0070C0"/>
              </a:solidFill>
              <a:latin typeface="Arial"/>
              <a:cs typeface="Arial"/>
            </a:endParaRPr>
          </a:p>
          <a:p>
            <a:pPr marL="0" indent="0">
              <a:buNone/>
            </a:pPr>
            <a:r>
              <a:rPr lang="en-US" sz="1800" b="1" dirty="0">
                <a:solidFill>
                  <a:srgbClr val="C00000"/>
                </a:solidFill>
                <a:latin typeface="Arial"/>
                <a:cs typeface="Arial"/>
              </a:rPr>
              <a:t>A</a:t>
            </a:r>
            <a:r>
              <a:rPr lang="en-US" sz="1800" b="1" dirty="0">
                <a:latin typeface="Arial"/>
                <a:cs typeface="Arial"/>
              </a:rPr>
              <a:t>CHIEVABLE: </a:t>
            </a:r>
            <a:r>
              <a:rPr lang="en-US" sz="1800" dirty="0">
                <a:latin typeface="Arial"/>
                <a:ea typeface="+mn-lt"/>
                <a:cs typeface="Arial"/>
              </a:rPr>
              <a:t>The goal should be realistic and attainable, but also challenging. You need to be able to achieve the goal with the resources and time available. </a:t>
            </a:r>
            <a:r>
              <a:rPr lang="en-US" sz="1800" i="1" dirty="0">
                <a:solidFill>
                  <a:srgbClr val="0070C0"/>
                </a:solidFill>
                <a:latin typeface="Arial"/>
                <a:ea typeface="+mn-lt"/>
                <a:cs typeface="Arial"/>
              </a:rPr>
              <a:t>E.g. "I will spend 30 minutes a day practicing my speech for the next two weeks."</a:t>
            </a:r>
            <a:endParaRPr lang="en-US" sz="1800" i="1">
              <a:solidFill>
                <a:srgbClr val="0070C0"/>
              </a:solidFill>
              <a:latin typeface="Arial"/>
              <a:cs typeface="Arial"/>
            </a:endParaRPr>
          </a:p>
          <a:p>
            <a:pPr marL="0" indent="0">
              <a:buNone/>
            </a:pPr>
            <a:endParaRPr lang="en-US" sz="800" i="1" dirty="0">
              <a:solidFill>
                <a:srgbClr val="0070C0"/>
              </a:solidFill>
              <a:latin typeface="Arial"/>
              <a:cs typeface="Arial"/>
            </a:endParaRPr>
          </a:p>
          <a:p>
            <a:pPr marL="0" indent="0">
              <a:buNone/>
            </a:pPr>
            <a:r>
              <a:rPr lang="en-US" sz="1800" b="1" dirty="0">
                <a:solidFill>
                  <a:srgbClr val="C00000"/>
                </a:solidFill>
                <a:latin typeface="Arial"/>
                <a:cs typeface="Arial"/>
              </a:rPr>
              <a:t>R</a:t>
            </a:r>
            <a:r>
              <a:rPr lang="en-US" sz="1800" b="1" dirty="0">
                <a:latin typeface="Arial"/>
                <a:cs typeface="Arial"/>
              </a:rPr>
              <a:t>ELEVANT: </a:t>
            </a:r>
            <a:r>
              <a:rPr lang="en-US" sz="1800" dirty="0">
                <a:latin typeface="Arial"/>
                <a:ea typeface="+mn-lt"/>
                <a:cs typeface="Arial"/>
              </a:rPr>
              <a:t>The goal should align with broader life or career objectives. It should matter to you and fit within your overall ambitions. </a:t>
            </a:r>
            <a:r>
              <a:rPr lang="en-US" sz="1800" i="1" dirty="0">
                <a:solidFill>
                  <a:srgbClr val="0070C0"/>
                </a:solidFill>
                <a:latin typeface="Arial"/>
                <a:cs typeface="Arial"/>
              </a:rPr>
              <a:t>E.g. </a:t>
            </a:r>
            <a:r>
              <a:rPr lang="en-US" sz="1800" i="1" dirty="0">
                <a:solidFill>
                  <a:srgbClr val="0070C0"/>
                </a:solidFill>
                <a:latin typeface="Arial"/>
                <a:ea typeface="+mn-lt"/>
                <a:cs typeface="Arial"/>
              </a:rPr>
              <a:t>"Improving my public speaking will help me advance in my career as a Health and Social Care lecturer."</a:t>
            </a:r>
            <a:endParaRPr lang="en-US" sz="1800">
              <a:solidFill>
                <a:srgbClr val="000000"/>
              </a:solidFill>
              <a:latin typeface="Arial"/>
              <a:ea typeface="+mn-lt"/>
              <a:cs typeface="Arial"/>
            </a:endParaRPr>
          </a:p>
          <a:p>
            <a:pPr marL="0" indent="0">
              <a:buNone/>
            </a:pPr>
            <a:endParaRPr lang="en-US" sz="800" i="1" dirty="0">
              <a:solidFill>
                <a:srgbClr val="0070C0"/>
              </a:solidFill>
              <a:latin typeface="Arial"/>
              <a:cs typeface="Arial"/>
            </a:endParaRPr>
          </a:p>
          <a:p>
            <a:pPr marL="0" indent="0">
              <a:buNone/>
            </a:pPr>
            <a:r>
              <a:rPr lang="en-US" sz="1800" b="1" dirty="0">
                <a:solidFill>
                  <a:srgbClr val="C00000"/>
                </a:solidFill>
                <a:latin typeface="Arial"/>
                <a:cs typeface="Arial"/>
              </a:rPr>
              <a:t>T</a:t>
            </a:r>
            <a:r>
              <a:rPr lang="en-US" sz="1800" b="1" dirty="0">
                <a:latin typeface="Arial"/>
                <a:cs typeface="Arial"/>
              </a:rPr>
              <a:t>IME-BOUND: </a:t>
            </a:r>
            <a:r>
              <a:rPr lang="en-US" sz="1800" dirty="0">
                <a:latin typeface="Arial"/>
                <a:ea typeface="+mn-lt"/>
                <a:cs typeface="Arial"/>
              </a:rPr>
              <a:t>The goal should have a deadline to create a sense of urgency and help prioritize tasks. </a:t>
            </a:r>
            <a:r>
              <a:rPr lang="en-US" sz="1800" i="1" dirty="0">
                <a:solidFill>
                  <a:srgbClr val="0070C0"/>
                </a:solidFill>
                <a:latin typeface="Arial"/>
                <a:ea typeface="+mn-lt"/>
                <a:cs typeface="Arial"/>
              </a:rPr>
              <a:t>E.g. "I will achieve this by the end of the month."</a:t>
            </a:r>
            <a:endParaRPr lang="en-US" sz="1800" i="1">
              <a:solidFill>
                <a:srgbClr val="0070C0"/>
              </a:solidFill>
              <a:latin typeface="Arial"/>
              <a:cs typeface="Arial"/>
            </a:endParaRPr>
          </a:p>
          <a:p>
            <a:pPr marL="0" indent="0">
              <a:buNone/>
            </a:pPr>
            <a:endParaRPr lang="en-US" sz="1600" b="1" dirty="0">
              <a:latin typeface="Arial"/>
              <a:cs typeface="Arial"/>
            </a:endParaRPr>
          </a:p>
          <a:p>
            <a:endParaRPr lang="en-US" sz="1600" dirty="0">
              <a:latin typeface="Arial"/>
              <a:cs typeface="Arial"/>
            </a:endParaRPr>
          </a:p>
        </p:txBody>
      </p:sp>
      <p:sp>
        <p:nvSpPr>
          <p:cNvPr id="4" name="Date Placeholder 3">
            <a:extLst>
              <a:ext uri="{FF2B5EF4-FFF2-40B4-BE49-F238E27FC236}">
                <a16:creationId xmlns:a16="http://schemas.microsoft.com/office/drawing/2014/main" id="{65E6DCF0-D845-2FE8-7324-5B8B6925F3BE}"/>
              </a:ext>
            </a:extLst>
          </p:cNvPr>
          <p:cNvSpPr>
            <a:spLocks noGrp="1"/>
          </p:cNvSpPr>
          <p:nvPr>
            <p:ph type="dt" sz="half" idx="10"/>
          </p:nvPr>
        </p:nvSpPr>
        <p:spPr/>
        <p:txBody>
          <a:bodyPr/>
          <a:lstStyle/>
          <a:p>
            <a:pPr>
              <a:defRPr/>
            </a:pPr>
            <a:fld id="{CDF502AA-C8CB-4132-B592-CA60B7C38ACE}" type="datetime1">
              <a:rPr lang="en-GB"/>
              <a:pPr>
                <a:defRPr/>
              </a:pPr>
              <a:t>09/10/2024</a:t>
            </a:fld>
            <a:endParaRPr lang="en-GB"/>
          </a:p>
        </p:txBody>
      </p:sp>
    </p:spTree>
    <p:extLst>
      <p:ext uri="{BB962C8B-B14F-4D97-AF65-F5344CB8AC3E}">
        <p14:creationId xmlns:p14="http://schemas.microsoft.com/office/powerpoint/2010/main" val="21291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8CFA8-1836-DB96-6559-0C6C09B4F4AD}"/>
              </a:ext>
            </a:extLst>
          </p:cNvPr>
          <p:cNvSpPr>
            <a:spLocks noGrp="1"/>
          </p:cNvSpPr>
          <p:nvPr>
            <p:ph type="title"/>
          </p:nvPr>
        </p:nvSpPr>
        <p:spPr>
          <a:xfrm>
            <a:off x="450417" y="-335867"/>
            <a:ext cx="8229600" cy="1143000"/>
          </a:xfrm>
        </p:spPr>
        <p:txBody>
          <a:bodyPr/>
          <a:lstStyle/>
          <a:p>
            <a:r>
              <a:rPr lang="en-US" sz="3200" b="1" dirty="0">
                <a:latin typeface="Arial"/>
                <a:cs typeface="Arial"/>
              </a:rPr>
              <a:t>Homework</a:t>
            </a:r>
          </a:p>
        </p:txBody>
      </p:sp>
      <p:sp>
        <p:nvSpPr>
          <p:cNvPr id="3" name="Content Placeholder 2">
            <a:extLst>
              <a:ext uri="{FF2B5EF4-FFF2-40B4-BE49-F238E27FC236}">
                <a16:creationId xmlns:a16="http://schemas.microsoft.com/office/drawing/2014/main" id="{F5D1F790-2368-1D9D-C8C4-361B2E6DE5EA}"/>
              </a:ext>
            </a:extLst>
          </p:cNvPr>
          <p:cNvSpPr>
            <a:spLocks noGrp="1"/>
          </p:cNvSpPr>
          <p:nvPr>
            <p:ph idx="1"/>
          </p:nvPr>
        </p:nvSpPr>
        <p:spPr>
          <a:xfrm>
            <a:off x="260483" y="575910"/>
            <a:ext cx="8602686" cy="4628618"/>
          </a:xfrm>
        </p:spPr>
        <p:txBody>
          <a:bodyPr/>
          <a:lstStyle/>
          <a:p>
            <a:pPr algn="just"/>
            <a:r>
              <a:rPr lang="en-US" sz="2100" dirty="0">
                <a:latin typeface="Arial"/>
                <a:ea typeface="+mn-lt"/>
                <a:cs typeface="Arial"/>
              </a:rPr>
              <a:t>Set a </a:t>
            </a:r>
            <a:r>
              <a:rPr lang="en-US" sz="2100" b="1" dirty="0">
                <a:latin typeface="Arial"/>
                <a:ea typeface="+mn-lt"/>
                <a:cs typeface="Arial"/>
              </a:rPr>
              <a:t>SMART </a:t>
            </a:r>
            <a:r>
              <a:rPr lang="en-US" sz="2100" dirty="0">
                <a:latin typeface="Arial"/>
                <a:ea typeface="+mn-lt"/>
                <a:cs typeface="Arial"/>
              </a:rPr>
              <a:t>goal for yourself for the next term.</a:t>
            </a:r>
          </a:p>
          <a:p>
            <a:pPr algn="just"/>
            <a:r>
              <a:rPr lang="en-US" sz="2100" dirty="0">
                <a:latin typeface="Arial"/>
                <a:cs typeface="Arial"/>
              </a:rPr>
              <a:t>It can be related to your studies, work/life balance, and/or career (it cannot be "I will complete my degree" or "I will complete my modules this term" !!!)</a:t>
            </a:r>
          </a:p>
          <a:p>
            <a:pPr algn="just"/>
            <a:r>
              <a:rPr lang="en-US" sz="2100" dirty="0">
                <a:latin typeface="Arial"/>
                <a:cs typeface="Arial"/>
              </a:rPr>
              <a:t>It should have all components of a </a:t>
            </a:r>
            <a:r>
              <a:rPr lang="en-US" sz="2100" b="1" dirty="0">
                <a:latin typeface="Arial"/>
                <a:cs typeface="Arial"/>
              </a:rPr>
              <a:t>SMART</a:t>
            </a:r>
            <a:r>
              <a:rPr lang="en-US" sz="2100" dirty="0">
                <a:latin typeface="Arial"/>
                <a:cs typeface="Arial"/>
              </a:rPr>
              <a:t> goal</a:t>
            </a:r>
          </a:p>
          <a:p>
            <a:pPr algn="just"/>
            <a:r>
              <a:rPr lang="en-US" sz="2100" dirty="0">
                <a:latin typeface="Arial"/>
                <a:cs typeface="Arial"/>
              </a:rPr>
              <a:t>Be prepared to present your goal to classmates next week in class and to offer specific examples of how you will complete this goal.</a:t>
            </a:r>
          </a:p>
          <a:p>
            <a:pPr marL="0" indent="0" algn="just">
              <a:buNone/>
            </a:pPr>
            <a:r>
              <a:rPr lang="en-US" sz="2100" i="1" dirty="0">
                <a:latin typeface="Arial"/>
                <a:cs typeface="Arial"/>
              </a:rPr>
              <a:t>Example: </a:t>
            </a:r>
            <a:r>
              <a:rPr lang="en-US" sz="2100" i="1" dirty="0">
                <a:latin typeface="Arial"/>
                <a:ea typeface="+mn-lt"/>
                <a:cs typeface="Arial"/>
              </a:rPr>
              <a:t>To improve academic performance and study habits by achieving an average grade of 60% or higher in both of my modules by the end of the first term through consistent study, active class participation, and time management. (The student would need to elaborate on how they would ensure active class participation and what specific time management strategies they would plan to use, </a:t>
            </a:r>
            <a:r>
              <a:rPr lang="en-US" sz="2100" i="1" dirty="0" err="1">
                <a:latin typeface="Arial"/>
                <a:ea typeface="+mn-lt"/>
                <a:cs typeface="Arial"/>
              </a:rPr>
              <a:t>etc</a:t>
            </a:r>
            <a:r>
              <a:rPr lang="en-US" sz="2100" i="1" dirty="0">
                <a:latin typeface="Arial"/>
                <a:ea typeface="+mn-lt"/>
                <a:cs typeface="Arial"/>
              </a:rPr>
              <a:t>)</a:t>
            </a:r>
            <a:endParaRPr lang="en-US" sz="2100" i="1" dirty="0">
              <a:latin typeface="Arial"/>
              <a:cs typeface="Arial"/>
            </a:endParaRPr>
          </a:p>
        </p:txBody>
      </p:sp>
      <p:sp>
        <p:nvSpPr>
          <p:cNvPr id="4" name="Date Placeholder 3">
            <a:extLst>
              <a:ext uri="{FF2B5EF4-FFF2-40B4-BE49-F238E27FC236}">
                <a16:creationId xmlns:a16="http://schemas.microsoft.com/office/drawing/2014/main" id="{CEA95518-ACBB-3BF9-709A-175B754480ED}"/>
              </a:ext>
            </a:extLst>
          </p:cNvPr>
          <p:cNvSpPr>
            <a:spLocks noGrp="1"/>
          </p:cNvSpPr>
          <p:nvPr>
            <p:ph type="dt" sz="half" idx="10"/>
          </p:nvPr>
        </p:nvSpPr>
        <p:spPr/>
        <p:txBody>
          <a:bodyPr/>
          <a:lstStyle/>
          <a:p>
            <a:pPr>
              <a:defRPr/>
            </a:pPr>
            <a:fld id="{CDF502AA-C8CB-4132-B592-CA60B7C38ACE}" type="datetime1">
              <a:rPr lang="en-GB"/>
              <a:pPr>
                <a:defRPr/>
              </a:pPr>
              <a:t>09/10/2024</a:t>
            </a:fld>
            <a:endParaRPr lang="en-GB"/>
          </a:p>
        </p:txBody>
      </p:sp>
    </p:spTree>
    <p:extLst>
      <p:ext uri="{BB962C8B-B14F-4D97-AF65-F5344CB8AC3E}">
        <p14:creationId xmlns:p14="http://schemas.microsoft.com/office/powerpoint/2010/main" val="1142817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a:xfrm>
            <a:off x="457200" y="-171400"/>
            <a:ext cx="8229600" cy="1143000"/>
          </a:xfrm>
        </p:spPr>
        <p:txBody>
          <a:bodyPr/>
          <a:lstStyle/>
          <a:p>
            <a:pPr eaLnBrk="1" hangingPunct="1"/>
            <a:r>
              <a:rPr lang="en-GB" altLang="en-US" sz="3600" b="1" dirty="0">
                <a:latin typeface="Arial"/>
                <a:cs typeface="Arial"/>
              </a:rPr>
              <a:t>Ext: Problem Solving: Discussion</a:t>
            </a:r>
          </a:p>
        </p:txBody>
      </p:sp>
      <p:sp>
        <p:nvSpPr>
          <p:cNvPr id="21507" name="Rectangle 3"/>
          <p:cNvSpPr>
            <a:spLocks noGrp="1" noChangeArrowheads="1"/>
          </p:cNvSpPr>
          <p:nvPr>
            <p:ph type="body" idx="1"/>
          </p:nvPr>
        </p:nvSpPr>
        <p:spPr>
          <a:xfrm>
            <a:off x="354360" y="971600"/>
            <a:ext cx="8435280" cy="3917032"/>
          </a:xfrm>
        </p:spPr>
        <p:txBody>
          <a:bodyPr/>
          <a:lstStyle/>
          <a:p>
            <a:pPr marL="514350" indent="-514350">
              <a:buFont typeface="+mj-lt"/>
              <a:buAutoNum type="arabicParenR"/>
            </a:pPr>
            <a:r>
              <a:rPr lang="en-GB" sz="2600" dirty="0">
                <a:latin typeface="Arial" panose="020B0604020202020204" pitchFamily="34" charset="0"/>
                <a:cs typeface="Arial" panose="020B0604020202020204" pitchFamily="34" charset="0"/>
              </a:rPr>
              <a:t>Tell your partner about a complex problem you have faced – what were the critical issues, and the steps that you took to solve the problem?</a:t>
            </a:r>
          </a:p>
          <a:p>
            <a:pPr marL="514350" indent="-514350">
              <a:buFont typeface="+mj-lt"/>
              <a:buAutoNum type="arabicParenR"/>
            </a:pPr>
            <a:r>
              <a:rPr lang="en-GB" sz="2600" dirty="0">
                <a:latin typeface="Arial" panose="020B0604020202020204" pitchFamily="34" charset="0"/>
                <a:cs typeface="Arial" panose="020B0604020202020204" pitchFamily="34" charset="0"/>
              </a:rPr>
              <a:t>Describe a time when you demonstrated </a:t>
            </a:r>
            <a:r>
              <a:rPr lang="en-GB" sz="2600" b="1" dirty="0">
                <a:latin typeface="Arial" panose="020B0604020202020204" pitchFamily="34" charset="0"/>
                <a:cs typeface="Arial" panose="020B0604020202020204" pitchFamily="34" charset="0"/>
              </a:rPr>
              <a:t>creativity </a:t>
            </a:r>
            <a:r>
              <a:rPr lang="en-GB" sz="2600" dirty="0">
                <a:latin typeface="Arial" panose="020B0604020202020204" pitchFamily="34" charset="0"/>
                <a:cs typeface="Arial" panose="020B0604020202020204" pitchFamily="34" charset="0"/>
              </a:rPr>
              <a:t>in solving a difficult problem. What made your solution creative?</a:t>
            </a:r>
          </a:p>
          <a:p>
            <a:pPr marL="514350" indent="-514350">
              <a:buFont typeface="+mj-lt"/>
              <a:buAutoNum type="arabicParenR"/>
            </a:pPr>
            <a:r>
              <a:rPr lang="en-GB" sz="2600" dirty="0">
                <a:latin typeface="Arial" panose="020B0604020202020204" pitchFamily="34" charset="0"/>
                <a:cs typeface="Arial" panose="020B0604020202020204" pitchFamily="34" charset="0"/>
              </a:rPr>
              <a:t>What are some problems you predict during your time at UWTSD?</a:t>
            </a:r>
          </a:p>
          <a:p>
            <a:pPr marL="514350" indent="-514350">
              <a:buFont typeface="+mj-lt"/>
              <a:buAutoNum type="arabicParenR"/>
            </a:pPr>
            <a:r>
              <a:rPr lang="en-GB" sz="2600" dirty="0">
                <a:latin typeface="Arial" panose="020B0604020202020204" pitchFamily="34" charset="0"/>
                <a:cs typeface="Arial" panose="020B0604020202020204" pitchFamily="34" charset="0"/>
              </a:rPr>
              <a:t>What are some possible solutions for these problems?</a:t>
            </a:r>
            <a:r>
              <a:rPr lang="en-GB" altLang="en-US" sz="2600" dirty="0">
                <a:latin typeface="Arial" panose="020B0604020202020204" pitchFamily="34" charset="0"/>
                <a:cs typeface="Arial" panose="020B0604020202020204" pitchFamily="34" charset="0"/>
              </a:rPr>
              <a:t>                                                  </a:t>
            </a:r>
          </a:p>
          <a:p>
            <a:pPr eaLnBrk="1" hangingPunct="1">
              <a:lnSpc>
                <a:spcPct val="90000"/>
              </a:lnSpc>
              <a:buFont typeface="Wingdings" pitchFamily="2" charset="2"/>
              <a:buNone/>
            </a:pPr>
            <a:endParaRPr lang="en-GB" altLang="en-US" sz="2600" i="1" dirty="0">
              <a:latin typeface="Arial" panose="020B0604020202020204" pitchFamily="34" charset="0"/>
              <a:cs typeface="Arial" panose="020B0604020202020204" pitchFamily="34" charset="0"/>
            </a:endParaRPr>
          </a:p>
          <a:p>
            <a:pPr eaLnBrk="1" hangingPunct="1">
              <a:lnSpc>
                <a:spcPct val="90000"/>
              </a:lnSpc>
              <a:buFont typeface="Wingdings" pitchFamily="2" charset="2"/>
              <a:buNone/>
            </a:pPr>
            <a:r>
              <a:rPr lang="en-GB" altLang="en-US" sz="2600" i="1" dirty="0">
                <a:latin typeface="Arial" panose="020B0604020202020204" pitchFamily="34" charset="0"/>
                <a:cs typeface="Arial" panose="020B0604020202020204" pitchFamily="34" charset="0"/>
              </a:rPr>
              <a:t>							</a:t>
            </a:r>
            <a:endParaRPr lang="en-GB" altLang="en-US" sz="26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FDBCB-276D-76DB-3494-55144B5356C5}"/>
              </a:ext>
            </a:extLst>
          </p:cNvPr>
          <p:cNvSpPr>
            <a:spLocks noGrp="1"/>
          </p:cNvSpPr>
          <p:nvPr>
            <p:ph type="title"/>
          </p:nvPr>
        </p:nvSpPr>
        <p:spPr/>
        <p:txBody>
          <a:bodyPr/>
          <a:lstStyle/>
          <a:p>
            <a:r>
              <a:rPr lang="en-US" sz="3800" b="1" dirty="0">
                <a:latin typeface="Arial"/>
                <a:cs typeface="Arial"/>
              </a:rPr>
              <a:t>Extension Activity: Assess your Motivation</a:t>
            </a:r>
          </a:p>
        </p:txBody>
      </p:sp>
      <p:sp>
        <p:nvSpPr>
          <p:cNvPr id="3" name="Content Placeholder 2">
            <a:extLst>
              <a:ext uri="{FF2B5EF4-FFF2-40B4-BE49-F238E27FC236}">
                <a16:creationId xmlns:a16="http://schemas.microsoft.com/office/drawing/2014/main" id="{8D04E72E-4676-293C-A891-915592C229A0}"/>
              </a:ext>
            </a:extLst>
          </p:cNvPr>
          <p:cNvSpPr>
            <a:spLocks noGrp="1"/>
          </p:cNvSpPr>
          <p:nvPr>
            <p:ph idx="1"/>
          </p:nvPr>
        </p:nvSpPr>
        <p:spPr/>
        <p:txBody>
          <a:bodyPr/>
          <a:lstStyle/>
          <a:p>
            <a:r>
              <a:rPr lang="en-US" dirty="0">
                <a:latin typeface="Arial"/>
                <a:cs typeface="Arial"/>
              </a:rPr>
              <a:t>P.g.113 in Cottrell’s (2019) T</a:t>
            </a:r>
            <a:r>
              <a:rPr lang="en-US" i="1" dirty="0">
                <a:latin typeface="Arial"/>
                <a:cs typeface="Arial"/>
              </a:rPr>
              <a:t>he Study Skills Handbook</a:t>
            </a:r>
            <a:r>
              <a:rPr lang="en-US" dirty="0">
                <a:latin typeface="Arial"/>
                <a:cs typeface="Arial"/>
              </a:rPr>
              <a:t>: How Strong is Your Motivation</a:t>
            </a:r>
          </a:p>
          <a:p>
            <a:pPr marL="0" indent="0">
              <a:buNone/>
            </a:pPr>
            <a:endParaRPr lang="en-US" sz="2000" i="1" dirty="0">
              <a:latin typeface="Arial"/>
              <a:cs typeface="Arial"/>
            </a:endParaRPr>
          </a:p>
          <a:p>
            <a:r>
              <a:rPr lang="en-US" i="1" dirty="0">
                <a:latin typeface="Arial"/>
                <a:cs typeface="Arial"/>
              </a:rPr>
              <a:t>UWTSD Home Page&gt;Study&gt; Library &amp; Learning Resources&gt; Search: Cottrell, Select </a:t>
            </a:r>
            <a:r>
              <a:rPr lang="en-US" dirty="0">
                <a:latin typeface="Arial"/>
                <a:cs typeface="Arial"/>
              </a:rPr>
              <a:t>The Study Skills Handbook </a:t>
            </a:r>
            <a:r>
              <a:rPr lang="en-US" dirty="0" err="1">
                <a:latin typeface="Arial"/>
                <a:cs typeface="Arial"/>
              </a:rPr>
              <a:t>Proquest</a:t>
            </a:r>
            <a:r>
              <a:rPr lang="en-US" dirty="0">
                <a:latin typeface="Arial"/>
                <a:cs typeface="Arial"/>
              </a:rPr>
              <a:t> online text</a:t>
            </a:r>
            <a:endParaRPr lang="en-US" i="1" dirty="0">
              <a:latin typeface="Arial"/>
              <a:cs typeface="Arial"/>
            </a:endParaRPr>
          </a:p>
        </p:txBody>
      </p:sp>
      <p:sp>
        <p:nvSpPr>
          <p:cNvPr id="4" name="Date Placeholder 3">
            <a:extLst>
              <a:ext uri="{FF2B5EF4-FFF2-40B4-BE49-F238E27FC236}">
                <a16:creationId xmlns:a16="http://schemas.microsoft.com/office/drawing/2014/main" id="{B4DA822A-D92B-1CBE-A761-C0DE0EB19CFD}"/>
              </a:ext>
            </a:extLst>
          </p:cNvPr>
          <p:cNvSpPr>
            <a:spLocks noGrp="1"/>
          </p:cNvSpPr>
          <p:nvPr>
            <p:ph type="dt" sz="half" idx="10"/>
          </p:nvPr>
        </p:nvSpPr>
        <p:spPr/>
        <p:txBody>
          <a:bodyPr/>
          <a:lstStyle/>
          <a:p>
            <a:pPr>
              <a:defRPr/>
            </a:pPr>
            <a:fld id="{CDF502AA-C8CB-4132-B592-CA60B7C38ACE}" type="datetime1">
              <a:rPr lang="en-GB" smtClean="0"/>
              <a:pPr>
                <a:defRPr/>
              </a:pPr>
              <a:t>09/10/2024</a:t>
            </a:fld>
            <a:endParaRPr lang="en-GB"/>
          </a:p>
        </p:txBody>
      </p:sp>
    </p:spTree>
    <p:extLst>
      <p:ext uri="{BB962C8B-B14F-4D97-AF65-F5344CB8AC3E}">
        <p14:creationId xmlns:p14="http://schemas.microsoft.com/office/powerpoint/2010/main" val="10899297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5AE8F-6EB6-B004-3878-5F030CDEE8D6}"/>
              </a:ext>
            </a:extLst>
          </p:cNvPr>
          <p:cNvSpPr>
            <a:spLocks noGrp="1"/>
          </p:cNvSpPr>
          <p:nvPr>
            <p:ph type="title"/>
          </p:nvPr>
        </p:nvSpPr>
        <p:spPr>
          <a:xfrm>
            <a:off x="3090664" y="-2423"/>
            <a:ext cx="2962672" cy="418058"/>
          </a:xfrm>
        </p:spPr>
        <p:txBody>
          <a:bodyPr/>
          <a:lstStyle/>
          <a:p>
            <a:r>
              <a:rPr lang="en-US" sz="3000" b="1" dirty="0"/>
              <a:t>References</a:t>
            </a:r>
          </a:p>
        </p:txBody>
      </p:sp>
      <p:sp>
        <p:nvSpPr>
          <p:cNvPr id="3" name="Content Placeholder 2">
            <a:extLst>
              <a:ext uri="{FF2B5EF4-FFF2-40B4-BE49-F238E27FC236}">
                <a16:creationId xmlns:a16="http://schemas.microsoft.com/office/drawing/2014/main" id="{FEE2B9B8-7DF3-43BB-3B4A-FFD18ECE866A}"/>
              </a:ext>
            </a:extLst>
          </p:cNvPr>
          <p:cNvSpPr>
            <a:spLocks noGrp="1"/>
          </p:cNvSpPr>
          <p:nvPr>
            <p:ph idx="1"/>
          </p:nvPr>
        </p:nvSpPr>
        <p:spPr>
          <a:xfrm>
            <a:off x="132153" y="330434"/>
            <a:ext cx="8879000" cy="5184576"/>
          </a:xfrm>
        </p:spPr>
        <p:txBody>
          <a:bodyPr/>
          <a:lstStyle/>
          <a:p>
            <a:pPr marL="0" indent="0" algn="just">
              <a:buNone/>
            </a:pPr>
            <a:r>
              <a:rPr lang="en-GB" sz="1350" dirty="0">
                <a:latin typeface="Arial"/>
                <a:cs typeface="Arial"/>
              </a:rPr>
              <a:t>Adair, J. (2019) </a:t>
            </a:r>
            <a:r>
              <a:rPr lang="en-GB" sz="1350" i="1" dirty="0">
                <a:latin typeface="Arial"/>
                <a:cs typeface="Arial"/>
              </a:rPr>
              <a:t>Decision Making and Problem Solving : Break Through Barriers and Banish Uncertainty at Work. </a:t>
            </a:r>
            <a:r>
              <a:rPr lang="en-GB" sz="1350" dirty="0">
                <a:latin typeface="Arial"/>
                <a:cs typeface="Arial"/>
              </a:rPr>
              <a:t>London</a:t>
            </a:r>
            <a:r>
              <a:rPr lang="en-GB" sz="1350" i="1" dirty="0">
                <a:latin typeface="Arial"/>
                <a:cs typeface="Arial"/>
              </a:rPr>
              <a:t>: </a:t>
            </a:r>
            <a:r>
              <a:rPr lang="en-GB" sz="1350" dirty="0">
                <a:latin typeface="Arial"/>
                <a:cs typeface="Arial"/>
              </a:rPr>
              <a:t>Kogan.  (For student reference: Chapter 4 ‘Key Problem-Solving Strategies’ is particularly helpful)</a:t>
            </a:r>
          </a:p>
          <a:p>
            <a:pPr marL="0" indent="0" algn="just">
              <a:buNone/>
            </a:pPr>
            <a:r>
              <a:rPr lang="en-GB" sz="1350" dirty="0">
                <a:latin typeface="Arial"/>
                <a:ea typeface="Calibri" panose="020F0502020204030204" pitchFamily="34" charset="0"/>
                <a:cs typeface="Arial"/>
              </a:rPr>
              <a:t>Bransford, J &amp; Stein, B. (1993) </a:t>
            </a:r>
            <a:r>
              <a:rPr lang="en-GB" sz="1350" i="1" dirty="0">
                <a:latin typeface="Arial"/>
                <a:ea typeface="Calibri" panose="020F0502020204030204" pitchFamily="34" charset="0"/>
                <a:cs typeface="Arial"/>
              </a:rPr>
              <a:t>The ideal problem solver : a guide for improving thinking, learning, and creativity. </a:t>
            </a:r>
            <a:r>
              <a:rPr lang="en-GB" sz="1350" dirty="0">
                <a:latin typeface="Arial"/>
                <a:ea typeface="Calibri" panose="020F0502020204030204" pitchFamily="34" charset="0"/>
                <a:cs typeface="Arial"/>
              </a:rPr>
              <a:t>2</a:t>
            </a:r>
            <a:r>
              <a:rPr lang="en-GB" sz="1350" baseline="30000" dirty="0">
                <a:latin typeface="Arial"/>
                <a:ea typeface="Calibri" panose="020F0502020204030204" pitchFamily="34" charset="0"/>
                <a:cs typeface="Arial"/>
              </a:rPr>
              <a:t>nd</a:t>
            </a:r>
            <a:r>
              <a:rPr lang="en-GB" sz="1350" dirty="0">
                <a:latin typeface="Arial"/>
                <a:ea typeface="Calibri" panose="020F0502020204030204" pitchFamily="34" charset="0"/>
                <a:cs typeface="Arial"/>
              </a:rPr>
              <a:t> </a:t>
            </a:r>
            <a:r>
              <a:rPr lang="en-GB" sz="1350" err="1">
                <a:latin typeface="Arial"/>
                <a:ea typeface="Calibri" panose="020F0502020204030204" pitchFamily="34" charset="0"/>
                <a:cs typeface="Arial"/>
              </a:rPr>
              <a:t>edn</a:t>
            </a:r>
            <a:r>
              <a:rPr lang="en-GB" sz="1350" i="1" dirty="0">
                <a:latin typeface="Arial"/>
                <a:ea typeface="Calibri" panose="020F0502020204030204" pitchFamily="34" charset="0"/>
                <a:cs typeface="Arial"/>
              </a:rPr>
              <a:t>. </a:t>
            </a:r>
            <a:r>
              <a:rPr lang="en-GB" sz="1350" dirty="0">
                <a:latin typeface="Arial"/>
                <a:ea typeface="Calibri" panose="020F0502020204030204" pitchFamily="34" charset="0"/>
                <a:cs typeface="Arial"/>
              </a:rPr>
              <a:t>New York:</a:t>
            </a:r>
            <a:r>
              <a:rPr lang="en-GB" sz="1350" i="1" dirty="0">
                <a:latin typeface="Arial"/>
                <a:ea typeface="Calibri" panose="020F0502020204030204" pitchFamily="34" charset="0"/>
                <a:cs typeface="Arial"/>
              </a:rPr>
              <a:t> </a:t>
            </a:r>
            <a:r>
              <a:rPr lang="en-GB" sz="1350" dirty="0">
                <a:latin typeface="Arial"/>
                <a:ea typeface="Calibri" panose="020F0502020204030204" pitchFamily="34" charset="0"/>
                <a:cs typeface="Arial"/>
              </a:rPr>
              <a:t>W. H. Freeman and Company</a:t>
            </a:r>
          </a:p>
          <a:p>
            <a:pPr marL="0" indent="0" algn="just">
              <a:buNone/>
            </a:pPr>
            <a:r>
              <a:rPr lang="en-GB" sz="1350" dirty="0">
                <a:solidFill>
                  <a:srgbClr val="000000"/>
                </a:solidFill>
                <a:latin typeface="Arial"/>
                <a:ea typeface="Source Sans Pro"/>
                <a:cs typeface="Arial"/>
              </a:rPr>
              <a:t>Burns, T., &amp; Sinfield, S. (2016) </a:t>
            </a:r>
            <a:r>
              <a:rPr lang="en-GB" sz="1350" i="1" dirty="0">
                <a:solidFill>
                  <a:srgbClr val="000000"/>
                </a:solidFill>
                <a:latin typeface="Arial"/>
                <a:ea typeface="Source Sans Pro"/>
                <a:cs typeface="Arial"/>
              </a:rPr>
              <a:t>Essential Study Skills: The Complete Guide to Success at University</a:t>
            </a:r>
            <a:r>
              <a:rPr lang="en-GB" sz="1350" dirty="0">
                <a:solidFill>
                  <a:srgbClr val="000000"/>
                </a:solidFill>
                <a:latin typeface="Arial"/>
                <a:ea typeface="Source Sans Pro"/>
                <a:cs typeface="Arial"/>
              </a:rPr>
              <a:t> (4th ed.) London: SAGE </a:t>
            </a:r>
            <a:endParaRPr lang="en-GB" sz="1400" dirty="0">
              <a:latin typeface="Arial"/>
              <a:ea typeface="Source Sans Pro"/>
              <a:cs typeface="Arial"/>
            </a:endParaRPr>
          </a:p>
          <a:p>
            <a:pPr marL="0" indent="0" algn="just">
              <a:buNone/>
            </a:pPr>
            <a:r>
              <a:rPr lang="en-GB" sz="1350" dirty="0">
                <a:latin typeface="Arial"/>
                <a:ea typeface="Calibri" panose="020F0502020204030204" pitchFamily="34" charset="0"/>
                <a:cs typeface="Arial"/>
              </a:rPr>
              <a:t>Cottrell, S. (2019) </a:t>
            </a:r>
            <a:r>
              <a:rPr lang="en-GB" sz="1350" i="1" dirty="0">
                <a:latin typeface="Arial"/>
                <a:ea typeface="Calibri" panose="020F0502020204030204" pitchFamily="34" charset="0"/>
                <a:cs typeface="Arial"/>
              </a:rPr>
              <a:t>The study skills handbook. </a:t>
            </a:r>
            <a:r>
              <a:rPr lang="en-GB" sz="1350" dirty="0">
                <a:latin typeface="Arial"/>
                <a:ea typeface="Calibri" panose="020F0502020204030204" pitchFamily="34" charset="0"/>
                <a:cs typeface="Arial"/>
              </a:rPr>
              <a:t>5</a:t>
            </a:r>
            <a:r>
              <a:rPr lang="en-GB" sz="1350" baseline="30000" dirty="0">
                <a:latin typeface="Arial"/>
                <a:ea typeface="Calibri" panose="020F0502020204030204" pitchFamily="34" charset="0"/>
                <a:cs typeface="Arial"/>
              </a:rPr>
              <a:t>th</a:t>
            </a:r>
            <a:r>
              <a:rPr lang="en-GB" sz="1350" dirty="0">
                <a:latin typeface="Arial"/>
                <a:ea typeface="Calibri" panose="020F0502020204030204" pitchFamily="34" charset="0"/>
                <a:cs typeface="Arial"/>
              </a:rPr>
              <a:t> </a:t>
            </a:r>
            <a:r>
              <a:rPr lang="en-GB" sz="1350" err="1">
                <a:latin typeface="Arial"/>
                <a:ea typeface="Calibri" panose="020F0502020204030204" pitchFamily="34" charset="0"/>
                <a:cs typeface="Arial"/>
              </a:rPr>
              <a:t>edn</a:t>
            </a:r>
            <a:r>
              <a:rPr lang="en-GB" sz="1350" i="1" dirty="0">
                <a:latin typeface="Arial"/>
                <a:ea typeface="Calibri" panose="020F0502020204030204" pitchFamily="34" charset="0"/>
                <a:cs typeface="Arial"/>
              </a:rPr>
              <a:t>. </a:t>
            </a:r>
            <a:r>
              <a:rPr lang="en-GB" sz="1350" dirty="0">
                <a:latin typeface="Arial"/>
                <a:ea typeface="Calibri" panose="020F0502020204030204" pitchFamily="34" charset="0"/>
                <a:cs typeface="Arial"/>
              </a:rPr>
              <a:t>London: Red Globe Press. </a:t>
            </a:r>
          </a:p>
          <a:p>
            <a:pPr marL="0" indent="0" algn="just">
              <a:buNone/>
            </a:pPr>
            <a:r>
              <a:rPr lang="en-GB" sz="1350" dirty="0">
                <a:latin typeface="Arial"/>
                <a:ea typeface="Calibri"/>
                <a:cs typeface="Arial"/>
              </a:rPr>
              <a:t>Davis, J. (2024) </a:t>
            </a:r>
            <a:r>
              <a:rPr lang="en-GB" sz="1350" i="1" dirty="0">
                <a:solidFill>
                  <a:srgbClr val="000000"/>
                </a:solidFill>
                <a:latin typeface="Arial"/>
                <a:ea typeface="Calibri"/>
                <a:cs typeface="Arial"/>
              </a:rPr>
              <a:t>How to develop your problem-solving skills at university. </a:t>
            </a:r>
            <a:r>
              <a:rPr lang="en-GB" sz="1350" dirty="0">
                <a:solidFill>
                  <a:srgbClr val="000000"/>
                </a:solidFill>
                <a:latin typeface="Arial"/>
                <a:ea typeface="Calibri"/>
                <a:cs typeface="Arial"/>
              </a:rPr>
              <a:t>Available at: </a:t>
            </a:r>
            <a:r>
              <a:rPr lang="en-GB" sz="1350" dirty="0">
                <a:solidFill>
                  <a:srgbClr val="000000"/>
                </a:solidFill>
                <a:latin typeface="Arial"/>
                <a:ea typeface="Calibri"/>
                <a:cs typeface="Arial"/>
                <a:hlinkClick r:id="rId2"/>
              </a:rPr>
              <a:t>https://theuniguide.com.au/campus/how-to-develop-your-problem-solving-skills-at-university</a:t>
            </a:r>
            <a:r>
              <a:rPr lang="en-GB" sz="1350" dirty="0">
                <a:solidFill>
                  <a:srgbClr val="000000"/>
                </a:solidFill>
                <a:latin typeface="Arial"/>
                <a:ea typeface="Calibri"/>
                <a:cs typeface="Arial"/>
              </a:rPr>
              <a:t> (Accessed: 19 August 2024)</a:t>
            </a:r>
          </a:p>
          <a:p>
            <a:pPr marL="0" indent="0" algn="just">
              <a:buNone/>
            </a:pPr>
            <a:r>
              <a:rPr lang="en-US" sz="1350" dirty="0">
                <a:latin typeface="Arial"/>
                <a:cs typeface="Arial"/>
              </a:rPr>
              <a:t>Gardner, A. (2024) </a:t>
            </a:r>
            <a:r>
              <a:rPr lang="en-US" sz="1350" i="1" dirty="0">
                <a:latin typeface="Arial"/>
                <a:cs typeface="Arial"/>
              </a:rPr>
              <a:t>The Kipling method of asking questions. </a:t>
            </a:r>
            <a:r>
              <a:rPr lang="en-US" sz="1350" dirty="0">
                <a:latin typeface="Arial"/>
                <a:cs typeface="Arial"/>
              </a:rPr>
              <a:t>Available at: </a:t>
            </a:r>
            <a:r>
              <a:rPr lang="en-US" sz="1350" dirty="0">
                <a:latin typeface="Arial"/>
                <a:cs typeface="Arial"/>
                <a:hlinkClick r:id="rId3"/>
              </a:rPr>
              <a:t>https://www.linkedin.com/pulse/kipling-method-asking-questions-alec-gardner-p5gac/</a:t>
            </a:r>
            <a:r>
              <a:rPr lang="en-US" sz="1350" dirty="0">
                <a:latin typeface="Arial"/>
                <a:cs typeface="Arial"/>
              </a:rPr>
              <a:t> (Accessed: 26 August 2024).</a:t>
            </a:r>
            <a:endParaRPr lang="en-US" sz="1350" i="1" dirty="0">
              <a:latin typeface="Arial"/>
              <a:cs typeface="Arial"/>
            </a:endParaRPr>
          </a:p>
          <a:p>
            <a:pPr marL="0" indent="0" algn="just">
              <a:buNone/>
            </a:pPr>
            <a:r>
              <a:rPr lang="en-US" sz="1350" dirty="0">
                <a:latin typeface="Arial"/>
                <a:cs typeface="Arial"/>
              </a:rPr>
              <a:t>Indeed.(2024) </a:t>
            </a:r>
            <a:r>
              <a:rPr lang="en-US" sz="1350" i="1" dirty="0">
                <a:latin typeface="Arial"/>
                <a:cs typeface="Arial"/>
              </a:rPr>
              <a:t>Problem-solving skills: definitions and examples. </a:t>
            </a:r>
            <a:r>
              <a:rPr lang="en-US" sz="1350" dirty="0">
                <a:latin typeface="Arial"/>
                <a:cs typeface="Arial"/>
              </a:rPr>
              <a:t>Available at: </a:t>
            </a:r>
            <a:r>
              <a:rPr lang="en-US" sz="1350" dirty="0">
                <a:latin typeface="Arial"/>
                <a:cs typeface="Arial"/>
                <a:hlinkClick r:id="rId4"/>
              </a:rPr>
              <a:t>https://uk.indeed.com/career-advice/career-development/problem-solving-skills</a:t>
            </a:r>
            <a:r>
              <a:rPr lang="en-US" sz="1350" dirty="0">
                <a:latin typeface="Arial"/>
                <a:cs typeface="Arial"/>
              </a:rPr>
              <a:t> (Accessed: 17</a:t>
            </a:r>
            <a:r>
              <a:rPr lang="en-US" sz="1350" baseline="30000" dirty="0">
                <a:latin typeface="Arial"/>
                <a:cs typeface="Arial"/>
              </a:rPr>
              <a:t> </a:t>
            </a:r>
            <a:r>
              <a:rPr lang="en-US" sz="1350" dirty="0">
                <a:latin typeface="Arial"/>
                <a:cs typeface="Arial"/>
              </a:rPr>
              <a:t>August 2024).</a:t>
            </a:r>
            <a:endParaRPr lang="en-GB" sz="1350" dirty="0">
              <a:latin typeface="Arial"/>
              <a:ea typeface="Calibri" panose="020F0502020204030204" pitchFamily="34" charset="0"/>
              <a:cs typeface="Arial"/>
            </a:endParaRPr>
          </a:p>
          <a:p>
            <a:pPr marL="0" indent="0" algn="just">
              <a:buNone/>
            </a:pPr>
            <a:r>
              <a:rPr lang="en-US" sz="1350" err="1">
                <a:latin typeface="Arial"/>
                <a:ea typeface="Calibri" panose="020F0502020204030204" pitchFamily="34" charset="0"/>
                <a:cs typeface="Arial"/>
              </a:rPr>
              <a:t>Kontakou</a:t>
            </a:r>
            <a:r>
              <a:rPr lang="en-US" sz="1350" dirty="0">
                <a:latin typeface="Arial"/>
                <a:ea typeface="Calibri" panose="020F0502020204030204" pitchFamily="34" charset="0"/>
                <a:cs typeface="Arial"/>
              </a:rPr>
              <a:t>, Z. (2020) </a:t>
            </a:r>
            <a:r>
              <a:rPr lang="en-US" sz="1350" i="1" dirty="0">
                <a:latin typeface="Arial"/>
                <a:ea typeface="Calibri" panose="020F0502020204030204" pitchFamily="34" charset="0"/>
                <a:cs typeface="Arial"/>
              </a:rPr>
              <a:t>10 ways to generate study motivation. Available at: </a:t>
            </a:r>
            <a:r>
              <a:rPr lang="en-US" sz="1350" dirty="0">
                <a:latin typeface="Arial"/>
                <a:ea typeface="+mn-lt"/>
                <a:cs typeface="Arial"/>
                <a:hlinkClick r:id="rId5"/>
              </a:rPr>
              <a:t>https://www.ucl.ac.uk/students/news/2020/feb/10-ways-generate-study-motivation</a:t>
            </a:r>
            <a:r>
              <a:rPr lang="en-US" sz="1350" dirty="0">
                <a:latin typeface="Arial"/>
                <a:ea typeface="+mn-lt"/>
                <a:cs typeface="Arial"/>
              </a:rPr>
              <a:t> (Accessed: 1 September 2024)</a:t>
            </a:r>
          </a:p>
          <a:p>
            <a:pPr marL="0" indent="0" algn="just">
              <a:buNone/>
            </a:pPr>
            <a:r>
              <a:rPr lang="en-US" sz="1350" err="1">
                <a:solidFill>
                  <a:srgbClr val="212121"/>
                </a:solidFill>
                <a:latin typeface="Arial"/>
                <a:ea typeface="Roboto"/>
                <a:cs typeface="Arial"/>
              </a:rPr>
              <a:t>Karaferis</a:t>
            </a:r>
            <a:r>
              <a:rPr lang="en-US" sz="1350" dirty="0">
                <a:solidFill>
                  <a:srgbClr val="212121"/>
                </a:solidFill>
                <a:latin typeface="Arial"/>
                <a:ea typeface="Roboto"/>
                <a:cs typeface="Arial"/>
              </a:rPr>
              <a:t>, D., </a:t>
            </a:r>
            <a:r>
              <a:rPr lang="en-US" sz="1350" err="1">
                <a:solidFill>
                  <a:srgbClr val="212121"/>
                </a:solidFill>
                <a:latin typeface="Arial"/>
                <a:ea typeface="Roboto"/>
                <a:cs typeface="Arial"/>
              </a:rPr>
              <a:t>Aletras</a:t>
            </a:r>
            <a:r>
              <a:rPr lang="en-US" sz="1350" dirty="0">
                <a:solidFill>
                  <a:srgbClr val="212121"/>
                </a:solidFill>
                <a:latin typeface="Arial"/>
                <a:ea typeface="Roboto"/>
                <a:cs typeface="Arial"/>
              </a:rPr>
              <a:t>, V., Raikou, M., &amp; </a:t>
            </a:r>
            <a:r>
              <a:rPr lang="en-US" sz="1350" err="1">
                <a:solidFill>
                  <a:srgbClr val="212121"/>
                </a:solidFill>
                <a:latin typeface="Arial"/>
                <a:ea typeface="Roboto"/>
                <a:cs typeface="Arial"/>
              </a:rPr>
              <a:t>Niakas</a:t>
            </a:r>
            <a:r>
              <a:rPr lang="en-US" sz="1350" dirty="0">
                <a:solidFill>
                  <a:srgbClr val="212121"/>
                </a:solidFill>
                <a:latin typeface="Arial"/>
                <a:ea typeface="Roboto"/>
                <a:cs typeface="Arial"/>
              </a:rPr>
              <a:t>, D. (2022) 'Factors Influencing Motivation and Work Engagement of Healthcare Professionals', </a:t>
            </a:r>
            <a:r>
              <a:rPr lang="en-US" sz="1350" i="1" dirty="0">
                <a:solidFill>
                  <a:srgbClr val="212121"/>
                </a:solidFill>
                <a:latin typeface="Arial"/>
                <a:ea typeface="Roboto"/>
                <a:cs typeface="Arial"/>
              </a:rPr>
              <a:t>Materia socio-medica</a:t>
            </a:r>
            <a:r>
              <a:rPr lang="en-US" sz="1350" dirty="0">
                <a:solidFill>
                  <a:srgbClr val="212121"/>
                </a:solidFill>
                <a:latin typeface="Arial"/>
                <a:ea typeface="Roboto"/>
                <a:cs typeface="Arial"/>
              </a:rPr>
              <a:t>, 34(3), 216–224. </a:t>
            </a:r>
            <a:r>
              <a:rPr lang="en-US" sz="1350" dirty="0">
                <a:solidFill>
                  <a:srgbClr val="212121"/>
                </a:solidFill>
                <a:latin typeface="Arial"/>
                <a:ea typeface="Roboto"/>
                <a:cs typeface="Arial"/>
                <a:hlinkClick r:id="rId6"/>
              </a:rPr>
              <a:t>https://doi.org/10.5455/msm.2022.34.216-224</a:t>
            </a:r>
            <a:endParaRPr lang="en-US" sz="1350" dirty="0">
              <a:latin typeface="Arial"/>
              <a:cs typeface="Arial"/>
            </a:endParaRPr>
          </a:p>
          <a:p>
            <a:pPr marL="0" indent="0" algn="just">
              <a:buNone/>
            </a:pPr>
            <a:r>
              <a:rPr lang="en-US" sz="1350" dirty="0">
                <a:solidFill>
                  <a:srgbClr val="212121"/>
                </a:solidFill>
                <a:latin typeface="Arial"/>
                <a:ea typeface="Roboto"/>
                <a:cs typeface="Arial"/>
              </a:rPr>
              <a:t>University of Edinburgh. (2024) </a:t>
            </a:r>
            <a:r>
              <a:rPr lang="en-US" sz="1350" i="1" dirty="0">
                <a:solidFill>
                  <a:srgbClr val="212121"/>
                </a:solidFill>
                <a:latin typeface="Arial"/>
                <a:ea typeface="Roboto"/>
                <a:cs typeface="Arial"/>
              </a:rPr>
              <a:t>Critical thinking. </a:t>
            </a:r>
            <a:r>
              <a:rPr lang="en-US" sz="1350" dirty="0">
                <a:solidFill>
                  <a:srgbClr val="212121"/>
                </a:solidFill>
                <a:latin typeface="Arial"/>
                <a:ea typeface="Roboto"/>
                <a:cs typeface="Arial"/>
              </a:rPr>
              <a:t>Available at: </a:t>
            </a:r>
            <a:r>
              <a:rPr lang="en-US" sz="1350" dirty="0">
                <a:solidFill>
                  <a:srgbClr val="212121"/>
                </a:solidFill>
                <a:latin typeface="Arial"/>
                <a:ea typeface="Roboto"/>
                <a:cs typeface="Arial"/>
                <a:hlinkClick r:id="rId7"/>
              </a:rPr>
              <a:t>https://institute-academic-development.ed.ac.uk/study-hub/learning-resources/critical</a:t>
            </a:r>
            <a:r>
              <a:rPr lang="en-US" sz="1350" dirty="0">
                <a:solidFill>
                  <a:srgbClr val="212121"/>
                </a:solidFill>
                <a:latin typeface="Arial"/>
                <a:ea typeface="Roboto"/>
                <a:cs typeface="Arial"/>
              </a:rPr>
              <a:t> (Accessed: 12 September 2024)</a:t>
            </a:r>
            <a:endParaRPr lang="en-US" dirty="0"/>
          </a:p>
          <a:p>
            <a:pPr marL="0" indent="0" algn="just">
              <a:buNone/>
            </a:pPr>
            <a:r>
              <a:rPr lang="en-GB" sz="1350">
                <a:latin typeface="Arial"/>
                <a:ea typeface="Calibri" panose="020F0502020204030204" pitchFamily="34" charset="0"/>
                <a:cs typeface="Arial"/>
              </a:rPr>
              <a:t>University of Manchester Career Services (n.d.) </a:t>
            </a:r>
            <a:r>
              <a:rPr lang="en-GB" sz="1350" i="1" dirty="0">
                <a:latin typeface="Arial"/>
                <a:ea typeface="Calibri" panose="020F0502020204030204" pitchFamily="34" charset="0"/>
                <a:cs typeface="Arial"/>
              </a:rPr>
              <a:t>Problem solving. </a:t>
            </a:r>
            <a:r>
              <a:rPr lang="en-GB" sz="1350" dirty="0">
                <a:latin typeface="Arial"/>
                <a:ea typeface="Calibri" panose="020F0502020204030204" pitchFamily="34" charset="0"/>
                <a:cs typeface="Arial"/>
              </a:rPr>
              <a:t>Available at: </a:t>
            </a:r>
            <a:r>
              <a:rPr lang="en-GB" sz="1350" dirty="0">
                <a:latin typeface="Arial"/>
                <a:ea typeface="Calibri" panose="020F0502020204030204" pitchFamily="34" charset="0"/>
                <a:cs typeface="Arial"/>
                <a:hlinkClick r:id="rId8"/>
              </a:rPr>
              <a:t>https://www.careers.manchester.ac.uk/findjobs/skills/problemsolving/</a:t>
            </a:r>
            <a:r>
              <a:rPr lang="en-GB" sz="1350" dirty="0">
                <a:latin typeface="Arial"/>
                <a:ea typeface="Calibri" panose="020F0502020204030204" pitchFamily="34" charset="0"/>
                <a:cs typeface="Arial"/>
              </a:rPr>
              <a:t> (Accessed 9 August 2024)</a:t>
            </a:r>
            <a:endParaRPr lang="en-US" sz="1350" dirty="0">
              <a:solidFill>
                <a:srgbClr val="212121"/>
              </a:solidFill>
              <a:latin typeface="Arial"/>
              <a:ea typeface="Roboto"/>
              <a:cs typeface="Arial"/>
            </a:endParaRPr>
          </a:p>
          <a:p>
            <a:pPr marL="0" indent="0" algn="just">
              <a:buNone/>
            </a:pPr>
            <a:r>
              <a:rPr lang="en-GB" sz="1350" dirty="0">
                <a:latin typeface="Arial"/>
                <a:ea typeface="Calibri" panose="020F0502020204030204" pitchFamily="34" charset="0"/>
                <a:cs typeface="Arial"/>
              </a:rPr>
              <a:t>University of North Carolina. (n.d.) </a:t>
            </a:r>
            <a:r>
              <a:rPr lang="en-GB" sz="1350" i="1" dirty="0">
                <a:latin typeface="Arial"/>
                <a:ea typeface="Calibri" panose="020F0502020204030204" pitchFamily="34" charset="0"/>
                <a:cs typeface="Arial"/>
              </a:rPr>
              <a:t>Motivation. </a:t>
            </a:r>
            <a:r>
              <a:rPr lang="en-GB" sz="1350" dirty="0">
                <a:latin typeface="Arial"/>
                <a:ea typeface="Calibri" panose="020F0502020204030204" pitchFamily="34" charset="0"/>
                <a:cs typeface="Arial"/>
              </a:rPr>
              <a:t>Available at: </a:t>
            </a:r>
            <a:r>
              <a:rPr lang="en-GB" sz="1350" dirty="0">
                <a:latin typeface="Arial"/>
                <a:ea typeface="+mn-lt"/>
                <a:cs typeface="Arial"/>
                <a:hlinkClick r:id="rId9"/>
              </a:rPr>
              <a:t>https://learningcenter.unc.edu/tips-and-tools/motivation/</a:t>
            </a:r>
            <a:r>
              <a:rPr lang="en-GB" sz="1350" dirty="0">
                <a:latin typeface="Arial"/>
                <a:ea typeface="+mn-lt"/>
                <a:cs typeface="Arial"/>
              </a:rPr>
              <a:t> (Accessed 10 September 2024)</a:t>
            </a:r>
            <a:endParaRPr lang="en-GB" sz="1350" i="1" dirty="0">
              <a:latin typeface="Arial"/>
              <a:ea typeface="Calibri" panose="020F0502020204030204" pitchFamily="34" charset="0"/>
              <a:cs typeface="Arial"/>
            </a:endParaRPr>
          </a:p>
          <a:p>
            <a:pPr marL="0" indent="0" algn="just">
              <a:buNone/>
            </a:pPr>
            <a:endParaRPr lang="en-GB" sz="1200" dirty="0">
              <a:latin typeface="Arial"/>
              <a:ea typeface="Calibri" panose="020F0502020204030204" pitchFamily="34" charset="0"/>
              <a:cs typeface="Arial"/>
            </a:endParaRPr>
          </a:p>
          <a:p>
            <a:pPr marL="0" indent="0" algn="just">
              <a:buNone/>
            </a:pPr>
            <a:endParaRPr lang="en-GB" sz="1200" dirty="0">
              <a:latin typeface="Arial"/>
              <a:ea typeface="Calibri" panose="020F0502020204030204" pitchFamily="34" charset="0"/>
              <a:cs typeface="Arial"/>
            </a:endParaRPr>
          </a:p>
          <a:p>
            <a:pPr marL="0" indent="0" algn="just">
              <a:buNone/>
            </a:pPr>
            <a:endParaRPr lang="en-US" sz="1200" dirty="0">
              <a:latin typeface="Arial"/>
              <a:cs typeface="Arial"/>
            </a:endParaRPr>
          </a:p>
          <a:p>
            <a:pPr marL="0" indent="0" algn="just">
              <a:buNone/>
            </a:pPr>
            <a:endParaRPr lang="en-US" sz="1200" i="1" dirty="0">
              <a:latin typeface="Arial"/>
              <a:cs typeface="Arial"/>
            </a:endParaRPr>
          </a:p>
          <a:p>
            <a:pPr marL="0" indent="0" algn="just">
              <a:buNone/>
            </a:pPr>
            <a:endParaRPr lang="en-US" sz="1200" i="1" dirty="0">
              <a:latin typeface="Arial"/>
              <a:cs typeface="Arial"/>
            </a:endParaRPr>
          </a:p>
          <a:p>
            <a:pPr marL="0" indent="0" algn="just">
              <a:buNone/>
            </a:pPr>
            <a:endParaRPr lang="en-US" sz="1200" dirty="0">
              <a:latin typeface="Arial"/>
              <a:cs typeface="Arial"/>
            </a:endParaRPr>
          </a:p>
        </p:txBody>
      </p:sp>
      <p:sp>
        <p:nvSpPr>
          <p:cNvPr id="4" name="Date Placeholder 3">
            <a:extLst>
              <a:ext uri="{FF2B5EF4-FFF2-40B4-BE49-F238E27FC236}">
                <a16:creationId xmlns:a16="http://schemas.microsoft.com/office/drawing/2014/main" id="{3DD628F0-731E-06FA-17B6-9267DDB2A909}"/>
              </a:ext>
            </a:extLst>
          </p:cNvPr>
          <p:cNvSpPr>
            <a:spLocks noGrp="1"/>
          </p:cNvSpPr>
          <p:nvPr>
            <p:ph type="dt" sz="half" idx="10"/>
          </p:nvPr>
        </p:nvSpPr>
        <p:spPr/>
        <p:txBody>
          <a:bodyPr/>
          <a:lstStyle/>
          <a:p>
            <a:pPr>
              <a:defRPr/>
            </a:pPr>
            <a:fld id="{CDF502AA-C8CB-4132-B592-CA60B7C38ACE}" type="datetime1">
              <a:rPr lang="en-GB" smtClean="0"/>
              <a:pPr>
                <a:defRPr/>
              </a:pPr>
              <a:t>09/10/2024</a:t>
            </a:fld>
            <a:endParaRPr lang="en-GB"/>
          </a:p>
        </p:txBody>
      </p:sp>
    </p:spTree>
    <p:extLst>
      <p:ext uri="{BB962C8B-B14F-4D97-AF65-F5344CB8AC3E}">
        <p14:creationId xmlns:p14="http://schemas.microsoft.com/office/powerpoint/2010/main" val="4062392383"/>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4106</TotalTime>
  <Words>2166</Words>
  <Application>Microsoft Macintosh PowerPoint</Application>
  <PresentationFormat>On-screen Show (4:3)</PresentationFormat>
  <Paragraphs>168</Paragraphs>
  <Slides>19</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19</vt:i4>
      </vt:variant>
    </vt:vector>
  </HeadingPairs>
  <TitlesOfParts>
    <vt:vector size="27" baseType="lpstr">
      <vt:lpstr>Arial</vt:lpstr>
      <vt:lpstr>Calibri</vt:lpstr>
      <vt:lpstr>Myriad Pro</vt:lpstr>
      <vt:lpstr>Söhne</vt:lpstr>
      <vt:lpstr>Wingdings</vt:lpstr>
      <vt:lpstr>1_20140311PresentationUWTSDTemplate</vt:lpstr>
      <vt:lpstr>20140311PresentationUWTSDTemplate</vt:lpstr>
      <vt:lpstr>2_20140311PresentationUWTSDTemplate</vt:lpstr>
      <vt:lpstr> LCHS4001 Academic and Employability Skills (ACE)  </vt:lpstr>
      <vt:lpstr>Aims of this session:</vt:lpstr>
      <vt:lpstr>Discuss </vt:lpstr>
      <vt:lpstr>Critical Thinking Skills</vt:lpstr>
      <vt:lpstr>Importance of Critical Thinking Skills</vt:lpstr>
      <vt:lpstr>Problem Solving Skills</vt:lpstr>
      <vt:lpstr>Importance of Problem Solving</vt:lpstr>
      <vt:lpstr>Tools &amp; Techniques  For Improving Critical Thinking and Problem Solving Skills</vt:lpstr>
      <vt:lpstr>Motivation</vt:lpstr>
      <vt:lpstr>Importance of motivation</vt:lpstr>
      <vt:lpstr>Motivation: Influences</vt:lpstr>
      <vt:lpstr>Motivation: Strategies</vt:lpstr>
      <vt:lpstr>SMART Goals</vt:lpstr>
      <vt:lpstr>SMART Goals</vt:lpstr>
      <vt:lpstr>SMART Goals</vt:lpstr>
      <vt:lpstr>Homework</vt:lpstr>
      <vt:lpstr>Ext: Problem Solving: Discussion</vt:lpstr>
      <vt:lpstr>Extension Activity: Assess your Motivation</vt:lpstr>
      <vt:lpstr>References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950</cp:revision>
  <dcterms:created xsi:type="dcterms:W3CDTF">2012-10-20T16:04:33Z</dcterms:created>
  <dcterms:modified xsi:type="dcterms:W3CDTF">2024-10-09T14:23:20Z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2024-05-17T13:44:55Z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143acb09-b310-43e5-8f14-7a30c58564df</vt:lpwstr>
  </property>
  <property fmtid="{D5CDD505-2E9C-101B-9397-08002B2CF9AE}" pid="8" name="MSIP_Label_9762d7e7-4474-4a67-9ef6-3d4dc52b0ea7_ContentBits">
    <vt:lpwstr>0</vt:lpwstr>
  </property>
</Properties>
</file>