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"/>
  </p:notesMasterIdLst>
  <p:sldIdLst>
    <p:sldId id="256" r:id="rId5"/>
    <p:sldId id="257" r:id="rId6"/>
    <p:sldId id="265" r:id="rId7"/>
    <p:sldId id="266" r:id="rId8"/>
    <p:sldId id="264" r:id="rId9"/>
    <p:sldId id="261" r:id="rId1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AC04"/>
    <a:srgbClr val="F41427"/>
    <a:srgbClr val="231571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4734F2-773E-4153-9004-D1DB49B5B871}" v="1" dt="2023-02-08T10:22:44.623"/>
    <p1510:client id="{A19410C8-3EB7-9B4E-80EB-D19FF2CF6D9E}" v="50" dt="2023-02-08T16:42:12.4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81" d="100"/>
          <a:sy n="81" d="100"/>
        </p:scale>
        <p:origin x="149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769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148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513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243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https://</a:t>
            </a:r>
            <a:r>
              <a:rPr lang="en-GB" sz="1200" err="1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jamboard.google.com</a:t>
            </a:r>
            <a:r>
              <a:rPr lang="en-GB" sz="120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/d/1zK49zJR680FHcGcjYdB2Mx-EJod5985fdYys35iBt84/</a:t>
            </a:r>
            <a:r>
              <a:rPr lang="en-GB" sz="1200" err="1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edit?usp</a:t>
            </a:r>
            <a:r>
              <a:rPr lang="en-GB" sz="120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=sharing</a:t>
            </a:r>
            <a:endParaRPr lang="en-GB" sz="1200">
              <a:effectLst/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928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amboard.google.com/d/1zK49zJR680FHcGcjYdB2Mx-EJod5985fdYys35iBt84/edit?usp=shari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7" y="5664692"/>
            <a:ext cx="4054366" cy="1051226"/>
          </a:xfrm>
        </p:spPr>
        <p:txBody>
          <a:bodyPr>
            <a:normAutofit fontScale="90000"/>
          </a:bodyPr>
          <a:lstStyle/>
          <a:p>
            <a:pPr algn="l"/>
            <a:r>
              <a:rPr lang="en-US">
                <a:solidFill>
                  <a:schemeClr val="bg1"/>
                </a:solidFill>
                <a:latin typeface="Helvetica" pitchFamily="2" charset="0"/>
              </a:rPr>
              <a:t>Partnership Working</a:t>
            </a:r>
            <a:br>
              <a:rPr lang="en-US">
                <a:solidFill>
                  <a:schemeClr val="bg1"/>
                </a:solidFill>
                <a:latin typeface="Helvetica" pitchFamily="2" charset="0"/>
              </a:rPr>
            </a:br>
            <a:r>
              <a:rPr lang="en-US" sz="3100">
                <a:solidFill>
                  <a:schemeClr val="bg1"/>
                </a:solidFill>
              </a:rPr>
              <a:t>Strand 2</a:t>
            </a:r>
            <a:endParaRPr lang="en-US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Helvetica" panose="020B0604020202020204" pitchFamily="34" charset="0"/>
                <a:cs typeface="Helvetica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287" y="1825625"/>
            <a:ext cx="8328063" cy="4351338"/>
          </a:xfrm>
        </p:spPr>
        <p:txBody>
          <a:bodyPr>
            <a:normAutofit/>
          </a:bodyPr>
          <a:lstStyle/>
          <a:p>
            <a:r>
              <a:rPr lang="en-GB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Critical reflection regarding the </a:t>
            </a:r>
            <a:r>
              <a:rPr lang="en-GB" sz="2800">
                <a:solidFill>
                  <a:srgbClr val="0000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dilemmas and tensions within partnership working, </a:t>
            </a:r>
            <a:r>
              <a:rPr lang="en-GB">
                <a:solidFill>
                  <a:srgbClr val="000000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and in doing so share good practice</a:t>
            </a:r>
          </a:p>
          <a:p>
            <a:r>
              <a:rPr lang="en-GB" sz="2800">
                <a:solidFill>
                  <a:srgbClr val="000000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Explo</a:t>
            </a:r>
            <a:r>
              <a:rPr lang="en-GB">
                <a:solidFill>
                  <a:srgbClr val="000000"/>
                </a:solidFill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re and develop mechanisms to collaborate with others through </a:t>
            </a:r>
            <a:r>
              <a:rPr lang="en-GB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s</a:t>
            </a:r>
            <a:r>
              <a:rPr lang="en-US" sz="2800" err="1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ign</a:t>
            </a:r>
            <a:r>
              <a:rPr lang="en-US" sz="2800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-posting and capacity building</a:t>
            </a:r>
            <a:endParaRPr lang="en-GB" sz="2800">
              <a:effectLst/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pPr marL="0" indent="0">
              <a:buNone/>
            </a:pPr>
            <a:endParaRPr lang="en-GB" sz="2800" b="1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2800" b="1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2800" b="1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140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45B59B-615E-4718-A150-42DE5D03E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6CF29CD-38B8-4924-BA11-6D6051748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61518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0CABC-F0D9-C447-9CCE-1EDEA5AD2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258" y="365760"/>
            <a:ext cx="8074057" cy="12072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CS2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26F4965-90FB-604C-A86D-1B9BC663C9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245392"/>
              </p:ext>
            </p:extLst>
          </p:nvPr>
        </p:nvGraphicFramePr>
        <p:xfrm>
          <a:off x="487836" y="3158546"/>
          <a:ext cx="8176104" cy="26151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04598">
                  <a:extLst>
                    <a:ext uri="{9D8B030D-6E8A-4147-A177-3AD203B41FA5}">
                      <a16:colId xmlns:a16="http://schemas.microsoft.com/office/drawing/2014/main" val="2539935712"/>
                    </a:ext>
                  </a:extLst>
                </a:gridCol>
                <a:gridCol w="4171506">
                  <a:extLst>
                    <a:ext uri="{9D8B030D-6E8A-4147-A177-3AD203B41FA5}">
                      <a16:colId xmlns:a16="http://schemas.microsoft.com/office/drawing/2014/main" val="548239416"/>
                    </a:ext>
                  </a:extLst>
                </a:gridCol>
              </a:tblGrid>
              <a:tr h="690803">
                <a:tc gridSpan="2"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</a:rPr>
                        <a:t>CS 2 Activity:   Self-evaluation (1000 words)</a:t>
                      </a:r>
                      <a:endParaRPr lang="en-GB" sz="2800">
                        <a:effectLst/>
                      </a:endParaRPr>
                    </a:p>
                    <a:p>
                      <a:pPr fontAlgn="base"/>
                      <a:r>
                        <a:rPr lang="en-GB" sz="18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498" marR="126498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4394625"/>
                  </a:ext>
                </a:extLst>
              </a:tr>
              <a:tr h="1924381"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</a:rPr>
                        <a:t>Drawing together student activities within this strand, complete a self-evaluation of partnership working within your setting, supported with relevant and current literature. </a:t>
                      </a:r>
                      <a:endParaRPr lang="en-GB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498" marR="126498" marT="0" marB="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</a:rPr>
                        <a:t>In your response, consider; policy/practice within the setting and highlight key issues and make recommendations for change. You can use the template provided as a guide to structure your response.  </a:t>
                      </a:r>
                      <a:endParaRPr lang="en-GB" sz="2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498" marR="126498" marT="0" marB="0"/>
                </a:tc>
                <a:extLst>
                  <a:ext uri="{0D108BD9-81ED-4DB2-BD59-A6C34878D82A}">
                    <a16:rowId xmlns:a16="http://schemas.microsoft.com/office/drawing/2014/main" val="768908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4719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5CD-2883-4C4E-9ACC-281934198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639" y="365127"/>
            <a:ext cx="7886700" cy="1325563"/>
          </a:xfrm>
        </p:spPr>
        <p:txBody>
          <a:bodyPr/>
          <a:lstStyle/>
          <a:p>
            <a:r>
              <a:rPr lang="en-GB"/>
              <a:t>Self evaluation – Template </a:t>
            </a:r>
            <a:r>
              <a:rPr lang="en-GB" sz="2800"/>
              <a:t>(10 mins) </a:t>
            </a:r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877F2F0-0B22-6243-BCC4-693A94FD79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768151"/>
              </p:ext>
            </p:extLst>
          </p:nvPr>
        </p:nvGraphicFramePr>
        <p:xfrm>
          <a:off x="366639" y="1282261"/>
          <a:ext cx="7317645" cy="46249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10464">
                  <a:extLst>
                    <a:ext uri="{9D8B030D-6E8A-4147-A177-3AD203B41FA5}">
                      <a16:colId xmlns:a16="http://schemas.microsoft.com/office/drawing/2014/main" val="3256283451"/>
                    </a:ext>
                  </a:extLst>
                </a:gridCol>
                <a:gridCol w="693472">
                  <a:extLst>
                    <a:ext uri="{9D8B030D-6E8A-4147-A177-3AD203B41FA5}">
                      <a16:colId xmlns:a16="http://schemas.microsoft.com/office/drawing/2014/main" val="3454514"/>
                    </a:ext>
                  </a:extLst>
                </a:gridCol>
                <a:gridCol w="505802">
                  <a:extLst>
                    <a:ext uri="{9D8B030D-6E8A-4147-A177-3AD203B41FA5}">
                      <a16:colId xmlns:a16="http://schemas.microsoft.com/office/drawing/2014/main" val="158810148"/>
                    </a:ext>
                  </a:extLst>
                </a:gridCol>
                <a:gridCol w="682078">
                  <a:extLst>
                    <a:ext uri="{9D8B030D-6E8A-4147-A177-3AD203B41FA5}">
                      <a16:colId xmlns:a16="http://schemas.microsoft.com/office/drawing/2014/main" val="3787318949"/>
                    </a:ext>
                  </a:extLst>
                </a:gridCol>
                <a:gridCol w="1125829">
                  <a:extLst>
                    <a:ext uri="{9D8B030D-6E8A-4147-A177-3AD203B41FA5}">
                      <a16:colId xmlns:a16="http://schemas.microsoft.com/office/drawing/2014/main" val="4093472215"/>
                    </a:ext>
                  </a:extLst>
                </a:gridCol>
              </a:tblGrid>
              <a:tr h="301746"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Area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Improve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Refine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Celebrate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Link to the Literature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3695384248"/>
                  </a:ext>
                </a:extLst>
              </a:tr>
              <a:tr h="142008"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KNOWLEDGE &amp; UNDERSTANDING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310067319"/>
                  </a:ext>
                </a:extLst>
              </a:tr>
              <a:tr h="426025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Current understanding of </a:t>
                      </a:r>
                      <a:r>
                        <a:rPr lang="en-GB" sz="900">
                          <a:effectLst/>
                        </a:rPr>
                        <a:t>partnership working within their setting</a:t>
                      </a:r>
                      <a:r>
                        <a:rPr lang="en-GB" sz="1000">
                          <a:effectLst/>
                        </a:rPr>
                        <a:t> in relation to ALN and how it impacts on the learner across the curriculum/syllabus and routine school activities.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1336014348"/>
                  </a:ext>
                </a:extLst>
              </a:tr>
              <a:tr h="284017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Understanding of the different outside professionals who might be involved with learners who have a specific learning difficulty.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1838297617"/>
                  </a:ext>
                </a:extLst>
              </a:tr>
              <a:tr h="426025"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Understanding of the recognised mechanisms to communicate with stakeholders. </a:t>
                      </a:r>
                      <a:endParaRPr lang="en-GB" sz="120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755918257"/>
                  </a:ext>
                </a:extLst>
              </a:tr>
              <a:tr h="284017"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Understanding of the roles of the various stakeholders and how best they can support both teaching staff, learners and their parents/guardians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4222869936"/>
                  </a:ext>
                </a:extLst>
              </a:tr>
              <a:tr h="142008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TEACHING AND LEARNING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2806766438"/>
                  </a:ext>
                </a:extLst>
              </a:tr>
              <a:tr h="426025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Understanding of how to enable learner voice during learning and teaching activities.</a:t>
                      </a:r>
                      <a:endParaRPr lang="en-GB" sz="1050">
                        <a:effectLst/>
                      </a:endParaRPr>
                    </a:p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1934015553"/>
                  </a:ext>
                </a:extLst>
              </a:tr>
              <a:tr h="142008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WORKING WITH PARENTS 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2099286416"/>
                  </a:ext>
                </a:extLst>
              </a:tr>
              <a:tr h="284017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Able to talk confidently about learners with ALN.</a:t>
                      </a:r>
                      <a:endParaRPr lang="en-GB" sz="1050">
                        <a:effectLst/>
                      </a:endParaRPr>
                    </a:p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1123981796"/>
                  </a:ext>
                </a:extLst>
              </a:tr>
              <a:tr h="142008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WORKING WITH LEARNERS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911272125"/>
                  </a:ext>
                </a:extLst>
              </a:tr>
              <a:tr h="284017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Aware of tools/resources to ensure effective learner voice when setting and reviewing their own targets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3600735746"/>
                  </a:ext>
                </a:extLst>
              </a:tr>
              <a:tr h="142008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NEXT STEPS</a:t>
                      </a:r>
                      <a:endParaRPr lang="en-GB" sz="1050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1002093841"/>
                  </a:ext>
                </a:extLst>
              </a:tr>
              <a:tr h="967397"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What do I need to do next </a:t>
                      </a:r>
                      <a:r>
                        <a:rPr lang="en-GB" sz="1000" err="1">
                          <a:effectLst/>
                        </a:rPr>
                        <a:t>i.e</a:t>
                      </a:r>
                      <a:r>
                        <a:rPr lang="en-GB" sz="1000">
                          <a:effectLst/>
                        </a:rPr>
                        <a:t> training and development needs as a result of your reflection:</a:t>
                      </a:r>
                      <a:endParaRPr lang="en-GB" sz="1200">
                        <a:effectLst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Verdana" panose="020B0604030504040204" pitchFamily="34" charset="0"/>
                        <a:ea typeface="Times" pitchFamily="2" charset="0"/>
                        <a:cs typeface="Times New Roman" panose="02020603050405020304" pitchFamily="18" charset="0"/>
                      </a:endParaRPr>
                    </a:p>
                  </a:txBody>
                  <a:tcPr marL="55628" marR="55628" marT="0" marB="0"/>
                </a:tc>
                <a:extLst>
                  <a:ext uri="{0D108BD9-81ED-4DB2-BD59-A6C34878D82A}">
                    <a16:rowId xmlns:a16="http://schemas.microsoft.com/office/drawing/2014/main" val="1024752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8530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65544-993E-40E6-B185-106EE3A65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07" y="232924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/>
              <a:t>Task 1: Overcoming barriers </a:t>
            </a:r>
            <a:r>
              <a:rPr lang="en-GB" sz="3600"/>
              <a:t>(15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A5777-76FE-46C1-A131-5A42D878D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653502" cy="4351338"/>
          </a:xfrm>
        </p:spPr>
        <p:txBody>
          <a:bodyPr/>
          <a:lstStyle/>
          <a:p>
            <a:r>
              <a:rPr lang="en-GB" sz="2800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Working in groups</a:t>
            </a:r>
            <a:r>
              <a:rPr lang="en-GB" sz="280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, discuss your reflections around barriers to partnership working together with best practice strategies to over come them. </a:t>
            </a:r>
            <a:r>
              <a:rPr lang="en-GB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Share these ideas with the whole group</a:t>
            </a:r>
            <a:endParaRPr lang="en-GB" sz="2800"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92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98318-D5F6-4D91-A74C-4BD8E2521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25" y="377712"/>
            <a:ext cx="7886700" cy="605119"/>
          </a:xfrm>
        </p:spPr>
        <p:txBody>
          <a:bodyPr>
            <a:normAutofit fontScale="90000"/>
          </a:bodyPr>
          <a:lstStyle/>
          <a:p>
            <a:r>
              <a:rPr lang="en-GB" sz="3200" b="1"/>
              <a:t>Task 2: Signposting and Capacity Building </a:t>
            </a:r>
            <a:r>
              <a:rPr lang="en-GB" sz="2200" b="1"/>
              <a:t>(15 Mins)</a:t>
            </a:r>
            <a:endParaRPr lang="en-GB" sz="1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B15E2-6772-4241-B1EB-7C3DB501E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925" y="1174466"/>
            <a:ext cx="7886700" cy="470070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In order to inform best practice and ensure that barriers to learning are reduced or removed wherever possible, work in breakout-groups to </a:t>
            </a:r>
            <a:r>
              <a:rPr lang="en-GB" sz="18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discuss: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Mechanisms you might employ to s</a:t>
            </a: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upport education practitioners to access appropriate resources, information, contacts and services,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How you/your setting can h</a:t>
            </a: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elp learners and parents/guardian to access advice and information about the ALN system, and support them to access networks, local groups, and other support organisations,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How you/your setting can work with stakeholders to share knowledge and skills</a:t>
            </a:r>
            <a:endParaRPr lang="en-GB" sz="1800" dirty="0">
              <a:effectLst/>
              <a:latin typeface="Helvetica" panose="020B0604020202020204" pitchFamily="34" charset="0"/>
              <a:ea typeface="Calibri" panose="020F0502020204030204" pitchFamily="34" charset="0"/>
              <a:cs typeface="Helvetica" panose="020B0604020202020204" pitchFamily="34" charset="0"/>
            </a:endParaRP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How you/your setting can promote the learner and their family’s/guardian’s right to appeals, across the whole learning environment and across multiple channels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8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</a:rPr>
              <a:t>Share your ideas with the whole group using </a:t>
            </a:r>
            <a:r>
              <a:rPr lang="en-GB" sz="1800" dirty="0">
                <a:latin typeface="Helvetica" panose="020B0604020202020204" pitchFamily="34" charset="0"/>
                <a:ea typeface="Calibri" panose="020F0502020204030204" pitchFamily="34" charset="0"/>
                <a:cs typeface="Helvetica" panose="020B0604020202020204" pitchFamily="34" charset="0"/>
                <a:hlinkClick r:id="rId3"/>
              </a:rPr>
              <a:t>Jamboard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43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12" ma:contentTypeDescription="Create a new document." ma:contentTypeScope="" ma:versionID="cdaa4289af79cf209368430dcfe28ce7">
  <xsd:schema xmlns:xsd="http://www.w3.org/2001/XMLSchema" xmlns:xs="http://www.w3.org/2001/XMLSchema" xmlns:p="http://schemas.microsoft.com/office/2006/metadata/properties" xmlns:ns2="c697bc9e-ecf6-4086-8cbb-eb9131efbefa" xmlns:ns3="c802c4e1-38fb-4928-bfb2-a3c75b8f40e9" targetNamespace="http://schemas.microsoft.com/office/2006/metadata/properties" ma:root="true" ma:fieldsID="62a76c53f3e9ee7ce22a0a110c3fe964" ns2:_="" ns3:_="">
    <xsd:import namespace="c697bc9e-ecf6-4086-8cbb-eb9131efbefa"/>
    <xsd:import namespace="c802c4e1-38fb-4928-bfb2-a3c75b8f40e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02c4e1-38fb-4928-bfb2-a3c75b8f40e9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276D73-970E-4A56-A708-6A725F7E3619}">
  <ds:schemaRefs>
    <ds:schemaRef ds:uri="c697bc9e-ecf6-4086-8cbb-eb9131efbefa"/>
    <ds:schemaRef ds:uri="c802c4e1-38fb-4928-bfb2-a3c75b8f40e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A2C019-C896-4D2E-8EF7-31820BAE4122}">
  <ds:schemaRefs>
    <ds:schemaRef ds:uri="c697bc9e-ecf6-4086-8cbb-eb9131efbefa"/>
    <ds:schemaRef ds:uri="c802c4e1-38fb-4928-bfb2-a3c75b8f40e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544</Words>
  <Application>Microsoft Office PowerPoint</Application>
  <PresentationFormat>On-screen Show (4:3)</PresentationFormat>
  <Paragraphs>101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Calibri</vt:lpstr>
      <vt:lpstr>Calibri Light</vt:lpstr>
      <vt:lpstr>Helvetica</vt:lpstr>
      <vt:lpstr>Times New Roman</vt:lpstr>
      <vt:lpstr>Verdana</vt:lpstr>
      <vt:lpstr>Wingdings</vt:lpstr>
      <vt:lpstr>Office Theme</vt:lpstr>
      <vt:lpstr>Partnership Working Strand 2</vt:lpstr>
      <vt:lpstr>Aims of the session</vt:lpstr>
      <vt:lpstr>Assessment CS2 </vt:lpstr>
      <vt:lpstr>Self evaluation – Template (10 mins) </vt:lpstr>
      <vt:lpstr>Task 1: Overcoming barriers (15 mins)</vt:lpstr>
      <vt:lpstr>Task 2: Signposting and Capacity Building (15 Mins)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Dai Thomas</cp:lastModifiedBy>
  <cp:revision>1</cp:revision>
  <cp:lastPrinted>2023-02-08T10:22:52Z</cp:lastPrinted>
  <dcterms:created xsi:type="dcterms:W3CDTF">2021-06-18T14:15:35Z</dcterms:created>
  <dcterms:modified xsi:type="dcterms:W3CDTF">2023-02-09T09:45:00Z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</Properties>
</file>