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3"/>
  </p:notesMasterIdLst>
  <p:sldIdLst>
    <p:sldId id="28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5" r:id="rId29"/>
    <p:sldId id="284" r:id="rId30"/>
    <p:sldId id="283" r:id="rId31"/>
    <p:sldId id="287" r:id="rId32"/>
  </p:sldIdLst>
  <p:sldSz cx="12192000" cy="6858000"/>
  <p:notesSz cx="6858000" cy="9144000"/>
  <p:embeddedFontLst>
    <p:embeddedFont>
      <p:font typeface="Calibri" panose="020F0502020204030204" pitchFamily="34" charset="0"/>
      <p:regular r:id="rId34"/>
      <p:bold r:id="rId35"/>
      <p:italic r:id="rId36"/>
      <p:boldItalic r:id="rId37"/>
    </p:embeddedFont>
    <p:embeddedFont>
      <p:font typeface="Verdana" panose="020B0604030504040204" pitchFamily="34" charset="0"/>
      <p:regular r:id="rId38"/>
      <p:bold r:id="rId39"/>
      <p:italic r:id="rId40"/>
      <p:boldItalic r:id="rId41"/>
    </p:embeddedFont>
    <p:embeddedFont>
      <p:font typeface="Calibri Light" panose="020F0302020204030204" pitchFamily="34" charset="0"/>
      <p:regular r:id="rId42"/>
      <p:italic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varScale="1">
        <p:scale>
          <a:sx n="77" d="100"/>
          <a:sy n="77" d="100"/>
        </p:scale>
        <p:origin x="27" y="6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F3FE4B-A6FE-486A-A573-33EA52D6ACB0}" type="datetimeFigureOut">
              <a:rPr lang="en-GB" smtClean="0"/>
              <a:t>28/01/2021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33E1EE-27EA-40BC-87E5-8EB349F045A5}" type="slidenum">
              <a:rPr lang="en-GB" smtClean="0"/>
              <a:t>‹#›</a:t>
            </a:fld>
            <a:endParaRPr lang="en-GB"/>
          </a:p>
        </p:txBody>
      </p:sp>
    </p:spTree>
    <p:extLst>
      <p:ext uri="{BB962C8B-B14F-4D97-AF65-F5344CB8AC3E}">
        <p14:creationId xmlns:p14="http://schemas.microsoft.com/office/powerpoint/2010/main" val="1777271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E70CE61-6D72-4957-9726-08D9CEB87B17}" type="slidenum">
              <a:rPr lang="en-GB" altLang="en-US" smtClean="0">
                <a:latin typeface="Arial" panose="020B0604020202020204" pitchFamily="34" charset="0"/>
              </a:rPr>
              <a:pPr>
                <a:spcBef>
                  <a:spcPct val="0"/>
                </a:spcBef>
              </a:pPr>
              <a:t>6</a:t>
            </a:fld>
            <a:endParaRPr lang="en-GB" altLang="en-US" smtClean="0">
              <a:latin typeface="Arial" panose="020B0604020202020204" pitchFamily="34" charset="0"/>
            </a:endParaRPr>
          </a:p>
        </p:txBody>
      </p:sp>
      <p:sp>
        <p:nvSpPr>
          <p:cNvPr id="430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i="1" smtClean="0"/>
              <a:t>Gene expression analysis</a:t>
            </a:r>
            <a:r>
              <a:rPr lang="en-US" altLang="en-US" smtClean="0"/>
              <a:t>: In each and every organism, different genes are expressed in different cell and tissue types (spatial differences) and at different developmental stages (temporal differences). Analysis of these variations in gene expression will lead to a better understanding of disease states, targeting of drugs to specific cells, tissues or individuals, development of agricultural products, </a:t>
            </a:r>
            <a:r>
              <a:rPr lang="en-US" altLang="en-US" i="1" smtClean="0"/>
              <a:t>etc</a:t>
            </a:r>
            <a:r>
              <a:rPr lang="en-US" altLang="en-US" smtClean="0"/>
              <a:t>. Some computational tools available to perform such analyses will be discussed. </a:t>
            </a:r>
          </a:p>
          <a:p>
            <a:pPr eaLnBrk="1" hangingPunct="1"/>
            <a:endParaRPr lang="en-US" altLang="en-US" smtClean="0"/>
          </a:p>
        </p:txBody>
      </p:sp>
    </p:spTree>
    <p:extLst>
      <p:ext uri="{BB962C8B-B14F-4D97-AF65-F5344CB8AC3E}">
        <p14:creationId xmlns:p14="http://schemas.microsoft.com/office/powerpoint/2010/main" val="1390479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EE6E76B-ADE8-4E9A-A404-B75C21017637}" type="slidenum">
              <a:rPr lang="en-GB" altLang="en-US" smtClean="0">
                <a:latin typeface="Arial" panose="020B0604020202020204" pitchFamily="34" charset="0"/>
              </a:rPr>
              <a:pPr>
                <a:spcBef>
                  <a:spcPct val="0"/>
                </a:spcBef>
              </a:pPr>
              <a:t>12</a:t>
            </a:fld>
            <a:endParaRPr lang="en-GB" altLang="en-US" smtClean="0">
              <a:latin typeface="Arial" panose="020B0604020202020204" pitchFamily="34" charset="0"/>
            </a:endParaRPr>
          </a:p>
        </p:txBody>
      </p:sp>
      <p:sp>
        <p:nvSpPr>
          <p:cNvPr id="5017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518847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CB401DF-FB1E-4AE1-B1B0-C559C259CAAC}" type="slidenum">
              <a:rPr lang="en-GB" altLang="en-US" smtClean="0">
                <a:latin typeface="Arial" panose="020B0604020202020204" pitchFamily="34" charset="0"/>
              </a:rPr>
              <a:pPr>
                <a:spcBef>
                  <a:spcPct val="0"/>
                </a:spcBef>
              </a:pPr>
              <a:t>16</a:t>
            </a:fld>
            <a:endParaRPr lang="en-GB" altLang="en-US" smtClean="0">
              <a:latin typeface="Arial" panose="020B0604020202020204" pitchFamily="34"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2229535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05AB3DF-72C2-446C-A67C-705463D9F194}" type="slidenum">
              <a:rPr lang="en-GB" altLang="en-US" smtClean="0"/>
              <a:pPr/>
              <a:t>18</a:t>
            </a:fld>
            <a:endParaRPr lang="en-GB" altLang="en-US" smtClean="0"/>
          </a:p>
        </p:txBody>
      </p:sp>
    </p:spTree>
    <p:extLst>
      <p:ext uri="{BB962C8B-B14F-4D97-AF65-F5344CB8AC3E}">
        <p14:creationId xmlns:p14="http://schemas.microsoft.com/office/powerpoint/2010/main" val="1432707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40F6B8-B583-4824-B841-EF0D82872493}" type="slidenum">
              <a:rPr lang="en-GB" altLang="en-US" smtClean="0">
                <a:latin typeface="Arial" panose="020B0604020202020204" pitchFamily="34" charset="0"/>
              </a:rPr>
              <a:pPr>
                <a:spcBef>
                  <a:spcPct val="0"/>
                </a:spcBef>
              </a:pPr>
              <a:t>21</a:t>
            </a:fld>
            <a:endParaRPr lang="en-GB" altLang="en-US" smtClean="0">
              <a:latin typeface="Arial" panose="020B0604020202020204" pitchFamily="34" charset="0"/>
            </a:endParaRPr>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82674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BD0B29B-A3BB-4355-AB20-503D916FA438}" type="slidenum">
              <a:rPr lang="en-GB" altLang="en-US" smtClean="0">
                <a:latin typeface="Arial" panose="020B0604020202020204" pitchFamily="34" charset="0"/>
              </a:rPr>
              <a:pPr>
                <a:spcBef>
                  <a:spcPct val="0"/>
                </a:spcBef>
              </a:pPr>
              <a:t>23</a:t>
            </a:fld>
            <a:endParaRPr lang="en-GB" altLang="en-US" smtClean="0">
              <a:latin typeface="Arial" panose="020B0604020202020204" pitchFamily="34" charset="0"/>
            </a:endParaRPr>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908913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768070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501607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2B10A7-E021-4CF2-B53D-C2BF6E2C1A64}"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958901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2B10A7-E021-4CF2-B53D-C2BF6E2C1A64}"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192542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2B10A7-E021-4CF2-B53D-C2BF6E2C1A64}" type="datetimeFigureOut">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225108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2B10A7-E021-4CF2-B53D-C2BF6E2C1A64}" type="datetimeFigureOut">
              <a:rPr lang="en-GB" smtClean="0"/>
              <a:t>28/01/2021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898022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2B10A7-E021-4CF2-B53D-C2BF6E2C1A64}" type="datetimeFigureOut">
              <a:rPr lang="en-GB" smtClean="0"/>
              <a:t>28/01/2021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3679737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2B10A7-E021-4CF2-B53D-C2BF6E2C1A64}"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2001398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2B10A7-E021-4CF2-B53D-C2BF6E2C1A64}"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31561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429316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856463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9CEAE66-AA62-42AB-B183-DAD34CCC049E}" type="slidenum">
              <a:rPr lang="en-GB" altLang="en-US"/>
              <a:pPr>
                <a:defRPr/>
              </a:pPr>
              <a:t>‹#›</a:t>
            </a:fld>
            <a:endParaRPr lang="en-GB" altLang="en-US"/>
          </a:p>
        </p:txBody>
      </p:sp>
    </p:spTree>
    <p:extLst>
      <p:ext uri="{BB962C8B-B14F-4D97-AF65-F5344CB8AC3E}">
        <p14:creationId xmlns:p14="http://schemas.microsoft.com/office/powerpoint/2010/main" val="3193671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hart Placeholder 3"/>
          <p:cNvSpPr>
            <a:spLocks noGrp="1"/>
          </p:cNvSpPr>
          <p:nvPr>
            <p:ph type="chart" sz="half" idx="2"/>
          </p:nvPr>
        </p:nvSpPr>
        <p:spPr>
          <a:xfrm>
            <a:off x="6197600" y="1600201"/>
            <a:ext cx="5384800" cy="4525963"/>
          </a:xfrm>
        </p:spPr>
        <p:txBody>
          <a:bodyPr rtlCol="0">
            <a:normAutofit/>
          </a:bodyPr>
          <a:lstStyle/>
          <a:p>
            <a:pPr lvl="0"/>
            <a:endParaRPr lang="en-US" noProof="0" smtClean="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284B8FC9-77E9-4AAB-8065-8001E6EB79C8}" type="slidenum">
              <a:rPr lang="en-GB" altLang="en-US"/>
              <a:pPr>
                <a:defRPr/>
              </a:pPr>
              <a:t>‹#›</a:t>
            </a:fld>
            <a:endParaRPr lang="en-GB" altLang="en-US"/>
          </a:p>
        </p:txBody>
      </p:sp>
    </p:spTree>
    <p:extLst>
      <p:ext uri="{BB962C8B-B14F-4D97-AF65-F5344CB8AC3E}">
        <p14:creationId xmlns:p14="http://schemas.microsoft.com/office/powerpoint/2010/main" val="3783747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endParaRPr lang="en-GB" altLang="en-US"/>
          </a:p>
        </p:txBody>
      </p:sp>
      <p:sp>
        <p:nvSpPr>
          <p:cNvPr id="7" name="Footer Placeholder 4"/>
          <p:cNvSpPr>
            <a:spLocks noGrp="1"/>
          </p:cNvSpPr>
          <p:nvPr>
            <p:ph type="ftr" sz="quarter" idx="11"/>
          </p:nvPr>
        </p:nvSpPr>
        <p:spPr/>
        <p:txBody>
          <a:bodyPr/>
          <a:lstStyle>
            <a:lvl1pPr>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lvl1pPr>
          </a:lstStyle>
          <a:p>
            <a:pPr>
              <a:defRPr/>
            </a:pPr>
            <a:fld id="{F2D0F3D8-EAE3-4068-A1C1-C6E04A8C1AB9}" type="slidenum">
              <a:rPr lang="en-GB" altLang="en-US"/>
              <a:pPr>
                <a:defRPr/>
              </a:pPr>
              <a:t>‹#›</a:t>
            </a:fld>
            <a:endParaRPr lang="en-GB" altLang="en-US"/>
          </a:p>
        </p:txBody>
      </p:sp>
    </p:spTree>
    <p:extLst>
      <p:ext uri="{BB962C8B-B14F-4D97-AF65-F5344CB8AC3E}">
        <p14:creationId xmlns:p14="http://schemas.microsoft.com/office/powerpoint/2010/main" val="1753617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609600" y="1600201"/>
            <a:ext cx="10972800" cy="4525963"/>
          </a:xfrm>
        </p:spPr>
        <p:txBody>
          <a:bodyPr rtlCol="0">
            <a:normAutofit/>
          </a:bodyPr>
          <a:lstStyle/>
          <a:p>
            <a:pPr lvl="0"/>
            <a:endParaRPr lang="en-US" noProof="0" smtClean="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9DA2BA3-C832-4D91-B51F-6B95AE327DC6}" type="slidenum">
              <a:rPr lang="en-GB" altLang="en-US"/>
              <a:pPr>
                <a:defRPr/>
              </a:pPr>
              <a:t>‹#›</a:t>
            </a:fld>
            <a:endParaRPr lang="en-GB" altLang="en-US"/>
          </a:p>
        </p:txBody>
      </p:sp>
    </p:spTree>
    <p:extLst>
      <p:ext uri="{BB962C8B-B14F-4D97-AF65-F5344CB8AC3E}">
        <p14:creationId xmlns:p14="http://schemas.microsoft.com/office/powerpoint/2010/main" val="398210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2B10A7-E021-4CF2-B53D-C2BF6E2C1A64}" type="datetimeFigureOut">
              <a:rPr lang="en-GB" smtClean="0"/>
              <a:t>28/01/2021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7D4D75-033E-474C-8E48-ED1F084CBF27}" type="slidenum">
              <a:rPr lang="en-GB" smtClean="0"/>
              <a:t>‹#›</a:t>
            </a:fld>
            <a:endParaRPr lang="en-GB"/>
          </a:p>
        </p:txBody>
      </p:sp>
    </p:spTree>
    <p:extLst>
      <p:ext uri="{BB962C8B-B14F-4D97-AF65-F5344CB8AC3E}">
        <p14:creationId xmlns:p14="http://schemas.microsoft.com/office/powerpoint/2010/main" val="7477336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OEWOZS_JTgk"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8" Type="http://schemas.openxmlformats.org/officeDocument/2006/relationships/hyperlink" Target="https://ghr.nlm.nih.gov/gene/MLPH" TargetMode="External"/><Relationship Id="rId13" Type="http://schemas.openxmlformats.org/officeDocument/2006/relationships/hyperlink" Target="https://ghr.nlm.nih.gov/gene/SLC24A5" TargetMode="External"/><Relationship Id="rId18" Type="http://schemas.openxmlformats.org/officeDocument/2006/relationships/hyperlink" Target="https://ghr.nlm.nih.gov/gene/HERC2" TargetMode="External"/><Relationship Id="rId3" Type="http://schemas.openxmlformats.org/officeDocument/2006/relationships/hyperlink" Target="https://ghr.nlm.nih.gov/gene/ASIP" TargetMode="External"/><Relationship Id="rId21" Type="http://schemas.openxmlformats.org/officeDocument/2006/relationships/hyperlink" Target="https://ghr.nlm.nih.gov/gene/SLC24A4" TargetMode="External"/><Relationship Id="rId7" Type="http://schemas.openxmlformats.org/officeDocument/2006/relationships/hyperlink" Target="https://ghr.nlm.nih.gov/gene/KITLG" TargetMode="External"/><Relationship Id="rId12" Type="http://schemas.openxmlformats.org/officeDocument/2006/relationships/hyperlink" Target="https://ghr.nlm.nih.gov/gene/SLC45A2" TargetMode="External"/><Relationship Id="rId17" Type="http://schemas.openxmlformats.org/officeDocument/2006/relationships/hyperlink" Target="https://ghr.nlm.nih.gov/gene/GNAS" TargetMode="External"/><Relationship Id="rId2" Type="http://schemas.openxmlformats.org/officeDocument/2006/relationships/image" Target="../media/image13.png"/><Relationship Id="rId16" Type="http://schemas.openxmlformats.org/officeDocument/2006/relationships/hyperlink" Target="https://ghr.nlm.nih.gov/gene/ERCC6" TargetMode="External"/><Relationship Id="rId20" Type="http://schemas.openxmlformats.org/officeDocument/2006/relationships/hyperlink" Target="https://ghr.nlm.nih.gov/gene/OBSCN" TargetMode="External"/><Relationship Id="rId1" Type="http://schemas.openxmlformats.org/officeDocument/2006/relationships/slideLayout" Target="../slideLayouts/slideLayout12.xml"/><Relationship Id="rId6" Type="http://schemas.openxmlformats.org/officeDocument/2006/relationships/hyperlink" Target="https://ghr.nlm.nih.gov/gene/HPS3" TargetMode="External"/><Relationship Id="rId11" Type="http://schemas.openxmlformats.org/officeDocument/2006/relationships/hyperlink" Target="https://ghr.nlm.nih.gov/gene/OCA2" TargetMode="External"/><Relationship Id="rId5" Type="http://schemas.openxmlformats.org/officeDocument/2006/relationships/hyperlink" Target="https://ghr.nlm.nih.gov/gene/GPR143" TargetMode="External"/><Relationship Id="rId15" Type="http://schemas.openxmlformats.org/officeDocument/2006/relationships/hyperlink" Target="https://ghr.nlm.nih.gov/gene/TYR" TargetMode="External"/><Relationship Id="rId23" Type="http://schemas.openxmlformats.org/officeDocument/2006/relationships/hyperlink" Target="https://ghr.nlm.nih.gov/gene/MITF" TargetMode="External"/><Relationship Id="rId10" Type="http://schemas.openxmlformats.org/officeDocument/2006/relationships/hyperlink" Target="https://ghr.nlm.nih.gov/gene/MYO7A" TargetMode="External"/><Relationship Id="rId19" Type="http://schemas.openxmlformats.org/officeDocument/2006/relationships/hyperlink" Target="https://ghr.nlm.nih.gov/gene/IRF4" TargetMode="External"/><Relationship Id="rId4" Type="http://schemas.openxmlformats.org/officeDocument/2006/relationships/hyperlink" Target="https://ghr.nlm.nih.gov/gene/DTNBP1" TargetMode="External"/><Relationship Id="rId9" Type="http://schemas.openxmlformats.org/officeDocument/2006/relationships/hyperlink" Target="https://ghr.nlm.nih.gov/gene/MYO5A" TargetMode="External"/><Relationship Id="rId14" Type="http://schemas.openxmlformats.org/officeDocument/2006/relationships/hyperlink" Target="https://ghr.nlm.nih.gov/gene/TYRP1" TargetMode="External"/><Relationship Id="rId22" Type="http://schemas.openxmlformats.org/officeDocument/2006/relationships/hyperlink" Target="https://ghr.nlm.nih.gov/gene/TPCN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upload.wikimedia.org/wikipedia/en/1/11/AMY1gene.p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41_Ne5mS2ls&amp;feature=related" TargetMode="External"/><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upload.wikimedia.org/wikipedia/en/1/11/AMY1gene.p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saburchill.com/IBbiology/bio_hp.html"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youtube.com/watch?v=5bLEDd-PSTQ"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365126"/>
            <a:ext cx="7760558" cy="1325563"/>
          </a:xfrm>
        </p:spPr>
        <p:txBody>
          <a:bodyPr>
            <a:normAutofit/>
          </a:bodyPr>
          <a:lstStyle/>
          <a:p>
            <a:pPr algn="ctr"/>
            <a:r>
              <a:rPr lang="en-GB" sz="4000" b="1" dirty="0" smtClean="0">
                <a:solidFill>
                  <a:srgbClr val="FF0000"/>
                </a:solidFill>
              </a:rPr>
              <a:t>Genetics in Sport – gene expression</a:t>
            </a:r>
            <a:endParaRPr lang="en-GB" sz="4000" b="1" dirty="0">
              <a:solidFill>
                <a:srgbClr val="FF0000"/>
              </a:solidFill>
            </a:endParaRPr>
          </a:p>
        </p:txBody>
      </p:sp>
      <p:pic>
        <p:nvPicPr>
          <p:cNvPr id="4" name="Picture 3"/>
          <p:cNvPicPr>
            <a:picLocks noChangeAspect="1"/>
          </p:cNvPicPr>
          <p:nvPr/>
        </p:nvPicPr>
        <p:blipFill>
          <a:blip r:embed="rId2"/>
          <a:stretch>
            <a:fillRect/>
          </a:stretch>
        </p:blipFill>
        <p:spPr>
          <a:xfrm>
            <a:off x="7607654" y="541174"/>
            <a:ext cx="4188490" cy="2716408"/>
          </a:xfrm>
          <a:prstGeom prst="rect">
            <a:avLst/>
          </a:prstGeom>
        </p:spPr>
      </p:pic>
      <p:pic>
        <p:nvPicPr>
          <p:cNvPr id="5" name="Picture 4"/>
          <p:cNvPicPr>
            <a:picLocks noChangeAspect="1"/>
          </p:cNvPicPr>
          <p:nvPr/>
        </p:nvPicPr>
        <p:blipFill>
          <a:blip r:embed="rId3"/>
          <a:stretch>
            <a:fillRect/>
          </a:stretch>
        </p:blipFill>
        <p:spPr>
          <a:xfrm>
            <a:off x="630765" y="1690689"/>
            <a:ext cx="3082819" cy="2689174"/>
          </a:xfrm>
          <a:prstGeom prst="rect">
            <a:avLst/>
          </a:prstGeom>
        </p:spPr>
      </p:pic>
      <p:pic>
        <p:nvPicPr>
          <p:cNvPr id="6" name="Picture 5"/>
          <p:cNvPicPr>
            <a:picLocks noChangeAspect="1"/>
          </p:cNvPicPr>
          <p:nvPr/>
        </p:nvPicPr>
        <p:blipFill>
          <a:blip r:embed="rId4"/>
          <a:stretch>
            <a:fillRect/>
          </a:stretch>
        </p:blipFill>
        <p:spPr>
          <a:xfrm>
            <a:off x="4371721" y="1695471"/>
            <a:ext cx="2938484" cy="1562111"/>
          </a:xfrm>
          <a:prstGeom prst="rect">
            <a:avLst/>
          </a:prstGeom>
        </p:spPr>
      </p:pic>
      <p:pic>
        <p:nvPicPr>
          <p:cNvPr id="8" name="Picture 7"/>
          <p:cNvPicPr>
            <a:picLocks noChangeAspect="1"/>
          </p:cNvPicPr>
          <p:nvPr/>
        </p:nvPicPr>
        <p:blipFill>
          <a:blip r:embed="rId5"/>
          <a:stretch>
            <a:fillRect/>
          </a:stretch>
        </p:blipFill>
        <p:spPr>
          <a:xfrm>
            <a:off x="8135430" y="3626498"/>
            <a:ext cx="3578764" cy="2141551"/>
          </a:xfrm>
          <a:prstGeom prst="rect">
            <a:avLst/>
          </a:prstGeom>
        </p:spPr>
      </p:pic>
      <p:pic>
        <p:nvPicPr>
          <p:cNvPr id="9" name="Picture 8"/>
          <p:cNvPicPr>
            <a:picLocks noChangeAspect="1"/>
          </p:cNvPicPr>
          <p:nvPr/>
        </p:nvPicPr>
        <p:blipFill>
          <a:blip r:embed="rId6"/>
          <a:stretch>
            <a:fillRect/>
          </a:stretch>
        </p:blipFill>
        <p:spPr>
          <a:xfrm>
            <a:off x="551913" y="4547983"/>
            <a:ext cx="3268089" cy="2173023"/>
          </a:xfrm>
          <a:prstGeom prst="rect">
            <a:avLst/>
          </a:prstGeom>
        </p:spPr>
      </p:pic>
      <p:pic>
        <p:nvPicPr>
          <p:cNvPr id="10" name="Picture 9"/>
          <p:cNvPicPr>
            <a:picLocks noChangeAspect="1"/>
          </p:cNvPicPr>
          <p:nvPr/>
        </p:nvPicPr>
        <p:blipFill>
          <a:blip r:embed="rId7"/>
          <a:stretch>
            <a:fillRect/>
          </a:stretch>
        </p:blipFill>
        <p:spPr>
          <a:xfrm>
            <a:off x="4903423" y="3663299"/>
            <a:ext cx="2042167" cy="3057707"/>
          </a:xfrm>
          <a:prstGeom prst="rect">
            <a:avLst/>
          </a:prstGeom>
        </p:spPr>
      </p:pic>
    </p:spTree>
    <p:extLst>
      <p:ext uri="{BB962C8B-B14F-4D97-AF65-F5344CB8AC3E}">
        <p14:creationId xmlns:p14="http://schemas.microsoft.com/office/powerpoint/2010/main" val="42336424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ctrTitle"/>
          </p:nvPr>
        </p:nvSpPr>
        <p:spPr>
          <a:xfrm>
            <a:off x="2208213" y="476251"/>
            <a:ext cx="7772400" cy="576263"/>
          </a:xfrm>
        </p:spPr>
        <p:txBody>
          <a:bodyPr>
            <a:normAutofit fontScale="90000"/>
          </a:bodyPr>
          <a:lstStyle/>
          <a:p>
            <a:pPr eaLnBrk="1" hangingPunct="1"/>
            <a:r>
              <a:rPr lang="en-US" altLang="en-US" smtClean="0"/>
              <a:t>Genetics</a:t>
            </a:r>
          </a:p>
        </p:txBody>
      </p:sp>
      <p:pic>
        <p:nvPicPr>
          <p:cNvPr id="37891" name="Picture 7" descr="ANd9GcQd43iNIof9hcJ9yPdbN7qNaC83Zk5Gs01WcyxPsCfmEpNxU1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9122" y="1212932"/>
            <a:ext cx="28098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Rectangle 10"/>
          <p:cNvSpPr>
            <a:spLocks noChangeArrowheads="1"/>
          </p:cNvSpPr>
          <p:nvPr/>
        </p:nvSpPr>
        <p:spPr bwMode="auto">
          <a:xfrm>
            <a:off x="592721" y="4564483"/>
            <a:ext cx="223756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3600" dirty="0">
                <a:latin typeface="Arial" panose="020B0604020202020204" pitchFamily="34" charset="0"/>
              </a:rPr>
              <a:t>Epigenetics</a:t>
            </a:r>
          </a:p>
        </p:txBody>
      </p:sp>
      <p:sp>
        <p:nvSpPr>
          <p:cNvPr id="37893" name="Rectangle 11"/>
          <p:cNvSpPr>
            <a:spLocks noChangeArrowheads="1"/>
          </p:cNvSpPr>
          <p:nvPr/>
        </p:nvSpPr>
        <p:spPr bwMode="auto">
          <a:xfrm>
            <a:off x="533400" y="1467045"/>
            <a:ext cx="35274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3600" dirty="0">
                <a:latin typeface="Arial" panose="020B0604020202020204" pitchFamily="34" charset="0"/>
              </a:rPr>
              <a:t>Genetics</a:t>
            </a:r>
          </a:p>
        </p:txBody>
      </p:sp>
      <p:pic>
        <p:nvPicPr>
          <p:cNvPr id="37894" name="Picture 9" descr="Image result for dna histone structu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45662" y="4069751"/>
            <a:ext cx="2256796" cy="1695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4"/>
          <a:stretch>
            <a:fillRect/>
          </a:stretch>
        </p:blipFill>
        <p:spPr>
          <a:xfrm>
            <a:off x="5317834" y="1206001"/>
            <a:ext cx="7083932" cy="4558811"/>
          </a:xfrm>
          <a:prstGeom prst="rect">
            <a:avLst/>
          </a:prstGeom>
        </p:spPr>
      </p:pic>
    </p:spTree>
    <p:extLst>
      <p:ext uri="{BB962C8B-B14F-4D97-AF65-F5344CB8AC3E}">
        <p14:creationId xmlns:p14="http://schemas.microsoft.com/office/powerpoint/2010/main" val="15051494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702767" y="198438"/>
            <a:ext cx="6403910" cy="1325563"/>
          </a:xfrm>
        </p:spPr>
        <p:txBody>
          <a:bodyPr/>
          <a:lstStyle/>
          <a:p>
            <a:pPr eaLnBrk="1" hangingPunct="1"/>
            <a:r>
              <a:rPr lang="en-US" altLang="en-US" dirty="0" smtClean="0"/>
              <a:t>What is the Genetic Code?</a:t>
            </a:r>
            <a:endParaRPr lang="en-US" altLang="en-US" dirty="0" smtClean="0"/>
          </a:p>
        </p:txBody>
      </p:sp>
      <p:sp>
        <p:nvSpPr>
          <p:cNvPr id="38915" name="Rectangle 3"/>
          <p:cNvSpPr>
            <a:spLocks noGrp="1" noChangeArrowheads="1"/>
          </p:cNvSpPr>
          <p:nvPr>
            <p:ph idx="1"/>
          </p:nvPr>
        </p:nvSpPr>
        <p:spPr>
          <a:xfrm>
            <a:off x="149290" y="1356049"/>
            <a:ext cx="9196873" cy="5299545"/>
          </a:xfrm>
        </p:spPr>
        <p:txBody>
          <a:bodyPr/>
          <a:lstStyle/>
          <a:p>
            <a:pPr marL="0" indent="0">
              <a:buNone/>
              <a:defRPr/>
            </a:pPr>
            <a:r>
              <a:rPr lang="en-GB" altLang="en-US" dirty="0" smtClean="0"/>
              <a:t>Proteins are the </a:t>
            </a:r>
            <a:r>
              <a:rPr lang="en-GB" altLang="en-US" i="1" dirty="0" smtClean="0"/>
              <a:t>functional units</a:t>
            </a:r>
            <a:r>
              <a:rPr lang="en-GB" altLang="en-US" dirty="0" smtClean="0"/>
              <a:t> of life.</a:t>
            </a:r>
          </a:p>
          <a:p>
            <a:pPr marL="0" indent="0">
              <a:buNone/>
              <a:defRPr/>
            </a:pPr>
            <a:r>
              <a:rPr lang="en-GB" altLang="en-US" dirty="0" smtClean="0"/>
              <a:t>DNA makes RNA makes Protein</a:t>
            </a:r>
          </a:p>
          <a:p>
            <a:pPr eaLnBrk="1" hangingPunct="1">
              <a:defRPr/>
            </a:pPr>
            <a:endParaRPr lang="en-GB" altLang="en-US" dirty="0" smtClean="0"/>
          </a:p>
          <a:p>
            <a:pPr eaLnBrk="1" hangingPunct="1">
              <a:buFontTx/>
              <a:buNone/>
              <a:defRPr/>
            </a:pPr>
            <a:endParaRPr lang="en-US" altLang="en-US" dirty="0" smtClean="0"/>
          </a:p>
        </p:txBody>
      </p:sp>
      <p:sp>
        <p:nvSpPr>
          <p:cNvPr id="38916" name="AutoShape 5" descr="9k="/>
          <p:cNvSpPr>
            <a:spLocks noChangeAspect="1" noChangeArrowheads="1"/>
          </p:cNvSpPr>
          <p:nvPr/>
        </p:nvSpPr>
        <p:spPr bwMode="auto">
          <a:xfrm>
            <a:off x="1679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38917" name="AutoShape 7" descr="9k="/>
          <p:cNvSpPr>
            <a:spLocks noChangeAspect="1" noChangeArrowheads="1"/>
          </p:cNvSpPr>
          <p:nvPr/>
        </p:nvSpPr>
        <p:spPr bwMode="auto">
          <a:xfrm>
            <a:off x="1679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pic>
        <p:nvPicPr>
          <p:cNvPr id="38918" name="Picture 9" descr="i7_i6_primary-secondary-teritiary-quaternary-structures-of-haemoglob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8593" y="2289175"/>
            <a:ext cx="5010150" cy="380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9" name="Rectangle 3"/>
          <p:cNvSpPr txBox="1">
            <a:spLocks noChangeArrowheads="1"/>
          </p:cNvSpPr>
          <p:nvPr/>
        </p:nvSpPr>
        <p:spPr bwMode="auto">
          <a:xfrm>
            <a:off x="1679576" y="6092826"/>
            <a:ext cx="856932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pPr>
            <a:r>
              <a:rPr lang="en-GB" altLang="en-US" sz="2800">
                <a:latin typeface="Arial" panose="020B0604020202020204" pitchFamily="34" charset="0"/>
                <a:hlinkClick r:id="rId3"/>
              </a:rPr>
              <a:t>http://www.youtube.com/watch?v=OEWOZS_JTgk</a:t>
            </a:r>
            <a:r>
              <a:rPr lang="en-GB" altLang="en-US" sz="2800">
                <a:latin typeface="Arial" panose="020B0604020202020204" pitchFamily="34" charset="0"/>
              </a:rPr>
              <a:t> </a:t>
            </a:r>
          </a:p>
        </p:txBody>
      </p:sp>
    </p:spTree>
    <p:extLst>
      <p:ext uri="{BB962C8B-B14F-4D97-AF65-F5344CB8AC3E}">
        <p14:creationId xmlns:p14="http://schemas.microsoft.com/office/powerpoint/2010/main" val="24556778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smtClean="0"/>
              <a:t>Terminology</a:t>
            </a:r>
          </a:p>
        </p:txBody>
      </p:sp>
      <p:sp>
        <p:nvSpPr>
          <p:cNvPr id="39939" name="Rectangle 3"/>
          <p:cNvSpPr>
            <a:spLocks noGrp="1" noChangeArrowheads="1"/>
          </p:cNvSpPr>
          <p:nvPr>
            <p:ph sz="half" idx="1"/>
          </p:nvPr>
        </p:nvSpPr>
        <p:spPr/>
        <p:txBody>
          <a:bodyPr>
            <a:normAutofit lnSpcReduction="10000"/>
          </a:bodyPr>
          <a:lstStyle/>
          <a:p>
            <a:pPr eaLnBrk="1" hangingPunct="1">
              <a:lnSpc>
                <a:spcPct val="80000"/>
              </a:lnSpc>
            </a:pPr>
            <a:r>
              <a:rPr lang="en-US" altLang="en-US" sz="3200"/>
              <a:t>Gene</a:t>
            </a:r>
          </a:p>
          <a:p>
            <a:pPr eaLnBrk="1" hangingPunct="1">
              <a:lnSpc>
                <a:spcPct val="80000"/>
              </a:lnSpc>
            </a:pPr>
            <a:r>
              <a:rPr lang="en-US" altLang="en-US" sz="3200"/>
              <a:t>DNA</a:t>
            </a:r>
          </a:p>
          <a:p>
            <a:pPr eaLnBrk="1" hangingPunct="1">
              <a:lnSpc>
                <a:spcPct val="80000"/>
              </a:lnSpc>
            </a:pPr>
            <a:r>
              <a:rPr lang="en-US" altLang="en-US" sz="3200"/>
              <a:t>RNA</a:t>
            </a:r>
          </a:p>
          <a:p>
            <a:pPr eaLnBrk="1" hangingPunct="1">
              <a:lnSpc>
                <a:spcPct val="80000"/>
              </a:lnSpc>
            </a:pPr>
            <a:r>
              <a:rPr lang="en-US" altLang="en-US" sz="3200"/>
              <a:t>mRNA</a:t>
            </a:r>
          </a:p>
          <a:p>
            <a:pPr eaLnBrk="1" hangingPunct="1">
              <a:lnSpc>
                <a:spcPct val="80000"/>
              </a:lnSpc>
            </a:pPr>
            <a:r>
              <a:rPr lang="en-GB" altLang="en-US" sz="3200"/>
              <a:t>tRNA</a:t>
            </a:r>
            <a:endParaRPr lang="en-US" altLang="en-US" sz="3200"/>
          </a:p>
          <a:p>
            <a:pPr eaLnBrk="1" hangingPunct="1">
              <a:lnSpc>
                <a:spcPct val="80000"/>
              </a:lnSpc>
            </a:pPr>
            <a:r>
              <a:rPr lang="en-US" altLang="en-US" sz="3200"/>
              <a:t>Ribosome</a:t>
            </a:r>
          </a:p>
          <a:p>
            <a:pPr eaLnBrk="1" hangingPunct="1">
              <a:lnSpc>
                <a:spcPct val="80000"/>
              </a:lnSpc>
            </a:pPr>
            <a:r>
              <a:rPr lang="en-US" altLang="en-US" sz="3200"/>
              <a:t>Genome</a:t>
            </a:r>
          </a:p>
          <a:p>
            <a:pPr eaLnBrk="1" hangingPunct="1">
              <a:lnSpc>
                <a:spcPct val="80000"/>
              </a:lnSpc>
            </a:pPr>
            <a:r>
              <a:rPr lang="en-GB" altLang="en-US" sz="3200"/>
              <a:t>Translation</a:t>
            </a:r>
          </a:p>
          <a:p>
            <a:pPr eaLnBrk="1" hangingPunct="1">
              <a:lnSpc>
                <a:spcPct val="80000"/>
              </a:lnSpc>
            </a:pPr>
            <a:r>
              <a:rPr lang="en-GB" altLang="en-US" sz="3200"/>
              <a:t>Transcription</a:t>
            </a:r>
          </a:p>
          <a:p>
            <a:pPr eaLnBrk="1" hangingPunct="1">
              <a:lnSpc>
                <a:spcPct val="80000"/>
              </a:lnSpc>
            </a:pPr>
            <a:endParaRPr lang="en-US" altLang="en-US" smtClean="0"/>
          </a:p>
          <a:p>
            <a:pPr eaLnBrk="1" hangingPunct="1">
              <a:lnSpc>
                <a:spcPct val="80000"/>
              </a:lnSpc>
            </a:pPr>
            <a:endParaRPr lang="en-US" altLang="en-US" smtClean="0"/>
          </a:p>
        </p:txBody>
      </p:sp>
      <p:sp>
        <p:nvSpPr>
          <p:cNvPr id="39940" name="Content Placeholder 1"/>
          <p:cNvSpPr>
            <a:spLocks noGrp="1"/>
          </p:cNvSpPr>
          <p:nvPr>
            <p:ph sz="half" idx="2"/>
          </p:nvPr>
        </p:nvSpPr>
        <p:spPr/>
        <p:txBody>
          <a:bodyPr>
            <a:normAutofit lnSpcReduction="10000"/>
          </a:bodyPr>
          <a:lstStyle/>
          <a:p>
            <a:pPr eaLnBrk="1" hangingPunct="1">
              <a:lnSpc>
                <a:spcPct val="80000"/>
              </a:lnSpc>
            </a:pPr>
            <a:r>
              <a:rPr lang="en-US" altLang="en-US" sz="3200"/>
              <a:t>Neucleotide</a:t>
            </a:r>
          </a:p>
          <a:p>
            <a:pPr eaLnBrk="1" hangingPunct="1">
              <a:lnSpc>
                <a:spcPct val="80000"/>
              </a:lnSpc>
            </a:pPr>
            <a:endParaRPr lang="en-US" altLang="en-US" sz="3200"/>
          </a:p>
          <a:p>
            <a:pPr eaLnBrk="1" hangingPunct="1">
              <a:lnSpc>
                <a:spcPct val="80000"/>
              </a:lnSpc>
            </a:pPr>
            <a:r>
              <a:rPr lang="en-US" altLang="en-US" sz="3200"/>
              <a:t>A - Adenine</a:t>
            </a:r>
          </a:p>
          <a:p>
            <a:pPr eaLnBrk="1" hangingPunct="1">
              <a:lnSpc>
                <a:spcPct val="80000"/>
              </a:lnSpc>
            </a:pPr>
            <a:r>
              <a:rPr lang="en-US" altLang="en-US" sz="3200"/>
              <a:t>T - Thymine</a:t>
            </a:r>
          </a:p>
          <a:p>
            <a:pPr eaLnBrk="1" hangingPunct="1">
              <a:lnSpc>
                <a:spcPct val="80000"/>
              </a:lnSpc>
            </a:pPr>
            <a:r>
              <a:rPr lang="en-US" altLang="en-US" sz="3200"/>
              <a:t>C - Cytosine</a:t>
            </a:r>
          </a:p>
          <a:p>
            <a:pPr eaLnBrk="1" hangingPunct="1">
              <a:lnSpc>
                <a:spcPct val="80000"/>
              </a:lnSpc>
            </a:pPr>
            <a:r>
              <a:rPr lang="en-US" altLang="en-US" sz="3200"/>
              <a:t>G - Guanine</a:t>
            </a:r>
          </a:p>
          <a:p>
            <a:pPr eaLnBrk="1" hangingPunct="1">
              <a:lnSpc>
                <a:spcPct val="80000"/>
              </a:lnSpc>
            </a:pPr>
            <a:r>
              <a:rPr lang="en-US" altLang="en-US" sz="3200"/>
              <a:t>U – Uracil</a:t>
            </a:r>
          </a:p>
          <a:p>
            <a:pPr eaLnBrk="1" hangingPunct="1"/>
            <a:endParaRPr lang="en-GB" altLang="en-US" smtClean="0"/>
          </a:p>
        </p:txBody>
      </p:sp>
    </p:spTree>
    <p:extLst>
      <p:ext uri="{BB962C8B-B14F-4D97-AF65-F5344CB8AC3E}">
        <p14:creationId xmlns:p14="http://schemas.microsoft.com/office/powerpoint/2010/main" val="4972192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ctrTitle"/>
          </p:nvPr>
        </p:nvSpPr>
        <p:spPr>
          <a:xfrm>
            <a:off x="2208213" y="260350"/>
            <a:ext cx="7772400" cy="865188"/>
          </a:xfrm>
        </p:spPr>
        <p:txBody>
          <a:bodyPr>
            <a:normAutofit fontScale="90000"/>
          </a:bodyPr>
          <a:lstStyle/>
          <a:p>
            <a:pPr eaLnBrk="1" hangingPunct="1"/>
            <a:r>
              <a:rPr lang="en-US" altLang="en-US" smtClean="0"/>
              <a:t>Gene Expression</a:t>
            </a:r>
          </a:p>
        </p:txBody>
      </p:sp>
      <p:sp>
        <p:nvSpPr>
          <p:cNvPr id="38915" name="Rectangle 3"/>
          <p:cNvSpPr>
            <a:spLocks noGrp="1" noChangeArrowheads="1"/>
          </p:cNvSpPr>
          <p:nvPr>
            <p:ph type="subTitle" idx="1"/>
          </p:nvPr>
        </p:nvSpPr>
        <p:spPr>
          <a:xfrm>
            <a:off x="1418254" y="1125538"/>
            <a:ext cx="7878148" cy="5327650"/>
          </a:xfrm>
        </p:spPr>
        <p:txBody>
          <a:bodyPr rtlCol="0">
            <a:normAutofit fontScale="92500" lnSpcReduction="20000"/>
          </a:bodyPr>
          <a:lstStyle/>
          <a:p>
            <a:pPr algn="l">
              <a:lnSpc>
                <a:spcPct val="80000"/>
              </a:lnSpc>
              <a:buFontTx/>
              <a:buChar char="•"/>
              <a:defRPr/>
            </a:pPr>
            <a:r>
              <a:rPr lang="en-US" altLang="en-US" sz="2000" dirty="0"/>
              <a:t>Internal stimulus – detects need for new proteins</a:t>
            </a:r>
          </a:p>
          <a:p>
            <a:pPr algn="l">
              <a:lnSpc>
                <a:spcPct val="80000"/>
              </a:lnSpc>
              <a:buFontTx/>
              <a:buChar char="•"/>
              <a:defRPr/>
            </a:pPr>
            <a:endParaRPr lang="en-US" altLang="en-US" sz="2000" dirty="0"/>
          </a:p>
          <a:p>
            <a:pPr algn="l">
              <a:lnSpc>
                <a:spcPct val="80000"/>
              </a:lnSpc>
              <a:buFontTx/>
              <a:buChar char="•"/>
              <a:defRPr/>
            </a:pPr>
            <a:r>
              <a:rPr lang="en-US" altLang="en-US" sz="2000" dirty="0"/>
              <a:t>Genetic – defines the protein code</a:t>
            </a:r>
          </a:p>
          <a:p>
            <a:pPr algn="l">
              <a:lnSpc>
                <a:spcPct val="80000"/>
              </a:lnSpc>
              <a:buFontTx/>
              <a:buChar char="•"/>
              <a:defRPr/>
            </a:pPr>
            <a:endParaRPr lang="en-US" altLang="en-US" sz="2000" dirty="0"/>
          </a:p>
          <a:p>
            <a:pPr algn="l">
              <a:lnSpc>
                <a:spcPct val="80000"/>
              </a:lnSpc>
              <a:buFontTx/>
              <a:buChar char="•"/>
              <a:defRPr/>
            </a:pPr>
            <a:r>
              <a:rPr lang="en-US" altLang="en-US" sz="2000" dirty="0"/>
              <a:t>Epigenetics – allows access to the DNA for reading</a:t>
            </a:r>
          </a:p>
          <a:p>
            <a:pPr algn="l">
              <a:lnSpc>
                <a:spcPct val="80000"/>
              </a:lnSpc>
              <a:buFontTx/>
              <a:buChar char="•"/>
              <a:defRPr/>
            </a:pPr>
            <a:endParaRPr lang="en-US" altLang="en-US" sz="2000" dirty="0"/>
          </a:p>
          <a:p>
            <a:pPr algn="l">
              <a:lnSpc>
                <a:spcPct val="80000"/>
              </a:lnSpc>
              <a:buFontTx/>
              <a:buChar char="•"/>
              <a:defRPr/>
            </a:pPr>
            <a:r>
              <a:rPr lang="en-US" altLang="en-US" sz="2000" dirty="0"/>
              <a:t>mRNA Polymerase - reads the code </a:t>
            </a:r>
          </a:p>
          <a:p>
            <a:pPr algn="l">
              <a:lnSpc>
                <a:spcPct val="80000"/>
              </a:lnSpc>
              <a:buFontTx/>
              <a:buChar char="•"/>
              <a:defRPr/>
            </a:pPr>
            <a:endParaRPr lang="en-US" altLang="en-US" sz="2000" dirty="0"/>
          </a:p>
          <a:p>
            <a:pPr algn="l">
              <a:lnSpc>
                <a:spcPct val="80000"/>
              </a:lnSpc>
              <a:buFontTx/>
              <a:buChar char="•"/>
              <a:defRPr/>
            </a:pPr>
            <a:r>
              <a:rPr lang="en-US" altLang="en-US" sz="2000" dirty="0"/>
              <a:t>Transcription – copying DNA </a:t>
            </a:r>
          </a:p>
          <a:p>
            <a:pPr algn="l">
              <a:lnSpc>
                <a:spcPct val="80000"/>
              </a:lnSpc>
              <a:buFontTx/>
              <a:buChar char="•"/>
              <a:defRPr/>
            </a:pPr>
            <a:endParaRPr lang="en-US" altLang="en-US" sz="2000" dirty="0"/>
          </a:p>
          <a:p>
            <a:pPr algn="l">
              <a:lnSpc>
                <a:spcPct val="80000"/>
              </a:lnSpc>
              <a:buFontTx/>
              <a:buChar char="•"/>
              <a:defRPr/>
            </a:pPr>
            <a:r>
              <a:rPr lang="en-US" altLang="en-US" sz="2000" dirty="0"/>
              <a:t>Translation – making the new protein</a:t>
            </a:r>
          </a:p>
          <a:p>
            <a:pPr algn="l">
              <a:lnSpc>
                <a:spcPct val="80000"/>
              </a:lnSpc>
              <a:buFontTx/>
              <a:buChar char="•"/>
              <a:defRPr/>
            </a:pPr>
            <a:endParaRPr lang="en-US" altLang="en-US" sz="2000" dirty="0"/>
          </a:p>
          <a:p>
            <a:pPr algn="l">
              <a:lnSpc>
                <a:spcPct val="80000"/>
              </a:lnSpc>
              <a:buFontTx/>
              <a:buChar char="•"/>
              <a:defRPr/>
            </a:pPr>
            <a:r>
              <a:rPr lang="en-US" altLang="en-US" sz="2000" dirty="0"/>
              <a:t>Ribosomes –and combines amino acids.</a:t>
            </a:r>
          </a:p>
          <a:p>
            <a:pPr algn="l">
              <a:lnSpc>
                <a:spcPct val="80000"/>
              </a:lnSpc>
              <a:buFontTx/>
              <a:buChar char="•"/>
              <a:defRPr/>
            </a:pPr>
            <a:endParaRPr lang="en-US" altLang="en-US" sz="2000" dirty="0"/>
          </a:p>
          <a:p>
            <a:pPr algn="l">
              <a:lnSpc>
                <a:spcPct val="80000"/>
              </a:lnSpc>
              <a:buFontTx/>
              <a:buChar char="•"/>
              <a:defRPr/>
            </a:pPr>
            <a:r>
              <a:rPr lang="en-US" altLang="en-US" sz="2000" dirty="0"/>
              <a:t>New protein released into cell</a:t>
            </a:r>
          </a:p>
          <a:p>
            <a:pPr algn="l">
              <a:lnSpc>
                <a:spcPct val="80000"/>
              </a:lnSpc>
              <a:buFontTx/>
              <a:buChar char="•"/>
              <a:defRPr/>
            </a:pPr>
            <a:endParaRPr lang="en-US" altLang="en-US" sz="2000" dirty="0"/>
          </a:p>
          <a:p>
            <a:pPr algn="l">
              <a:lnSpc>
                <a:spcPct val="80000"/>
              </a:lnSpc>
              <a:buFontTx/>
              <a:buChar char="•"/>
              <a:defRPr/>
            </a:pPr>
            <a:r>
              <a:rPr lang="en-US" altLang="en-US" sz="2000" dirty="0"/>
              <a:t>New protein deposited into circulation</a:t>
            </a:r>
          </a:p>
          <a:p>
            <a:pPr>
              <a:lnSpc>
                <a:spcPct val="80000"/>
              </a:lnSpc>
              <a:defRPr/>
            </a:pPr>
            <a:endParaRPr lang="en-US" altLang="en-US" sz="2000" dirty="0"/>
          </a:p>
        </p:txBody>
      </p:sp>
    </p:spTree>
    <p:extLst>
      <p:ext uri="{BB962C8B-B14F-4D97-AF65-F5344CB8AC3E}">
        <p14:creationId xmlns:p14="http://schemas.microsoft.com/office/powerpoint/2010/main" val="16806388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911350" y="115888"/>
            <a:ext cx="8229600" cy="779462"/>
          </a:xfrm>
        </p:spPr>
        <p:txBody>
          <a:bodyPr/>
          <a:lstStyle/>
          <a:p>
            <a:pPr eaLnBrk="1" hangingPunct="1"/>
            <a:r>
              <a:rPr lang="en-GB" altLang="en-US" smtClean="0"/>
              <a:t>The Genome</a:t>
            </a:r>
            <a:endParaRPr lang="en-US" altLang="en-US" smtClean="0"/>
          </a:p>
        </p:txBody>
      </p:sp>
      <p:sp>
        <p:nvSpPr>
          <p:cNvPr id="41987" name="Rectangle 3"/>
          <p:cNvSpPr>
            <a:spLocks noGrp="1" noChangeArrowheads="1"/>
          </p:cNvSpPr>
          <p:nvPr>
            <p:ph type="body" sz="half" idx="1"/>
          </p:nvPr>
        </p:nvSpPr>
        <p:spPr>
          <a:xfrm>
            <a:off x="1524000" y="908050"/>
            <a:ext cx="8743950" cy="2736850"/>
          </a:xfrm>
        </p:spPr>
        <p:txBody>
          <a:bodyPr rtlCol="0">
            <a:normAutofit fontScale="92500" lnSpcReduction="10000"/>
          </a:bodyPr>
          <a:lstStyle/>
          <a:p>
            <a:pPr algn="ctr">
              <a:buNone/>
              <a:defRPr/>
            </a:pPr>
            <a:r>
              <a:rPr lang="en-GB" altLang="en-US" dirty="0"/>
              <a:t>	The entirety of an organism's hereditary information encoded in sequences of DNA and distributed in 46 (23 pairs) of chromosomes of between 400 to 3340 genes long. </a:t>
            </a:r>
          </a:p>
          <a:p>
            <a:pPr>
              <a:buNone/>
              <a:defRPr/>
            </a:pPr>
            <a:endParaRPr lang="en-GB" altLang="en-US" dirty="0"/>
          </a:p>
          <a:p>
            <a:pPr>
              <a:buNone/>
              <a:defRPr/>
            </a:pPr>
            <a:r>
              <a:rPr lang="en-GB" altLang="en-US" dirty="0"/>
              <a:t>	Each gene contains sequences of base pairs A,T,C,G.</a:t>
            </a:r>
          </a:p>
          <a:p>
            <a:pPr lvl="1">
              <a:defRPr/>
            </a:pPr>
            <a:endParaRPr lang="en-GB" altLang="en-US" dirty="0"/>
          </a:p>
          <a:p>
            <a:pPr>
              <a:buNone/>
              <a:defRPr/>
            </a:pPr>
            <a:r>
              <a:rPr lang="en-GB" altLang="en-US" dirty="0"/>
              <a:t>	</a:t>
            </a:r>
            <a:endParaRPr lang="en-US" altLang="en-US" dirty="0"/>
          </a:p>
        </p:txBody>
      </p:sp>
      <p:sp>
        <p:nvSpPr>
          <p:cNvPr id="41988" name="AutoShape 8" descr="Image result for genes 23"/>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41989" name="AutoShape 10" descr="Image result for genes 23"/>
          <p:cNvSpPr>
            <a:spLocks noChangeAspect="1" noChangeArrowheads="1"/>
          </p:cNvSpPr>
          <p:nvPr/>
        </p:nvSpPr>
        <p:spPr bwMode="auto">
          <a:xfrm>
            <a:off x="1831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pic>
        <p:nvPicPr>
          <p:cNvPr id="41990" name="Picture 12" descr="Image result for genes 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3141664"/>
            <a:ext cx="6840537"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57939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t>DNA</a:t>
            </a:r>
          </a:p>
        </p:txBody>
      </p:sp>
      <p:sp>
        <p:nvSpPr>
          <p:cNvPr id="44035" name="Rectangle 4"/>
          <p:cNvSpPr>
            <a:spLocks noGrp="1" noChangeArrowheads="1"/>
          </p:cNvSpPr>
          <p:nvPr>
            <p:ph type="body" sz="half" idx="1"/>
          </p:nvPr>
        </p:nvSpPr>
        <p:spPr>
          <a:xfrm>
            <a:off x="1981200" y="1600201"/>
            <a:ext cx="4330700" cy="4525963"/>
          </a:xfrm>
          <a:noFill/>
        </p:spPr>
        <p:txBody>
          <a:bodyPr/>
          <a:lstStyle/>
          <a:p>
            <a:pPr eaLnBrk="1" hangingPunct="1">
              <a:buFontTx/>
              <a:buNone/>
            </a:pPr>
            <a:r>
              <a:rPr lang="en-US" altLang="en-US" sz="2400" b="1"/>
              <a:t>Crick and Wilkins 1953</a:t>
            </a:r>
            <a:r>
              <a:rPr lang="en-US" altLang="en-US" sz="2400"/>
              <a:t> proposed the double-helix structure of DNA </a:t>
            </a:r>
          </a:p>
          <a:p>
            <a:pPr eaLnBrk="1" hangingPunct="1">
              <a:buFontTx/>
              <a:buNone/>
            </a:pPr>
            <a:r>
              <a:rPr lang="en-US" altLang="en-US"/>
              <a:t>	(</a:t>
            </a:r>
            <a:r>
              <a:rPr lang="en-US" altLang="en-US" sz="2400"/>
              <a:t>Nobel Prize 1962).</a:t>
            </a:r>
          </a:p>
          <a:p>
            <a:pPr eaLnBrk="1" hangingPunct="1">
              <a:buFontTx/>
              <a:buNone/>
            </a:pPr>
            <a:endParaRPr lang="en-GB" altLang="en-US"/>
          </a:p>
          <a:p>
            <a:pPr eaLnBrk="1" hangingPunct="1">
              <a:buFontTx/>
              <a:buNone/>
            </a:pPr>
            <a:r>
              <a:rPr lang="en-GB" altLang="en-US" sz="2400"/>
              <a:t>Human Genome Project, 2000</a:t>
            </a:r>
          </a:p>
          <a:p>
            <a:pPr eaLnBrk="1" hangingPunct="1">
              <a:buFontTx/>
              <a:buNone/>
            </a:pPr>
            <a:r>
              <a:rPr lang="en-GB" altLang="en-US"/>
              <a:t>	Determined the sequences of base pairs making up genes the human genome.</a:t>
            </a:r>
            <a:endParaRPr lang="en-US" altLang="en-US"/>
          </a:p>
          <a:p>
            <a:pPr eaLnBrk="1" hangingPunct="1"/>
            <a:endParaRPr lang="en-US" altLang="en-US"/>
          </a:p>
          <a:p>
            <a:pPr eaLnBrk="1" hangingPunct="1"/>
            <a:endParaRPr lang="en-US" altLang="en-US"/>
          </a:p>
        </p:txBody>
      </p:sp>
      <p:pic>
        <p:nvPicPr>
          <p:cNvPr id="44036" name="Picture 8"/>
          <p:cNvPicPr>
            <a:picLocks noGrp="1" noChangeAspect="1" noChangeArrowheads="1"/>
          </p:cNvPicPr>
          <p:nvPr>
            <p:ph type="chart" sz="half" idx="2"/>
          </p:nvPr>
        </p:nvPicPr>
        <p:blipFill>
          <a:blip r:embed="rId2">
            <a:extLst>
              <a:ext uri="{28A0092B-C50C-407E-A947-70E740481C1C}">
                <a14:useLocalDpi xmlns:a14="http://schemas.microsoft.com/office/drawing/2010/main" val="0"/>
              </a:ext>
            </a:extLst>
          </a:blip>
          <a:srcRect/>
          <a:stretch>
            <a:fillRect/>
          </a:stretch>
        </p:blipFill>
        <p:spPr>
          <a:xfrm>
            <a:off x="6207126" y="1052514"/>
            <a:ext cx="4460875" cy="5000625"/>
          </a:xfrm>
        </p:spPr>
      </p:pic>
    </p:spTree>
    <p:extLst>
      <p:ext uri="{BB962C8B-B14F-4D97-AF65-F5344CB8AC3E}">
        <p14:creationId xmlns:p14="http://schemas.microsoft.com/office/powerpoint/2010/main" val="1816879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992313" y="115888"/>
            <a:ext cx="8229600" cy="779462"/>
          </a:xfrm>
        </p:spPr>
        <p:txBody>
          <a:bodyPr/>
          <a:lstStyle/>
          <a:p>
            <a:pPr eaLnBrk="1" hangingPunct="1"/>
            <a:r>
              <a:rPr lang="en-GB" altLang="en-US" smtClean="0"/>
              <a:t>The Gene</a:t>
            </a:r>
          </a:p>
        </p:txBody>
      </p:sp>
      <p:sp>
        <p:nvSpPr>
          <p:cNvPr id="45059" name="Rectangle 3"/>
          <p:cNvSpPr>
            <a:spLocks noGrp="1" noChangeArrowheads="1"/>
          </p:cNvSpPr>
          <p:nvPr>
            <p:ph type="body" sz="half" idx="1"/>
          </p:nvPr>
        </p:nvSpPr>
        <p:spPr>
          <a:xfrm>
            <a:off x="2424114" y="908051"/>
            <a:ext cx="7488237" cy="1800225"/>
          </a:xfrm>
        </p:spPr>
        <p:txBody>
          <a:bodyPr rtlCol="0">
            <a:normAutofit lnSpcReduction="10000"/>
          </a:bodyPr>
          <a:lstStyle/>
          <a:p>
            <a:pPr>
              <a:buNone/>
              <a:defRPr/>
            </a:pPr>
            <a:r>
              <a:rPr lang="en-GB" altLang="en-US" i="1" dirty="0"/>
              <a:t>	“a locatable region of genomic sequence, corresponding to a unit of inheritance, which is associated with regulatory regions, transcribed regions, and or other functional sequence regions</a:t>
            </a:r>
            <a:r>
              <a:rPr lang="en-GB" altLang="en-US" dirty="0"/>
              <a:t> " </a:t>
            </a:r>
          </a:p>
        </p:txBody>
      </p:sp>
      <p:pic>
        <p:nvPicPr>
          <p:cNvPr id="4506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70689" y="2420939"/>
            <a:ext cx="3900487" cy="3119437"/>
          </a:xfrm>
        </p:spPr>
      </p:pic>
      <p:sp>
        <p:nvSpPr>
          <p:cNvPr id="45061" name="Rectangle 1"/>
          <p:cNvSpPr>
            <a:spLocks noChangeArrowheads="1"/>
          </p:cNvSpPr>
          <p:nvPr/>
        </p:nvSpPr>
        <p:spPr bwMode="auto">
          <a:xfrm>
            <a:off x="1524001" y="2781301"/>
            <a:ext cx="5184775" cy="307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Arial" panose="020B0604020202020204" pitchFamily="34" charset="0"/>
              </a:rPr>
              <a:t>The genetics of </a:t>
            </a:r>
            <a:r>
              <a:rPr lang="en-GB" altLang="en-US" sz="1600" b="1">
                <a:latin typeface="Arial" panose="020B0604020202020204" pitchFamily="34" charset="0"/>
              </a:rPr>
              <a:t>hair colours</a:t>
            </a:r>
            <a:r>
              <a:rPr lang="en-GB" altLang="en-US" sz="1600">
                <a:latin typeface="Arial" panose="020B0604020202020204" pitchFamily="34" charset="0"/>
              </a:rPr>
              <a:t> are not yet firmly established. According to one theory, at least two </a:t>
            </a:r>
            <a:r>
              <a:rPr lang="en-GB" altLang="en-US" sz="1600" b="1">
                <a:latin typeface="Arial" panose="020B0604020202020204" pitchFamily="34" charset="0"/>
              </a:rPr>
              <a:t>gene</a:t>
            </a:r>
            <a:r>
              <a:rPr lang="en-GB" altLang="en-US" sz="1600">
                <a:latin typeface="Arial" panose="020B0604020202020204" pitchFamily="34" charset="0"/>
              </a:rPr>
              <a:t> pairs control human </a:t>
            </a:r>
            <a:r>
              <a:rPr lang="en-GB" altLang="en-US" sz="1600" b="1">
                <a:latin typeface="Arial" panose="020B0604020202020204" pitchFamily="34" charset="0"/>
              </a:rPr>
              <a:t>hair colour</a:t>
            </a:r>
            <a:r>
              <a:rPr lang="en-GB" altLang="en-US" sz="1600">
                <a:latin typeface="Arial" panose="020B0604020202020204" pitchFamily="34" charset="0"/>
              </a:rPr>
              <a:t>. One phenotype (brown/blonde) has a dominant brown allele and a recessive blond allele. A person with a brown allele will have brown </a:t>
            </a:r>
            <a:r>
              <a:rPr lang="en-GB" altLang="en-US" sz="1600" b="1">
                <a:latin typeface="Arial" panose="020B0604020202020204" pitchFamily="34" charset="0"/>
              </a:rPr>
              <a:t>hair</a:t>
            </a:r>
            <a:r>
              <a:rPr lang="en-GB" altLang="en-US" sz="1600">
                <a:latin typeface="Arial" panose="020B0604020202020204" pitchFamily="34" charset="0"/>
              </a:rPr>
              <a:t>; a person with no brown alleles will be blond.</a:t>
            </a:r>
          </a:p>
          <a:p>
            <a:pPr>
              <a:spcBef>
                <a:spcPct val="0"/>
              </a:spcBef>
              <a:buFontTx/>
              <a:buNone/>
            </a:pPr>
            <a:endParaRPr lang="en-GB" altLang="en-US" sz="1600">
              <a:latin typeface="Arial" panose="020B0604020202020204" pitchFamily="34" charset="0"/>
            </a:endParaRPr>
          </a:p>
          <a:p>
            <a:pPr>
              <a:spcBef>
                <a:spcPct val="0"/>
              </a:spcBef>
              <a:buFontTx/>
              <a:buNone/>
            </a:pPr>
            <a:r>
              <a:rPr lang="en-GB" altLang="en-US" sz="1600">
                <a:latin typeface="Arial" panose="020B0604020202020204" pitchFamily="34" charset="0"/>
              </a:rPr>
              <a:t>MC1R – controls production the protein melanocortin 1 receptor which regulate s what type of melanin is produced by melanocytes. One type of MC1R is inherited from each parent</a:t>
            </a:r>
            <a:r>
              <a:rPr lang="en-GB" altLang="en-US" sz="1800">
                <a:latin typeface="Arial" panose="020B0604020202020204" pitchFamily="34" charset="0"/>
              </a:rPr>
              <a:t>.</a:t>
            </a:r>
          </a:p>
        </p:txBody>
      </p:sp>
      <p:sp>
        <p:nvSpPr>
          <p:cNvPr id="45062" name="Rectangle 2"/>
          <p:cNvSpPr>
            <a:spLocks noChangeArrowheads="1"/>
          </p:cNvSpPr>
          <p:nvPr/>
        </p:nvSpPr>
        <p:spPr bwMode="auto">
          <a:xfrm>
            <a:off x="2135189" y="5929314"/>
            <a:ext cx="81375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latin typeface="Arial" panose="020B0604020202020204" pitchFamily="34" charset="0"/>
              </a:rPr>
              <a:t> </a:t>
            </a:r>
            <a:r>
              <a:rPr lang="en-GB" altLang="en-US" sz="1800" i="1" u="sng">
                <a:latin typeface="Arial" panose="020B0604020202020204" pitchFamily="34" charset="0"/>
                <a:hlinkClick r:id="rId3"/>
              </a:rPr>
              <a:t>ASIP</a:t>
            </a:r>
            <a:r>
              <a:rPr lang="en-GB" altLang="en-US" sz="1800">
                <a:latin typeface="Arial" panose="020B0604020202020204" pitchFamily="34" charset="0"/>
              </a:rPr>
              <a:t>, </a:t>
            </a:r>
            <a:r>
              <a:rPr lang="en-GB" altLang="en-US" sz="1800" i="1" u="sng">
                <a:latin typeface="Arial" panose="020B0604020202020204" pitchFamily="34" charset="0"/>
                <a:hlinkClick r:id="rId4"/>
              </a:rPr>
              <a:t>DTNBP1</a:t>
            </a:r>
            <a:r>
              <a:rPr lang="en-GB" altLang="en-US" sz="1800">
                <a:latin typeface="Arial" panose="020B0604020202020204" pitchFamily="34" charset="0"/>
              </a:rPr>
              <a:t>, </a:t>
            </a:r>
            <a:r>
              <a:rPr lang="en-GB" altLang="en-US" sz="1800" i="1" u="sng">
                <a:latin typeface="Arial" panose="020B0604020202020204" pitchFamily="34" charset="0"/>
                <a:hlinkClick r:id="rId5"/>
              </a:rPr>
              <a:t>GPR143</a:t>
            </a:r>
            <a:r>
              <a:rPr lang="en-GB" altLang="en-US" sz="1800">
                <a:latin typeface="Arial" panose="020B0604020202020204" pitchFamily="34" charset="0"/>
              </a:rPr>
              <a:t>, </a:t>
            </a:r>
            <a:r>
              <a:rPr lang="en-GB" altLang="en-US" sz="1800" i="1" u="sng">
                <a:latin typeface="Arial" panose="020B0604020202020204" pitchFamily="34" charset="0"/>
                <a:hlinkClick r:id="rId6"/>
              </a:rPr>
              <a:t>HPS3</a:t>
            </a:r>
            <a:r>
              <a:rPr lang="en-GB" altLang="en-US" sz="1800">
                <a:latin typeface="Arial" panose="020B0604020202020204" pitchFamily="34" charset="0"/>
              </a:rPr>
              <a:t>, </a:t>
            </a:r>
            <a:r>
              <a:rPr lang="en-GB" altLang="en-US" sz="1800" i="1" u="sng">
                <a:latin typeface="Arial" panose="020B0604020202020204" pitchFamily="34" charset="0"/>
                <a:hlinkClick r:id="rId7"/>
              </a:rPr>
              <a:t>KITLG</a:t>
            </a:r>
            <a:r>
              <a:rPr lang="en-GB" altLang="en-US" sz="1800">
                <a:latin typeface="Arial" panose="020B0604020202020204" pitchFamily="34" charset="0"/>
              </a:rPr>
              <a:t>, </a:t>
            </a:r>
            <a:r>
              <a:rPr lang="en-GB" altLang="en-US" sz="1800" i="1" u="sng">
                <a:latin typeface="Arial" panose="020B0604020202020204" pitchFamily="34" charset="0"/>
                <a:hlinkClick r:id="rId8"/>
              </a:rPr>
              <a:t>MLPH</a:t>
            </a:r>
            <a:r>
              <a:rPr lang="en-GB" altLang="en-US" sz="1800">
                <a:latin typeface="Arial" panose="020B0604020202020204" pitchFamily="34" charset="0"/>
              </a:rPr>
              <a:t>, </a:t>
            </a:r>
            <a:r>
              <a:rPr lang="en-GB" altLang="en-US" sz="1800" i="1" u="sng">
                <a:latin typeface="Arial" panose="020B0604020202020204" pitchFamily="34" charset="0"/>
                <a:hlinkClick r:id="rId9"/>
              </a:rPr>
              <a:t>MYO5A</a:t>
            </a:r>
            <a:r>
              <a:rPr lang="en-GB" altLang="en-US" sz="1800">
                <a:latin typeface="Arial" panose="020B0604020202020204" pitchFamily="34" charset="0"/>
              </a:rPr>
              <a:t>, </a:t>
            </a:r>
            <a:r>
              <a:rPr lang="en-GB" altLang="en-US" sz="1800" i="1" u="sng">
                <a:latin typeface="Arial" panose="020B0604020202020204" pitchFamily="34" charset="0"/>
                <a:hlinkClick r:id="rId10"/>
              </a:rPr>
              <a:t>MYO7A</a:t>
            </a:r>
            <a:r>
              <a:rPr lang="en-GB" altLang="en-US" sz="1800">
                <a:latin typeface="Arial" panose="020B0604020202020204" pitchFamily="34" charset="0"/>
              </a:rPr>
              <a:t>, </a:t>
            </a:r>
            <a:r>
              <a:rPr lang="en-GB" altLang="en-US" sz="1800" i="1" u="sng">
                <a:latin typeface="Arial" panose="020B0604020202020204" pitchFamily="34" charset="0"/>
                <a:hlinkClick r:id="rId11"/>
              </a:rPr>
              <a:t>OCA2</a:t>
            </a:r>
            <a:r>
              <a:rPr lang="en-GB" altLang="en-US" sz="1800">
                <a:latin typeface="Arial" panose="020B0604020202020204" pitchFamily="34" charset="0"/>
              </a:rPr>
              <a:t>, </a:t>
            </a:r>
            <a:r>
              <a:rPr lang="en-GB" altLang="en-US" sz="1800" i="1" u="sng">
                <a:latin typeface="Arial" panose="020B0604020202020204" pitchFamily="34" charset="0"/>
                <a:hlinkClick r:id="rId12"/>
              </a:rPr>
              <a:t>SLC45A2</a:t>
            </a:r>
            <a:r>
              <a:rPr lang="en-GB" altLang="en-US" sz="1800">
                <a:latin typeface="Arial" panose="020B0604020202020204" pitchFamily="34" charset="0"/>
              </a:rPr>
              <a:t>, </a:t>
            </a:r>
            <a:r>
              <a:rPr lang="en-GB" altLang="en-US" sz="1800" i="1" u="sng">
                <a:latin typeface="Arial" panose="020B0604020202020204" pitchFamily="34" charset="0"/>
                <a:hlinkClick r:id="rId13"/>
              </a:rPr>
              <a:t>SLC24A5</a:t>
            </a:r>
            <a:r>
              <a:rPr lang="en-GB" altLang="en-US" sz="1800">
                <a:latin typeface="Arial" panose="020B0604020202020204" pitchFamily="34" charset="0"/>
              </a:rPr>
              <a:t>, </a:t>
            </a:r>
            <a:r>
              <a:rPr lang="en-GB" altLang="en-US" sz="1800" i="1" u="sng">
                <a:latin typeface="Arial" panose="020B0604020202020204" pitchFamily="34" charset="0"/>
                <a:hlinkClick r:id="rId14"/>
              </a:rPr>
              <a:t>TYRP1</a:t>
            </a:r>
            <a:r>
              <a:rPr lang="en-GB" altLang="en-US" sz="1800">
                <a:latin typeface="Arial" panose="020B0604020202020204" pitchFamily="34" charset="0"/>
              </a:rPr>
              <a:t>, </a:t>
            </a:r>
            <a:r>
              <a:rPr lang="en-GB" altLang="en-US" sz="1800" i="1" u="sng">
                <a:latin typeface="Arial" panose="020B0604020202020204" pitchFamily="34" charset="0"/>
                <a:hlinkClick r:id="rId15"/>
              </a:rPr>
              <a:t>TYR</a:t>
            </a:r>
            <a:r>
              <a:rPr lang="en-GB" altLang="en-US" sz="1800">
                <a:latin typeface="Arial" panose="020B0604020202020204" pitchFamily="34" charset="0"/>
              </a:rPr>
              <a:t>, </a:t>
            </a:r>
            <a:r>
              <a:rPr lang="en-GB" altLang="en-US" sz="1800" i="1" u="sng">
                <a:latin typeface="Arial" panose="020B0604020202020204" pitchFamily="34" charset="0"/>
                <a:hlinkClick r:id="rId16"/>
              </a:rPr>
              <a:t>ERCC6</a:t>
            </a:r>
            <a:r>
              <a:rPr lang="en-GB" altLang="en-US" sz="1800">
                <a:latin typeface="Arial" panose="020B0604020202020204" pitchFamily="34" charset="0"/>
              </a:rPr>
              <a:t>, </a:t>
            </a:r>
            <a:r>
              <a:rPr lang="en-GB" altLang="en-US" sz="1800" i="1" u="sng">
                <a:latin typeface="Arial" panose="020B0604020202020204" pitchFamily="34" charset="0"/>
                <a:hlinkClick r:id="rId17"/>
              </a:rPr>
              <a:t>GNAS</a:t>
            </a:r>
            <a:r>
              <a:rPr lang="en-GB" altLang="en-US" sz="1800">
                <a:latin typeface="Arial" panose="020B0604020202020204" pitchFamily="34" charset="0"/>
              </a:rPr>
              <a:t>, </a:t>
            </a:r>
            <a:r>
              <a:rPr lang="en-GB" altLang="en-US" sz="1800" i="1" u="sng">
                <a:latin typeface="Arial" panose="020B0604020202020204" pitchFamily="34" charset="0"/>
                <a:hlinkClick r:id="rId18"/>
              </a:rPr>
              <a:t>HERC2</a:t>
            </a:r>
            <a:r>
              <a:rPr lang="en-GB" altLang="en-US" sz="1800">
                <a:latin typeface="Arial" panose="020B0604020202020204" pitchFamily="34" charset="0"/>
              </a:rPr>
              <a:t>, </a:t>
            </a:r>
            <a:r>
              <a:rPr lang="en-GB" altLang="en-US" sz="1800" i="1" u="sng">
                <a:latin typeface="Arial" panose="020B0604020202020204" pitchFamily="34" charset="0"/>
                <a:hlinkClick r:id="rId19"/>
              </a:rPr>
              <a:t>IRF4</a:t>
            </a:r>
            <a:r>
              <a:rPr lang="en-GB" altLang="en-US" sz="1800">
                <a:latin typeface="Arial" panose="020B0604020202020204" pitchFamily="34" charset="0"/>
              </a:rPr>
              <a:t>, </a:t>
            </a:r>
            <a:r>
              <a:rPr lang="en-GB" altLang="en-US" sz="1800" i="1" u="sng">
                <a:latin typeface="Arial" panose="020B0604020202020204" pitchFamily="34" charset="0"/>
                <a:hlinkClick r:id="rId20"/>
              </a:rPr>
              <a:t>OBSCN</a:t>
            </a:r>
            <a:r>
              <a:rPr lang="en-GB" altLang="en-US" sz="1800">
                <a:latin typeface="Arial" panose="020B0604020202020204" pitchFamily="34" charset="0"/>
              </a:rPr>
              <a:t>, </a:t>
            </a:r>
            <a:r>
              <a:rPr lang="en-GB" altLang="en-US" sz="1800" i="1" u="sng">
                <a:latin typeface="Arial" panose="020B0604020202020204" pitchFamily="34" charset="0"/>
                <a:hlinkClick r:id="rId21"/>
              </a:rPr>
              <a:t>SLC24A4</a:t>
            </a:r>
            <a:r>
              <a:rPr lang="en-GB" altLang="en-US" sz="1800">
                <a:latin typeface="Arial" panose="020B0604020202020204" pitchFamily="34" charset="0"/>
              </a:rPr>
              <a:t>, </a:t>
            </a:r>
            <a:r>
              <a:rPr lang="en-GB" altLang="en-US" sz="1800" i="1" u="sng">
                <a:latin typeface="Arial" panose="020B0604020202020204" pitchFamily="34" charset="0"/>
                <a:hlinkClick r:id="rId22"/>
              </a:rPr>
              <a:t>TPCN2</a:t>
            </a:r>
            <a:r>
              <a:rPr lang="en-GB" altLang="en-US" sz="1800">
                <a:latin typeface="Arial" panose="020B0604020202020204" pitchFamily="34" charset="0"/>
              </a:rPr>
              <a:t>, and </a:t>
            </a:r>
            <a:r>
              <a:rPr lang="en-GB" altLang="en-US" sz="1800" i="1" u="sng">
                <a:latin typeface="Arial" panose="020B0604020202020204" pitchFamily="34" charset="0"/>
                <a:hlinkClick r:id="rId23"/>
              </a:rPr>
              <a:t>MITF</a:t>
            </a:r>
            <a:r>
              <a:rPr lang="en-GB" altLang="en-US" sz="1800">
                <a:latin typeface="Arial" panose="020B0604020202020204" pitchFamily="34" charset="0"/>
              </a:rPr>
              <a:t> – other genes implicated in hair production</a:t>
            </a:r>
          </a:p>
        </p:txBody>
      </p:sp>
    </p:spTree>
    <p:extLst>
      <p:ext uri="{BB962C8B-B14F-4D97-AF65-F5344CB8AC3E}">
        <p14:creationId xmlns:p14="http://schemas.microsoft.com/office/powerpoint/2010/main" val="2957114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smtClean="0"/>
              <a:t>Terminology</a:t>
            </a:r>
          </a:p>
        </p:txBody>
      </p:sp>
      <p:sp>
        <p:nvSpPr>
          <p:cNvPr id="46083" name="Text Placeholder 2"/>
          <p:cNvSpPr>
            <a:spLocks noGrp="1"/>
          </p:cNvSpPr>
          <p:nvPr>
            <p:ph type="body" sz="half" idx="1"/>
          </p:nvPr>
        </p:nvSpPr>
        <p:spPr>
          <a:xfrm>
            <a:off x="6743700" y="1484313"/>
            <a:ext cx="4038600" cy="4525962"/>
          </a:xfrm>
        </p:spPr>
        <p:txBody>
          <a:bodyPr>
            <a:normAutofit/>
          </a:bodyPr>
          <a:lstStyle/>
          <a:p>
            <a:pPr marL="0" indent="0" algn="ctr">
              <a:buNone/>
            </a:pPr>
            <a:r>
              <a:rPr lang="en-GB" altLang="en-US" smtClean="0"/>
              <a:t>Phenotype</a:t>
            </a:r>
          </a:p>
          <a:p>
            <a:pPr marL="0" indent="0" algn="ctr">
              <a:buNone/>
            </a:pPr>
            <a:endParaRPr lang="en-GB" altLang="en-US" smtClean="0">
              <a:solidFill>
                <a:srgbClr val="0070C0"/>
              </a:solidFill>
            </a:endParaRPr>
          </a:p>
          <a:p>
            <a:pPr marL="0" indent="0" algn="ctr">
              <a:buNone/>
            </a:pPr>
            <a:r>
              <a:rPr lang="en-GB" altLang="en-US">
                <a:solidFill>
                  <a:srgbClr val="0070C0"/>
                </a:solidFill>
              </a:rPr>
              <a:t>The set of observable characteristics of an individual resulting from the interaction of its genotype with the environment. </a:t>
            </a:r>
          </a:p>
        </p:txBody>
      </p:sp>
      <p:sp>
        <p:nvSpPr>
          <p:cNvPr id="46084" name="Content Placeholder 3"/>
          <p:cNvSpPr>
            <a:spLocks noGrp="1"/>
          </p:cNvSpPr>
          <p:nvPr>
            <p:ph sz="half" idx="2"/>
          </p:nvPr>
        </p:nvSpPr>
        <p:spPr>
          <a:xfrm>
            <a:off x="1774825" y="1484313"/>
            <a:ext cx="4038600" cy="4525962"/>
          </a:xfrm>
        </p:spPr>
        <p:txBody>
          <a:bodyPr>
            <a:normAutofit lnSpcReduction="10000"/>
          </a:bodyPr>
          <a:lstStyle/>
          <a:p>
            <a:pPr marL="0" indent="0" algn="ctr">
              <a:buNone/>
            </a:pPr>
            <a:r>
              <a:rPr lang="en-GB" altLang="en-US" sz="2400"/>
              <a:t>Allele</a:t>
            </a:r>
          </a:p>
          <a:p>
            <a:pPr marL="0" indent="0" algn="ctr">
              <a:buNone/>
            </a:pPr>
            <a:endParaRPr lang="en-GB" altLang="en-US" sz="2400"/>
          </a:p>
          <a:p>
            <a:pPr marL="400050" lvl="1" indent="0" algn="ctr">
              <a:buNone/>
            </a:pPr>
            <a:r>
              <a:rPr lang="en-GB" altLang="en-US" sz="2000"/>
              <a:t>A variant form of a gene. Some genes have a variety of different forms, which are located at the same position, or genetic locus, on a chromosome and give different Phenotypes</a:t>
            </a:r>
          </a:p>
          <a:p>
            <a:pPr marL="400050" lvl="1" indent="0" algn="ctr">
              <a:buNone/>
            </a:pPr>
            <a:endParaRPr lang="en-GB" altLang="en-US" sz="2000"/>
          </a:p>
          <a:p>
            <a:pPr marL="0" indent="0" algn="ctr">
              <a:buNone/>
            </a:pPr>
            <a:r>
              <a:rPr lang="en-GB" altLang="en-US" sz="2400">
                <a:solidFill>
                  <a:srgbClr val="FF0000"/>
                </a:solidFill>
              </a:rPr>
              <a:t>Humans are called diploid organisms because they have two </a:t>
            </a:r>
            <a:r>
              <a:rPr lang="en-GB" altLang="en-US" sz="2400" b="1">
                <a:solidFill>
                  <a:srgbClr val="FF0000"/>
                </a:solidFill>
              </a:rPr>
              <a:t>alleles</a:t>
            </a:r>
            <a:r>
              <a:rPr lang="en-GB" altLang="en-US" sz="2400">
                <a:solidFill>
                  <a:srgbClr val="FF0000"/>
                </a:solidFill>
              </a:rPr>
              <a:t> at each genetic locus, with one </a:t>
            </a:r>
            <a:r>
              <a:rPr lang="en-GB" altLang="en-US" sz="2400" b="1">
                <a:solidFill>
                  <a:srgbClr val="FF0000"/>
                </a:solidFill>
              </a:rPr>
              <a:t>allele</a:t>
            </a:r>
            <a:r>
              <a:rPr lang="en-GB" altLang="en-US" sz="2400">
                <a:solidFill>
                  <a:srgbClr val="FF0000"/>
                </a:solidFill>
              </a:rPr>
              <a:t> inherited from each parent</a:t>
            </a:r>
            <a:r>
              <a:rPr lang="en-GB" altLang="en-US" smtClean="0">
                <a:solidFill>
                  <a:srgbClr val="FF0000"/>
                </a:solidFill>
              </a:rPr>
              <a:t>.</a:t>
            </a:r>
          </a:p>
        </p:txBody>
      </p:sp>
      <p:sp>
        <p:nvSpPr>
          <p:cNvPr id="5" name="Right Arrow 4"/>
          <p:cNvSpPr/>
          <p:nvPr/>
        </p:nvSpPr>
        <p:spPr>
          <a:xfrm>
            <a:off x="5951539" y="3716339"/>
            <a:ext cx="865187" cy="4333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9431782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2000"/>
              <a:t>The mature mRNA is composed of a 5‘ prime (red) exons (uppercase yellow) introns are shown in purple (lowercase) and 3‘ prime (red again).</a:t>
            </a:r>
          </a:p>
        </p:txBody>
      </p:sp>
      <p:pic>
        <p:nvPicPr>
          <p:cNvPr id="47107" name="Picture 4" descr="File:AMY1gene.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628775"/>
            <a:ext cx="9037638"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13628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981200" y="274639"/>
            <a:ext cx="8229600" cy="706437"/>
          </a:xfrm>
        </p:spPr>
        <p:txBody>
          <a:bodyPr rtlCol="0">
            <a:normAutofit/>
          </a:bodyPr>
          <a:lstStyle/>
          <a:p>
            <a:pPr>
              <a:defRPr/>
            </a:pPr>
            <a:r>
              <a:rPr lang="en-GB" altLang="en-US" smtClean="0"/>
              <a:t>DNA &amp; RNA Coding</a:t>
            </a:r>
            <a:endParaRPr lang="en-US" altLang="en-US" smtClean="0"/>
          </a:p>
        </p:txBody>
      </p:sp>
      <p:sp>
        <p:nvSpPr>
          <p:cNvPr id="47107" name="Rectangle 3"/>
          <p:cNvSpPr>
            <a:spLocks noGrp="1" noChangeArrowheads="1"/>
          </p:cNvSpPr>
          <p:nvPr>
            <p:ph type="body" sz="half" idx="1"/>
          </p:nvPr>
        </p:nvSpPr>
        <p:spPr>
          <a:xfrm>
            <a:off x="1998664" y="952501"/>
            <a:ext cx="8218487" cy="892175"/>
          </a:xfrm>
        </p:spPr>
        <p:txBody>
          <a:bodyPr rtlCol="0">
            <a:normAutofit lnSpcReduction="10000"/>
          </a:bodyPr>
          <a:lstStyle/>
          <a:p>
            <a:pPr>
              <a:defRPr/>
            </a:pPr>
            <a:r>
              <a:rPr lang="en-GB" altLang="en-US" sz="2000"/>
              <a:t>In RNA, information is encoded in quaternary sequences. However now the nucleotide thymine is substituted with uracil as this aa is more biochemically stable</a:t>
            </a:r>
            <a:endParaRPr lang="en-US" altLang="en-US" sz="2000"/>
          </a:p>
        </p:txBody>
      </p:sp>
      <p:graphicFrame>
        <p:nvGraphicFramePr>
          <p:cNvPr id="54276" name="Group 4"/>
          <p:cNvGraphicFramePr>
            <a:graphicFrameLocks noGrp="1"/>
          </p:cNvGraphicFramePr>
          <p:nvPr>
            <p:ph sz="quarter" idx="2"/>
          </p:nvPr>
        </p:nvGraphicFramePr>
        <p:xfrm>
          <a:off x="6096000" y="2205039"/>
          <a:ext cx="4038600" cy="2185988"/>
        </p:xfrm>
        <a:graphic>
          <a:graphicData uri="http://schemas.openxmlformats.org/drawingml/2006/table">
            <a:tbl>
              <a:tblPr/>
              <a:tblGrid>
                <a:gridCol w="1346200">
                  <a:extLst>
                    <a:ext uri="{9D8B030D-6E8A-4147-A177-3AD203B41FA5}">
                      <a16:colId xmlns:a16="http://schemas.microsoft.com/office/drawing/2014/main" val="20000"/>
                    </a:ext>
                  </a:extLst>
                </a:gridCol>
                <a:gridCol w="2692400">
                  <a:extLst>
                    <a:ext uri="{9D8B030D-6E8A-4147-A177-3AD203B41FA5}">
                      <a16:colId xmlns:a16="http://schemas.microsoft.com/office/drawing/2014/main" val="20001"/>
                    </a:ext>
                  </a:extLst>
                </a:gridCol>
              </a:tblGrid>
              <a:tr h="5476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A</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adenine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guanine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cytosine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U</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uracil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aphicFrame>
        <p:nvGraphicFramePr>
          <p:cNvPr id="54293" name="Group 21"/>
          <p:cNvGraphicFramePr>
            <a:graphicFrameLocks noGrp="1"/>
          </p:cNvGraphicFramePr>
          <p:nvPr>
            <p:ph sz="quarter" idx="3"/>
          </p:nvPr>
        </p:nvGraphicFramePr>
        <p:xfrm>
          <a:off x="1774825" y="2205039"/>
          <a:ext cx="4038600" cy="2187576"/>
        </p:xfrm>
        <a:graphic>
          <a:graphicData uri="http://schemas.openxmlformats.org/drawingml/2006/table">
            <a:tbl>
              <a:tblPr/>
              <a:tblGrid>
                <a:gridCol w="1430338">
                  <a:extLst>
                    <a:ext uri="{9D8B030D-6E8A-4147-A177-3AD203B41FA5}">
                      <a16:colId xmlns:a16="http://schemas.microsoft.com/office/drawing/2014/main" val="20000"/>
                    </a:ext>
                  </a:extLst>
                </a:gridCol>
                <a:gridCol w="2608262">
                  <a:extLst>
                    <a:ext uri="{9D8B030D-6E8A-4147-A177-3AD203B41FA5}">
                      <a16:colId xmlns:a16="http://schemas.microsoft.com/office/drawing/2014/main" val="20001"/>
                    </a:ext>
                  </a:extLst>
                </a:gridCol>
              </a:tblGrid>
              <a:tr h="5429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adenine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13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guanine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29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cytosine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603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 </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thymine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48166" name="Text Box 38"/>
          <p:cNvSpPr txBox="1">
            <a:spLocks noChangeArrowheads="1"/>
          </p:cNvSpPr>
          <p:nvPr/>
        </p:nvSpPr>
        <p:spPr bwMode="auto">
          <a:xfrm>
            <a:off x="2495551" y="1844676"/>
            <a:ext cx="24479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a:latin typeface="Arial" panose="020B0604020202020204" pitchFamily="34" charset="0"/>
              </a:rPr>
              <a:t>DNA</a:t>
            </a:r>
          </a:p>
        </p:txBody>
      </p:sp>
      <p:sp>
        <p:nvSpPr>
          <p:cNvPr id="48167" name="Text Box 39"/>
          <p:cNvSpPr txBox="1">
            <a:spLocks noChangeArrowheads="1"/>
          </p:cNvSpPr>
          <p:nvPr/>
        </p:nvSpPr>
        <p:spPr bwMode="auto">
          <a:xfrm>
            <a:off x="6600826" y="1773238"/>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a:latin typeface="Arial" panose="020B0604020202020204" pitchFamily="34" charset="0"/>
              </a:rPr>
              <a:t>mRNA</a:t>
            </a:r>
          </a:p>
        </p:txBody>
      </p:sp>
      <p:sp>
        <p:nvSpPr>
          <p:cNvPr id="47144" name="Text Box 40"/>
          <p:cNvSpPr txBox="1">
            <a:spLocks noChangeArrowheads="1"/>
          </p:cNvSpPr>
          <p:nvPr/>
        </p:nvSpPr>
        <p:spPr bwMode="auto">
          <a:xfrm>
            <a:off x="1847851" y="4581526"/>
            <a:ext cx="8353425" cy="2430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defRPr/>
            </a:pPr>
            <a:r>
              <a:rPr lang="en-GB" altLang="en-US" sz="1800" dirty="0"/>
              <a:t>DNA			mRNA			Protein</a:t>
            </a:r>
          </a:p>
          <a:p>
            <a:pPr eaLnBrk="1" hangingPunct="1">
              <a:spcBef>
                <a:spcPct val="50000"/>
              </a:spcBef>
              <a:buFontTx/>
              <a:buNone/>
              <a:defRPr/>
            </a:pPr>
            <a:r>
              <a:rPr lang="en-GB" altLang="en-US" sz="1800" dirty="0"/>
              <a:t>Thymine			Uracil			</a:t>
            </a:r>
          </a:p>
          <a:p>
            <a:pPr marL="285750" indent="-285750">
              <a:spcBef>
                <a:spcPct val="50000"/>
              </a:spcBef>
              <a:defRPr/>
            </a:pPr>
            <a:r>
              <a:rPr lang="en-GB" altLang="en-US" sz="1800" dirty="0"/>
              <a:t>Thymine requires more energy to biosynthesise</a:t>
            </a:r>
          </a:p>
          <a:p>
            <a:pPr eaLnBrk="1" hangingPunct="1">
              <a:spcBef>
                <a:spcPct val="50000"/>
              </a:spcBef>
              <a:defRPr/>
            </a:pPr>
            <a:r>
              <a:rPr lang="en-GB" altLang="en-US" sz="1800" dirty="0">
                <a:solidFill>
                  <a:srgbClr val="FF0000"/>
                </a:solidFill>
              </a:rPr>
              <a:t> </a:t>
            </a:r>
            <a:r>
              <a:rPr lang="en-GB" altLang="en-US" sz="1800" dirty="0" err="1">
                <a:solidFill>
                  <a:srgbClr val="FF0000"/>
                </a:solidFill>
              </a:rPr>
              <a:t>Cytocine</a:t>
            </a:r>
            <a:r>
              <a:rPr lang="en-GB" altLang="en-US" sz="1800" dirty="0">
                <a:solidFill>
                  <a:srgbClr val="FF0000"/>
                </a:solidFill>
              </a:rPr>
              <a:t> may convert to Uracil thereby causing mutations (CG not TA)</a:t>
            </a:r>
          </a:p>
          <a:p>
            <a:pPr eaLnBrk="1" hangingPunct="1">
              <a:spcBef>
                <a:spcPct val="50000"/>
              </a:spcBef>
              <a:defRPr/>
            </a:pPr>
            <a:r>
              <a:rPr lang="en-GB" altLang="en-US" sz="1800" dirty="0"/>
              <a:t>Thymine more stable than Uracil </a:t>
            </a:r>
          </a:p>
          <a:p>
            <a:pPr eaLnBrk="1" hangingPunct="1">
              <a:spcBef>
                <a:spcPct val="50000"/>
              </a:spcBef>
              <a:buFontTx/>
              <a:buNone/>
              <a:defRPr/>
            </a:pPr>
            <a:endParaRPr lang="en-GB" altLang="en-US" sz="1800" dirty="0"/>
          </a:p>
        </p:txBody>
      </p:sp>
      <p:sp>
        <p:nvSpPr>
          <p:cNvPr id="48169" name="Line 41"/>
          <p:cNvSpPr>
            <a:spLocks noChangeShapeType="1"/>
          </p:cNvSpPr>
          <p:nvPr/>
        </p:nvSpPr>
        <p:spPr bwMode="auto">
          <a:xfrm>
            <a:off x="2927350" y="5229225"/>
            <a:ext cx="15827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70" name="Line 43"/>
          <p:cNvSpPr>
            <a:spLocks noChangeShapeType="1"/>
          </p:cNvSpPr>
          <p:nvPr/>
        </p:nvSpPr>
        <p:spPr bwMode="auto">
          <a:xfrm>
            <a:off x="2782889" y="4797425"/>
            <a:ext cx="15827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71" name="Line 44"/>
          <p:cNvSpPr>
            <a:spLocks noChangeShapeType="1"/>
          </p:cNvSpPr>
          <p:nvPr/>
        </p:nvSpPr>
        <p:spPr bwMode="auto">
          <a:xfrm>
            <a:off x="5664200" y="4797425"/>
            <a:ext cx="15827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977579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b="1" smtClean="0"/>
              <a:t>How many combinations?</a:t>
            </a:r>
          </a:p>
        </p:txBody>
      </p:sp>
      <p:sp>
        <p:nvSpPr>
          <p:cNvPr id="48131" name="Rectangle 3"/>
          <p:cNvSpPr>
            <a:spLocks noGrp="1" noChangeArrowheads="1"/>
          </p:cNvSpPr>
          <p:nvPr>
            <p:ph idx="1"/>
          </p:nvPr>
        </p:nvSpPr>
        <p:spPr/>
        <p:txBody>
          <a:bodyPr rtlCol="0">
            <a:normAutofit lnSpcReduction="10000"/>
          </a:bodyPr>
          <a:lstStyle/>
          <a:p>
            <a:pPr>
              <a:lnSpc>
                <a:spcPct val="80000"/>
              </a:lnSpc>
              <a:defRPr/>
            </a:pPr>
            <a:r>
              <a:rPr lang="en-GB" altLang="en-US" sz="2400" dirty="0"/>
              <a:t>If </a:t>
            </a:r>
            <a:r>
              <a:rPr lang="en-GB" altLang="en-US" sz="2400" b="1" dirty="0">
                <a:solidFill>
                  <a:srgbClr val="0000CC"/>
                </a:solidFill>
              </a:rPr>
              <a:t>one base</a:t>
            </a:r>
            <a:r>
              <a:rPr lang="en-GB" altLang="en-US" sz="2400" dirty="0"/>
              <a:t> represented one amino acid this would only be able to produce </a:t>
            </a:r>
          </a:p>
          <a:p>
            <a:pPr>
              <a:lnSpc>
                <a:spcPct val="80000"/>
              </a:lnSpc>
              <a:defRPr/>
            </a:pPr>
            <a:endParaRPr lang="en-GB" altLang="en-US" sz="2400" dirty="0"/>
          </a:p>
          <a:p>
            <a:pPr>
              <a:lnSpc>
                <a:spcPct val="80000"/>
              </a:lnSpc>
              <a:buNone/>
              <a:defRPr/>
            </a:pPr>
            <a:r>
              <a:rPr lang="en-GB" altLang="en-US" sz="2400" dirty="0"/>
              <a:t>4 different combinations. (A, C, G and U)</a:t>
            </a:r>
            <a:endParaRPr lang="fr-FR" altLang="en-US" sz="2400" dirty="0"/>
          </a:p>
          <a:p>
            <a:pPr>
              <a:lnSpc>
                <a:spcPct val="80000"/>
              </a:lnSpc>
              <a:defRPr/>
            </a:pPr>
            <a:r>
              <a:rPr lang="en-GB" altLang="en-US" sz="2400" dirty="0"/>
              <a:t>If </a:t>
            </a:r>
            <a:r>
              <a:rPr lang="en-GB" altLang="en-US" sz="2400" b="1" dirty="0">
                <a:solidFill>
                  <a:srgbClr val="0000CC"/>
                </a:solidFill>
              </a:rPr>
              <a:t>pairs</a:t>
            </a:r>
            <a:r>
              <a:rPr lang="en-GB" altLang="en-US" sz="2400" dirty="0">
                <a:solidFill>
                  <a:srgbClr val="0000CC"/>
                </a:solidFill>
              </a:rPr>
              <a:t> </a:t>
            </a:r>
            <a:r>
              <a:rPr lang="en-GB" altLang="en-US" sz="2400" b="1" dirty="0">
                <a:solidFill>
                  <a:srgbClr val="0000CC"/>
                </a:solidFill>
              </a:rPr>
              <a:t>of bases</a:t>
            </a:r>
            <a:r>
              <a:rPr lang="en-GB" altLang="en-US" sz="2400" dirty="0"/>
              <a:t> represented each amino acid this would only be able to produce </a:t>
            </a:r>
          </a:p>
          <a:p>
            <a:pPr>
              <a:lnSpc>
                <a:spcPct val="80000"/>
              </a:lnSpc>
              <a:defRPr/>
            </a:pPr>
            <a:endParaRPr lang="en-GB" altLang="en-US" sz="2400" dirty="0"/>
          </a:p>
          <a:p>
            <a:pPr>
              <a:lnSpc>
                <a:spcPct val="80000"/>
              </a:lnSpc>
              <a:buNone/>
              <a:defRPr/>
            </a:pPr>
            <a:r>
              <a:rPr lang="en-GB" altLang="en-US" sz="2400" dirty="0"/>
              <a:t>4 x 4 = 16 combinations. </a:t>
            </a:r>
            <a:r>
              <a:rPr lang="fr-FR" altLang="en-US" sz="2400" dirty="0"/>
              <a:t>(AA, AC, AG, AU, CA, CC, CG, CU </a:t>
            </a:r>
            <a:r>
              <a:rPr lang="fr-FR" altLang="en-US" sz="2400" dirty="0" err="1"/>
              <a:t>etc</a:t>
            </a:r>
            <a:r>
              <a:rPr lang="fr-FR" altLang="en-US" sz="2400" dirty="0"/>
              <a:t>)</a:t>
            </a:r>
          </a:p>
          <a:p>
            <a:pPr>
              <a:lnSpc>
                <a:spcPct val="80000"/>
              </a:lnSpc>
              <a:defRPr/>
            </a:pPr>
            <a:r>
              <a:rPr lang="en-GB" altLang="en-US" sz="2400" dirty="0"/>
              <a:t>If </a:t>
            </a:r>
            <a:r>
              <a:rPr lang="en-GB" altLang="en-US" sz="2400" b="1" dirty="0">
                <a:solidFill>
                  <a:srgbClr val="0000CC"/>
                </a:solidFill>
              </a:rPr>
              <a:t>triplets of bases</a:t>
            </a:r>
            <a:r>
              <a:rPr lang="en-GB" altLang="en-US" sz="2400" dirty="0"/>
              <a:t> represented each amino acid, this would be able to produce </a:t>
            </a:r>
          </a:p>
          <a:p>
            <a:pPr>
              <a:lnSpc>
                <a:spcPct val="80000"/>
              </a:lnSpc>
              <a:defRPr/>
            </a:pPr>
            <a:endParaRPr lang="en-GB" altLang="en-US" sz="2400" dirty="0"/>
          </a:p>
          <a:p>
            <a:pPr>
              <a:lnSpc>
                <a:spcPct val="80000"/>
              </a:lnSpc>
              <a:buNone/>
              <a:defRPr/>
            </a:pPr>
            <a:r>
              <a:rPr lang="en-GB" altLang="en-US" sz="2400" dirty="0"/>
              <a:t>4 x 4 x 4 = 64 combinations</a:t>
            </a:r>
            <a:br>
              <a:rPr lang="en-GB" altLang="en-US" sz="2400" dirty="0"/>
            </a:br>
            <a:r>
              <a:rPr lang="en-GB" altLang="en-US" sz="2400" dirty="0"/>
              <a:t/>
            </a:r>
            <a:br>
              <a:rPr lang="en-GB" altLang="en-US" sz="2400" dirty="0"/>
            </a:br>
            <a:r>
              <a:rPr lang="en-GB" altLang="en-US" sz="2400" dirty="0"/>
              <a:t>This is enough combinations to code for the 20 amino acids </a:t>
            </a:r>
            <a:r>
              <a:rPr lang="en-GB" altLang="en-US" sz="2400" b="1" dirty="0"/>
              <a:t>but is the code actually made of triplets</a:t>
            </a:r>
            <a:r>
              <a:rPr lang="en-GB" altLang="en-US" sz="2400" dirty="0"/>
              <a:t>?</a:t>
            </a:r>
          </a:p>
        </p:txBody>
      </p:sp>
    </p:spTree>
    <p:extLst>
      <p:ext uri="{BB962C8B-B14F-4D97-AF65-F5344CB8AC3E}">
        <p14:creationId xmlns:p14="http://schemas.microsoft.com/office/powerpoint/2010/main" val="38801537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t>Base Pairs</a:t>
            </a:r>
            <a:endParaRPr lang="en-US" altLang="en-US" smtClean="0"/>
          </a:p>
        </p:txBody>
      </p:sp>
      <p:sp>
        <p:nvSpPr>
          <p:cNvPr id="46083" name="Rectangle 3"/>
          <p:cNvSpPr>
            <a:spLocks noGrp="1" noChangeArrowheads="1"/>
          </p:cNvSpPr>
          <p:nvPr>
            <p:ph type="body" sz="half" idx="1"/>
          </p:nvPr>
        </p:nvSpPr>
        <p:spPr>
          <a:xfrm>
            <a:off x="1981200" y="1600201"/>
            <a:ext cx="3683000" cy="4525963"/>
          </a:xfrm>
        </p:spPr>
        <p:txBody>
          <a:bodyPr rtlCol="0">
            <a:normAutofit/>
          </a:bodyPr>
          <a:lstStyle/>
          <a:p>
            <a:pPr>
              <a:defRPr/>
            </a:pPr>
            <a:r>
              <a:rPr lang="en-GB" sz="2400" dirty="0"/>
              <a:t>Nucleotides are grouped into </a:t>
            </a:r>
            <a:r>
              <a:rPr lang="en-GB" sz="2400" i="1" dirty="0"/>
              <a:t>codons</a:t>
            </a:r>
            <a:r>
              <a:rPr lang="en-GB" sz="2400" dirty="0"/>
              <a:t>.</a:t>
            </a:r>
          </a:p>
          <a:p>
            <a:pPr>
              <a:defRPr/>
            </a:pPr>
            <a:endParaRPr lang="en-GB" sz="2400" dirty="0"/>
          </a:p>
          <a:p>
            <a:pPr>
              <a:defRPr/>
            </a:pPr>
            <a:r>
              <a:rPr lang="en-GB" sz="2400" dirty="0"/>
              <a:t>Each codon contains </a:t>
            </a:r>
            <a:r>
              <a:rPr lang="en-GB" sz="2400" i="1" dirty="0"/>
              <a:t>three</a:t>
            </a:r>
            <a:r>
              <a:rPr lang="en-GB" sz="2400" dirty="0"/>
              <a:t> nucleotides.</a:t>
            </a:r>
          </a:p>
          <a:p>
            <a:pPr>
              <a:defRPr/>
            </a:pPr>
            <a:endParaRPr lang="en-GB" sz="2400" dirty="0"/>
          </a:p>
          <a:p>
            <a:pPr>
              <a:defRPr/>
            </a:pPr>
            <a:r>
              <a:rPr lang="en-GB" sz="2400" dirty="0"/>
              <a:t>Each codon corresponds to a protein or a stop. </a:t>
            </a:r>
          </a:p>
          <a:p>
            <a:pPr>
              <a:defRPr/>
            </a:pPr>
            <a:endParaRPr lang="en-GB" sz="2400" dirty="0"/>
          </a:p>
          <a:p>
            <a:pPr marL="0" indent="0">
              <a:buNone/>
              <a:defRPr/>
            </a:pPr>
            <a:r>
              <a:rPr lang="en-GB" sz="2000" dirty="0"/>
              <a:t>Note: in mRNA T is replaced by U</a:t>
            </a:r>
            <a:endParaRPr lang="en-US" sz="2000" dirty="0"/>
          </a:p>
        </p:txBody>
      </p:sp>
      <p:graphicFrame>
        <p:nvGraphicFramePr>
          <p:cNvPr id="46204" name="Group 124"/>
          <p:cNvGraphicFramePr>
            <a:graphicFrameLocks noGrp="1"/>
          </p:cNvGraphicFramePr>
          <p:nvPr>
            <p:ph sz="half" idx="2"/>
          </p:nvPr>
        </p:nvGraphicFramePr>
        <p:xfrm>
          <a:off x="5951539" y="1341438"/>
          <a:ext cx="4465636" cy="5181600"/>
        </p:xfrm>
        <a:graphic>
          <a:graphicData uri="http://schemas.openxmlformats.org/drawingml/2006/table">
            <a:tbl>
              <a:tblPr/>
              <a:tblGrid>
                <a:gridCol w="622738">
                  <a:extLst>
                    <a:ext uri="{9D8B030D-6E8A-4147-A177-3AD203B41FA5}">
                      <a16:colId xmlns:a16="http://schemas.microsoft.com/office/drawing/2014/main" val="20000"/>
                    </a:ext>
                  </a:extLst>
                </a:gridCol>
                <a:gridCol w="801524">
                  <a:extLst>
                    <a:ext uri="{9D8B030D-6E8A-4147-A177-3AD203B41FA5}">
                      <a16:colId xmlns:a16="http://schemas.microsoft.com/office/drawing/2014/main" val="20001"/>
                    </a:ext>
                  </a:extLst>
                </a:gridCol>
                <a:gridCol w="803533">
                  <a:extLst>
                    <a:ext uri="{9D8B030D-6E8A-4147-A177-3AD203B41FA5}">
                      <a16:colId xmlns:a16="http://schemas.microsoft.com/office/drawing/2014/main" val="20002"/>
                    </a:ext>
                  </a:extLst>
                </a:gridCol>
                <a:gridCol w="803533">
                  <a:extLst>
                    <a:ext uri="{9D8B030D-6E8A-4147-A177-3AD203B41FA5}">
                      <a16:colId xmlns:a16="http://schemas.microsoft.com/office/drawing/2014/main" val="20003"/>
                    </a:ext>
                  </a:extLst>
                </a:gridCol>
                <a:gridCol w="797508">
                  <a:extLst>
                    <a:ext uri="{9D8B030D-6E8A-4147-A177-3AD203B41FA5}">
                      <a16:colId xmlns:a16="http://schemas.microsoft.com/office/drawing/2014/main" val="20004"/>
                    </a:ext>
                  </a:extLst>
                </a:gridCol>
                <a:gridCol w="636800">
                  <a:extLst>
                    <a:ext uri="{9D8B030D-6E8A-4147-A177-3AD203B41FA5}">
                      <a16:colId xmlns:a16="http://schemas.microsoft.com/office/drawing/2014/main" val="20005"/>
                    </a:ext>
                  </a:extLst>
                </a:gridCol>
              </a:tblGrid>
              <a:tr h="180975">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2</a:t>
                      </a:r>
                      <a:r>
                        <a:rPr kumimoji="0" lang="en-GB" sz="1200" b="0" i="0" u="none" strike="noStrike" cap="none" normalizeH="0" baseline="30000" dirty="0" smtClean="0">
                          <a:ln>
                            <a:noFill/>
                          </a:ln>
                          <a:solidFill>
                            <a:schemeClr val="tx1"/>
                          </a:solidFill>
                          <a:effectLst/>
                          <a:latin typeface="Arial" charset="0"/>
                        </a:rPr>
                        <a:t>nd</a:t>
                      </a:r>
                      <a:r>
                        <a:rPr kumimoji="0" lang="en-GB" sz="1200" b="0" i="0" u="none" strike="noStrike" cap="none" normalizeH="0" baseline="0" dirty="0" smtClean="0">
                          <a:ln>
                            <a:noFill/>
                          </a:ln>
                          <a:solidFill>
                            <a:schemeClr val="tx1"/>
                          </a:solidFill>
                          <a:effectLst/>
                          <a:latin typeface="Arial" charset="0"/>
                        </a:rPr>
                        <a:t> </a:t>
                      </a:r>
                      <a:r>
                        <a:rPr kumimoji="0" lang="en-GB" sz="1200" b="0" i="0" u="none" strike="noStrike" cap="none" normalizeH="0" baseline="0" dirty="0" err="1" smtClean="0">
                          <a:ln>
                            <a:noFill/>
                          </a:ln>
                          <a:solidFill>
                            <a:schemeClr val="tx1"/>
                          </a:solidFill>
                          <a:effectLst/>
                          <a:latin typeface="Arial" charset="0"/>
                        </a:rPr>
                        <a:t>Posi-tion</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1</a:t>
                      </a:r>
                      <a:r>
                        <a:rPr kumimoji="0" lang="en-GB" sz="1200" b="0" i="0" u="none" strike="noStrike" cap="none" normalizeH="0" baseline="30000" smtClean="0">
                          <a:ln>
                            <a:noFill/>
                          </a:ln>
                          <a:solidFill>
                            <a:schemeClr val="tx1"/>
                          </a:solidFill>
                          <a:effectLst/>
                          <a:latin typeface="Arial" charset="0"/>
                        </a:rPr>
                        <a:t>st</a:t>
                      </a:r>
                      <a:r>
                        <a:rPr kumimoji="0" lang="en-GB" sz="1200" b="0" i="0" u="none" strike="noStrike" cap="none" normalizeH="0" baseline="0" smtClean="0">
                          <a:ln>
                            <a:noFill/>
                          </a:ln>
                          <a:solidFill>
                            <a:schemeClr val="tx1"/>
                          </a:solidFill>
                          <a:effectLst/>
                          <a:latin typeface="Arial" charset="0"/>
                        </a:rPr>
                        <a:t> Position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3</a:t>
                      </a:r>
                      <a:r>
                        <a:rPr kumimoji="0" lang="en-GB" sz="1200" b="0" i="0" u="none" strike="noStrike" cap="none" normalizeH="0" baseline="30000" smtClean="0">
                          <a:ln>
                            <a:noFill/>
                          </a:ln>
                          <a:solidFill>
                            <a:schemeClr val="tx1"/>
                          </a:solidFill>
                          <a:effectLst/>
                          <a:latin typeface="Arial" charset="0"/>
                        </a:rPr>
                        <a:t>rd</a:t>
                      </a:r>
                      <a:r>
                        <a:rPr kumimoji="0" lang="en-GB" sz="1200" b="0" i="0" u="none" strike="noStrike" cap="none" normalizeH="0" baseline="0" smtClean="0">
                          <a:ln>
                            <a:noFill/>
                          </a:ln>
                          <a:solidFill>
                            <a:schemeClr val="tx1"/>
                          </a:solidFill>
                          <a:effectLst/>
                          <a:latin typeface="Arial" charset="0"/>
                        </a:rPr>
                        <a:t> Posi-tion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09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 T</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1"/>
                  </a:ext>
                </a:extLst>
              </a:tr>
              <a:tr h="244475">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Phe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Arial" charset="0"/>
                        </a:rPr>
                        <a:t>Ser</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Tyr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428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Phe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Tyr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460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STOP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STOP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809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STOP</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Trp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76213">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t>
                      </a:r>
                      <a:endParaRPr kumimoji="0" lang="en-US" sz="2800" b="0" i="0" u="none" strike="noStrike" cap="none" normalizeH="0" baseline="0" dirty="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His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His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Arial" charset="0"/>
                        </a:rPr>
                        <a:t>Gln</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460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04788">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1571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317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30188">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Met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44463">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3970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G</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bl>
          </a:graphicData>
        </a:graphic>
      </p:graphicFrame>
    </p:spTree>
    <p:extLst>
      <p:ext uri="{BB962C8B-B14F-4D97-AF65-F5344CB8AC3E}">
        <p14:creationId xmlns:p14="http://schemas.microsoft.com/office/powerpoint/2010/main" val="22801906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Human Cells</a:t>
            </a:r>
            <a:endParaRPr lang="en-US" altLang="en-US" smtClean="0"/>
          </a:p>
        </p:txBody>
      </p:sp>
      <p:sp>
        <p:nvSpPr>
          <p:cNvPr id="52227" name="Rectangle 3"/>
          <p:cNvSpPr>
            <a:spLocks noGrp="1" noChangeArrowheads="1"/>
          </p:cNvSpPr>
          <p:nvPr>
            <p:ph idx="1"/>
          </p:nvPr>
        </p:nvSpPr>
        <p:spPr>
          <a:xfrm>
            <a:off x="1992313" y="2000250"/>
            <a:ext cx="8229600" cy="4857750"/>
          </a:xfrm>
        </p:spPr>
        <p:txBody>
          <a:bodyPr/>
          <a:lstStyle/>
          <a:p>
            <a:pPr marL="609600" indent="-609600">
              <a:buFontTx/>
              <a:buAutoNum type="arabicPeriod"/>
            </a:pPr>
            <a:r>
              <a:rPr lang="en-GB" altLang="en-US" smtClean="0">
                <a:solidFill>
                  <a:srgbClr val="FF0000"/>
                </a:solidFill>
              </a:rPr>
              <a:t>Transcription</a:t>
            </a:r>
            <a:r>
              <a:rPr lang="en-GB" altLang="en-US" smtClean="0"/>
              <a:t> reads the genetic code of the DNA in the nucleus </a:t>
            </a:r>
            <a:endParaRPr lang="en-GB" altLang="en-US"/>
          </a:p>
          <a:p>
            <a:pPr marL="609600" indent="-609600">
              <a:buFontTx/>
              <a:buAutoNum type="arabicPeriod"/>
            </a:pPr>
            <a:endParaRPr lang="en-GB" altLang="en-US" smtClean="0"/>
          </a:p>
          <a:p>
            <a:pPr marL="609600" indent="-609600">
              <a:buFontTx/>
              <a:buAutoNum type="arabicPeriod"/>
            </a:pPr>
            <a:r>
              <a:rPr lang="en-GB" altLang="en-US" smtClean="0">
                <a:solidFill>
                  <a:srgbClr val="FF0000"/>
                </a:solidFill>
              </a:rPr>
              <a:t>Translation</a:t>
            </a:r>
            <a:r>
              <a:rPr lang="en-GB" altLang="en-US" smtClean="0"/>
              <a:t> uses the genetic code to make new proteins (Ribosome) in the cytoplasm.</a:t>
            </a:r>
            <a:endParaRPr lang="en-US" altLang="en-US" smtClean="0"/>
          </a:p>
        </p:txBody>
      </p:sp>
    </p:spTree>
    <p:extLst>
      <p:ext uri="{BB962C8B-B14F-4D97-AF65-F5344CB8AC3E}">
        <p14:creationId xmlns:p14="http://schemas.microsoft.com/office/powerpoint/2010/main" val="38713194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mtClean="0"/>
              <a:t>Gene Expression Overview</a:t>
            </a:r>
          </a:p>
        </p:txBody>
      </p:sp>
      <p:pic>
        <p:nvPicPr>
          <p:cNvPr id="53251" name="Picture 4" descr="gene expressio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371725" y="1125539"/>
            <a:ext cx="7253288" cy="4675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3252" name="Rectangle 5"/>
          <p:cNvSpPr>
            <a:spLocks noChangeArrowheads="1"/>
          </p:cNvSpPr>
          <p:nvPr/>
        </p:nvSpPr>
        <p:spPr bwMode="auto">
          <a:xfrm>
            <a:off x="1992314" y="5949951"/>
            <a:ext cx="82073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Arial" panose="020B0604020202020204" pitchFamily="34" charset="0"/>
                <a:hlinkClick r:id="rId3"/>
              </a:rPr>
              <a:t>http://www.youtube.com/watch?v=41_Ne5mS2ls&amp;feature=related</a:t>
            </a:r>
            <a:r>
              <a:rPr lang="en-GB" altLang="en-US" sz="1800">
                <a:latin typeface="Arial" panose="020B0604020202020204" pitchFamily="34" charset="0"/>
              </a:rPr>
              <a:t> </a:t>
            </a:r>
          </a:p>
        </p:txBody>
      </p:sp>
    </p:spTree>
    <p:extLst>
      <p:ext uri="{BB962C8B-B14F-4D97-AF65-F5344CB8AC3E}">
        <p14:creationId xmlns:p14="http://schemas.microsoft.com/office/powerpoint/2010/main" val="7312910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altLang="en-US" sz="3200" b="1"/>
              <a:t>Transcription: </a:t>
            </a:r>
            <a:br>
              <a:rPr lang="en-GB" altLang="en-US" sz="3200" b="1"/>
            </a:br>
            <a:r>
              <a:rPr lang="en-GB" altLang="en-US" sz="3200" b="1"/>
              <a:t>The synthesis of a strand of mRNA</a:t>
            </a:r>
          </a:p>
        </p:txBody>
      </p:sp>
      <p:sp>
        <p:nvSpPr>
          <p:cNvPr id="54275" name="Rectangle 3"/>
          <p:cNvSpPr>
            <a:spLocks noGrp="1" noChangeArrowheads="1"/>
          </p:cNvSpPr>
          <p:nvPr>
            <p:ph idx="1"/>
          </p:nvPr>
        </p:nvSpPr>
        <p:spPr>
          <a:xfrm>
            <a:off x="1981200" y="1484313"/>
            <a:ext cx="8445500" cy="5040312"/>
          </a:xfrm>
        </p:spPr>
        <p:txBody>
          <a:bodyPr rtlCol="0">
            <a:normAutofit fontScale="92500" lnSpcReduction="20000"/>
          </a:bodyPr>
          <a:lstStyle/>
          <a:p>
            <a:pPr>
              <a:defRPr/>
            </a:pPr>
            <a:r>
              <a:rPr lang="en-GB" altLang="en-US" dirty="0"/>
              <a:t>Uses an enzyme </a:t>
            </a:r>
            <a:r>
              <a:rPr lang="en-GB" altLang="en-US" b="1" dirty="0"/>
              <a:t>RNA polymerase</a:t>
            </a:r>
          </a:p>
          <a:p>
            <a:pPr>
              <a:defRPr/>
            </a:pPr>
            <a:endParaRPr lang="en-GB" altLang="en-US" dirty="0"/>
          </a:p>
          <a:p>
            <a:pPr>
              <a:defRPr/>
            </a:pPr>
            <a:r>
              <a:rPr lang="en-GB" altLang="en-US" dirty="0"/>
              <a:t>Proceeds in the same direction as replication (</a:t>
            </a:r>
            <a:r>
              <a:rPr lang="en-GB" altLang="en-US" b="1" dirty="0"/>
              <a:t>5’ to 3’</a:t>
            </a:r>
            <a:r>
              <a:rPr lang="en-GB" altLang="en-US" dirty="0"/>
              <a:t>)</a:t>
            </a:r>
          </a:p>
          <a:p>
            <a:pPr>
              <a:defRPr/>
            </a:pPr>
            <a:endParaRPr lang="en-GB" altLang="en-US" dirty="0"/>
          </a:p>
          <a:p>
            <a:pPr>
              <a:defRPr/>
            </a:pPr>
            <a:r>
              <a:rPr lang="en-GB" altLang="en-US" dirty="0"/>
              <a:t>Forms a </a:t>
            </a:r>
            <a:r>
              <a:rPr lang="en-GB" altLang="en-US" b="1" dirty="0"/>
              <a:t>complementary</a:t>
            </a:r>
            <a:r>
              <a:rPr lang="en-GB" altLang="en-US" dirty="0"/>
              <a:t> strand of mRNA</a:t>
            </a:r>
          </a:p>
          <a:p>
            <a:pPr>
              <a:defRPr/>
            </a:pPr>
            <a:endParaRPr lang="en-GB" altLang="en-US" dirty="0"/>
          </a:p>
          <a:p>
            <a:pPr>
              <a:defRPr/>
            </a:pPr>
            <a:r>
              <a:rPr lang="en-GB" altLang="en-US" dirty="0">
                <a:solidFill>
                  <a:srgbClr val="FF0000"/>
                </a:solidFill>
              </a:rPr>
              <a:t>It begins at a </a:t>
            </a:r>
            <a:r>
              <a:rPr lang="en-GB" altLang="en-US" b="1" dirty="0">
                <a:solidFill>
                  <a:srgbClr val="FF0000"/>
                </a:solidFill>
              </a:rPr>
              <a:t>promotor site</a:t>
            </a:r>
            <a:r>
              <a:rPr lang="en-GB" altLang="en-US" dirty="0">
                <a:solidFill>
                  <a:srgbClr val="FF0000"/>
                </a:solidFill>
              </a:rPr>
              <a:t> which signals the beginning of gene is not much further down the molecule (about 20 to 30 nucleotides)</a:t>
            </a:r>
          </a:p>
          <a:p>
            <a:pPr>
              <a:defRPr/>
            </a:pPr>
            <a:endParaRPr lang="en-GB" altLang="en-US" dirty="0">
              <a:solidFill>
                <a:srgbClr val="FF0000"/>
              </a:solidFill>
            </a:endParaRPr>
          </a:p>
          <a:p>
            <a:pPr>
              <a:defRPr/>
            </a:pPr>
            <a:r>
              <a:rPr lang="en-GB" altLang="en-US" dirty="0"/>
              <a:t>After the end of the gene is reached there is a </a:t>
            </a:r>
            <a:r>
              <a:rPr lang="en-GB" altLang="en-US" b="1" dirty="0"/>
              <a:t>terminator sequence</a:t>
            </a:r>
            <a:r>
              <a:rPr lang="en-GB" altLang="en-US" dirty="0"/>
              <a:t> that tells RNA polymerase to stop transcribing (STOP codon)</a:t>
            </a:r>
            <a:br>
              <a:rPr lang="en-GB" altLang="en-US" dirty="0"/>
            </a:br>
            <a:endParaRPr lang="en-GB" altLang="en-US" dirty="0"/>
          </a:p>
          <a:p>
            <a:pPr>
              <a:defRPr/>
            </a:pPr>
            <a:endParaRPr lang="en-GB" altLang="en-US" dirty="0"/>
          </a:p>
        </p:txBody>
      </p:sp>
      <p:sp>
        <p:nvSpPr>
          <p:cNvPr id="54276" name="Rectangle 1"/>
          <p:cNvSpPr>
            <a:spLocks noChangeArrowheads="1"/>
          </p:cNvSpPr>
          <p:nvPr/>
        </p:nvSpPr>
        <p:spPr bwMode="auto">
          <a:xfrm>
            <a:off x="2351089" y="6011864"/>
            <a:ext cx="28082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solidFill>
                  <a:srgbClr val="00B050"/>
                </a:solidFill>
                <a:latin typeface="Arial" panose="020B0604020202020204" pitchFamily="34" charset="0"/>
              </a:rPr>
              <a:t>in RNA: UAG UAA UGA</a:t>
            </a:r>
          </a:p>
        </p:txBody>
      </p:sp>
      <p:sp>
        <p:nvSpPr>
          <p:cNvPr id="54277" name="Rectangle 2"/>
          <p:cNvSpPr>
            <a:spLocks noChangeArrowheads="1"/>
          </p:cNvSpPr>
          <p:nvPr/>
        </p:nvSpPr>
        <p:spPr bwMode="auto">
          <a:xfrm>
            <a:off x="6816726" y="6021389"/>
            <a:ext cx="27352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solidFill>
                  <a:srgbClr val="0070C0"/>
                </a:solidFill>
                <a:latin typeface="Arial" panose="020B0604020202020204" pitchFamily="34" charset="0"/>
              </a:rPr>
              <a:t>in DNA: TAG TAA TGA</a:t>
            </a:r>
          </a:p>
        </p:txBody>
      </p:sp>
    </p:spTree>
    <p:extLst>
      <p:ext uri="{BB962C8B-B14F-4D97-AF65-F5344CB8AC3E}">
        <p14:creationId xmlns:p14="http://schemas.microsoft.com/office/powerpoint/2010/main" val="32457024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ltLang="en-US" smtClean="0"/>
              <a:t>Transcription</a:t>
            </a:r>
            <a:endParaRPr lang="en-US" altLang="en-US" smtClean="0"/>
          </a:p>
        </p:txBody>
      </p:sp>
      <p:sp>
        <p:nvSpPr>
          <p:cNvPr id="56323" name="Rectangle 3"/>
          <p:cNvSpPr>
            <a:spLocks noGrp="1" noChangeArrowheads="1"/>
          </p:cNvSpPr>
          <p:nvPr>
            <p:ph idx="1"/>
          </p:nvPr>
        </p:nvSpPr>
        <p:spPr/>
        <p:txBody>
          <a:bodyPr/>
          <a:lstStyle/>
          <a:p>
            <a:pPr eaLnBrk="1" hangingPunct="1"/>
            <a:r>
              <a:rPr lang="en-GB" altLang="en-US" smtClean="0"/>
              <a:t>RNA Polymerase transcribes the DNA code to mRNA.</a:t>
            </a:r>
          </a:p>
          <a:p>
            <a:pPr eaLnBrk="1" hangingPunct="1"/>
            <a:endParaRPr lang="en-GB" altLang="en-US" smtClean="0"/>
          </a:p>
          <a:p>
            <a:pPr eaLnBrk="1" hangingPunct="1"/>
            <a:r>
              <a:rPr lang="en-GB" altLang="en-US" smtClean="0"/>
              <a:t>The mRNA Polymerase `unzips’ the double helix of the DNA to access the code.</a:t>
            </a:r>
            <a:endParaRPr lang="en-US" altLang="en-US" smtClean="0"/>
          </a:p>
        </p:txBody>
      </p:sp>
    </p:spTree>
    <p:extLst>
      <p:ext uri="{BB962C8B-B14F-4D97-AF65-F5344CB8AC3E}">
        <p14:creationId xmlns:p14="http://schemas.microsoft.com/office/powerpoint/2010/main" val="37894828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2"/>
          <p:cNvSpPr>
            <a:spLocks noGrp="1" noChangeArrowheads="1"/>
          </p:cNvSpPr>
          <p:nvPr>
            <p:ph type="title"/>
          </p:nvPr>
        </p:nvSpPr>
        <p:spPr/>
        <p:txBody>
          <a:bodyPr/>
          <a:lstStyle/>
          <a:p>
            <a:pPr eaLnBrk="1" hangingPunct="1"/>
            <a:r>
              <a:rPr lang="en-GB" altLang="en-US" smtClean="0"/>
              <a:t>Transcription Schematic</a:t>
            </a:r>
            <a:endParaRPr lang="en-US" altLang="en-US" smtClean="0"/>
          </a:p>
        </p:txBody>
      </p:sp>
      <p:grpSp>
        <p:nvGrpSpPr>
          <p:cNvPr id="2" name="Diagram 3"/>
          <p:cNvGrpSpPr>
            <a:grpSpLocks/>
          </p:cNvGrpSpPr>
          <p:nvPr/>
        </p:nvGrpSpPr>
        <p:grpSpPr bwMode="auto">
          <a:xfrm>
            <a:off x="2209800" y="1676401"/>
            <a:ext cx="7772400" cy="4367213"/>
            <a:chOff x="410" y="762"/>
            <a:chExt cx="4896" cy="2751"/>
          </a:xfrm>
        </p:grpSpPr>
        <p:grpSp>
          <p:nvGrpSpPr>
            <p:cNvPr id="4" name="Group 5"/>
            <p:cNvGrpSpPr>
              <a:grpSpLocks/>
            </p:cNvGrpSpPr>
            <p:nvPr/>
          </p:nvGrpSpPr>
          <p:grpSpPr bwMode="auto">
            <a:xfrm rot="5764477">
              <a:off x="4174" y="2092"/>
              <a:ext cx="90" cy="91"/>
              <a:chOff x="3470" y="3203"/>
              <a:chExt cx="90" cy="91"/>
            </a:xfrm>
          </p:grpSpPr>
          <p:sp>
            <p:nvSpPr>
              <p:cNvPr id="5" name="Line 6"/>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6" name="Line 7"/>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grpSp>
      </p:grpSp>
      <p:sp>
        <p:nvSpPr>
          <p:cNvPr id="1032" name="Rectangle 8"/>
          <p:cNvSpPr>
            <a:spLocks noChangeArrowheads="1"/>
          </p:cNvSpPr>
          <p:nvPr/>
        </p:nvSpPr>
        <p:spPr bwMode="auto">
          <a:xfrm>
            <a:off x="6240464" y="2636839"/>
            <a:ext cx="1800225" cy="1512887"/>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033" name="Freeform 9"/>
          <p:cNvSpPr>
            <a:spLocks/>
          </p:cNvSpPr>
          <p:nvPr/>
        </p:nvSpPr>
        <p:spPr bwMode="auto">
          <a:xfrm>
            <a:off x="2474913" y="4041775"/>
            <a:ext cx="5340350" cy="1773238"/>
          </a:xfrm>
          <a:custGeom>
            <a:avLst/>
            <a:gdLst>
              <a:gd name="T0" fmla="*/ 0 w 3364"/>
              <a:gd name="T1" fmla="*/ 2147483646 h 1117"/>
              <a:gd name="T2" fmla="*/ 2147483646 w 3364"/>
              <a:gd name="T3" fmla="*/ 2147483646 h 1117"/>
              <a:gd name="T4" fmla="*/ 2147483646 w 3364"/>
              <a:gd name="T5" fmla="*/ 2147483646 h 1117"/>
              <a:gd name="T6" fmla="*/ 2147483646 w 3364"/>
              <a:gd name="T7" fmla="*/ 2147483646 h 1117"/>
              <a:gd name="T8" fmla="*/ 2147483646 w 3364"/>
              <a:gd name="T9" fmla="*/ 2147483646 h 1117"/>
              <a:gd name="T10" fmla="*/ 2147483646 w 3364"/>
              <a:gd name="T11" fmla="*/ 2147483646 h 1117"/>
              <a:gd name="T12" fmla="*/ 2147483646 w 3364"/>
              <a:gd name="T13" fmla="*/ 2147483646 h 11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364" h="1117">
                <a:moveTo>
                  <a:pt x="0" y="1117"/>
                </a:moveTo>
                <a:cubicBezTo>
                  <a:pt x="81" y="1060"/>
                  <a:pt x="293" y="894"/>
                  <a:pt x="484" y="772"/>
                </a:cubicBezTo>
                <a:cubicBezTo>
                  <a:pt x="675" y="650"/>
                  <a:pt x="935" y="503"/>
                  <a:pt x="1147" y="385"/>
                </a:cubicBezTo>
                <a:cubicBezTo>
                  <a:pt x="1359" y="267"/>
                  <a:pt x="1570" y="127"/>
                  <a:pt x="1759" y="65"/>
                </a:cubicBezTo>
                <a:cubicBezTo>
                  <a:pt x="1948" y="3"/>
                  <a:pt x="2090" y="20"/>
                  <a:pt x="2284" y="10"/>
                </a:cubicBezTo>
                <a:cubicBezTo>
                  <a:pt x="2478" y="0"/>
                  <a:pt x="2743" y="5"/>
                  <a:pt x="2923" y="4"/>
                </a:cubicBezTo>
                <a:cubicBezTo>
                  <a:pt x="3103" y="3"/>
                  <a:pt x="3272" y="4"/>
                  <a:pt x="3364" y="4"/>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4" name="Freeform 10"/>
          <p:cNvSpPr>
            <a:spLocks/>
          </p:cNvSpPr>
          <p:nvPr/>
        </p:nvSpPr>
        <p:spPr bwMode="auto">
          <a:xfrm>
            <a:off x="2566988" y="1989139"/>
            <a:ext cx="7200900" cy="1800225"/>
          </a:xfrm>
          <a:custGeom>
            <a:avLst/>
            <a:gdLst>
              <a:gd name="T0" fmla="*/ 0 w 4536"/>
              <a:gd name="T1" fmla="*/ 2147483646 h 1134"/>
              <a:gd name="T2" fmla="*/ 2147483646 w 4536"/>
              <a:gd name="T3" fmla="*/ 2147483646 h 1134"/>
              <a:gd name="T4" fmla="*/ 2147483646 w 4536"/>
              <a:gd name="T5" fmla="*/ 2147483646 h 1134"/>
              <a:gd name="T6" fmla="*/ 2147483646 w 4536"/>
              <a:gd name="T7" fmla="*/ 2147483646 h 1134"/>
              <a:gd name="T8" fmla="*/ 2147483646 w 4536"/>
              <a:gd name="T9" fmla="*/ 2147483646 h 1134"/>
              <a:gd name="T10" fmla="*/ 2147483646 w 4536"/>
              <a:gd name="T11" fmla="*/ 2147483646 h 1134"/>
              <a:gd name="T12" fmla="*/ 2147483646 w 4536"/>
              <a:gd name="T13" fmla="*/ 2147483646 h 1134"/>
              <a:gd name="T14" fmla="*/ 2147483646 w 4536"/>
              <a:gd name="T15" fmla="*/ 2147483646 h 1134"/>
              <a:gd name="T16" fmla="*/ 2147483646 w 4536"/>
              <a:gd name="T17" fmla="*/ 2147483646 h 1134"/>
              <a:gd name="T18" fmla="*/ 2147483646 w 4536"/>
              <a:gd name="T19" fmla="*/ 2147483646 h 1134"/>
              <a:gd name="T20" fmla="*/ 2147483646 w 4536"/>
              <a:gd name="T21" fmla="*/ 2147483646 h 1134"/>
              <a:gd name="T22" fmla="*/ 2147483646 w 4536"/>
              <a:gd name="T23" fmla="*/ 2147483646 h 1134"/>
              <a:gd name="T24" fmla="*/ 2147483646 w 4536"/>
              <a:gd name="T25" fmla="*/ 2147483646 h 1134"/>
              <a:gd name="T26" fmla="*/ 2147483646 w 4536"/>
              <a:gd name="T27" fmla="*/ 0 h 113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4536" h="1134">
                <a:moveTo>
                  <a:pt x="0" y="771"/>
                </a:moveTo>
                <a:cubicBezTo>
                  <a:pt x="27" y="800"/>
                  <a:pt x="111" y="893"/>
                  <a:pt x="165" y="943"/>
                </a:cubicBezTo>
                <a:cubicBezTo>
                  <a:pt x="219" y="993"/>
                  <a:pt x="240" y="1050"/>
                  <a:pt x="326" y="1074"/>
                </a:cubicBezTo>
                <a:cubicBezTo>
                  <a:pt x="412" y="1098"/>
                  <a:pt x="566" y="1134"/>
                  <a:pt x="681" y="1088"/>
                </a:cubicBezTo>
                <a:cubicBezTo>
                  <a:pt x="796" y="1042"/>
                  <a:pt x="897" y="848"/>
                  <a:pt x="1017" y="798"/>
                </a:cubicBezTo>
                <a:cubicBezTo>
                  <a:pt x="1137" y="748"/>
                  <a:pt x="1287" y="749"/>
                  <a:pt x="1401" y="790"/>
                </a:cubicBezTo>
                <a:cubicBezTo>
                  <a:pt x="1515" y="831"/>
                  <a:pt x="1577" y="1003"/>
                  <a:pt x="1701" y="1043"/>
                </a:cubicBezTo>
                <a:cubicBezTo>
                  <a:pt x="1825" y="1083"/>
                  <a:pt x="2025" y="1078"/>
                  <a:pt x="2146" y="1028"/>
                </a:cubicBezTo>
                <a:cubicBezTo>
                  <a:pt x="2267" y="978"/>
                  <a:pt x="2228" y="798"/>
                  <a:pt x="2430" y="744"/>
                </a:cubicBezTo>
                <a:cubicBezTo>
                  <a:pt x="2632" y="690"/>
                  <a:pt x="3125" y="705"/>
                  <a:pt x="3360" y="705"/>
                </a:cubicBezTo>
                <a:cubicBezTo>
                  <a:pt x="3595" y="705"/>
                  <a:pt x="3709" y="764"/>
                  <a:pt x="3843" y="744"/>
                </a:cubicBezTo>
                <a:cubicBezTo>
                  <a:pt x="3977" y="724"/>
                  <a:pt x="4101" y="665"/>
                  <a:pt x="4166" y="583"/>
                </a:cubicBezTo>
                <a:cubicBezTo>
                  <a:pt x="4231" y="501"/>
                  <a:pt x="4173" y="349"/>
                  <a:pt x="4235" y="252"/>
                </a:cubicBezTo>
                <a:cubicBezTo>
                  <a:pt x="4297" y="155"/>
                  <a:pt x="4473" y="52"/>
                  <a:pt x="4536"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5" name="Freeform 11"/>
          <p:cNvSpPr>
            <a:spLocks/>
          </p:cNvSpPr>
          <p:nvPr/>
        </p:nvSpPr>
        <p:spPr bwMode="auto">
          <a:xfrm>
            <a:off x="2566988" y="2365375"/>
            <a:ext cx="7478712" cy="1423988"/>
          </a:xfrm>
          <a:custGeom>
            <a:avLst/>
            <a:gdLst>
              <a:gd name="T0" fmla="*/ 0 w 4711"/>
              <a:gd name="T1" fmla="*/ 2147483646 h 897"/>
              <a:gd name="T2" fmla="*/ 2147483646 w 4711"/>
              <a:gd name="T3" fmla="*/ 2147483646 h 897"/>
              <a:gd name="T4" fmla="*/ 2147483646 w 4711"/>
              <a:gd name="T5" fmla="*/ 2147483646 h 897"/>
              <a:gd name="T6" fmla="*/ 2147483646 w 4711"/>
              <a:gd name="T7" fmla="*/ 2147483646 h 897"/>
              <a:gd name="T8" fmla="*/ 2147483646 w 4711"/>
              <a:gd name="T9" fmla="*/ 2147483646 h 897"/>
              <a:gd name="T10" fmla="*/ 2147483646 w 4711"/>
              <a:gd name="T11" fmla="*/ 2147483646 h 897"/>
              <a:gd name="T12" fmla="*/ 2147483646 w 4711"/>
              <a:gd name="T13" fmla="*/ 2147483646 h 897"/>
              <a:gd name="T14" fmla="*/ 2147483646 w 4711"/>
              <a:gd name="T15" fmla="*/ 2147483646 h 897"/>
              <a:gd name="T16" fmla="*/ 2147483646 w 4711"/>
              <a:gd name="T17" fmla="*/ 2147483646 h 897"/>
              <a:gd name="T18" fmla="*/ 2147483646 w 4711"/>
              <a:gd name="T19" fmla="*/ 2147483646 h 897"/>
              <a:gd name="T20" fmla="*/ 2147483646 w 4711"/>
              <a:gd name="T21" fmla="*/ 2147483646 h 897"/>
              <a:gd name="T22" fmla="*/ 2147483646 w 4711"/>
              <a:gd name="T23" fmla="*/ 2147483646 h 897"/>
              <a:gd name="T24" fmla="*/ 2147483646 w 4711"/>
              <a:gd name="T25" fmla="*/ 0 h 89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711" h="897">
                <a:moveTo>
                  <a:pt x="0" y="851"/>
                </a:moveTo>
                <a:cubicBezTo>
                  <a:pt x="58" y="800"/>
                  <a:pt x="220" y="590"/>
                  <a:pt x="349" y="545"/>
                </a:cubicBezTo>
                <a:cubicBezTo>
                  <a:pt x="478" y="500"/>
                  <a:pt x="661" y="533"/>
                  <a:pt x="772" y="579"/>
                </a:cubicBezTo>
                <a:cubicBezTo>
                  <a:pt x="883" y="625"/>
                  <a:pt x="911" y="780"/>
                  <a:pt x="1017" y="822"/>
                </a:cubicBezTo>
                <a:cubicBezTo>
                  <a:pt x="1123" y="864"/>
                  <a:pt x="1294" y="878"/>
                  <a:pt x="1409" y="829"/>
                </a:cubicBezTo>
                <a:cubicBezTo>
                  <a:pt x="1524" y="780"/>
                  <a:pt x="1588" y="579"/>
                  <a:pt x="1708" y="530"/>
                </a:cubicBezTo>
                <a:cubicBezTo>
                  <a:pt x="1828" y="481"/>
                  <a:pt x="2018" y="485"/>
                  <a:pt x="2132" y="534"/>
                </a:cubicBezTo>
                <a:cubicBezTo>
                  <a:pt x="2246" y="583"/>
                  <a:pt x="2195" y="777"/>
                  <a:pt x="2392" y="822"/>
                </a:cubicBezTo>
                <a:cubicBezTo>
                  <a:pt x="2589" y="867"/>
                  <a:pt x="3093" y="897"/>
                  <a:pt x="3312" y="806"/>
                </a:cubicBezTo>
                <a:cubicBezTo>
                  <a:pt x="3531" y="715"/>
                  <a:pt x="3586" y="387"/>
                  <a:pt x="3705" y="276"/>
                </a:cubicBezTo>
                <a:cubicBezTo>
                  <a:pt x="3824" y="165"/>
                  <a:pt x="3917" y="149"/>
                  <a:pt x="4028" y="138"/>
                </a:cubicBezTo>
                <a:cubicBezTo>
                  <a:pt x="4139" y="127"/>
                  <a:pt x="4259" y="230"/>
                  <a:pt x="4373" y="207"/>
                </a:cubicBezTo>
                <a:cubicBezTo>
                  <a:pt x="4487" y="184"/>
                  <a:pt x="4641" y="43"/>
                  <a:pt x="4711"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1036" name="Group 12"/>
          <p:cNvGrpSpPr>
            <a:grpSpLocks/>
          </p:cNvGrpSpPr>
          <p:nvPr/>
        </p:nvGrpSpPr>
        <p:grpSpPr bwMode="auto">
          <a:xfrm rot="3448300">
            <a:off x="8257382" y="4148932"/>
            <a:ext cx="142875" cy="144462"/>
            <a:chOff x="3470" y="3203"/>
            <a:chExt cx="90" cy="91"/>
          </a:xfrm>
        </p:grpSpPr>
        <p:sp>
          <p:nvSpPr>
            <p:cNvPr id="1081" name="Line 13"/>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82" name="Line 14"/>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7" name="Group 15"/>
          <p:cNvGrpSpPr>
            <a:grpSpLocks/>
          </p:cNvGrpSpPr>
          <p:nvPr/>
        </p:nvGrpSpPr>
        <p:grpSpPr bwMode="auto">
          <a:xfrm rot="7490717">
            <a:off x="8760620" y="4507707"/>
            <a:ext cx="142875" cy="144463"/>
            <a:chOff x="3470" y="3203"/>
            <a:chExt cx="90" cy="91"/>
          </a:xfrm>
        </p:grpSpPr>
        <p:sp>
          <p:nvSpPr>
            <p:cNvPr id="1079" name="Line 16"/>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80" name="Line 17"/>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8" name="Group 18"/>
          <p:cNvGrpSpPr>
            <a:grpSpLocks/>
          </p:cNvGrpSpPr>
          <p:nvPr/>
        </p:nvGrpSpPr>
        <p:grpSpPr bwMode="auto">
          <a:xfrm rot="17462368">
            <a:off x="8473282" y="4004470"/>
            <a:ext cx="142875" cy="144462"/>
            <a:chOff x="3470" y="3203"/>
            <a:chExt cx="90" cy="91"/>
          </a:xfrm>
        </p:grpSpPr>
        <p:sp>
          <p:nvSpPr>
            <p:cNvPr id="1077" name="Line 19"/>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8" name="Line 20"/>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9" name="Group 21"/>
          <p:cNvGrpSpPr>
            <a:grpSpLocks/>
          </p:cNvGrpSpPr>
          <p:nvPr/>
        </p:nvGrpSpPr>
        <p:grpSpPr bwMode="auto">
          <a:xfrm rot="18568978">
            <a:off x="7897020" y="3860007"/>
            <a:ext cx="142875" cy="144463"/>
            <a:chOff x="3470" y="3203"/>
            <a:chExt cx="90" cy="91"/>
          </a:xfrm>
        </p:grpSpPr>
        <p:sp>
          <p:nvSpPr>
            <p:cNvPr id="1075" name="Line 22"/>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6" name="Line 23"/>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40" name="Group 24"/>
          <p:cNvGrpSpPr>
            <a:grpSpLocks/>
          </p:cNvGrpSpPr>
          <p:nvPr/>
        </p:nvGrpSpPr>
        <p:grpSpPr bwMode="auto">
          <a:xfrm rot="14848766">
            <a:off x="8544720" y="4291807"/>
            <a:ext cx="142875" cy="144463"/>
            <a:chOff x="3470" y="3203"/>
            <a:chExt cx="90" cy="91"/>
          </a:xfrm>
        </p:grpSpPr>
        <p:sp>
          <p:nvSpPr>
            <p:cNvPr id="1073" name="Line 25"/>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4" name="Line 26"/>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41" name="Group 27"/>
          <p:cNvGrpSpPr>
            <a:grpSpLocks/>
          </p:cNvGrpSpPr>
          <p:nvPr/>
        </p:nvGrpSpPr>
        <p:grpSpPr bwMode="auto">
          <a:xfrm rot="2972266">
            <a:off x="8976520" y="4291807"/>
            <a:ext cx="142875" cy="144463"/>
            <a:chOff x="3470" y="3203"/>
            <a:chExt cx="90" cy="91"/>
          </a:xfrm>
        </p:grpSpPr>
        <p:sp>
          <p:nvSpPr>
            <p:cNvPr id="1071" name="Line 28"/>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2" name="Line 29"/>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042" name="Line 30"/>
          <p:cNvSpPr>
            <a:spLocks noChangeShapeType="1"/>
          </p:cNvSpPr>
          <p:nvPr/>
        </p:nvSpPr>
        <p:spPr bwMode="auto">
          <a:xfrm flipV="1">
            <a:off x="7891463" y="310197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3" name="Line 31"/>
          <p:cNvSpPr>
            <a:spLocks noChangeShapeType="1"/>
          </p:cNvSpPr>
          <p:nvPr/>
        </p:nvSpPr>
        <p:spPr bwMode="auto">
          <a:xfrm flipV="1">
            <a:off x="6888163" y="373062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4" name="Line 32"/>
          <p:cNvSpPr>
            <a:spLocks noChangeShapeType="1"/>
          </p:cNvSpPr>
          <p:nvPr/>
        </p:nvSpPr>
        <p:spPr bwMode="auto">
          <a:xfrm flipV="1">
            <a:off x="6532563" y="370205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5" name="Line 33"/>
          <p:cNvSpPr>
            <a:spLocks noChangeShapeType="1"/>
          </p:cNvSpPr>
          <p:nvPr/>
        </p:nvSpPr>
        <p:spPr bwMode="auto">
          <a:xfrm flipV="1">
            <a:off x="7213600" y="373062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6" name="Line 34"/>
          <p:cNvSpPr>
            <a:spLocks noChangeShapeType="1"/>
          </p:cNvSpPr>
          <p:nvPr/>
        </p:nvSpPr>
        <p:spPr bwMode="auto">
          <a:xfrm flipV="1">
            <a:off x="7575550" y="371157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7" name="Line 35"/>
          <p:cNvSpPr>
            <a:spLocks noChangeShapeType="1"/>
          </p:cNvSpPr>
          <p:nvPr/>
        </p:nvSpPr>
        <p:spPr bwMode="auto">
          <a:xfrm flipV="1">
            <a:off x="7912100" y="359092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8" name="Line 36"/>
          <p:cNvSpPr>
            <a:spLocks noChangeShapeType="1"/>
          </p:cNvSpPr>
          <p:nvPr/>
        </p:nvSpPr>
        <p:spPr bwMode="auto">
          <a:xfrm flipV="1">
            <a:off x="6891338" y="311150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9" name="Line 37"/>
          <p:cNvSpPr>
            <a:spLocks noChangeShapeType="1"/>
          </p:cNvSpPr>
          <p:nvPr/>
        </p:nvSpPr>
        <p:spPr bwMode="auto">
          <a:xfrm flipV="1">
            <a:off x="6527800" y="3141663"/>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0" name="Line 38"/>
          <p:cNvSpPr>
            <a:spLocks noChangeShapeType="1"/>
          </p:cNvSpPr>
          <p:nvPr/>
        </p:nvSpPr>
        <p:spPr bwMode="auto">
          <a:xfrm flipV="1">
            <a:off x="7226300" y="3113088"/>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1" name="Line 39"/>
          <p:cNvSpPr>
            <a:spLocks noChangeShapeType="1"/>
          </p:cNvSpPr>
          <p:nvPr/>
        </p:nvSpPr>
        <p:spPr bwMode="auto">
          <a:xfrm flipV="1">
            <a:off x="7554913" y="3113088"/>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2" name="Line 40"/>
          <p:cNvSpPr>
            <a:spLocks noChangeShapeType="1"/>
          </p:cNvSpPr>
          <p:nvPr/>
        </p:nvSpPr>
        <p:spPr bwMode="auto">
          <a:xfrm flipV="1">
            <a:off x="6889750" y="3897313"/>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3" name="Line 41"/>
          <p:cNvSpPr>
            <a:spLocks noChangeShapeType="1"/>
          </p:cNvSpPr>
          <p:nvPr/>
        </p:nvSpPr>
        <p:spPr bwMode="auto">
          <a:xfrm flipV="1">
            <a:off x="6537325" y="3903663"/>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4" name="Line 42"/>
          <p:cNvSpPr>
            <a:spLocks noChangeShapeType="1"/>
          </p:cNvSpPr>
          <p:nvPr/>
        </p:nvSpPr>
        <p:spPr bwMode="auto">
          <a:xfrm flipV="1">
            <a:off x="7210425" y="389890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5" name="Line 43"/>
          <p:cNvSpPr>
            <a:spLocks noChangeShapeType="1"/>
          </p:cNvSpPr>
          <p:nvPr/>
        </p:nvSpPr>
        <p:spPr bwMode="auto">
          <a:xfrm flipV="1">
            <a:off x="7586663" y="389890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6" name="Text Box 44"/>
          <p:cNvSpPr txBox="1">
            <a:spLocks noChangeArrowheads="1"/>
          </p:cNvSpPr>
          <p:nvPr/>
        </p:nvSpPr>
        <p:spPr bwMode="auto">
          <a:xfrm>
            <a:off x="4224339" y="2420938"/>
            <a:ext cx="1831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DNA Rewinding</a:t>
            </a:r>
            <a:r>
              <a:rPr lang="en-GB" altLang="en-US" sz="2400">
                <a:latin typeface="Times New Roman" panose="02020603050405020304" pitchFamily="18" charset="0"/>
              </a:rPr>
              <a:t> </a:t>
            </a:r>
            <a:endParaRPr lang="en-US" altLang="en-US" sz="2400">
              <a:latin typeface="Times New Roman" panose="02020603050405020304" pitchFamily="18" charset="0"/>
            </a:endParaRPr>
          </a:p>
        </p:txBody>
      </p:sp>
      <p:sp>
        <p:nvSpPr>
          <p:cNvPr id="1057" name="Text Box 45"/>
          <p:cNvSpPr txBox="1">
            <a:spLocks noChangeArrowheads="1"/>
          </p:cNvSpPr>
          <p:nvPr/>
        </p:nvSpPr>
        <p:spPr bwMode="auto">
          <a:xfrm>
            <a:off x="8112126" y="1433513"/>
            <a:ext cx="19399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DNA double helix</a:t>
            </a:r>
            <a:endParaRPr lang="en-US" altLang="en-US" sz="2400">
              <a:latin typeface="Times New Roman" panose="02020603050405020304" pitchFamily="18" charset="0"/>
            </a:endParaRPr>
          </a:p>
        </p:txBody>
      </p:sp>
      <p:sp>
        <p:nvSpPr>
          <p:cNvPr id="1058" name="Text Box 46"/>
          <p:cNvSpPr txBox="1">
            <a:spLocks noChangeArrowheads="1"/>
          </p:cNvSpPr>
          <p:nvPr/>
        </p:nvSpPr>
        <p:spPr bwMode="auto">
          <a:xfrm>
            <a:off x="7248525" y="4797426"/>
            <a:ext cx="169545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ribonucleotide </a:t>
            </a:r>
          </a:p>
          <a:p>
            <a:pPr algn="ctr">
              <a:spcBef>
                <a:spcPct val="0"/>
              </a:spcBef>
              <a:buFontTx/>
              <a:buNone/>
            </a:pPr>
            <a:r>
              <a:rPr lang="en-GB" altLang="en-US" sz="1600">
                <a:latin typeface="Verdana" panose="020B0604030504040204" pitchFamily="34" charset="0"/>
              </a:rPr>
              <a:t>triphosphates</a:t>
            </a:r>
            <a:endParaRPr lang="en-US" altLang="en-US" sz="2400">
              <a:latin typeface="Times New Roman" panose="02020603050405020304" pitchFamily="18" charset="0"/>
            </a:endParaRPr>
          </a:p>
        </p:txBody>
      </p:sp>
      <p:sp>
        <p:nvSpPr>
          <p:cNvPr id="1059" name="Text Box 47"/>
          <p:cNvSpPr txBox="1">
            <a:spLocks noChangeArrowheads="1"/>
          </p:cNvSpPr>
          <p:nvPr/>
        </p:nvSpPr>
        <p:spPr bwMode="auto">
          <a:xfrm>
            <a:off x="3162300" y="5157789"/>
            <a:ext cx="252095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newly synthesized </a:t>
            </a:r>
          </a:p>
          <a:p>
            <a:pPr algn="ctr">
              <a:spcBef>
                <a:spcPct val="0"/>
              </a:spcBef>
              <a:buFontTx/>
              <a:buNone/>
            </a:pPr>
            <a:r>
              <a:rPr lang="en-GB" altLang="en-US" sz="1600">
                <a:latin typeface="Verdana" panose="020B0604030504040204" pitchFamily="34" charset="0"/>
              </a:rPr>
              <a:t>sense mRNA transcript</a:t>
            </a:r>
            <a:endParaRPr lang="en-US" altLang="en-US" sz="2400">
              <a:latin typeface="Times New Roman" panose="02020603050405020304" pitchFamily="18" charset="0"/>
            </a:endParaRPr>
          </a:p>
        </p:txBody>
      </p:sp>
      <p:sp>
        <p:nvSpPr>
          <p:cNvPr id="1060" name="Line 48"/>
          <p:cNvSpPr>
            <a:spLocks noChangeShapeType="1"/>
          </p:cNvSpPr>
          <p:nvPr/>
        </p:nvSpPr>
        <p:spPr bwMode="auto">
          <a:xfrm>
            <a:off x="9336089" y="1844676"/>
            <a:ext cx="73025"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1" name="Line 49"/>
          <p:cNvSpPr>
            <a:spLocks noChangeShapeType="1"/>
          </p:cNvSpPr>
          <p:nvPr/>
        </p:nvSpPr>
        <p:spPr bwMode="auto">
          <a:xfrm flipV="1">
            <a:off x="8183563" y="4437063"/>
            <a:ext cx="144462" cy="2159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2" name="Line 50"/>
          <p:cNvSpPr>
            <a:spLocks noChangeShapeType="1"/>
          </p:cNvSpPr>
          <p:nvPr/>
        </p:nvSpPr>
        <p:spPr bwMode="auto">
          <a:xfrm flipV="1">
            <a:off x="4583113" y="4652964"/>
            <a:ext cx="0" cy="5048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3" name="Line 51"/>
          <p:cNvSpPr>
            <a:spLocks noChangeShapeType="1"/>
          </p:cNvSpPr>
          <p:nvPr/>
        </p:nvSpPr>
        <p:spPr bwMode="auto">
          <a:xfrm>
            <a:off x="5664200" y="2852739"/>
            <a:ext cx="287338"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4" name="Text Box 53"/>
          <p:cNvSpPr txBox="1">
            <a:spLocks noChangeArrowheads="1"/>
          </p:cNvSpPr>
          <p:nvPr/>
        </p:nvSpPr>
        <p:spPr bwMode="auto">
          <a:xfrm>
            <a:off x="8616951" y="3141664"/>
            <a:ext cx="1355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antisense </a:t>
            </a:r>
          </a:p>
          <a:p>
            <a:pPr algn="ctr">
              <a:spcBef>
                <a:spcPct val="0"/>
              </a:spcBef>
              <a:buFontTx/>
              <a:buNone/>
            </a:pPr>
            <a:r>
              <a:rPr lang="en-GB" altLang="en-US" sz="1600">
                <a:latin typeface="Verdana" panose="020B0604030504040204" pitchFamily="34" charset="0"/>
              </a:rPr>
              <a:t>DNA strand</a:t>
            </a:r>
            <a:endParaRPr lang="en-US" altLang="en-US" sz="2400">
              <a:latin typeface="Times New Roman" panose="02020603050405020304" pitchFamily="18" charset="0"/>
            </a:endParaRPr>
          </a:p>
        </p:txBody>
      </p:sp>
      <p:sp>
        <p:nvSpPr>
          <p:cNvPr id="1065" name="Line 54"/>
          <p:cNvSpPr>
            <a:spLocks noChangeShapeType="1"/>
          </p:cNvSpPr>
          <p:nvPr/>
        </p:nvSpPr>
        <p:spPr bwMode="auto">
          <a:xfrm flipH="1">
            <a:off x="8040688" y="3429000"/>
            <a:ext cx="576262" cy="714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6" name="Text Box 55"/>
          <p:cNvSpPr txBox="1">
            <a:spLocks noChangeArrowheads="1"/>
          </p:cNvSpPr>
          <p:nvPr/>
        </p:nvSpPr>
        <p:spPr bwMode="auto">
          <a:xfrm>
            <a:off x="2208213" y="5373688"/>
            <a:ext cx="36671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5’</a:t>
            </a:r>
            <a:endParaRPr lang="en-US" altLang="en-US" sz="1600">
              <a:latin typeface="Verdana" panose="020B0604030504040204" pitchFamily="34" charset="0"/>
            </a:endParaRPr>
          </a:p>
        </p:txBody>
      </p:sp>
      <p:sp>
        <p:nvSpPr>
          <p:cNvPr id="1067" name="Text Box 56"/>
          <p:cNvSpPr txBox="1">
            <a:spLocks noChangeArrowheads="1"/>
          </p:cNvSpPr>
          <p:nvPr/>
        </p:nvSpPr>
        <p:spPr bwMode="auto">
          <a:xfrm>
            <a:off x="7464426" y="4149725"/>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3’</a:t>
            </a:r>
            <a:endParaRPr lang="en-US" altLang="en-US" sz="1600">
              <a:latin typeface="Verdana" panose="020B0604030504040204" pitchFamily="34" charset="0"/>
            </a:endParaRPr>
          </a:p>
        </p:txBody>
      </p:sp>
      <p:sp>
        <p:nvSpPr>
          <p:cNvPr id="1068" name="Text Box 57"/>
          <p:cNvSpPr txBox="1">
            <a:spLocks noChangeArrowheads="1"/>
          </p:cNvSpPr>
          <p:nvPr/>
        </p:nvSpPr>
        <p:spPr bwMode="auto">
          <a:xfrm>
            <a:off x="5087939" y="1773238"/>
            <a:ext cx="21605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mRNA Polymerase</a:t>
            </a:r>
          </a:p>
        </p:txBody>
      </p:sp>
      <p:sp>
        <p:nvSpPr>
          <p:cNvPr id="1069" name="Line 58"/>
          <p:cNvSpPr>
            <a:spLocks noChangeShapeType="1"/>
          </p:cNvSpPr>
          <p:nvPr/>
        </p:nvSpPr>
        <p:spPr bwMode="auto">
          <a:xfrm>
            <a:off x="6600826" y="2060576"/>
            <a:ext cx="358775" cy="7921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cxnSp>
        <p:nvCxnSpPr>
          <p:cNvPr id="3" name="Straight Arrow Connector 2"/>
          <p:cNvCxnSpPr/>
          <p:nvPr/>
        </p:nvCxnSpPr>
        <p:spPr>
          <a:xfrm>
            <a:off x="6307139" y="4416425"/>
            <a:ext cx="1660525"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39664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ltLang="en-US" smtClean="0"/>
              <a:t>Transcription factors</a:t>
            </a:r>
          </a:p>
        </p:txBody>
      </p:sp>
      <p:sp>
        <p:nvSpPr>
          <p:cNvPr id="58371" name="Rectangle 3"/>
          <p:cNvSpPr>
            <a:spLocks noGrp="1" noChangeArrowheads="1"/>
          </p:cNvSpPr>
          <p:nvPr>
            <p:ph idx="1"/>
          </p:nvPr>
        </p:nvSpPr>
        <p:spPr/>
        <p:txBody>
          <a:bodyPr/>
          <a:lstStyle/>
          <a:p>
            <a:pPr eaLnBrk="1" hangingPunct="1"/>
            <a:r>
              <a:rPr lang="en-GB" altLang="en-US"/>
              <a:t>a </a:t>
            </a:r>
            <a:r>
              <a:rPr lang="en-GB" altLang="en-US" b="1"/>
              <a:t>transcription factor</a:t>
            </a:r>
            <a:r>
              <a:rPr lang="en-GB" altLang="en-US"/>
              <a:t> is a protein that binds to specific DNA sequences and thereby controls the transfer (or transcription) of genetic information from DNA to mRNA.</a:t>
            </a:r>
          </a:p>
          <a:p>
            <a:pPr eaLnBrk="1" hangingPunct="1"/>
            <a:endParaRPr lang="en-GB" altLang="en-US"/>
          </a:p>
          <a:p>
            <a:pPr eaLnBrk="1" hangingPunct="1"/>
            <a:r>
              <a:rPr lang="en-GB" altLang="en-US"/>
              <a:t>Transcription factors perform this function alone or with other proteins in a complex, </a:t>
            </a:r>
            <a:r>
              <a:rPr lang="en-GB" altLang="en-US" i="1"/>
              <a:t>by </a:t>
            </a:r>
            <a:r>
              <a:rPr lang="en-GB" altLang="en-US">
                <a:solidFill>
                  <a:srgbClr val="FF0000"/>
                </a:solidFill>
              </a:rPr>
              <a:t>promoting (as an activator)</a:t>
            </a:r>
            <a:r>
              <a:rPr lang="en-GB" altLang="en-US"/>
              <a:t>, or </a:t>
            </a:r>
            <a:r>
              <a:rPr lang="en-GB" altLang="en-US">
                <a:solidFill>
                  <a:srgbClr val="FF0000"/>
                </a:solidFill>
              </a:rPr>
              <a:t>blocking (as a repressor) </a:t>
            </a:r>
            <a:r>
              <a:rPr lang="en-GB" altLang="en-US"/>
              <a:t>the recruitment of RNA polymerase (the enzyme that performs the transcription of genetic information from DNA to RNA) to specific genes. </a:t>
            </a:r>
          </a:p>
        </p:txBody>
      </p:sp>
    </p:spTree>
    <p:extLst>
      <p:ext uri="{BB962C8B-B14F-4D97-AF65-F5344CB8AC3E}">
        <p14:creationId xmlns:p14="http://schemas.microsoft.com/office/powerpoint/2010/main" val="108315667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1400"/>
              <a:t>The mature mRNA is composed of a 5‘ prime (red) exons (uppercase yellow) introns are shown in purple (lowercase) and 3‘ prime (red again).</a:t>
            </a:r>
          </a:p>
        </p:txBody>
      </p:sp>
      <p:pic>
        <p:nvPicPr>
          <p:cNvPr id="59395" name="Picture 4" descr="File:AMY1gene.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6389" y="1773239"/>
            <a:ext cx="903922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p:cNvSpPr/>
          <p:nvPr/>
        </p:nvSpPr>
        <p:spPr>
          <a:xfrm>
            <a:off x="5664201" y="2133600"/>
            <a:ext cx="1800225" cy="8636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Oval 4"/>
          <p:cNvSpPr/>
          <p:nvPr/>
        </p:nvSpPr>
        <p:spPr>
          <a:xfrm>
            <a:off x="2149476" y="5157788"/>
            <a:ext cx="8461375" cy="8636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9753669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GB" altLang="en-US" b="1" smtClean="0"/>
              <a:t>Editing the mRNA</a:t>
            </a:r>
          </a:p>
        </p:txBody>
      </p:sp>
      <p:sp>
        <p:nvSpPr>
          <p:cNvPr id="58371" name="Rectangle 3"/>
          <p:cNvSpPr>
            <a:spLocks noGrp="1" noChangeArrowheads="1"/>
          </p:cNvSpPr>
          <p:nvPr>
            <p:ph idx="1"/>
          </p:nvPr>
        </p:nvSpPr>
        <p:spPr/>
        <p:txBody>
          <a:bodyPr rtlCol="0">
            <a:normAutofit lnSpcReduction="10000"/>
          </a:bodyPr>
          <a:lstStyle/>
          <a:p>
            <a:pPr>
              <a:defRPr/>
            </a:pPr>
            <a:r>
              <a:rPr lang="en-GB" altLang="en-US"/>
              <a:t>Even though the transcribed mRNA in the nucleus is about 5000 nucleotides long the same mRNA used for translation at the ribosome it is only 1000 nucleotides long</a:t>
            </a:r>
          </a:p>
          <a:p>
            <a:pPr>
              <a:defRPr/>
            </a:pPr>
            <a:endParaRPr lang="en-GB" altLang="en-US"/>
          </a:p>
          <a:p>
            <a:pPr>
              <a:defRPr/>
            </a:pPr>
            <a:r>
              <a:rPr lang="en-GB" altLang="en-US"/>
              <a:t>The mRNA has been </a:t>
            </a:r>
            <a:r>
              <a:rPr lang="en-GB" altLang="en-US" b="1"/>
              <a:t>edited</a:t>
            </a:r>
            <a:r>
              <a:rPr lang="en-GB" altLang="en-US"/>
              <a:t> </a:t>
            </a:r>
          </a:p>
          <a:p>
            <a:pPr>
              <a:defRPr/>
            </a:pPr>
            <a:endParaRPr lang="en-GB" altLang="en-US"/>
          </a:p>
          <a:p>
            <a:pPr>
              <a:defRPr/>
            </a:pPr>
            <a:r>
              <a:rPr lang="en-GB" altLang="en-US"/>
              <a:t>The parts which are kept for gene expression are called </a:t>
            </a:r>
            <a:r>
              <a:rPr lang="en-GB" altLang="en-US" b="1"/>
              <a:t>EXONS (</a:t>
            </a:r>
            <a:r>
              <a:rPr lang="en-GB" altLang="en-US" b="1">
                <a:solidFill>
                  <a:srgbClr val="FF0000"/>
                </a:solidFill>
              </a:rPr>
              <a:t>ex</a:t>
            </a:r>
            <a:r>
              <a:rPr lang="en-GB" altLang="en-US" b="1"/>
              <a:t>ons = </a:t>
            </a:r>
            <a:r>
              <a:rPr lang="en-GB" altLang="en-US" b="1">
                <a:solidFill>
                  <a:srgbClr val="FF0000"/>
                </a:solidFill>
              </a:rPr>
              <a:t>ex</a:t>
            </a:r>
            <a:r>
              <a:rPr lang="en-GB" altLang="en-US" b="1"/>
              <a:t>pressed)</a:t>
            </a:r>
          </a:p>
          <a:p>
            <a:pPr>
              <a:defRPr/>
            </a:pPr>
            <a:endParaRPr lang="en-GB" altLang="en-US"/>
          </a:p>
          <a:p>
            <a:pPr>
              <a:defRPr/>
            </a:pPr>
            <a:r>
              <a:rPr lang="en-GB" altLang="en-US"/>
              <a:t>The parts which are edited out are called </a:t>
            </a:r>
            <a:r>
              <a:rPr lang="en-GB" altLang="en-US" b="1"/>
              <a:t>INTRONS</a:t>
            </a:r>
            <a:endParaRPr lang="en-GB" altLang="en-US"/>
          </a:p>
        </p:txBody>
      </p:sp>
    </p:spTree>
    <p:extLst>
      <p:ext uri="{BB962C8B-B14F-4D97-AF65-F5344CB8AC3E}">
        <p14:creationId xmlns:p14="http://schemas.microsoft.com/office/powerpoint/2010/main" val="28348275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981200" y="274638"/>
            <a:ext cx="8229600" cy="417512"/>
          </a:xfrm>
        </p:spPr>
        <p:txBody>
          <a:bodyPr rtlCol="0">
            <a:normAutofit fontScale="90000"/>
          </a:bodyPr>
          <a:lstStyle/>
          <a:p>
            <a:pPr>
              <a:defRPr/>
            </a:pPr>
            <a:r>
              <a:rPr lang="en-GB" altLang="en-US" sz="2400"/>
              <a:t>Simplified overview of gene structure and expression.</a:t>
            </a:r>
            <a:r>
              <a:rPr lang="en-GB" altLang="en-US" sz="1400"/>
              <a:t> </a:t>
            </a:r>
            <a:endParaRPr lang="en-GB" altLang="en-US" sz="4000"/>
          </a:p>
        </p:txBody>
      </p:sp>
      <p:pic>
        <p:nvPicPr>
          <p:cNvPr id="62467" name="Picture 4" descr="Simplified overview of gene structure and express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2489200"/>
            <a:ext cx="7272337" cy="436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8" name="Text Box 5"/>
          <p:cNvSpPr txBox="1">
            <a:spLocks noChangeArrowheads="1"/>
          </p:cNvSpPr>
          <p:nvPr/>
        </p:nvSpPr>
        <p:spPr bwMode="auto">
          <a:xfrm>
            <a:off x="2279650" y="981076"/>
            <a:ext cx="792003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solidFill>
                  <a:schemeClr val="tx2"/>
                </a:solidFill>
                <a:latin typeface="Arial" panose="020B0604020202020204" pitchFamily="34" charset="0"/>
              </a:rPr>
              <a:t>A protein-coding gene is defined by the extent of the primary transcript. </a:t>
            </a:r>
          </a:p>
          <a:p>
            <a:pPr eaLnBrk="1" hangingPunct="1">
              <a:spcBef>
                <a:spcPct val="50000"/>
              </a:spcBef>
              <a:buFontTx/>
              <a:buNone/>
            </a:pPr>
            <a:r>
              <a:rPr lang="en-GB" altLang="en-US" sz="1800">
                <a:solidFill>
                  <a:schemeClr val="tx2"/>
                </a:solidFill>
                <a:latin typeface="Arial" panose="020B0604020202020204" pitchFamily="34" charset="0"/>
              </a:rPr>
              <a:t>The gene is first transcribed to yield a primary transcript, which is processed to remove the introns. </a:t>
            </a:r>
            <a:br>
              <a:rPr lang="en-GB" altLang="en-US" sz="1800">
                <a:solidFill>
                  <a:schemeClr val="tx2"/>
                </a:solidFill>
                <a:latin typeface="Arial" panose="020B0604020202020204" pitchFamily="34" charset="0"/>
              </a:rPr>
            </a:br>
            <a:r>
              <a:rPr lang="en-GB" altLang="en-US" sz="1800">
                <a:solidFill>
                  <a:schemeClr val="tx2"/>
                </a:solidFill>
                <a:latin typeface="Arial" panose="020B0604020202020204" pitchFamily="34" charset="0"/>
              </a:rPr>
              <a:t>The mature transcript (messenger RNA, mRNA) is then translated into a sequence of amino acids, which defines the protein.</a:t>
            </a:r>
          </a:p>
        </p:txBody>
      </p:sp>
    </p:spTree>
    <p:extLst>
      <p:ext uri="{BB962C8B-B14F-4D97-AF65-F5344CB8AC3E}">
        <p14:creationId xmlns:p14="http://schemas.microsoft.com/office/powerpoint/2010/main" val="1422432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mtClean="0"/>
              <a:t>Transcription plan</a:t>
            </a:r>
          </a:p>
        </p:txBody>
      </p:sp>
      <p:grpSp>
        <p:nvGrpSpPr>
          <p:cNvPr id="63491" name="Group 3"/>
          <p:cNvGrpSpPr>
            <a:grpSpLocks/>
          </p:cNvGrpSpPr>
          <p:nvPr/>
        </p:nvGrpSpPr>
        <p:grpSpPr bwMode="auto">
          <a:xfrm>
            <a:off x="3825875" y="1484313"/>
            <a:ext cx="4933950" cy="4500562"/>
            <a:chOff x="2634" y="1579"/>
            <a:chExt cx="6961" cy="6023"/>
          </a:xfrm>
        </p:grpSpPr>
        <p:sp>
          <p:nvSpPr>
            <p:cNvPr id="63541" name="Oval 4"/>
            <p:cNvSpPr>
              <a:spLocks noChangeArrowheads="1"/>
            </p:cNvSpPr>
            <p:nvPr/>
          </p:nvSpPr>
          <p:spPr bwMode="auto">
            <a:xfrm>
              <a:off x="2779" y="1674"/>
              <a:ext cx="6816" cy="5793"/>
            </a:xfrm>
            <a:prstGeom prst="ellipse">
              <a:avLst/>
            </a:prstGeom>
            <a:solidFill>
              <a:srgbClr val="FFFFFF"/>
            </a:solidFill>
            <a:ln w="38100" cmpd="dbl">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2" name="Rectangle 5"/>
            <p:cNvSpPr>
              <a:spLocks noChangeArrowheads="1"/>
            </p:cNvSpPr>
            <p:nvPr/>
          </p:nvSpPr>
          <p:spPr bwMode="auto">
            <a:xfrm>
              <a:off x="5944" y="7300"/>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3" name="Rectangle 6"/>
            <p:cNvSpPr>
              <a:spLocks noChangeArrowheads="1"/>
            </p:cNvSpPr>
            <p:nvPr/>
          </p:nvSpPr>
          <p:spPr bwMode="auto">
            <a:xfrm>
              <a:off x="2634" y="4794"/>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4" name="Rectangle 7"/>
            <p:cNvSpPr>
              <a:spLocks noChangeArrowheads="1"/>
            </p:cNvSpPr>
            <p:nvPr/>
          </p:nvSpPr>
          <p:spPr bwMode="auto">
            <a:xfrm>
              <a:off x="3745" y="6541"/>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5" name="Rectangle 8"/>
            <p:cNvSpPr>
              <a:spLocks noChangeArrowheads="1"/>
            </p:cNvSpPr>
            <p:nvPr/>
          </p:nvSpPr>
          <p:spPr bwMode="auto">
            <a:xfrm>
              <a:off x="9209" y="5341"/>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6" name="Rectangle 9"/>
            <p:cNvSpPr>
              <a:spLocks noChangeArrowheads="1"/>
            </p:cNvSpPr>
            <p:nvPr/>
          </p:nvSpPr>
          <p:spPr bwMode="auto">
            <a:xfrm>
              <a:off x="7741" y="6887"/>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7" name="Rectangle 10"/>
            <p:cNvSpPr>
              <a:spLocks noChangeArrowheads="1"/>
            </p:cNvSpPr>
            <p:nvPr/>
          </p:nvSpPr>
          <p:spPr bwMode="auto">
            <a:xfrm>
              <a:off x="8562" y="2517"/>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8" name="Rectangle 11"/>
            <p:cNvSpPr>
              <a:spLocks noChangeArrowheads="1"/>
            </p:cNvSpPr>
            <p:nvPr/>
          </p:nvSpPr>
          <p:spPr bwMode="auto">
            <a:xfrm>
              <a:off x="3069" y="2969"/>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549" name="Rectangle 12"/>
            <p:cNvSpPr>
              <a:spLocks noChangeArrowheads="1"/>
            </p:cNvSpPr>
            <p:nvPr/>
          </p:nvSpPr>
          <p:spPr bwMode="auto">
            <a:xfrm>
              <a:off x="5883" y="1579"/>
              <a:ext cx="352" cy="302"/>
            </a:xfrm>
            <a:prstGeom prst="rect">
              <a:avLst/>
            </a:prstGeom>
            <a:solidFill>
              <a:srgbClr val="FFFFFF"/>
            </a:solidFill>
            <a:ln w="9525">
              <a:solidFill>
                <a:srgbClr val="FFFFFF"/>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grpSp>
        <p:nvGrpSpPr>
          <p:cNvPr id="63492" name="Group 13"/>
          <p:cNvGrpSpPr>
            <a:grpSpLocks/>
          </p:cNvGrpSpPr>
          <p:nvPr/>
        </p:nvGrpSpPr>
        <p:grpSpPr bwMode="auto">
          <a:xfrm>
            <a:off x="4587875" y="3508376"/>
            <a:ext cx="3862388" cy="644525"/>
            <a:chOff x="753" y="5920"/>
            <a:chExt cx="5449" cy="863"/>
          </a:xfrm>
        </p:grpSpPr>
        <p:sp>
          <p:nvSpPr>
            <p:cNvPr id="63503" name="Line 14"/>
            <p:cNvSpPr>
              <a:spLocks noChangeShapeType="1"/>
            </p:cNvSpPr>
            <p:nvPr/>
          </p:nvSpPr>
          <p:spPr bwMode="auto">
            <a:xfrm>
              <a:off x="5483" y="6372"/>
              <a:ext cx="0" cy="30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63504" name="Group 15"/>
            <p:cNvGrpSpPr>
              <a:grpSpLocks/>
            </p:cNvGrpSpPr>
            <p:nvPr/>
          </p:nvGrpSpPr>
          <p:grpSpPr bwMode="auto">
            <a:xfrm>
              <a:off x="753" y="5920"/>
              <a:ext cx="5449" cy="863"/>
              <a:chOff x="753" y="5920"/>
              <a:chExt cx="5751" cy="1014"/>
            </a:xfrm>
          </p:grpSpPr>
          <p:sp>
            <p:nvSpPr>
              <p:cNvPr id="63505" name="Line 16"/>
              <p:cNvSpPr>
                <a:spLocks noChangeShapeType="1"/>
              </p:cNvSpPr>
              <p:nvPr/>
            </p:nvSpPr>
            <p:spPr bwMode="auto">
              <a:xfrm>
                <a:off x="1122" y="5994"/>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06" name="Line 17"/>
              <p:cNvSpPr>
                <a:spLocks noChangeShapeType="1"/>
              </p:cNvSpPr>
              <p:nvPr/>
            </p:nvSpPr>
            <p:spPr bwMode="auto">
              <a:xfrm>
                <a:off x="1245" y="6250"/>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07" name="Line 18"/>
              <p:cNvSpPr>
                <a:spLocks noChangeShapeType="1"/>
              </p:cNvSpPr>
              <p:nvPr/>
            </p:nvSpPr>
            <p:spPr bwMode="auto">
              <a:xfrm>
                <a:off x="1619" y="6223"/>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08" name="Line 19"/>
              <p:cNvSpPr>
                <a:spLocks noChangeShapeType="1"/>
              </p:cNvSpPr>
              <p:nvPr/>
            </p:nvSpPr>
            <p:spPr bwMode="auto">
              <a:xfrm>
                <a:off x="1724" y="6061"/>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09" name="Line 20"/>
              <p:cNvSpPr>
                <a:spLocks noChangeShapeType="1"/>
              </p:cNvSpPr>
              <p:nvPr/>
            </p:nvSpPr>
            <p:spPr bwMode="auto">
              <a:xfrm>
                <a:off x="2133" y="6015"/>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0" name="Line 21"/>
              <p:cNvSpPr>
                <a:spLocks noChangeShapeType="1"/>
              </p:cNvSpPr>
              <p:nvPr/>
            </p:nvSpPr>
            <p:spPr bwMode="auto">
              <a:xfrm>
                <a:off x="2221" y="6105"/>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1" name="Line 22"/>
              <p:cNvSpPr>
                <a:spLocks noChangeShapeType="1"/>
              </p:cNvSpPr>
              <p:nvPr/>
            </p:nvSpPr>
            <p:spPr bwMode="auto">
              <a:xfrm>
                <a:off x="2696" y="6227"/>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2" name="Line 23"/>
              <p:cNvSpPr>
                <a:spLocks noChangeShapeType="1"/>
              </p:cNvSpPr>
              <p:nvPr/>
            </p:nvSpPr>
            <p:spPr bwMode="auto">
              <a:xfrm>
                <a:off x="2819" y="6065"/>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3" name="Line 24"/>
              <p:cNvSpPr>
                <a:spLocks noChangeShapeType="1"/>
              </p:cNvSpPr>
              <p:nvPr/>
            </p:nvSpPr>
            <p:spPr bwMode="auto">
              <a:xfrm>
                <a:off x="2908" y="5920"/>
                <a:ext cx="0" cy="55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4" name="Line 25"/>
              <p:cNvSpPr>
                <a:spLocks noChangeShapeType="1"/>
              </p:cNvSpPr>
              <p:nvPr/>
            </p:nvSpPr>
            <p:spPr bwMode="auto">
              <a:xfrm>
                <a:off x="3265" y="6045"/>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5" name="Line 26"/>
              <p:cNvSpPr>
                <a:spLocks noChangeShapeType="1"/>
              </p:cNvSpPr>
              <p:nvPr/>
            </p:nvSpPr>
            <p:spPr bwMode="auto">
              <a:xfrm>
                <a:off x="4426" y="6118"/>
                <a:ext cx="0" cy="68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6" name="Line 27"/>
              <p:cNvSpPr>
                <a:spLocks noChangeShapeType="1"/>
              </p:cNvSpPr>
              <p:nvPr/>
            </p:nvSpPr>
            <p:spPr bwMode="auto">
              <a:xfrm>
                <a:off x="3377" y="6106"/>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7" name="Line 28"/>
              <p:cNvSpPr>
                <a:spLocks noChangeShapeType="1"/>
              </p:cNvSpPr>
              <p:nvPr/>
            </p:nvSpPr>
            <p:spPr bwMode="auto">
              <a:xfrm>
                <a:off x="4320" y="6028"/>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8" name="Line 29"/>
              <p:cNvSpPr>
                <a:spLocks noChangeShapeType="1"/>
              </p:cNvSpPr>
              <p:nvPr/>
            </p:nvSpPr>
            <p:spPr bwMode="auto">
              <a:xfrm>
                <a:off x="4008" y="6032"/>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19" name="Line 30"/>
              <p:cNvSpPr>
                <a:spLocks noChangeShapeType="1"/>
              </p:cNvSpPr>
              <p:nvPr/>
            </p:nvSpPr>
            <p:spPr bwMode="auto">
              <a:xfrm>
                <a:off x="3478" y="6340"/>
                <a:ext cx="0" cy="46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0" name="Line 31"/>
              <p:cNvSpPr>
                <a:spLocks noChangeShapeType="1"/>
              </p:cNvSpPr>
              <p:nvPr/>
            </p:nvSpPr>
            <p:spPr bwMode="auto">
              <a:xfrm>
                <a:off x="3901" y="6128"/>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1" name="Line 32"/>
              <p:cNvSpPr>
                <a:spLocks noChangeShapeType="1"/>
              </p:cNvSpPr>
              <p:nvPr/>
            </p:nvSpPr>
            <p:spPr bwMode="auto">
              <a:xfrm>
                <a:off x="3806" y="6301"/>
                <a:ext cx="0" cy="53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2" name="Line 33"/>
              <p:cNvSpPr>
                <a:spLocks noChangeShapeType="1"/>
              </p:cNvSpPr>
              <p:nvPr/>
            </p:nvSpPr>
            <p:spPr bwMode="auto">
              <a:xfrm>
                <a:off x="5381" y="6068"/>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3" name="Line 34"/>
              <p:cNvSpPr>
                <a:spLocks noChangeShapeType="1"/>
              </p:cNvSpPr>
              <p:nvPr/>
            </p:nvSpPr>
            <p:spPr bwMode="auto">
              <a:xfrm>
                <a:off x="4967" y="5938"/>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4" name="Line 35"/>
              <p:cNvSpPr>
                <a:spLocks noChangeShapeType="1"/>
              </p:cNvSpPr>
              <p:nvPr/>
            </p:nvSpPr>
            <p:spPr bwMode="auto">
              <a:xfrm>
                <a:off x="4873" y="6060"/>
                <a:ext cx="0" cy="72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5" name="Line 36"/>
              <p:cNvSpPr>
                <a:spLocks noChangeShapeType="1"/>
              </p:cNvSpPr>
              <p:nvPr/>
            </p:nvSpPr>
            <p:spPr bwMode="auto">
              <a:xfrm>
                <a:off x="4794" y="6182"/>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6" name="Line 37"/>
              <p:cNvSpPr>
                <a:spLocks noChangeShapeType="1"/>
              </p:cNvSpPr>
              <p:nvPr/>
            </p:nvSpPr>
            <p:spPr bwMode="auto">
              <a:xfrm>
                <a:off x="2333" y="6351"/>
                <a:ext cx="0" cy="48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7" name="Line 38"/>
              <p:cNvSpPr>
                <a:spLocks noChangeShapeType="1"/>
              </p:cNvSpPr>
              <p:nvPr/>
            </p:nvSpPr>
            <p:spPr bwMode="auto">
              <a:xfrm>
                <a:off x="2590" y="6491"/>
                <a:ext cx="0" cy="33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8" name="Line 39"/>
              <p:cNvSpPr>
                <a:spLocks noChangeShapeType="1"/>
              </p:cNvSpPr>
              <p:nvPr/>
            </p:nvSpPr>
            <p:spPr bwMode="auto">
              <a:xfrm>
                <a:off x="5275" y="6027"/>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29" name="Line 40"/>
              <p:cNvSpPr>
                <a:spLocks noChangeShapeType="1"/>
              </p:cNvSpPr>
              <p:nvPr/>
            </p:nvSpPr>
            <p:spPr bwMode="auto">
              <a:xfrm>
                <a:off x="5481" y="6185"/>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0" name="Line 41"/>
              <p:cNvSpPr>
                <a:spLocks noChangeShapeType="1"/>
              </p:cNvSpPr>
              <p:nvPr/>
            </p:nvSpPr>
            <p:spPr bwMode="auto">
              <a:xfrm>
                <a:off x="6023" y="5938"/>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1" name="Line 42"/>
              <p:cNvSpPr>
                <a:spLocks noChangeShapeType="1"/>
              </p:cNvSpPr>
              <p:nvPr/>
            </p:nvSpPr>
            <p:spPr bwMode="auto">
              <a:xfrm>
                <a:off x="5928" y="5993"/>
                <a:ext cx="0" cy="70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2" name="Line 43"/>
              <p:cNvSpPr>
                <a:spLocks noChangeShapeType="1"/>
              </p:cNvSpPr>
              <p:nvPr/>
            </p:nvSpPr>
            <p:spPr bwMode="auto">
              <a:xfrm>
                <a:off x="5833" y="6149"/>
                <a:ext cx="0" cy="6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3" name="Line 44"/>
              <p:cNvSpPr>
                <a:spLocks noChangeShapeType="1"/>
              </p:cNvSpPr>
              <p:nvPr/>
            </p:nvSpPr>
            <p:spPr bwMode="auto">
              <a:xfrm>
                <a:off x="4711" y="6569"/>
                <a:ext cx="0" cy="23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4" name="Line 45"/>
              <p:cNvSpPr>
                <a:spLocks noChangeShapeType="1"/>
              </p:cNvSpPr>
              <p:nvPr/>
            </p:nvSpPr>
            <p:spPr bwMode="auto">
              <a:xfrm>
                <a:off x="4516" y="6407"/>
                <a:ext cx="0" cy="35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5" name="Line 46"/>
              <p:cNvSpPr>
                <a:spLocks noChangeShapeType="1"/>
              </p:cNvSpPr>
              <p:nvPr/>
            </p:nvSpPr>
            <p:spPr bwMode="auto">
              <a:xfrm>
                <a:off x="1848" y="6067"/>
                <a:ext cx="0" cy="45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6" name="Line 47"/>
              <p:cNvSpPr>
                <a:spLocks noChangeShapeType="1"/>
              </p:cNvSpPr>
              <p:nvPr/>
            </p:nvSpPr>
            <p:spPr bwMode="auto">
              <a:xfrm>
                <a:off x="4108" y="6084"/>
                <a:ext cx="0" cy="26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7" name="Line 48"/>
              <p:cNvSpPr>
                <a:spLocks noChangeShapeType="1"/>
              </p:cNvSpPr>
              <p:nvPr/>
            </p:nvSpPr>
            <p:spPr bwMode="auto">
              <a:xfrm flipH="1">
                <a:off x="1530" y="6435"/>
                <a:ext cx="0" cy="43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8" name="Line 49"/>
              <p:cNvSpPr>
                <a:spLocks noChangeShapeType="1"/>
              </p:cNvSpPr>
              <p:nvPr/>
            </p:nvSpPr>
            <p:spPr bwMode="auto">
              <a:xfrm>
                <a:off x="1345" y="6488"/>
                <a:ext cx="0" cy="3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39" name="Freeform 50"/>
              <p:cNvSpPr>
                <a:spLocks/>
              </p:cNvSpPr>
              <p:nvPr/>
            </p:nvSpPr>
            <p:spPr bwMode="auto">
              <a:xfrm>
                <a:off x="753" y="5935"/>
                <a:ext cx="5426" cy="980"/>
              </a:xfrm>
              <a:custGeom>
                <a:avLst/>
                <a:gdLst>
                  <a:gd name="T0" fmla="*/ 0 w 5426"/>
                  <a:gd name="T1" fmla="*/ 43 h 980"/>
                  <a:gd name="T2" fmla="*/ 134 w 5426"/>
                  <a:gd name="T3" fmla="*/ 126 h 980"/>
                  <a:gd name="T4" fmla="*/ 335 w 5426"/>
                  <a:gd name="T5" fmla="*/ 679 h 980"/>
                  <a:gd name="T6" fmla="*/ 453 w 5426"/>
                  <a:gd name="T7" fmla="*/ 897 h 980"/>
                  <a:gd name="T8" fmla="*/ 620 w 5426"/>
                  <a:gd name="T9" fmla="*/ 863 h 980"/>
                  <a:gd name="T10" fmla="*/ 888 w 5426"/>
                  <a:gd name="T11" fmla="*/ 193 h 980"/>
                  <a:gd name="T12" fmla="*/ 1022 w 5426"/>
                  <a:gd name="T13" fmla="*/ 59 h 980"/>
                  <a:gd name="T14" fmla="*/ 1173 w 5426"/>
                  <a:gd name="T15" fmla="*/ 126 h 980"/>
                  <a:gd name="T16" fmla="*/ 1290 w 5426"/>
                  <a:gd name="T17" fmla="*/ 394 h 980"/>
                  <a:gd name="T18" fmla="*/ 1424 w 5426"/>
                  <a:gd name="T19" fmla="*/ 796 h 980"/>
                  <a:gd name="T20" fmla="*/ 1608 w 5426"/>
                  <a:gd name="T21" fmla="*/ 913 h 980"/>
                  <a:gd name="T22" fmla="*/ 1775 w 5426"/>
                  <a:gd name="T23" fmla="*/ 679 h 980"/>
                  <a:gd name="T24" fmla="*/ 1976 w 5426"/>
                  <a:gd name="T25" fmla="*/ 244 h 980"/>
                  <a:gd name="T26" fmla="*/ 2010 w 5426"/>
                  <a:gd name="T27" fmla="*/ 193 h 980"/>
                  <a:gd name="T28" fmla="*/ 2110 w 5426"/>
                  <a:gd name="T29" fmla="*/ 59 h 980"/>
                  <a:gd name="T30" fmla="*/ 2294 w 5426"/>
                  <a:gd name="T31" fmla="*/ 59 h 980"/>
                  <a:gd name="T32" fmla="*/ 2412 w 5426"/>
                  <a:gd name="T33" fmla="*/ 411 h 980"/>
                  <a:gd name="T34" fmla="*/ 2546 w 5426"/>
                  <a:gd name="T35" fmla="*/ 763 h 980"/>
                  <a:gd name="T36" fmla="*/ 2797 w 5426"/>
                  <a:gd name="T37" fmla="*/ 913 h 980"/>
                  <a:gd name="T38" fmla="*/ 2981 w 5426"/>
                  <a:gd name="T39" fmla="*/ 595 h 980"/>
                  <a:gd name="T40" fmla="*/ 3098 w 5426"/>
                  <a:gd name="T41" fmla="*/ 210 h 980"/>
                  <a:gd name="T42" fmla="*/ 3249 w 5426"/>
                  <a:gd name="T43" fmla="*/ 43 h 980"/>
                  <a:gd name="T44" fmla="*/ 3383 w 5426"/>
                  <a:gd name="T45" fmla="*/ 143 h 980"/>
                  <a:gd name="T46" fmla="*/ 3433 w 5426"/>
                  <a:gd name="T47" fmla="*/ 294 h 980"/>
                  <a:gd name="T48" fmla="*/ 3550 w 5426"/>
                  <a:gd name="T49" fmla="*/ 729 h 980"/>
                  <a:gd name="T50" fmla="*/ 3651 w 5426"/>
                  <a:gd name="T51" fmla="*/ 897 h 980"/>
                  <a:gd name="T52" fmla="*/ 3835 w 5426"/>
                  <a:gd name="T53" fmla="*/ 813 h 980"/>
                  <a:gd name="T54" fmla="*/ 3952 w 5426"/>
                  <a:gd name="T55" fmla="*/ 495 h 980"/>
                  <a:gd name="T56" fmla="*/ 4019 w 5426"/>
                  <a:gd name="T57" fmla="*/ 294 h 980"/>
                  <a:gd name="T58" fmla="*/ 3969 w 5426"/>
                  <a:gd name="T59" fmla="*/ 327 h 980"/>
                  <a:gd name="T60" fmla="*/ 4086 w 5426"/>
                  <a:gd name="T61" fmla="*/ 126 h 980"/>
                  <a:gd name="T62" fmla="*/ 4203 w 5426"/>
                  <a:gd name="T63" fmla="*/ 43 h 980"/>
                  <a:gd name="T64" fmla="*/ 4304 w 5426"/>
                  <a:gd name="T65" fmla="*/ 76 h 980"/>
                  <a:gd name="T66" fmla="*/ 4438 w 5426"/>
                  <a:gd name="T67" fmla="*/ 344 h 980"/>
                  <a:gd name="T68" fmla="*/ 4538 w 5426"/>
                  <a:gd name="T69" fmla="*/ 712 h 980"/>
                  <a:gd name="T70" fmla="*/ 4756 w 5426"/>
                  <a:gd name="T71" fmla="*/ 897 h 980"/>
                  <a:gd name="T72" fmla="*/ 4940 w 5426"/>
                  <a:gd name="T73" fmla="*/ 645 h 980"/>
                  <a:gd name="T74" fmla="*/ 5091 w 5426"/>
                  <a:gd name="T75" fmla="*/ 110 h 980"/>
                  <a:gd name="T76" fmla="*/ 5292 w 5426"/>
                  <a:gd name="T77" fmla="*/ 43 h 980"/>
                  <a:gd name="T78" fmla="*/ 5426 w 5426"/>
                  <a:gd name="T79" fmla="*/ 210 h 9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5426" h="980">
                    <a:moveTo>
                      <a:pt x="0" y="43"/>
                    </a:moveTo>
                    <a:cubicBezTo>
                      <a:pt x="39" y="31"/>
                      <a:pt x="78" y="20"/>
                      <a:pt x="134" y="126"/>
                    </a:cubicBezTo>
                    <a:cubicBezTo>
                      <a:pt x="190" y="232"/>
                      <a:pt x="282" y="551"/>
                      <a:pt x="335" y="679"/>
                    </a:cubicBezTo>
                    <a:cubicBezTo>
                      <a:pt x="388" y="807"/>
                      <a:pt x="406" y="866"/>
                      <a:pt x="453" y="897"/>
                    </a:cubicBezTo>
                    <a:cubicBezTo>
                      <a:pt x="500" y="928"/>
                      <a:pt x="547" y="980"/>
                      <a:pt x="620" y="863"/>
                    </a:cubicBezTo>
                    <a:cubicBezTo>
                      <a:pt x="693" y="746"/>
                      <a:pt x="821" y="327"/>
                      <a:pt x="888" y="193"/>
                    </a:cubicBezTo>
                    <a:cubicBezTo>
                      <a:pt x="955" y="59"/>
                      <a:pt x="975" y="70"/>
                      <a:pt x="1022" y="59"/>
                    </a:cubicBezTo>
                    <a:cubicBezTo>
                      <a:pt x="1069" y="48"/>
                      <a:pt x="1128" y="70"/>
                      <a:pt x="1173" y="126"/>
                    </a:cubicBezTo>
                    <a:cubicBezTo>
                      <a:pt x="1218" y="182"/>
                      <a:pt x="1248" y="282"/>
                      <a:pt x="1290" y="394"/>
                    </a:cubicBezTo>
                    <a:cubicBezTo>
                      <a:pt x="1332" y="506"/>
                      <a:pt x="1371" y="710"/>
                      <a:pt x="1424" y="796"/>
                    </a:cubicBezTo>
                    <a:cubicBezTo>
                      <a:pt x="1477" y="882"/>
                      <a:pt x="1550" y="932"/>
                      <a:pt x="1608" y="913"/>
                    </a:cubicBezTo>
                    <a:cubicBezTo>
                      <a:pt x="1666" y="894"/>
                      <a:pt x="1714" y="790"/>
                      <a:pt x="1775" y="679"/>
                    </a:cubicBezTo>
                    <a:cubicBezTo>
                      <a:pt x="1836" y="568"/>
                      <a:pt x="1937" y="325"/>
                      <a:pt x="1976" y="244"/>
                    </a:cubicBezTo>
                    <a:cubicBezTo>
                      <a:pt x="2015" y="163"/>
                      <a:pt x="1988" y="224"/>
                      <a:pt x="2010" y="193"/>
                    </a:cubicBezTo>
                    <a:cubicBezTo>
                      <a:pt x="2032" y="162"/>
                      <a:pt x="2063" y="81"/>
                      <a:pt x="2110" y="59"/>
                    </a:cubicBezTo>
                    <a:cubicBezTo>
                      <a:pt x="2157" y="37"/>
                      <a:pt x="2244" y="0"/>
                      <a:pt x="2294" y="59"/>
                    </a:cubicBezTo>
                    <a:cubicBezTo>
                      <a:pt x="2344" y="118"/>
                      <a:pt x="2370" y="294"/>
                      <a:pt x="2412" y="411"/>
                    </a:cubicBezTo>
                    <a:cubicBezTo>
                      <a:pt x="2454" y="528"/>
                      <a:pt x="2482" y="679"/>
                      <a:pt x="2546" y="763"/>
                    </a:cubicBezTo>
                    <a:cubicBezTo>
                      <a:pt x="2610" y="847"/>
                      <a:pt x="2725" y="941"/>
                      <a:pt x="2797" y="913"/>
                    </a:cubicBezTo>
                    <a:cubicBezTo>
                      <a:pt x="2869" y="885"/>
                      <a:pt x="2931" y="712"/>
                      <a:pt x="2981" y="595"/>
                    </a:cubicBezTo>
                    <a:cubicBezTo>
                      <a:pt x="3031" y="478"/>
                      <a:pt x="3053" y="302"/>
                      <a:pt x="3098" y="210"/>
                    </a:cubicBezTo>
                    <a:cubicBezTo>
                      <a:pt x="3143" y="118"/>
                      <a:pt x="3202" y="54"/>
                      <a:pt x="3249" y="43"/>
                    </a:cubicBezTo>
                    <a:cubicBezTo>
                      <a:pt x="3296" y="32"/>
                      <a:pt x="3352" y="101"/>
                      <a:pt x="3383" y="143"/>
                    </a:cubicBezTo>
                    <a:cubicBezTo>
                      <a:pt x="3414" y="185"/>
                      <a:pt x="3405" y="196"/>
                      <a:pt x="3433" y="294"/>
                    </a:cubicBezTo>
                    <a:cubicBezTo>
                      <a:pt x="3461" y="392"/>
                      <a:pt x="3514" y="629"/>
                      <a:pt x="3550" y="729"/>
                    </a:cubicBezTo>
                    <a:cubicBezTo>
                      <a:pt x="3586" y="829"/>
                      <a:pt x="3604" y="883"/>
                      <a:pt x="3651" y="897"/>
                    </a:cubicBezTo>
                    <a:cubicBezTo>
                      <a:pt x="3698" y="911"/>
                      <a:pt x="3785" y="880"/>
                      <a:pt x="3835" y="813"/>
                    </a:cubicBezTo>
                    <a:cubicBezTo>
                      <a:pt x="3885" y="746"/>
                      <a:pt x="3921" y="581"/>
                      <a:pt x="3952" y="495"/>
                    </a:cubicBezTo>
                    <a:cubicBezTo>
                      <a:pt x="3983" y="409"/>
                      <a:pt x="4016" y="322"/>
                      <a:pt x="4019" y="294"/>
                    </a:cubicBezTo>
                    <a:cubicBezTo>
                      <a:pt x="4022" y="266"/>
                      <a:pt x="3958" y="355"/>
                      <a:pt x="3969" y="327"/>
                    </a:cubicBezTo>
                    <a:cubicBezTo>
                      <a:pt x="3980" y="299"/>
                      <a:pt x="4047" y="173"/>
                      <a:pt x="4086" y="126"/>
                    </a:cubicBezTo>
                    <a:cubicBezTo>
                      <a:pt x="4125" y="79"/>
                      <a:pt x="4167" y="51"/>
                      <a:pt x="4203" y="43"/>
                    </a:cubicBezTo>
                    <a:cubicBezTo>
                      <a:pt x="4239" y="35"/>
                      <a:pt x="4265" y="26"/>
                      <a:pt x="4304" y="76"/>
                    </a:cubicBezTo>
                    <a:cubicBezTo>
                      <a:pt x="4343" y="126"/>
                      <a:pt x="4399" y="238"/>
                      <a:pt x="4438" y="344"/>
                    </a:cubicBezTo>
                    <a:cubicBezTo>
                      <a:pt x="4477" y="450"/>
                      <a:pt x="4485" y="620"/>
                      <a:pt x="4538" y="712"/>
                    </a:cubicBezTo>
                    <a:cubicBezTo>
                      <a:pt x="4591" y="804"/>
                      <a:pt x="4689" y="908"/>
                      <a:pt x="4756" y="897"/>
                    </a:cubicBezTo>
                    <a:cubicBezTo>
                      <a:pt x="4823" y="886"/>
                      <a:pt x="4884" y="776"/>
                      <a:pt x="4940" y="645"/>
                    </a:cubicBezTo>
                    <a:cubicBezTo>
                      <a:pt x="4996" y="514"/>
                      <a:pt x="5032" y="210"/>
                      <a:pt x="5091" y="110"/>
                    </a:cubicBezTo>
                    <a:cubicBezTo>
                      <a:pt x="5150" y="10"/>
                      <a:pt x="5236" y="26"/>
                      <a:pt x="5292" y="43"/>
                    </a:cubicBezTo>
                    <a:cubicBezTo>
                      <a:pt x="5348" y="60"/>
                      <a:pt x="5398" y="176"/>
                      <a:pt x="5426" y="210"/>
                    </a:cubicBezTo>
                  </a:path>
                </a:pathLst>
              </a:custGeom>
              <a:noFill/>
              <a:ln w="38100" cmpd="sng">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540" name="Freeform 51"/>
              <p:cNvSpPr>
                <a:spLocks/>
              </p:cNvSpPr>
              <p:nvPr/>
            </p:nvSpPr>
            <p:spPr bwMode="auto">
              <a:xfrm>
                <a:off x="1078" y="5954"/>
                <a:ext cx="5426" cy="980"/>
              </a:xfrm>
              <a:custGeom>
                <a:avLst/>
                <a:gdLst>
                  <a:gd name="T0" fmla="*/ 0 w 5426"/>
                  <a:gd name="T1" fmla="*/ 43 h 980"/>
                  <a:gd name="T2" fmla="*/ 134 w 5426"/>
                  <a:gd name="T3" fmla="*/ 126 h 980"/>
                  <a:gd name="T4" fmla="*/ 335 w 5426"/>
                  <a:gd name="T5" fmla="*/ 679 h 980"/>
                  <a:gd name="T6" fmla="*/ 453 w 5426"/>
                  <a:gd name="T7" fmla="*/ 897 h 980"/>
                  <a:gd name="T8" fmla="*/ 620 w 5426"/>
                  <a:gd name="T9" fmla="*/ 863 h 980"/>
                  <a:gd name="T10" fmla="*/ 888 w 5426"/>
                  <a:gd name="T11" fmla="*/ 193 h 980"/>
                  <a:gd name="T12" fmla="*/ 1022 w 5426"/>
                  <a:gd name="T13" fmla="*/ 59 h 980"/>
                  <a:gd name="T14" fmla="*/ 1173 w 5426"/>
                  <a:gd name="T15" fmla="*/ 126 h 980"/>
                  <a:gd name="T16" fmla="*/ 1290 w 5426"/>
                  <a:gd name="T17" fmla="*/ 394 h 980"/>
                  <a:gd name="T18" fmla="*/ 1424 w 5426"/>
                  <a:gd name="T19" fmla="*/ 796 h 980"/>
                  <a:gd name="T20" fmla="*/ 1608 w 5426"/>
                  <a:gd name="T21" fmla="*/ 913 h 980"/>
                  <a:gd name="T22" fmla="*/ 1775 w 5426"/>
                  <a:gd name="T23" fmla="*/ 679 h 980"/>
                  <a:gd name="T24" fmla="*/ 1976 w 5426"/>
                  <a:gd name="T25" fmla="*/ 244 h 980"/>
                  <a:gd name="T26" fmla="*/ 2010 w 5426"/>
                  <a:gd name="T27" fmla="*/ 193 h 980"/>
                  <a:gd name="T28" fmla="*/ 2110 w 5426"/>
                  <a:gd name="T29" fmla="*/ 59 h 980"/>
                  <a:gd name="T30" fmla="*/ 2294 w 5426"/>
                  <a:gd name="T31" fmla="*/ 59 h 980"/>
                  <a:gd name="T32" fmla="*/ 2412 w 5426"/>
                  <a:gd name="T33" fmla="*/ 411 h 980"/>
                  <a:gd name="T34" fmla="*/ 2546 w 5426"/>
                  <a:gd name="T35" fmla="*/ 763 h 980"/>
                  <a:gd name="T36" fmla="*/ 2797 w 5426"/>
                  <a:gd name="T37" fmla="*/ 913 h 980"/>
                  <a:gd name="T38" fmla="*/ 2981 w 5426"/>
                  <a:gd name="T39" fmla="*/ 595 h 980"/>
                  <a:gd name="T40" fmla="*/ 3098 w 5426"/>
                  <a:gd name="T41" fmla="*/ 210 h 980"/>
                  <a:gd name="T42" fmla="*/ 3249 w 5426"/>
                  <a:gd name="T43" fmla="*/ 43 h 980"/>
                  <a:gd name="T44" fmla="*/ 3383 w 5426"/>
                  <a:gd name="T45" fmla="*/ 143 h 980"/>
                  <a:gd name="T46" fmla="*/ 3433 w 5426"/>
                  <a:gd name="T47" fmla="*/ 294 h 980"/>
                  <a:gd name="T48" fmla="*/ 3550 w 5426"/>
                  <a:gd name="T49" fmla="*/ 729 h 980"/>
                  <a:gd name="T50" fmla="*/ 3651 w 5426"/>
                  <a:gd name="T51" fmla="*/ 897 h 980"/>
                  <a:gd name="T52" fmla="*/ 3835 w 5426"/>
                  <a:gd name="T53" fmla="*/ 813 h 980"/>
                  <a:gd name="T54" fmla="*/ 3952 w 5426"/>
                  <a:gd name="T55" fmla="*/ 495 h 980"/>
                  <a:gd name="T56" fmla="*/ 4019 w 5426"/>
                  <a:gd name="T57" fmla="*/ 294 h 980"/>
                  <a:gd name="T58" fmla="*/ 3969 w 5426"/>
                  <a:gd name="T59" fmla="*/ 327 h 980"/>
                  <a:gd name="T60" fmla="*/ 4086 w 5426"/>
                  <a:gd name="T61" fmla="*/ 126 h 980"/>
                  <a:gd name="T62" fmla="*/ 4203 w 5426"/>
                  <a:gd name="T63" fmla="*/ 43 h 980"/>
                  <a:gd name="T64" fmla="*/ 4304 w 5426"/>
                  <a:gd name="T65" fmla="*/ 76 h 980"/>
                  <a:gd name="T66" fmla="*/ 4438 w 5426"/>
                  <a:gd name="T67" fmla="*/ 344 h 980"/>
                  <a:gd name="T68" fmla="*/ 4538 w 5426"/>
                  <a:gd name="T69" fmla="*/ 712 h 980"/>
                  <a:gd name="T70" fmla="*/ 4756 w 5426"/>
                  <a:gd name="T71" fmla="*/ 897 h 980"/>
                  <a:gd name="T72" fmla="*/ 4940 w 5426"/>
                  <a:gd name="T73" fmla="*/ 645 h 980"/>
                  <a:gd name="T74" fmla="*/ 5091 w 5426"/>
                  <a:gd name="T75" fmla="*/ 110 h 980"/>
                  <a:gd name="T76" fmla="*/ 5292 w 5426"/>
                  <a:gd name="T77" fmla="*/ 43 h 980"/>
                  <a:gd name="T78" fmla="*/ 5426 w 5426"/>
                  <a:gd name="T79" fmla="*/ 210 h 98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5426" h="980">
                    <a:moveTo>
                      <a:pt x="0" y="43"/>
                    </a:moveTo>
                    <a:cubicBezTo>
                      <a:pt x="39" y="31"/>
                      <a:pt x="78" y="20"/>
                      <a:pt x="134" y="126"/>
                    </a:cubicBezTo>
                    <a:cubicBezTo>
                      <a:pt x="190" y="232"/>
                      <a:pt x="282" y="551"/>
                      <a:pt x="335" y="679"/>
                    </a:cubicBezTo>
                    <a:cubicBezTo>
                      <a:pt x="388" y="807"/>
                      <a:pt x="406" y="866"/>
                      <a:pt x="453" y="897"/>
                    </a:cubicBezTo>
                    <a:cubicBezTo>
                      <a:pt x="500" y="928"/>
                      <a:pt x="547" y="980"/>
                      <a:pt x="620" y="863"/>
                    </a:cubicBezTo>
                    <a:cubicBezTo>
                      <a:pt x="693" y="746"/>
                      <a:pt x="821" y="327"/>
                      <a:pt x="888" y="193"/>
                    </a:cubicBezTo>
                    <a:cubicBezTo>
                      <a:pt x="955" y="59"/>
                      <a:pt x="975" y="70"/>
                      <a:pt x="1022" y="59"/>
                    </a:cubicBezTo>
                    <a:cubicBezTo>
                      <a:pt x="1069" y="48"/>
                      <a:pt x="1128" y="70"/>
                      <a:pt x="1173" y="126"/>
                    </a:cubicBezTo>
                    <a:cubicBezTo>
                      <a:pt x="1218" y="182"/>
                      <a:pt x="1248" y="282"/>
                      <a:pt x="1290" y="394"/>
                    </a:cubicBezTo>
                    <a:cubicBezTo>
                      <a:pt x="1332" y="506"/>
                      <a:pt x="1371" y="710"/>
                      <a:pt x="1424" y="796"/>
                    </a:cubicBezTo>
                    <a:cubicBezTo>
                      <a:pt x="1477" y="882"/>
                      <a:pt x="1550" y="932"/>
                      <a:pt x="1608" y="913"/>
                    </a:cubicBezTo>
                    <a:cubicBezTo>
                      <a:pt x="1666" y="894"/>
                      <a:pt x="1714" y="790"/>
                      <a:pt x="1775" y="679"/>
                    </a:cubicBezTo>
                    <a:cubicBezTo>
                      <a:pt x="1836" y="568"/>
                      <a:pt x="1937" y="325"/>
                      <a:pt x="1976" y="244"/>
                    </a:cubicBezTo>
                    <a:cubicBezTo>
                      <a:pt x="2015" y="163"/>
                      <a:pt x="1988" y="224"/>
                      <a:pt x="2010" y="193"/>
                    </a:cubicBezTo>
                    <a:cubicBezTo>
                      <a:pt x="2032" y="162"/>
                      <a:pt x="2063" y="81"/>
                      <a:pt x="2110" y="59"/>
                    </a:cubicBezTo>
                    <a:cubicBezTo>
                      <a:pt x="2157" y="37"/>
                      <a:pt x="2244" y="0"/>
                      <a:pt x="2294" y="59"/>
                    </a:cubicBezTo>
                    <a:cubicBezTo>
                      <a:pt x="2344" y="118"/>
                      <a:pt x="2370" y="294"/>
                      <a:pt x="2412" y="411"/>
                    </a:cubicBezTo>
                    <a:cubicBezTo>
                      <a:pt x="2454" y="528"/>
                      <a:pt x="2482" y="679"/>
                      <a:pt x="2546" y="763"/>
                    </a:cubicBezTo>
                    <a:cubicBezTo>
                      <a:pt x="2610" y="847"/>
                      <a:pt x="2725" y="941"/>
                      <a:pt x="2797" y="913"/>
                    </a:cubicBezTo>
                    <a:cubicBezTo>
                      <a:pt x="2869" y="885"/>
                      <a:pt x="2931" y="712"/>
                      <a:pt x="2981" y="595"/>
                    </a:cubicBezTo>
                    <a:cubicBezTo>
                      <a:pt x="3031" y="478"/>
                      <a:pt x="3053" y="302"/>
                      <a:pt x="3098" y="210"/>
                    </a:cubicBezTo>
                    <a:cubicBezTo>
                      <a:pt x="3143" y="118"/>
                      <a:pt x="3202" y="54"/>
                      <a:pt x="3249" y="43"/>
                    </a:cubicBezTo>
                    <a:cubicBezTo>
                      <a:pt x="3296" y="32"/>
                      <a:pt x="3352" y="101"/>
                      <a:pt x="3383" y="143"/>
                    </a:cubicBezTo>
                    <a:cubicBezTo>
                      <a:pt x="3414" y="185"/>
                      <a:pt x="3405" y="196"/>
                      <a:pt x="3433" y="294"/>
                    </a:cubicBezTo>
                    <a:cubicBezTo>
                      <a:pt x="3461" y="392"/>
                      <a:pt x="3514" y="629"/>
                      <a:pt x="3550" y="729"/>
                    </a:cubicBezTo>
                    <a:cubicBezTo>
                      <a:pt x="3586" y="829"/>
                      <a:pt x="3604" y="883"/>
                      <a:pt x="3651" y="897"/>
                    </a:cubicBezTo>
                    <a:cubicBezTo>
                      <a:pt x="3698" y="911"/>
                      <a:pt x="3785" y="880"/>
                      <a:pt x="3835" y="813"/>
                    </a:cubicBezTo>
                    <a:cubicBezTo>
                      <a:pt x="3885" y="746"/>
                      <a:pt x="3921" y="581"/>
                      <a:pt x="3952" y="495"/>
                    </a:cubicBezTo>
                    <a:cubicBezTo>
                      <a:pt x="3983" y="409"/>
                      <a:pt x="4016" y="322"/>
                      <a:pt x="4019" y="294"/>
                    </a:cubicBezTo>
                    <a:cubicBezTo>
                      <a:pt x="4022" y="266"/>
                      <a:pt x="3958" y="355"/>
                      <a:pt x="3969" y="327"/>
                    </a:cubicBezTo>
                    <a:cubicBezTo>
                      <a:pt x="3980" y="299"/>
                      <a:pt x="4047" y="173"/>
                      <a:pt x="4086" y="126"/>
                    </a:cubicBezTo>
                    <a:cubicBezTo>
                      <a:pt x="4125" y="79"/>
                      <a:pt x="4167" y="51"/>
                      <a:pt x="4203" y="43"/>
                    </a:cubicBezTo>
                    <a:cubicBezTo>
                      <a:pt x="4239" y="35"/>
                      <a:pt x="4265" y="26"/>
                      <a:pt x="4304" y="76"/>
                    </a:cubicBezTo>
                    <a:cubicBezTo>
                      <a:pt x="4343" y="126"/>
                      <a:pt x="4399" y="238"/>
                      <a:pt x="4438" y="344"/>
                    </a:cubicBezTo>
                    <a:cubicBezTo>
                      <a:pt x="4477" y="450"/>
                      <a:pt x="4485" y="620"/>
                      <a:pt x="4538" y="712"/>
                    </a:cubicBezTo>
                    <a:cubicBezTo>
                      <a:pt x="4591" y="804"/>
                      <a:pt x="4689" y="908"/>
                      <a:pt x="4756" y="897"/>
                    </a:cubicBezTo>
                    <a:cubicBezTo>
                      <a:pt x="4823" y="886"/>
                      <a:pt x="4884" y="776"/>
                      <a:pt x="4940" y="645"/>
                    </a:cubicBezTo>
                    <a:cubicBezTo>
                      <a:pt x="4996" y="514"/>
                      <a:pt x="5032" y="210"/>
                      <a:pt x="5091" y="110"/>
                    </a:cubicBezTo>
                    <a:cubicBezTo>
                      <a:pt x="5150" y="10"/>
                      <a:pt x="5236" y="26"/>
                      <a:pt x="5292" y="43"/>
                    </a:cubicBezTo>
                    <a:cubicBezTo>
                      <a:pt x="5348" y="60"/>
                      <a:pt x="5398" y="176"/>
                      <a:pt x="5426" y="210"/>
                    </a:cubicBezTo>
                  </a:path>
                </a:pathLst>
              </a:custGeom>
              <a:noFill/>
              <a:ln w="38100" cmpd="sng">
                <a:solidFill>
                  <a:srgbClr val="80808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sp>
        <p:nvSpPr>
          <p:cNvPr id="63493" name="Text Box 52"/>
          <p:cNvSpPr txBox="1">
            <a:spLocks noChangeArrowheads="1"/>
          </p:cNvSpPr>
          <p:nvPr/>
        </p:nvSpPr>
        <p:spPr bwMode="auto">
          <a:xfrm>
            <a:off x="5695951" y="4264025"/>
            <a:ext cx="1839913" cy="388938"/>
          </a:xfrm>
          <a:prstGeom prst="rect">
            <a:avLst/>
          </a:prstGeom>
          <a:solidFill>
            <a:srgbClr val="FFFF99"/>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en-US" sz="2000" b="1">
                <a:solidFill>
                  <a:srgbClr val="FF0000"/>
                </a:solidFill>
                <a:latin typeface="Arial" panose="020B0604020202020204" pitchFamily="34" charset="0"/>
              </a:rPr>
              <a:t>Transcription</a:t>
            </a:r>
            <a:endParaRPr lang="en-GB" altLang="en-US" sz="2000">
              <a:solidFill>
                <a:srgbClr val="FF0000"/>
              </a:solidFill>
              <a:latin typeface="Arial" panose="020B0604020202020204" pitchFamily="34" charset="0"/>
            </a:endParaRPr>
          </a:p>
        </p:txBody>
      </p:sp>
      <p:sp>
        <p:nvSpPr>
          <p:cNvPr id="63494" name="Text Box 53"/>
          <p:cNvSpPr txBox="1">
            <a:spLocks noChangeArrowheads="1"/>
          </p:cNvSpPr>
          <p:nvPr/>
        </p:nvSpPr>
        <p:spPr bwMode="auto">
          <a:xfrm>
            <a:off x="3792539" y="3636964"/>
            <a:ext cx="930275"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en-US" sz="2000" b="1">
                <a:latin typeface="Times New Roman" panose="02020603050405020304" pitchFamily="18" charset="0"/>
              </a:rPr>
              <a:t>DNA</a:t>
            </a:r>
            <a:endParaRPr lang="en-GB" altLang="en-US" sz="2000">
              <a:latin typeface="Arial" panose="020B0604020202020204" pitchFamily="34" charset="0"/>
            </a:endParaRPr>
          </a:p>
        </p:txBody>
      </p:sp>
      <p:sp>
        <p:nvSpPr>
          <p:cNvPr id="63495" name="Text Box 54"/>
          <p:cNvSpPr txBox="1">
            <a:spLocks noChangeArrowheads="1"/>
          </p:cNvSpPr>
          <p:nvPr/>
        </p:nvSpPr>
        <p:spPr bwMode="auto">
          <a:xfrm>
            <a:off x="6807201" y="4683126"/>
            <a:ext cx="1376363" cy="69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en-US" sz="2000" b="1">
                <a:latin typeface="Times New Roman" panose="02020603050405020304" pitchFamily="18" charset="0"/>
              </a:rPr>
              <a:t>messenger RNA</a:t>
            </a:r>
            <a:endParaRPr lang="en-GB" altLang="en-US" sz="2000">
              <a:latin typeface="Arial" panose="020B0604020202020204" pitchFamily="34" charset="0"/>
            </a:endParaRPr>
          </a:p>
        </p:txBody>
      </p:sp>
      <p:sp>
        <p:nvSpPr>
          <p:cNvPr id="63496" name="AutoShape 55"/>
          <p:cNvSpPr>
            <a:spLocks/>
          </p:cNvSpPr>
          <p:nvPr/>
        </p:nvSpPr>
        <p:spPr bwMode="auto">
          <a:xfrm rot="16200000">
            <a:off x="6244432" y="1885157"/>
            <a:ext cx="374650" cy="2636837"/>
          </a:xfrm>
          <a:prstGeom prst="rightBrace">
            <a:avLst>
              <a:gd name="adj1" fmla="val 58651"/>
              <a:gd name="adj2" fmla="val 50000"/>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63497" name="Freeform 56"/>
          <p:cNvSpPr>
            <a:spLocks/>
          </p:cNvSpPr>
          <p:nvPr/>
        </p:nvSpPr>
        <p:spPr bwMode="auto">
          <a:xfrm>
            <a:off x="6694489" y="4783138"/>
            <a:ext cx="1495425" cy="1814512"/>
          </a:xfrm>
          <a:custGeom>
            <a:avLst/>
            <a:gdLst>
              <a:gd name="T0" fmla="*/ 0 w 2110"/>
              <a:gd name="T1" fmla="*/ 0 h 2428"/>
              <a:gd name="T2" fmla="*/ 2147483646 w 2110"/>
              <a:gd name="T3" fmla="*/ 2147483646 h 2428"/>
              <a:gd name="T4" fmla="*/ 2147483646 w 2110"/>
              <a:gd name="T5" fmla="*/ 2147483646 h 2428"/>
              <a:gd name="T6" fmla="*/ 2147483646 w 2110"/>
              <a:gd name="T7" fmla="*/ 2147483646 h 2428"/>
              <a:gd name="T8" fmla="*/ 2147483646 w 2110"/>
              <a:gd name="T9" fmla="*/ 2147483646 h 2428"/>
              <a:gd name="T10" fmla="*/ 2147483646 w 2110"/>
              <a:gd name="T11" fmla="*/ 2147483646 h 2428"/>
              <a:gd name="T12" fmla="*/ 2147483646 w 2110"/>
              <a:gd name="T13" fmla="*/ 2147483646 h 2428"/>
              <a:gd name="T14" fmla="*/ 2147483646 w 2110"/>
              <a:gd name="T15" fmla="*/ 2147483646 h 2428"/>
              <a:gd name="T16" fmla="*/ 2147483646 w 2110"/>
              <a:gd name="T17" fmla="*/ 2147483646 h 2428"/>
              <a:gd name="T18" fmla="*/ 2147483646 w 2110"/>
              <a:gd name="T19" fmla="*/ 2147483646 h 2428"/>
              <a:gd name="T20" fmla="*/ 2147483646 w 2110"/>
              <a:gd name="T21" fmla="*/ 2147483646 h 2428"/>
              <a:gd name="T22" fmla="*/ 2147483646 w 2110"/>
              <a:gd name="T23" fmla="*/ 2147483646 h 2428"/>
              <a:gd name="T24" fmla="*/ 2147483646 w 2110"/>
              <a:gd name="T25" fmla="*/ 2147483646 h 2428"/>
              <a:gd name="T26" fmla="*/ 2147483646 w 2110"/>
              <a:gd name="T27" fmla="*/ 2147483646 h 2428"/>
              <a:gd name="T28" fmla="*/ 2147483646 w 2110"/>
              <a:gd name="T29" fmla="*/ 2147483646 h 2428"/>
              <a:gd name="T30" fmla="*/ 2147483646 w 2110"/>
              <a:gd name="T31" fmla="*/ 2147483646 h 2428"/>
              <a:gd name="T32" fmla="*/ 2147483646 w 2110"/>
              <a:gd name="T33" fmla="*/ 2147483646 h 242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110" h="2428">
                <a:moveTo>
                  <a:pt x="0" y="0"/>
                </a:moveTo>
                <a:cubicBezTo>
                  <a:pt x="56" y="52"/>
                  <a:pt x="112" y="104"/>
                  <a:pt x="134" y="151"/>
                </a:cubicBezTo>
                <a:cubicBezTo>
                  <a:pt x="156" y="198"/>
                  <a:pt x="109" y="215"/>
                  <a:pt x="134" y="285"/>
                </a:cubicBezTo>
                <a:cubicBezTo>
                  <a:pt x="159" y="355"/>
                  <a:pt x="204" y="511"/>
                  <a:pt x="285" y="570"/>
                </a:cubicBezTo>
                <a:cubicBezTo>
                  <a:pt x="366" y="629"/>
                  <a:pt x="524" y="606"/>
                  <a:pt x="619" y="637"/>
                </a:cubicBezTo>
                <a:cubicBezTo>
                  <a:pt x="714" y="668"/>
                  <a:pt x="765" y="729"/>
                  <a:pt x="854" y="754"/>
                </a:cubicBezTo>
                <a:cubicBezTo>
                  <a:pt x="943" y="779"/>
                  <a:pt x="1080" y="742"/>
                  <a:pt x="1155" y="787"/>
                </a:cubicBezTo>
                <a:cubicBezTo>
                  <a:pt x="1230" y="832"/>
                  <a:pt x="1270" y="944"/>
                  <a:pt x="1306" y="1022"/>
                </a:cubicBezTo>
                <a:cubicBezTo>
                  <a:pt x="1342" y="1100"/>
                  <a:pt x="1362" y="1175"/>
                  <a:pt x="1373" y="1256"/>
                </a:cubicBezTo>
                <a:cubicBezTo>
                  <a:pt x="1384" y="1337"/>
                  <a:pt x="1359" y="1440"/>
                  <a:pt x="1373" y="1507"/>
                </a:cubicBezTo>
                <a:cubicBezTo>
                  <a:pt x="1387" y="1574"/>
                  <a:pt x="1424" y="1619"/>
                  <a:pt x="1457" y="1658"/>
                </a:cubicBezTo>
                <a:cubicBezTo>
                  <a:pt x="1490" y="1697"/>
                  <a:pt x="1524" y="1725"/>
                  <a:pt x="1574" y="1742"/>
                </a:cubicBezTo>
                <a:cubicBezTo>
                  <a:pt x="1624" y="1759"/>
                  <a:pt x="1711" y="1748"/>
                  <a:pt x="1758" y="1759"/>
                </a:cubicBezTo>
                <a:cubicBezTo>
                  <a:pt x="1805" y="1770"/>
                  <a:pt x="1826" y="1773"/>
                  <a:pt x="1859" y="1809"/>
                </a:cubicBezTo>
                <a:cubicBezTo>
                  <a:pt x="1892" y="1845"/>
                  <a:pt x="1926" y="1912"/>
                  <a:pt x="1959" y="1976"/>
                </a:cubicBezTo>
                <a:cubicBezTo>
                  <a:pt x="1992" y="2040"/>
                  <a:pt x="2034" y="2119"/>
                  <a:pt x="2059" y="2194"/>
                </a:cubicBezTo>
                <a:cubicBezTo>
                  <a:pt x="2084" y="2269"/>
                  <a:pt x="2096" y="2375"/>
                  <a:pt x="2110" y="2428"/>
                </a:cubicBezTo>
              </a:path>
            </a:pathLst>
          </a:custGeom>
          <a:noFill/>
          <a:ln w="28575" cmpd="sng">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498" name="Text Box 57"/>
          <p:cNvSpPr txBox="1">
            <a:spLocks noChangeArrowheads="1"/>
          </p:cNvSpPr>
          <p:nvPr/>
        </p:nvSpPr>
        <p:spPr bwMode="auto">
          <a:xfrm>
            <a:off x="5743575" y="2565401"/>
            <a:ext cx="1347788" cy="39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fr-FR" altLang="en-US" sz="2000" b="1">
                <a:latin typeface="Times New Roman" panose="02020603050405020304" pitchFamily="18" charset="0"/>
              </a:rPr>
              <a:t>Gene</a:t>
            </a:r>
            <a:endParaRPr lang="en-GB" altLang="en-US" sz="2000">
              <a:latin typeface="Arial" panose="020B0604020202020204" pitchFamily="34" charset="0"/>
            </a:endParaRPr>
          </a:p>
        </p:txBody>
      </p:sp>
      <p:sp>
        <p:nvSpPr>
          <p:cNvPr id="63499" name="Text Box 58"/>
          <p:cNvSpPr txBox="1">
            <a:spLocks noChangeArrowheads="1"/>
          </p:cNvSpPr>
          <p:nvPr/>
        </p:nvSpPr>
        <p:spPr bwMode="auto">
          <a:xfrm>
            <a:off x="3071814" y="1806576"/>
            <a:ext cx="1044575"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eaLnBrk="1" hangingPunct="1">
              <a:spcBef>
                <a:spcPct val="0"/>
              </a:spcBef>
              <a:buFontTx/>
              <a:buNone/>
            </a:pPr>
            <a:r>
              <a:rPr lang="fr-FR" altLang="en-US" sz="2000" b="1">
                <a:latin typeface="Times New Roman" panose="02020603050405020304" pitchFamily="18" charset="0"/>
              </a:rPr>
              <a:t>Nucleus</a:t>
            </a:r>
            <a:endParaRPr lang="en-GB" altLang="en-US" sz="2000">
              <a:latin typeface="Arial" panose="020B0604020202020204" pitchFamily="34" charset="0"/>
            </a:endParaRPr>
          </a:p>
        </p:txBody>
      </p:sp>
      <p:sp>
        <p:nvSpPr>
          <p:cNvPr id="63500" name="Line 59"/>
          <p:cNvSpPr>
            <a:spLocks noChangeShapeType="1"/>
          </p:cNvSpPr>
          <p:nvPr/>
        </p:nvSpPr>
        <p:spPr bwMode="auto">
          <a:xfrm>
            <a:off x="4075114" y="2043113"/>
            <a:ext cx="892175" cy="2794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3501" name="AutoShape 60"/>
          <p:cNvSpPr>
            <a:spLocks noChangeArrowheads="1"/>
          </p:cNvSpPr>
          <p:nvPr/>
        </p:nvSpPr>
        <p:spPr bwMode="auto">
          <a:xfrm flipV="1">
            <a:off x="8040689" y="5589589"/>
            <a:ext cx="2232025" cy="935037"/>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3502" name="Text Box 61"/>
          <p:cNvSpPr txBox="1">
            <a:spLocks noChangeArrowheads="1"/>
          </p:cNvSpPr>
          <p:nvPr/>
        </p:nvSpPr>
        <p:spPr bwMode="auto">
          <a:xfrm>
            <a:off x="2012950" y="6354764"/>
            <a:ext cx="21717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 2007 Paul Billiet </a:t>
            </a:r>
            <a:r>
              <a:rPr lang="en-US" altLang="en-US" sz="1200">
                <a:latin typeface="Arial" panose="020B0604020202020204" pitchFamily="34" charset="0"/>
                <a:hlinkClick r:id="rId3"/>
              </a:rPr>
              <a:t>ODWS</a:t>
            </a:r>
            <a:endParaRPr lang="en-US" altLang="en-US" sz="1800">
              <a:latin typeface="Arial" panose="020B0604020202020204" pitchFamily="34" charset="0"/>
            </a:endParaRPr>
          </a:p>
        </p:txBody>
      </p:sp>
    </p:spTree>
    <p:extLst>
      <p:ext uri="{BB962C8B-B14F-4D97-AF65-F5344CB8AC3E}">
        <p14:creationId xmlns:p14="http://schemas.microsoft.com/office/powerpoint/2010/main" val="30214108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mtClean="0"/>
              <a:t>tRNA and Ribosomes</a:t>
            </a:r>
            <a:endParaRPr lang="en-US" altLang="en-US" smtClean="0"/>
          </a:p>
        </p:txBody>
      </p:sp>
      <p:sp>
        <p:nvSpPr>
          <p:cNvPr id="65539" name="Rectangle 3"/>
          <p:cNvSpPr>
            <a:spLocks noGrp="1" noChangeArrowheads="1"/>
          </p:cNvSpPr>
          <p:nvPr>
            <p:ph idx="1"/>
          </p:nvPr>
        </p:nvSpPr>
        <p:spPr/>
        <p:txBody>
          <a:bodyPr/>
          <a:lstStyle/>
          <a:p>
            <a:pPr eaLnBrk="1" hangingPunct="1"/>
            <a:r>
              <a:rPr lang="en-GB" altLang="en-US" smtClean="0"/>
              <a:t>Transfer RNA (tRNA) contains anti-codons which bring the amino acids to the ribosome .</a:t>
            </a:r>
          </a:p>
          <a:p>
            <a:pPr eaLnBrk="1" hangingPunct="1"/>
            <a:endParaRPr lang="en-GB" altLang="en-US" smtClean="0"/>
          </a:p>
          <a:p>
            <a:pPr eaLnBrk="1" hangingPunct="1"/>
            <a:r>
              <a:rPr lang="en-GB" altLang="en-US" smtClean="0"/>
              <a:t>The ribosome reads the mRNA and combines with the appropriate amino acid carried by the appropriate tRNA. Amino acid by amino acid builds the protein.</a:t>
            </a:r>
            <a:endParaRPr lang="en-US" altLang="en-US" smtClean="0"/>
          </a:p>
        </p:txBody>
      </p:sp>
    </p:spTree>
    <p:extLst>
      <p:ext uri="{BB962C8B-B14F-4D97-AF65-F5344CB8AC3E}">
        <p14:creationId xmlns:p14="http://schemas.microsoft.com/office/powerpoint/2010/main" val="32273227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130" name="Group 2"/>
          <p:cNvGrpSpPr>
            <a:grpSpLocks/>
          </p:cNvGrpSpPr>
          <p:nvPr/>
        </p:nvGrpSpPr>
        <p:grpSpPr bwMode="auto">
          <a:xfrm>
            <a:off x="2782889" y="1196976"/>
            <a:ext cx="6529387" cy="4913313"/>
            <a:chOff x="793" y="754"/>
            <a:chExt cx="4113" cy="3095"/>
          </a:xfrm>
        </p:grpSpPr>
        <p:grpSp>
          <p:nvGrpSpPr>
            <p:cNvPr id="66586" name="Group 3"/>
            <p:cNvGrpSpPr>
              <a:grpSpLocks/>
            </p:cNvGrpSpPr>
            <p:nvPr/>
          </p:nvGrpSpPr>
          <p:grpSpPr bwMode="auto">
            <a:xfrm>
              <a:off x="793" y="754"/>
              <a:ext cx="4113" cy="3095"/>
              <a:chOff x="793" y="754"/>
              <a:chExt cx="4113" cy="3095"/>
            </a:xfrm>
          </p:grpSpPr>
          <p:grpSp>
            <p:nvGrpSpPr>
              <p:cNvPr id="66589" name="Group 4"/>
              <p:cNvGrpSpPr>
                <a:grpSpLocks/>
              </p:cNvGrpSpPr>
              <p:nvPr/>
            </p:nvGrpSpPr>
            <p:grpSpPr bwMode="auto">
              <a:xfrm>
                <a:off x="1882" y="1117"/>
                <a:ext cx="2175" cy="2578"/>
                <a:chOff x="1869" y="1117"/>
                <a:chExt cx="2175" cy="2578"/>
              </a:xfrm>
            </p:grpSpPr>
            <p:sp>
              <p:nvSpPr>
                <p:cNvPr id="66600" name="Freeform 5"/>
                <p:cNvSpPr>
                  <a:spLocks/>
                </p:cNvSpPr>
                <p:nvPr/>
              </p:nvSpPr>
              <p:spPr bwMode="auto">
                <a:xfrm>
                  <a:off x="1882" y="1117"/>
                  <a:ext cx="2162" cy="2578"/>
                </a:xfrm>
                <a:custGeom>
                  <a:avLst/>
                  <a:gdLst>
                    <a:gd name="T0" fmla="*/ 5630 w 1875"/>
                    <a:gd name="T1" fmla="*/ 8351 h 2366"/>
                    <a:gd name="T2" fmla="*/ 11777 w 1875"/>
                    <a:gd name="T3" fmla="*/ 8351 h 2366"/>
                    <a:gd name="T4" fmla="*/ 14088 w 1875"/>
                    <a:gd name="T5" fmla="*/ 7037 h 2366"/>
                    <a:gd name="T6" fmla="*/ 12930 w 1875"/>
                    <a:gd name="T7" fmla="*/ 5401 h 2366"/>
                    <a:gd name="T8" fmla="*/ 15232 w 1875"/>
                    <a:gd name="T9" fmla="*/ 4245 h 2366"/>
                    <a:gd name="T10" fmla="*/ 15232 w 1875"/>
                    <a:gd name="T11" fmla="*/ 1457 h 2366"/>
                    <a:gd name="T12" fmla="*/ 11398 w 1875"/>
                    <a:gd name="T13" fmla="*/ 307 h 2366"/>
                    <a:gd name="T14" fmla="*/ 5246 w 1875"/>
                    <a:gd name="T15" fmla="*/ 136 h 2366"/>
                    <a:gd name="T16" fmla="*/ 643 w 1875"/>
                    <a:gd name="T17" fmla="*/ 1126 h 2366"/>
                    <a:gd name="T18" fmla="*/ 1414 w 1875"/>
                    <a:gd name="T19" fmla="*/ 4245 h 2366"/>
                    <a:gd name="T20" fmla="*/ 4479 w 1875"/>
                    <a:gd name="T21" fmla="*/ 5229 h 2366"/>
                    <a:gd name="T22" fmla="*/ 3716 w 1875"/>
                    <a:gd name="T23" fmla="*/ 6218 h 2366"/>
                    <a:gd name="T24" fmla="*/ 3323 w 1875"/>
                    <a:gd name="T25" fmla="*/ 6544 h 2366"/>
                    <a:gd name="T26" fmla="*/ 3323 w 1875"/>
                    <a:gd name="T27" fmla="*/ 7206 h 2366"/>
                    <a:gd name="T28" fmla="*/ 5630 w 1875"/>
                    <a:gd name="T29" fmla="*/ 8351 h 236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875" h="2366">
                      <a:moveTo>
                        <a:pt x="665" y="2306"/>
                      </a:moveTo>
                      <a:cubicBezTo>
                        <a:pt x="831" y="2359"/>
                        <a:pt x="1225" y="2366"/>
                        <a:pt x="1391" y="2306"/>
                      </a:cubicBezTo>
                      <a:cubicBezTo>
                        <a:pt x="1557" y="2246"/>
                        <a:pt x="1640" y="2079"/>
                        <a:pt x="1663" y="1943"/>
                      </a:cubicBezTo>
                      <a:cubicBezTo>
                        <a:pt x="1686" y="1807"/>
                        <a:pt x="1504" y="1618"/>
                        <a:pt x="1527" y="1490"/>
                      </a:cubicBezTo>
                      <a:cubicBezTo>
                        <a:pt x="1550" y="1362"/>
                        <a:pt x="1754" y="1353"/>
                        <a:pt x="1799" y="1172"/>
                      </a:cubicBezTo>
                      <a:cubicBezTo>
                        <a:pt x="1844" y="991"/>
                        <a:pt x="1875" y="582"/>
                        <a:pt x="1799" y="401"/>
                      </a:cubicBezTo>
                      <a:cubicBezTo>
                        <a:pt x="1723" y="220"/>
                        <a:pt x="1543" y="144"/>
                        <a:pt x="1346" y="84"/>
                      </a:cubicBezTo>
                      <a:cubicBezTo>
                        <a:pt x="1149" y="24"/>
                        <a:pt x="832" y="0"/>
                        <a:pt x="620" y="38"/>
                      </a:cubicBezTo>
                      <a:cubicBezTo>
                        <a:pt x="408" y="76"/>
                        <a:pt x="152" y="121"/>
                        <a:pt x="76" y="310"/>
                      </a:cubicBezTo>
                      <a:cubicBezTo>
                        <a:pt x="0" y="499"/>
                        <a:pt x="91" y="983"/>
                        <a:pt x="167" y="1172"/>
                      </a:cubicBezTo>
                      <a:cubicBezTo>
                        <a:pt x="243" y="1361"/>
                        <a:pt x="484" y="1353"/>
                        <a:pt x="529" y="1444"/>
                      </a:cubicBezTo>
                      <a:cubicBezTo>
                        <a:pt x="574" y="1535"/>
                        <a:pt x="462" y="1656"/>
                        <a:pt x="439" y="1716"/>
                      </a:cubicBezTo>
                      <a:cubicBezTo>
                        <a:pt x="416" y="1776"/>
                        <a:pt x="401" y="1762"/>
                        <a:pt x="393" y="1807"/>
                      </a:cubicBezTo>
                      <a:cubicBezTo>
                        <a:pt x="385" y="1852"/>
                        <a:pt x="348" y="1906"/>
                        <a:pt x="393" y="1989"/>
                      </a:cubicBezTo>
                      <a:cubicBezTo>
                        <a:pt x="438" y="2072"/>
                        <a:pt x="499" y="2253"/>
                        <a:pt x="665" y="2306"/>
                      </a:cubicBezTo>
                      <a:close/>
                    </a:path>
                  </a:pathLst>
                </a:cu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601" name="Text Box 6"/>
                <p:cNvSpPr txBox="1">
                  <a:spLocks noChangeArrowheads="1"/>
                </p:cNvSpPr>
                <p:nvPr/>
              </p:nvSpPr>
              <p:spPr bwMode="auto">
                <a:xfrm>
                  <a:off x="2336" y="1434"/>
                  <a:ext cx="48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P Site</a:t>
                  </a:r>
                  <a:endParaRPr lang="en-US" altLang="en-US" sz="1600">
                    <a:latin typeface="Verdana" panose="020B0604030504040204" pitchFamily="34" charset="0"/>
                  </a:endParaRPr>
                </a:p>
              </p:txBody>
            </p:sp>
            <p:sp>
              <p:nvSpPr>
                <p:cNvPr id="66602" name="Text Box 7"/>
                <p:cNvSpPr txBox="1">
                  <a:spLocks noChangeArrowheads="1"/>
                </p:cNvSpPr>
                <p:nvPr/>
              </p:nvSpPr>
              <p:spPr bwMode="auto">
                <a:xfrm>
                  <a:off x="3107" y="1434"/>
                  <a:ext cx="4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 Site</a:t>
                  </a:r>
                  <a:endParaRPr lang="en-US" altLang="en-US" sz="1600">
                    <a:latin typeface="Verdana" panose="020B0604030504040204" pitchFamily="34" charset="0"/>
                  </a:endParaRPr>
                </a:p>
              </p:txBody>
            </p:sp>
            <p:sp>
              <p:nvSpPr>
                <p:cNvPr id="66603" name="Text Box 8"/>
                <p:cNvSpPr txBox="1">
                  <a:spLocks noChangeArrowheads="1"/>
                </p:cNvSpPr>
                <p:nvPr/>
              </p:nvSpPr>
              <p:spPr bwMode="auto">
                <a:xfrm>
                  <a:off x="1869" y="2140"/>
                  <a:ext cx="49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E Site</a:t>
                  </a:r>
                  <a:endParaRPr lang="en-US" altLang="en-US" sz="1600">
                    <a:latin typeface="Verdana" panose="020B0604030504040204" pitchFamily="34" charset="0"/>
                  </a:endParaRPr>
                </a:p>
              </p:txBody>
            </p:sp>
          </p:grpSp>
          <p:sp>
            <p:nvSpPr>
              <p:cNvPr id="66590" name="Line 9"/>
              <p:cNvSpPr>
                <a:spLocks noChangeShapeType="1"/>
              </p:cNvSpPr>
              <p:nvPr/>
            </p:nvSpPr>
            <p:spPr bwMode="auto">
              <a:xfrm>
                <a:off x="2018" y="2886"/>
                <a:ext cx="499" cy="9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1" name="Line 10"/>
              <p:cNvSpPr>
                <a:spLocks noChangeShapeType="1"/>
              </p:cNvSpPr>
              <p:nvPr/>
            </p:nvSpPr>
            <p:spPr bwMode="auto">
              <a:xfrm flipV="1">
                <a:off x="2200" y="3203"/>
                <a:ext cx="317"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2" name="Line 11"/>
              <p:cNvSpPr>
                <a:spLocks noChangeShapeType="1"/>
              </p:cNvSpPr>
              <p:nvPr/>
            </p:nvSpPr>
            <p:spPr bwMode="auto">
              <a:xfrm flipH="1">
                <a:off x="3061" y="1117"/>
                <a:ext cx="409"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3" name="Line 12"/>
              <p:cNvSpPr>
                <a:spLocks noChangeShapeType="1"/>
              </p:cNvSpPr>
              <p:nvPr/>
            </p:nvSpPr>
            <p:spPr bwMode="auto">
              <a:xfrm>
                <a:off x="1610" y="935"/>
                <a:ext cx="499" cy="27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4" name="Line 13"/>
              <p:cNvSpPr>
                <a:spLocks noChangeShapeType="1"/>
              </p:cNvSpPr>
              <p:nvPr/>
            </p:nvSpPr>
            <p:spPr bwMode="auto">
              <a:xfrm flipH="1">
                <a:off x="3379" y="1117"/>
                <a:ext cx="91"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5" name="Text Box 14"/>
              <p:cNvSpPr txBox="1">
                <a:spLocks noChangeArrowheads="1"/>
              </p:cNvSpPr>
              <p:nvPr/>
            </p:nvSpPr>
            <p:spPr bwMode="auto">
              <a:xfrm>
                <a:off x="3412" y="825"/>
                <a:ext cx="1494"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Amino Acids forming </a:t>
                </a:r>
              </a:p>
              <a:p>
                <a:pPr>
                  <a:spcBef>
                    <a:spcPct val="0"/>
                  </a:spcBef>
                  <a:buFontTx/>
                  <a:buNone/>
                </a:pPr>
                <a:r>
                  <a:rPr lang="en-GB" altLang="en-US" sz="1600">
                    <a:latin typeface="Verdana" panose="020B0604030504040204" pitchFamily="34" charset="0"/>
                  </a:rPr>
                  <a:t>Peptide chain </a:t>
                </a:r>
                <a:endParaRPr lang="en-US" altLang="en-US" sz="1600">
                  <a:latin typeface="Verdana" panose="020B0604030504040204" pitchFamily="34" charset="0"/>
                </a:endParaRPr>
              </a:p>
            </p:txBody>
          </p:sp>
          <p:sp>
            <p:nvSpPr>
              <p:cNvPr id="66596" name="Text Box 15"/>
              <p:cNvSpPr txBox="1">
                <a:spLocks noChangeArrowheads="1"/>
              </p:cNvSpPr>
              <p:nvPr/>
            </p:nvSpPr>
            <p:spPr bwMode="auto">
              <a:xfrm>
                <a:off x="793" y="754"/>
                <a:ext cx="74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Ribosome</a:t>
                </a:r>
                <a:endParaRPr lang="en-US" altLang="en-US" sz="1600">
                  <a:latin typeface="Verdana" panose="020B0604030504040204" pitchFamily="34" charset="0"/>
                </a:endParaRPr>
              </a:p>
            </p:txBody>
          </p:sp>
          <p:sp>
            <p:nvSpPr>
              <p:cNvPr id="66597" name="Text Box 16"/>
              <p:cNvSpPr txBox="1">
                <a:spLocks noChangeArrowheads="1"/>
              </p:cNvSpPr>
              <p:nvPr/>
            </p:nvSpPr>
            <p:spPr bwMode="auto">
              <a:xfrm>
                <a:off x="1234" y="2458"/>
                <a:ext cx="43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tRNA</a:t>
                </a:r>
                <a:endParaRPr lang="en-US" altLang="en-US" sz="1600">
                  <a:latin typeface="Verdana" panose="020B0604030504040204" pitchFamily="34" charset="0"/>
                </a:endParaRPr>
              </a:p>
            </p:txBody>
          </p:sp>
          <p:sp>
            <p:nvSpPr>
              <p:cNvPr id="66598" name="Text Box 17"/>
              <p:cNvSpPr txBox="1">
                <a:spLocks noChangeArrowheads="1"/>
              </p:cNvSpPr>
              <p:nvPr/>
            </p:nvSpPr>
            <p:spPr bwMode="auto">
              <a:xfrm>
                <a:off x="1280" y="2775"/>
                <a:ext cx="8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anti-codon</a:t>
                </a:r>
                <a:endParaRPr lang="en-US" altLang="en-US" sz="1600">
                  <a:latin typeface="Verdana" panose="020B0604030504040204" pitchFamily="34" charset="0"/>
                </a:endParaRPr>
              </a:p>
            </p:txBody>
          </p:sp>
          <p:sp>
            <p:nvSpPr>
              <p:cNvPr id="66599" name="Text Box 18"/>
              <p:cNvSpPr txBox="1">
                <a:spLocks noChangeArrowheads="1"/>
              </p:cNvSpPr>
              <p:nvPr/>
            </p:nvSpPr>
            <p:spPr bwMode="auto">
              <a:xfrm>
                <a:off x="1960" y="3637"/>
                <a:ext cx="50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codon</a:t>
                </a:r>
                <a:endParaRPr lang="en-US" altLang="en-US" sz="1600">
                  <a:latin typeface="Verdana" panose="020B0604030504040204" pitchFamily="34" charset="0"/>
                </a:endParaRPr>
              </a:p>
            </p:txBody>
          </p:sp>
        </p:grpSp>
        <p:sp>
          <p:nvSpPr>
            <p:cNvPr id="66587" name="Line 19"/>
            <p:cNvSpPr>
              <a:spLocks noChangeShapeType="1"/>
            </p:cNvSpPr>
            <p:nvPr/>
          </p:nvSpPr>
          <p:spPr bwMode="auto">
            <a:xfrm>
              <a:off x="1746" y="2614"/>
              <a:ext cx="635" cy="9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8" name="Line 20"/>
            <p:cNvSpPr>
              <a:spLocks noChangeShapeType="1"/>
            </p:cNvSpPr>
            <p:nvPr/>
          </p:nvSpPr>
          <p:spPr bwMode="auto">
            <a:xfrm flipV="1">
              <a:off x="1746" y="2523"/>
              <a:ext cx="1270" cy="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66563" name="Rectangle 21"/>
          <p:cNvSpPr>
            <a:spLocks noGrp="1" noChangeArrowheads="1"/>
          </p:cNvSpPr>
          <p:nvPr>
            <p:ph type="title"/>
          </p:nvPr>
        </p:nvSpPr>
        <p:spPr/>
        <p:txBody>
          <a:bodyPr/>
          <a:lstStyle/>
          <a:p>
            <a:pPr eaLnBrk="1" hangingPunct="1"/>
            <a:r>
              <a:rPr lang="en-GB" altLang="en-US" smtClean="0"/>
              <a:t>Translation</a:t>
            </a:r>
            <a:endParaRPr lang="en-US" altLang="en-US" smtClean="0"/>
          </a:p>
        </p:txBody>
      </p:sp>
      <p:sp>
        <p:nvSpPr>
          <p:cNvPr id="66564" name="Freeform 22"/>
          <p:cNvSpPr>
            <a:spLocks/>
          </p:cNvSpPr>
          <p:nvPr/>
        </p:nvSpPr>
        <p:spPr bwMode="auto">
          <a:xfrm>
            <a:off x="3216275" y="3716338"/>
            <a:ext cx="6496050" cy="2139950"/>
          </a:xfrm>
          <a:custGeom>
            <a:avLst/>
            <a:gdLst>
              <a:gd name="T0" fmla="*/ 2147483646 w 4092"/>
              <a:gd name="T1" fmla="*/ 2147483646 h 1348"/>
              <a:gd name="T2" fmla="*/ 2147483646 w 4092"/>
              <a:gd name="T3" fmla="*/ 2147483646 h 1348"/>
              <a:gd name="T4" fmla="*/ 2147483646 w 4092"/>
              <a:gd name="T5" fmla="*/ 2147483646 h 1348"/>
              <a:gd name="T6" fmla="*/ 2147483646 w 4092"/>
              <a:gd name="T7" fmla="*/ 2147483646 h 1348"/>
              <a:gd name="T8" fmla="*/ 2147483646 w 4092"/>
              <a:gd name="T9" fmla="*/ 2147483646 h 1348"/>
              <a:gd name="T10" fmla="*/ 2147483646 w 4092"/>
              <a:gd name="T11" fmla="*/ 2147483646 h 1348"/>
              <a:gd name="T12" fmla="*/ 2147483646 w 4092"/>
              <a:gd name="T13" fmla="*/ 2147483646 h 1348"/>
              <a:gd name="T14" fmla="*/ 2147483646 w 4092"/>
              <a:gd name="T15" fmla="*/ 2147483646 h 1348"/>
              <a:gd name="T16" fmla="*/ 2147483646 w 4092"/>
              <a:gd name="T17" fmla="*/ 2147483646 h 1348"/>
              <a:gd name="T18" fmla="*/ 2147483646 w 4092"/>
              <a:gd name="T19" fmla="*/ 2147483646 h 1348"/>
              <a:gd name="T20" fmla="*/ 2147483646 w 4092"/>
              <a:gd name="T21" fmla="*/ 2147483646 h 1348"/>
              <a:gd name="T22" fmla="*/ 2147483646 w 4092"/>
              <a:gd name="T23" fmla="*/ 2147483646 h 1348"/>
              <a:gd name="T24" fmla="*/ 2147483646 w 4092"/>
              <a:gd name="T25" fmla="*/ 2147483646 h 1348"/>
              <a:gd name="T26" fmla="*/ 2147483646 w 4092"/>
              <a:gd name="T27" fmla="*/ 2147483646 h 1348"/>
              <a:gd name="T28" fmla="*/ 2147483646 w 4092"/>
              <a:gd name="T29" fmla="*/ 2147483646 h 1348"/>
              <a:gd name="T30" fmla="*/ 2147483646 w 4092"/>
              <a:gd name="T31" fmla="*/ 2147483646 h 1348"/>
              <a:gd name="T32" fmla="*/ 2147483646 w 4092"/>
              <a:gd name="T33" fmla="*/ 2147483646 h 1348"/>
              <a:gd name="T34" fmla="*/ 2147483646 w 4092"/>
              <a:gd name="T35" fmla="*/ 2147483646 h 1348"/>
              <a:gd name="T36" fmla="*/ 2147483646 w 4092"/>
              <a:gd name="T37" fmla="*/ 2147483646 h 1348"/>
              <a:gd name="T38" fmla="*/ 2147483646 w 4092"/>
              <a:gd name="T39" fmla="*/ 2147483646 h 1348"/>
              <a:gd name="T40" fmla="*/ 2147483646 w 4092"/>
              <a:gd name="T41" fmla="*/ 2147483646 h 1348"/>
              <a:gd name="T42" fmla="*/ 2147483646 w 4092"/>
              <a:gd name="T43" fmla="*/ 2147483646 h 1348"/>
              <a:gd name="T44" fmla="*/ 2147483646 w 4092"/>
              <a:gd name="T45" fmla="*/ 2147483646 h 13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092" h="1348">
                <a:moveTo>
                  <a:pt x="126" y="1075"/>
                </a:moveTo>
                <a:cubicBezTo>
                  <a:pt x="186" y="1090"/>
                  <a:pt x="307" y="1151"/>
                  <a:pt x="398" y="1166"/>
                </a:cubicBezTo>
                <a:cubicBezTo>
                  <a:pt x="489" y="1181"/>
                  <a:pt x="557" y="1219"/>
                  <a:pt x="670" y="1166"/>
                </a:cubicBezTo>
                <a:cubicBezTo>
                  <a:pt x="783" y="1113"/>
                  <a:pt x="919" y="917"/>
                  <a:pt x="1078" y="849"/>
                </a:cubicBezTo>
                <a:cubicBezTo>
                  <a:pt x="1237" y="781"/>
                  <a:pt x="1203" y="775"/>
                  <a:pt x="1622" y="758"/>
                </a:cubicBezTo>
                <a:cubicBezTo>
                  <a:pt x="2041" y="741"/>
                  <a:pt x="3227" y="838"/>
                  <a:pt x="3591" y="749"/>
                </a:cubicBezTo>
                <a:cubicBezTo>
                  <a:pt x="3955" y="660"/>
                  <a:pt x="3741" y="345"/>
                  <a:pt x="3806" y="226"/>
                </a:cubicBezTo>
                <a:cubicBezTo>
                  <a:pt x="3871" y="107"/>
                  <a:pt x="3937" y="64"/>
                  <a:pt x="3981" y="32"/>
                </a:cubicBezTo>
                <a:cubicBezTo>
                  <a:pt x="4025" y="0"/>
                  <a:pt x="4057" y="17"/>
                  <a:pt x="4072" y="32"/>
                </a:cubicBezTo>
                <a:cubicBezTo>
                  <a:pt x="4087" y="47"/>
                  <a:pt x="4092" y="84"/>
                  <a:pt x="4072" y="123"/>
                </a:cubicBezTo>
                <a:cubicBezTo>
                  <a:pt x="4052" y="162"/>
                  <a:pt x="3975" y="189"/>
                  <a:pt x="3952" y="265"/>
                </a:cubicBezTo>
                <a:cubicBezTo>
                  <a:pt x="3929" y="341"/>
                  <a:pt x="3947" y="493"/>
                  <a:pt x="3936" y="577"/>
                </a:cubicBezTo>
                <a:cubicBezTo>
                  <a:pt x="3925" y="661"/>
                  <a:pt x="3931" y="717"/>
                  <a:pt x="3883" y="772"/>
                </a:cubicBezTo>
                <a:cubicBezTo>
                  <a:pt x="3835" y="827"/>
                  <a:pt x="3777" y="885"/>
                  <a:pt x="3645" y="910"/>
                </a:cubicBezTo>
                <a:cubicBezTo>
                  <a:pt x="3513" y="935"/>
                  <a:pt x="3458" y="925"/>
                  <a:pt x="3092" y="925"/>
                </a:cubicBezTo>
                <a:cubicBezTo>
                  <a:pt x="2726" y="925"/>
                  <a:pt x="1797" y="884"/>
                  <a:pt x="1448" y="910"/>
                </a:cubicBezTo>
                <a:cubicBezTo>
                  <a:pt x="1099" y="936"/>
                  <a:pt x="1102" y="1021"/>
                  <a:pt x="995" y="1079"/>
                </a:cubicBezTo>
                <a:cubicBezTo>
                  <a:pt x="888" y="1137"/>
                  <a:pt x="875" y="1212"/>
                  <a:pt x="806" y="1257"/>
                </a:cubicBezTo>
                <a:cubicBezTo>
                  <a:pt x="737" y="1302"/>
                  <a:pt x="677" y="1348"/>
                  <a:pt x="579" y="1348"/>
                </a:cubicBezTo>
                <a:cubicBezTo>
                  <a:pt x="481" y="1348"/>
                  <a:pt x="304" y="1284"/>
                  <a:pt x="216" y="1257"/>
                </a:cubicBezTo>
                <a:cubicBezTo>
                  <a:pt x="128" y="1230"/>
                  <a:pt x="85" y="1212"/>
                  <a:pt x="51" y="1186"/>
                </a:cubicBezTo>
                <a:cubicBezTo>
                  <a:pt x="17" y="1160"/>
                  <a:pt x="0" y="1120"/>
                  <a:pt x="12" y="1102"/>
                </a:cubicBezTo>
                <a:cubicBezTo>
                  <a:pt x="24" y="1084"/>
                  <a:pt x="102" y="1081"/>
                  <a:pt x="126" y="1075"/>
                </a:cubicBez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65" name="Freeform 23"/>
          <p:cNvSpPr>
            <a:spLocks/>
          </p:cNvSpPr>
          <p:nvPr/>
        </p:nvSpPr>
        <p:spPr bwMode="auto">
          <a:xfrm>
            <a:off x="6383338" y="3357563"/>
            <a:ext cx="1092200" cy="1560512"/>
          </a:xfrm>
          <a:custGeom>
            <a:avLst/>
            <a:gdLst>
              <a:gd name="T0" fmla="*/ 2147483646 w 688"/>
              <a:gd name="T1" fmla="*/ 2147483646 h 983"/>
              <a:gd name="T2" fmla="*/ 2147483646 w 688"/>
              <a:gd name="T3" fmla="*/ 2147483646 h 983"/>
              <a:gd name="T4" fmla="*/ 2147483646 w 688"/>
              <a:gd name="T5" fmla="*/ 2147483646 h 983"/>
              <a:gd name="T6" fmla="*/ 2147483646 w 688"/>
              <a:gd name="T7" fmla="*/ 2147483646 h 983"/>
              <a:gd name="T8" fmla="*/ 2147483646 w 688"/>
              <a:gd name="T9" fmla="*/ 2147483646 h 983"/>
              <a:gd name="T10" fmla="*/ 2147483646 w 688"/>
              <a:gd name="T11" fmla="*/ 2147483646 h 983"/>
              <a:gd name="T12" fmla="*/ 2147483646 w 688"/>
              <a:gd name="T13" fmla="*/ 2147483646 h 983"/>
              <a:gd name="T14" fmla="*/ 2147483646 w 688"/>
              <a:gd name="T15" fmla="*/ 2147483646 h 983"/>
              <a:gd name="T16" fmla="*/ 2147483646 w 688"/>
              <a:gd name="T17" fmla="*/ 2147483646 h 983"/>
              <a:gd name="T18" fmla="*/ 2147483646 w 688"/>
              <a:gd name="T19" fmla="*/ 2147483646 h 983"/>
              <a:gd name="T20" fmla="*/ 2147483646 w 688"/>
              <a:gd name="T21" fmla="*/ 2147483646 h 983"/>
              <a:gd name="T22" fmla="*/ 2147483646 w 688"/>
              <a:gd name="T23" fmla="*/ 2147483646 h 983"/>
              <a:gd name="T24" fmla="*/ 2147483646 w 688"/>
              <a:gd name="T25" fmla="*/ 2147483646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66" name="Text Box 24"/>
          <p:cNvSpPr txBox="1">
            <a:spLocks noChangeArrowheads="1"/>
          </p:cNvSpPr>
          <p:nvPr/>
        </p:nvSpPr>
        <p:spPr bwMode="auto">
          <a:xfrm>
            <a:off x="5448300" y="4868863"/>
            <a:ext cx="5603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UAC</a:t>
            </a:r>
            <a:endParaRPr lang="en-US" altLang="en-US" sz="1400">
              <a:latin typeface="Verdana" panose="020B0604030504040204" pitchFamily="34" charset="0"/>
            </a:endParaRPr>
          </a:p>
        </p:txBody>
      </p:sp>
      <p:grpSp>
        <p:nvGrpSpPr>
          <p:cNvPr id="48153" name="Group 25"/>
          <p:cNvGrpSpPr>
            <a:grpSpLocks/>
          </p:cNvGrpSpPr>
          <p:nvPr/>
        </p:nvGrpSpPr>
        <p:grpSpPr bwMode="auto">
          <a:xfrm>
            <a:off x="5303838" y="3357563"/>
            <a:ext cx="1092200" cy="1560512"/>
            <a:chOff x="2381" y="2115"/>
            <a:chExt cx="688" cy="983"/>
          </a:xfrm>
        </p:grpSpPr>
        <p:sp>
          <p:nvSpPr>
            <p:cNvPr id="66584" name="Freeform 26"/>
            <p:cNvSpPr>
              <a:spLocks/>
            </p:cNvSpPr>
            <p:nvPr/>
          </p:nvSpPr>
          <p:spPr bwMode="auto">
            <a:xfrm>
              <a:off x="2381" y="2115"/>
              <a:ext cx="688" cy="983"/>
            </a:xfrm>
            <a:custGeom>
              <a:avLst/>
              <a:gdLst>
                <a:gd name="T0" fmla="*/ 23 w 688"/>
                <a:gd name="T1" fmla="*/ 53 h 983"/>
                <a:gd name="T2" fmla="*/ 23 w 688"/>
                <a:gd name="T3" fmla="*/ 371 h 983"/>
                <a:gd name="T4" fmla="*/ 23 w 688"/>
                <a:gd name="T5" fmla="*/ 870 h 983"/>
                <a:gd name="T6" fmla="*/ 113 w 688"/>
                <a:gd name="T7" fmla="*/ 960 h 983"/>
                <a:gd name="T8" fmla="*/ 431 w 688"/>
                <a:gd name="T9" fmla="*/ 960 h 983"/>
                <a:gd name="T10" fmla="*/ 522 w 688"/>
                <a:gd name="T11" fmla="*/ 824 h 983"/>
                <a:gd name="T12" fmla="*/ 340 w 688"/>
                <a:gd name="T13" fmla="*/ 733 h 983"/>
                <a:gd name="T14" fmla="*/ 295 w 688"/>
                <a:gd name="T15" fmla="*/ 552 h 983"/>
                <a:gd name="T16" fmla="*/ 295 w 688"/>
                <a:gd name="T17" fmla="*/ 234 h 983"/>
                <a:gd name="T18" fmla="*/ 658 w 688"/>
                <a:gd name="T19" fmla="*/ 189 h 983"/>
                <a:gd name="T20" fmla="*/ 476 w 688"/>
                <a:gd name="T21" fmla="*/ 53 h 983"/>
                <a:gd name="T22" fmla="*/ 159 w 688"/>
                <a:gd name="T23" fmla="*/ 53 h 983"/>
                <a:gd name="T24" fmla="*/ 23 w 688"/>
                <a:gd name="T25" fmla="*/ 53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5" name="Text Box 27"/>
            <p:cNvSpPr txBox="1">
              <a:spLocks noChangeArrowheads="1"/>
            </p:cNvSpPr>
            <p:nvPr/>
          </p:nvSpPr>
          <p:spPr bwMode="auto">
            <a:xfrm>
              <a:off x="2472" y="2886"/>
              <a:ext cx="362"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AUG</a:t>
              </a:r>
              <a:endParaRPr lang="en-US" altLang="en-US" sz="1400">
                <a:latin typeface="Verdana" panose="020B0604030504040204" pitchFamily="34" charset="0"/>
              </a:endParaRPr>
            </a:p>
          </p:txBody>
        </p:sp>
      </p:grpSp>
      <p:sp>
        <p:nvSpPr>
          <p:cNvPr id="66568" name="AutoShape 28"/>
          <p:cNvSpPr>
            <a:spLocks noChangeArrowheads="1"/>
          </p:cNvSpPr>
          <p:nvPr/>
        </p:nvSpPr>
        <p:spPr bwMode="auto">
          <a:xfrm>
            <a:off x="5375276" y="2708275"/>
            <a:ext cx="1008063" cy="647700"/>
          </a:xfrm>
          <a:prstGeom prst="roundRect">
            <a:avLst>
              <a:gd name="adj" fmla="val 16667"/>
            </a:avLst>
          </a:prstGeom>
          <a:solidFill>
            <a:srgbClr val="00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Tyr</a:t>
            </a:r>
            <a:endParaRPr lang="en-US" altLang="en-US" sz="1600">
              <a:latin typeface="Verdana" panose="020B0604030504040204" pitchFamily="34" charset="0"/>
            </a:endParaRPr>
          </a:p>
        </p:txBody>
      </p:sp>
      <p:sp>
        <p:nvSpPr>
          <p:cNvPr id="66569" name="Text Box 29"/>
          <p:cNvSpPr txBox="1">
            <a:spLocks noChangeArrowheads="1"/>
          </p:cNvSpPr>
          <p:nvPr/>
        </p:nvSpPr>
        <p:spPr bwMode="auto">
          <a:xfrm>
            <a:off x="6500814" y="4892675"/>
            <a:ext cx="5746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GUA</a:t>
            </a:r>
            <a:endParaRPr lang="en-US" altLang="en-US" sz="1400">
              <a:latin typeface="Verdana" panose="020B0604030504040204" pitchFamily="34" charset="0"/>
            </a:endParaRPr>
          </a:p>
        </p:txBody>
      </p:sp>
      <p:sp>
        <p:nvSpPr>
          <p:cNvPr id="66570" name="Text Box 30"/>
          <p:cNvSpPr txBox="1">
            <a:spLocks noChangeArrowheads="1"/>
          </p:cNvSpPr>
          <p:nvPr/>
        </p:nvSpPr>
        <p:spPr bwMode="auto">
          <a:xfrm>
            <a:off x="6527800" y="4581525"/>
            <a:ext cx="5603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CAU</a:t>
            </a:r>
            <a:endParaRPr lang="en-US" altLang="en-US" sz="1400">
              <a:latin typeface="Verdana" panose="020B0604030504040204" pitchFamily="34" charset="0"/>
            </a:endParaRPr>
          </a:p>
        </p:txBody>
      </p:sp>
      <p:sp>
        <p:nvSpPr>
          <p:cNvPr id="66571" name="AutoShape 31"/>
          <p:cNvSpPr>
            <a:spLocks noChangeArrowheads="1"/>
          </p:cNvSpPr>
          <p:nvPr/>
        </p:nvSpPr>
        <p:spPr bwMode="auto">
          <a:xfrm>
            <a:off x="6383338" y="2708275"/>
            <a:ext cx="1008062" cy="647700"/>
          </a:xfrm>
          <a:prstGeom prst="roundRect">
            <a:avLst>
              <a:gd name="adj" fmla="val 16667"/>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Val</a:t>
            </a:r>
            <a:endParaRPr lang="en-US" altLang="en-US" sz="1600">
              <a:latin typeface="Verdana" panose="020B0604030504040204" pitchFamily="34" charset="0"/>
            </a:endParaRPr>
          </a:p>
        </p:txBody>
      </p:sp>
      <p:sp>
        <p:nvSpPr>
          <p:cNvPr id="66572" name="Line 32"/>
          <p:cNvSpPr>
            <a:spLocks noChangeShapeType="1"/>
          </p:cNvSpPr>
          <p:nvPr/>
        </p:nvSpPr>
        <p:spPr bwMode="auto">
          <a:xfrm flipH="1" flipV="1">
            <a:off x="8616950" y="5300664"/>
            <a:ext cx="431800" cy="4333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73" name="Text Box 33"/>
          <p:cNvSpPr txBox="1">
            <a:spLocks noChangeArrowheads="1"/>
          </p:cNvSpPr>
          <p:nvPr/>
        </p:nvSpPr>
        <p:spPr bwMode="auto">
          <a:xfrm>
            <a:off x="9099550" y="5557838"/>
            <a:ext cx="15382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mRNA strand</a:t>
            </a:r>
            <a:endParaRPr lang="en-US" altLang="en-US" sz="1600">
              <a:latin typeface="Verdana" panose="020B0604030504040204" pitchFamily="34" charset="0"/>
            </a:endParaRPr>
          </a:p>
        </p:txBody>
      </p:sp>
      <p:sp>
        <p:nvSpPr>
          <p:cNvPr id="66574" name="Text Box 34"/>
          <p:cNvSpPr txBox="1">
            <a:spLocks noChangeArrowheads="1"/>
          </p:cNvSpPr>
          <p:nvPr/>
        </p:nvSpPr>
        <p:spPr bwMode="auto">
          <a:xfrm>
            <a:off x="9604376" y="3252788"/>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3’</a:t>
            </a:r>
            <a:endParaRPr lang="en-US" altLang="en-US" sz="1600">
              <a:latin typeface="Verdana" panose="020B0604030504040204" pitchFamily="34" charset="0"/>
            </a:endParaRPr>
          </a:p>
        </p:txBody>
      </p:sp>
      <p:sp>
        <p:nvSpPr>
          <p:cNvPr id="66575" name="Text Box 35"/>
          <p:cNvSpPr txBox="1">
            <a:spLocks noChangeArrowheads="1"/>
          </p:cNvSpPr>
          <p:nvPr/>
        </p:nvSpPr>
        <p:spPr bwMode="auto">
          <a:xfrm>
            <a:off x="2835276" y="5126038"/>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5’</a:t>
            </a:r>
            <a:endParaRPr lang="en-US" altLang="en-US" sz="1600">
              <a:latin typeface="Verdana" panose="020B0604030504040204" pitchFamily="34" charset="0"/>
            </a:endParaRPr>
          </a:p>
        </p:txBody>
      </p:sp>
      <p:sp>
        <p:nvSpPr>
          <p:cNvPr id="66576" name="AutoShape 36"/>
          <p:cNvSpPr>
            <a:spLocks noChangeArrowheads="1"/>
          </p:cNvSpPr>
          <p:nvPr/>
        </p:nvSpPr>
        <p:spPr bwMode="auto">
          <a:xfrm>
            <a:off x="4367213" y="2708275"/>
            <a:ext cx="1008062" cy="647700"/>
          </a:xfrm>
          <a:prstGeom prst="roundRect">
            <a:avLst>
              <a:gd name="adj" fmla="val 16667"/>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His</a:t>
            </a:r>
            <a:endParaRPr lang="en-US" altLang="en-US" sz="1600">
              <a:latin typeface="Verdana" panose="020B0604030504040204" pitchFamily="34" charset="0"/>
            </a:endParaRPr>
          </a:p>
        </p:txBody>
      </p:sp>
      <p:sp>
        <p:nvSpPr>
          <p:cNvPr id="66577" name="AutoShape 37"/>
          <p:cNvSpPr>
            <a:spLocks noChangeArrowheads="1"/>
          </p:cNvSpPr>
          <p:nvPr/>
        </p:nvSpPr>
        <p:spPr bwMode="auto">
          <a:xfrm>
            <a:off x="3359151" y="2708275"/>
            <a:ext cx="1008063" cy="647700"/>
          </a:xfrm>
          <a:prstGeom prst="roundRect">
            <a:avLst>
              <a:gd name="adj" fmla="val 16667"/>
            </a:avLst>
          </a:prstGeom>
          <a:solidFill>
            <a:srgbClr val="00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Met</a:t>
            </a:r>
            <a:endParaRPr lang="en-US" altLang="en-US" sz="1600">
              <a:latin typeface="Verdana" panose="020B0604030504040204" pitchFamily="34" charset="0"/>
            </a:endParaRPr>
          </a:p>
        </p:txBody>
      </p:sp>
      <p:sp>
        <p:nvSpPr>
          <p:cNvPr id="48166" name="AutoShape 38"/>
          <p:cNvSpPr>
            <a:spLocks noChangeArrowheads="1"/>
          </p:cNvSpPr>
          <p:nvPr/>
        </p:nvSpPr>
        <p:spPr bwMode="auto">
          <a:xfrm>
            <a:off x="7535863" y="2781300"/>
            <a:ext cx="1008062" cy="647700"/>
          </a:xfrm>
          <a:prstGeom prst="roundRect">
            <a:avLst>
              <a:gd name="adj" fmla="val 16667"/>
            </a:avLst>
          </a:prstGeom>
          <a:solidFill>
            <a:srgbClr val="FF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Pro</a:t>
            </a:r>
            <a:endParaRPr lang="en-US" altLang="en-US" sz="1600">
              <a:latin typeface="Verdana" panose="020B0604030504040204" pitchFamily="34" charset="0"/>
            </a:endParaRPr>
          </a:p>
        </p:txBody>
      </p:sp>
      <p:grpSp>
        <p:nvGrpSpPr>
          <p:cNvPr id="48167" name="Group 39"/>
          <p:cNvGrpSpPr>
            <a:grpSpLocks/>
          </p:cNvGrpSpPr>
          <p:nvPr/>
        </p:nvGrpSpPr>
        <p:grpSpPr bwMode="auto">
          <a:xfrm>
            <a:off x="7464425" y="3357563"/>
            <a:ext cx="1092200" cy="1560512"/>
            <a:chOff x="3742" y="2115"/>
            <a:chExt cx="688" cy="983"/>
          </a:xfrm>
        </p:grpSpPr>
        <p:sp>
          <p:nvSpPr>
            <p:cNvPr id="66582" name="Freeform 40"/>
            <p:cNvSpPr>
              <a:spLocks/>
            </p:cNvSpPr>
            <p:nvPr/>
          </p:nvSpPr>
          <p:spPr bwMode="auto">
            <a:xfrm>
              <a:off x="3742" y="2115"/>
              <a:ext cx="688" cy="983"/>
            </a:xfrm>
            <a:custGeom>
              <a:avLst/>
              <a:gdLst>
                <a:gd name="T0" fmla="*/ 23 w 688"/>
                <a:gd name="T1" fmla="*/ 53 h 983"/>
                <a:gd name="T2" fmla="*/ 23 w 688"/>
                <a:gd name="T3" fmla="*/ 371 h 983"/>
                <a:gd name="T4" fmla="*/ 23 w 688"/>
                <a:gd name="T5" fmla="*/ 870 h 983"/>
                <a:gd name="T6" fmla="*/ 113 w 688"/>
                <a:gd name="T7" fmla="*/ 960 h 983"/>
                <a:gd name="T8" fmla="*/ 431 w 688"/>
                <a:gd name="T9" fmla="*/ 960 h 983"/>
                <a:gd name="T10" fmla="*/ 522 w 688"/>
                <a:gd name="T11" fmla="*/ 824 h 983"/>
                <a:gd name="T12" fmla="*/ 340 w 688"/>
                <a:gd name="T13" fmla="*/ 733 h 983"/>
                <a:gd name="T14" fmla="*/ 295 w 688"/>
                <a:gd name="T15" fmla="*/ 552 h 983"/>
                <a:gd name="T16" fmla="*/ 295 w 688"/>
                <a:gd name="T17" fmla="*/ 234 h 983"/>
                <a:gd name="T18" fmla="*/ 658 w 688"/>
                <a:gd name="T19" fmla="*/ 189 h 983"/>
                <a:gd name="T20" fmla="*/ 476 w 688"/>
                <a:gd name="T21" fmla="*/ 53 h 983"/>
                <a:gd name="T22" fmla="*/ 159 w 688"/>
                <a:gd name="T23" fmla="*/ 53 h 983"/>
                <a:gd name="T24" fmla="*/ 23 w 688"/>
                <a:gd name="T25" fmla="*/ 53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3" name="Text Box 41"/>
            <p:cNvSpPr txBox="1">
              <a:spLocks noChangeArrowheads="1"/>
            </p:cNvSpPr>
            <p:nvPr/>
          </p:nvSpPr>
          <p:spPr bwMode="auto">
            <a:xfrm>
              <a:off x="3833" y="2886"/>
              <a:ext cx="367"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GGA</a:t>
              </a:r>
              <a:endParaRPr lang="en-US" altLang="en-US" sz="1400">
                <a:latin typeface="Verdana" panose="020B0604030504040204" pitchFamily="34" charset="0"/>
              </a:endParaRPr>
            </a:p>
          </p:txBody>
        </p:sp>
      </p:grpSp>
      <p:sp>
        <p:nvSpPr>
          <p:cNvPr id="66580" name="Text Box 42"/>
          <p:cNvSpPr txBox="1">
            <a:spLocks noChangeArrowheads="1"/>
          </p:cNvSpPr>
          <p:nvPr/>
        </p:nvSpPr>
        <p:spPr bwMode="auto">
          <a:xfrm>
            <a:off x="7621589" y="4916488"/>
            <a:ext cx="5619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CCU</a:t>
            </a:r>
            <a:endParaRPr lang="en-US" altLang="en-US" sz="1400">
              <a:latin typeface="Verdana" panose="020B0604030504040204" pitchFamily="34" charset="0"/>
            </a:endParaRPr>
          </a:p>
        </p:txBody>
      </p:sp>
      <p:sp>
        <p:nvSpPr>
          <p:cNvPr id="66581" name="Text Box 43"/>
          <p:cNvSpPr txBox="1">
            <a:spLocks noChangeArrowheads="1"/>
          </p:cNvSpPr>
          <p:nvPr/>
        </p:nvSpPr>
        <p:spPr bwMode="auto">
          <a:xfrm>
            <a:off x="2782888" y="6165851"/>
            <a:ext cx="741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hlinkClick r:id="rId2"/>
              </a:rPr>
              <a:t>http://www.youtube.com/watch?v=5bLEDd-PSTQ</a:t>
            </a:r>
            <a:r>
              <a:rPr lang="en-GB" altLang="en-US" sz="1800">
                <a:latin typeface="Arial" panose="020B0604020202020204" pitchFamily="34" charset="0"/>
              </a:rPr>
              <a:t> </a:t>
            </a:r>
          </a:p>
        </p:txBody>
      </p:sp>
    </p:spTree>
    <p:extLst>
      <p:ext uri="{BB962C8B-B14F-4D97-AF65-F5344CB8AC3E}">
        <p14:creationId xmlns:p14="http://schemas.microsoft.com/office/powerpoint/2010/main" val="3165921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3" presetClass="path" presetSubtype="0" accel="50000" decel="50000" fill="hold" nodeType="clickEffect">
                                  <p:stCondLst>
                                    <p:cond delay="0"/>
                                  </p:stCondLst>
                                  <p:childTnLst>
                                    <p:animMotion origin="layout" path="M 1.94444E-6 -2.53012E-6 L 0.12864 -0.0037 " pathEditMode="relative" rAng="0" ptsTypes="AA">
                                      <p:cBhvr>
                                        <p:cTn id="6" dur="2000" fill="hold"/>
                                        <p:tgtEl>
                                          <p:spTgt spid="48130"/>
                                        </p:tgtEl>
                                        <p:attrNameLst>
                                          <p:attrName>ppt_x</p:attrName>
                                          <p:attrName>ppt_y</p:attrName>
                                        </p:attrNameLst>
                                      </p:cBhvr>
                                      <p:rCtr x="6424" y="-185"/>
                                    </p:animMotion>
                                  </p:childTnLst>
                                </p:cTn>
                              </p:par>
                            </p:childTnLst>
                          </p:cTn>
                        </p:par>
                        <p:par>
                          <p:cTn id="7" fill="hold" nodeType="afterGroup">
                            <p:stCondLst>
                              <p:cond delay="2000"/>
                            </p:stCondLst>
                            <p:childTnLst>
                              <p:par>
                                <p:cTn id="8" presetID="2" presetClass="exit" presetSubtype="9" fill="hold" nodeType="afterEffect">
                                  <p:stCondLst>
                                    <p:cond delay="0"/>
                                  </p:stCondLst>
                                  <p:childTnLst>
                                    <p:anim calcmode="lin" valueType="num">
                                      <p:cBhvr additive="base">
                                        <p:cTn id="9" dur="3000"/>
                                        <p:tgtEl>
                                          <p:spTgt spid="48153"/>
                                        </p:tgtEl>
                                        <p:attrNameLst>
                                          <p:attrName>ppt_x</p:attrName>
                                        </p:attrNameLst>
                                      </p:cBhvr>
                                      <p:tavLst>
                                        <p:tav tm="0">
                                          <p:val>
                                            <p:strVal val="ppt_x"/>
                                          </p:val>
                                        </p:tav>
                                        <p:tav tm="100000">
                                          <p:val>
                                            <p:strVal val="0-ppt_w/2"/>
                                          </p:val>
                                        </p:tav>
                                      </p:tavLst>
                                    </p:anim>
                                    <p:anim calcmode="lin" valueType="num">
                                      <p:cBhvr additive="base">
                                        <p:cTn id="10" dur="3000"/>
                                        <p:tgtEl>
                                          <p:spTgt spid="48153"/>
                                        </p:tgtEl>
                                        <p:attrNameLst>
                                          <p:attrName>ppt_y</p:attrName>
                                        </p:attrNameLst>
                                      </p:cBhvr>
                                      <p:tavLst>
                                        <p:tav tm="0">
                                          <p:val>
                                            <p:strVal val="ppt_y"/>
                                          </p:val>
                                        </p:tav>
                                        <p:tav tm="100000">
                                          <p:val>
                                            <p:strVal val="0-ppt_h/2"/>
                                          </p:val>
                                        </p:tav>
                                      </p:tavLst>
                                    </p:anim>
                                    <p:set>
                                      <p:cBhvr>
                                        <p:cTn id="11" dur="1" fill="hold">
                                          <p:stCondLst>
                                            <p:cond delay="2999"/>
                                          </p:stCondLst>
                                        </p:cTn>
                                        <p:tgtEl>
                                          <p:spTgt spid="48153"/>
                                        </p:tgtEl>
                                        <p:attrNameLst>
                                          <p:attrName>style.visibility</p:attrName>
                                        </p:attrNameLst>
                                      </p:cBhvr>
                                      <p:to>
                                        <p:strVal val="hidden"/>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2" fill="hold" nodeType="clickEffect">
                                  <p:stCondLst>
                                    <p:cond delay="0"/>
                                  </p:stCondLst>
                                  <p:childTnLst>
                                    <p:set>
                                      <p:cBhvr>
                                        <p:cTn id="15" dur="1" fill="hold">
                                          <p:stCondLst>
                                            <p:cond delay="0"/>
                                          </p:stCondLst>
                                        </p:cTn>
                                        <p:tgtEl>
                                          <p:spTgt spid="48167"/>
                                        </p:tgtEl>
                                        <p:attrNameLst>
                                          <p:attrName>style.visibility</p:attrName>
                                        </p:attrNameLst>
                                      </p:cBhvr>
                                      <p:to>
                                        <p:strVal val="visible"/>
                                      </p:to>
                                    </p:set>
                                    <p:anim calcmode="lin" valueType="num">
                                      <p:cBhvr additive="base">
                                        <p:cTn id="16" dur="3000" fill="hold"/>
                                        <p:tgtEl>
                                          <p:spTgt spid="48167"/>
                                        </p:tgtEl>
                                        <p:attrNameLst>
                                          <p:attrName>ppt_x</p:attrName>
                                        </p:attrNameLst>
                                      </p:cBhvr>
                                      <p:tavLst>
                                        <p:tav tm="0">
                                          <p:val>
                                            <p:strVal val="1+#ppt_w/2"/>
                                          </p:val>
                                        </p:tav>
                                        <p:tav tm="100000">
                                          <p:val>
                                            <p:strVal val="#ppt_x"/>
                                          </p:val>
                                        </p:tav>
                                      </p:tavLst>
                                    </p:anim>
                                    <p:anim calcmode="lin" valueType="num">
                                      <p:cBhvr additive="base">
                                        <p:cTn id="17" dur="3000" fill="hold"/>
                                        <p:tgtEl>
                                          <p:spTgt spid="48167"/>
                                        </p:tgtEl>
                                        <p:attrNameLst>
                                          <p:attrName>ppt_y</p:attrName>
                                        </p:attrNameLst>
                                      </p:cBhvr>
                                      <p:tavLst>
                                        <p:tav tm="0">
                                          <p:val>
                                            <p:strVal val="#ppt_y"/>
                                          </p:val>
                                        </p:tav>
                                        <p:tav tm="100000">
                                          <p:val>
                                            <p:strVal val="#ppt_y"/>
                                          </p:val>
                                        </p:tav>
                                      </p:tavLst>
                                    </p:anim>
                                  </p:childTnLst>
                                </p:cTn>
                              </p:par>
                              <p:par>
                                <p:cTn id="18" presetID="2" presetClass="entr" presetSubtype="2" fill="hold" grpId="0" nodeType="withEffect">
                                  <p:stCondLst>
                                    <p:cond delay="0"/>
                                  </p:stCondLst>
                                  <p:childTnLst>
                                    <p:set>
                                      <p:cBhvr>
                                        <p:cTn id="19" dur="1" fill="hold">
                                          <p:stCondLst>
                                            <p:cond delay="0"/>
                                          </p:stCondLst>
                                        </p:cTn>
                                        <p:tgtEl>
                                          <p:spTgt spid="48166"/>
                                        </p:tgtEl>
                                        <p:attrNameLst>
                                          <p:attrName>style.visibility</p:attrName>
                                        </p:attrNameLst>
                                      </p:cBhvr>
                                      <p:to>
                                        <p:strVal val="visible"/>
                                      </p:to>
                                    </p:set>
                                    <p:anim calcmode="lin" valueType="num">
                                      <p:cBhvr additive="base">
                                        <p:cTn id="20" dur="3000" fill="hold"/>
                                        <p:tgtEl>
                                          <p:spTgt spid="48166"/>
                                        </p:tgtEl>
                                        <p:attrNameLst>
                                          <p:attrName>ppt_x</p:attrName>
                                        </p:attrNameLst>
                                      </p:cBhvr>
                                      <p:tavLst>
                                        <p:tav tm="0">
                                          <p:val>
                                            <p:strVal val="1+#ppt_w/2"/>
                                          </p:val>
                                        </p:tav>
                                        <p:tav tm="100000">
                                          <p:val>
                                            <p:strVal val="#ppt_x"/>
                                          </p:val>
                                        </p:tav>
                                      </p:tavLst>
                                    </p:anim>
                                    <p:anim calcmode="lin" valueType="num">
                                      <p:cBhvr additive="base">
                                        <p:cTn id="21" dur="3000" fill="hold"/>
                                        <p:tgtEl>
                                          <p:spTgt spid="48166"/>
                                        </p:tgtEl>
                                        <p:attrNameLst>
                                          <p:attrName>ppt_y</p:attrName>
                                        </p:attrNameLst>
                                      </p:cBhvr>
                                      <p:tavLst>
                                        <p:tav tm="0">
                                          <p:val>
                                            <p:strVal val="#ppt_y"/>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0" presetClass="path" presetSubtype="0" accel="50000" decel="50000" fill="hold" grpId="1" nodeType="clickEffect">
                                  <p:stCondLst>
                                    <p:cond delay="0"/>
                                  </p:stCondLst>
                                  <p:childTnLst>
                                    <p:animMotion origin="layout" path="M 0.0 0.0 L -0.0158 -0.01065 " pathEditMode="relative" ptsTypes="AA">
                                      <p:cBhvr>
                                        <p:cTn id="25" dur="2000" fill="hold"/>
                                        <p:tgtEl>
                                          <p:spTgt spid="4816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66" grpId="0" animBg="1"/>
      <p:bldP spid="48166" grpId="1"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71813" y="476250"/>
            <a:ext cx="5111750" cy="572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435857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smtClean="0"/>
              <a:t>Haemoglobin</a:t>
            </a:r>
          </a:p>
        </p:txBody>
      </p:sp>
      <p:pic>
        <p:nvPicPr>
          <p:cNvPr id="6861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52725" y="1989138"/>
            <a:ext cx="6686550" cy="424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47773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Actin &amp; Myosin Protein Structures</a:t>
            </a:r>
            <a:endParaRPr lang="en-GB" dirty="0"/>
          </a:p>
        </p:txBody>
      </p:sp>
      <p:pic>
        <p:nvPicPr>
          <p:cNvPr id="4" name="Picture 3"/>
          <p:cNvPicPr>
            <a:picLocks noChangeAspect="1"/>
          </p:cNvPicPr>
          <p:nvPr/>
        </p:nvPicPr>
        <p:blipFill>
          <a:blip r:embed="rId2"/>
          <a:stretch>
            <a:fillRect/>
          </a:stretch>
        </p:blipFill>
        <p:spPr>
          <a:xfrm>
            <a:off x="6096000" y="1932160"/>
            <a:ext cx="5069009" cy="3927465"/>
          </a:xfrm>
          <a:prstGeom prst="rect">
            <a:avLst/>
          </a:prstGeom>
        </p:spPr>
      </p:pic>
      <p:pic>
        <p:nvPicPr>
          <p:cNvPr id="5" name="Picture 4"/>
          <p:cNvPicPr>
            <a:picLocks noChangeAspect="1"/>
          </p:cNvPicPr>
          <p:nvPr/>
        </p:nvPicPr>
        <p:blipFill>
          <a:blip r:embed="rId3"/>
          <a:stretch>
            <a:fillRect/>
          </a:stretch>
        </p:blipFill>
        <p:spPr>
          <a:xfrm>
            <a:off x="1224783" y="1514712"/>
            <a:ext cx="3490286" cy="4886401"/>
          </a:xfrm>
          <a:prstGeom prst="rect">
            <a:avLst/>
          </a:prstGeom>
        </p:spPr>
      </p:pic>
    </p:spTree>
    <p:extLst>
      <p:ext uri="{BB962C8B-B14F-4D97-AF65-F5344CB8AC3E}">
        <p14:creationId xmlns:p14="http://schemas.microsoft.com/office/powerpoint/2010/main" val="214247923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algn="ctr" eaLnBrk="1" hangingPunct="1"/>
            <a:r>
              <a:rPr lang="en-US" altLang="en-US" dirty="0" smtClean="0">
                <a:solidFill>
                  <a:srgbClr val="FF0000"/>
                </a:solidFill>
              </a:rPr>
              <a:t>Genetics, Health and Fitness</a:t>
            </a:r>
          </a:p>
        </p:txBody>
      </p:sp>
      <p:sp>
        <p:nvSpPr>
          <p:cNvPr id="68611" name="Rectangle 3"/>
          <p:cNvSpPr>
            <a:spLocks noGrp="1" noChangeArrowheads="1"/>
          </p:cNvSpPr>
          <p:nvPr>
            <p:ph idx="1"/>
          </p:nvPr>
        </p:nvSpPr>
        <p:spPr/>
        <p:txBody>
          <a:bodyPr/>
          <a:lstStyle/>
          <a:p>
            <a:pPr marL="0" indent="0">
              <a:buNone/>
              <a:defRPr/>
            </a:pPr>
            <a:endParaRPr lang="en-US" altLang="en-US" dirty="0" smtClean="0"/>
          </a:p>
          <a:p>
            <a:pPr marL="0" indent="0">
              <a:buNone/>
              <a:defRPr/>
            </a:pPr>
            <a:r>
              <a:rPr lang="en-US" altLang="en-US" dirty="0" smtClean="0"/>
              <a:t>Why do people respond differently to the same interventions?</a:t>
            </a:r>
          </a:p>
          <a:p>
            <a:pPr eaLnBrk="1" hangingPunct="1">
              <a:defRPr/>
            </a:pPr>
            <a:endParaRPr lang="en-US" altLang="en-US" dirty="0" smtClean="0"/>
          </a:p>
          <a:p>
            <a:pPr eaLnBrk="1" hangingPunct="1">
              <a:defRPr/>
            </a:pPr>
            <a:endParaRPr lang="en-US" altLang="en-US" dirty="0" smtClean="0"/>
          </a:p>
          <a:p>
            <a:pPr marL="0" indent="0">
              <a:buNone/>
              <a:defRPr/>
            </a:pPr>
            <a:r>
              <a:rPr lang="en-US" altLang="en-US" dirty="0" smtClean="0"/>
              <a:t>Because the intervention acts at a genetic or epigenetic level and will only be effective if the person has the relevant gene or gene mutation</a:t>
            </a:r>
          </a:p>
          <a:p>
            <a:pPr eaLnBrk="1" hangingPunct="1">
              <a:defRPr/>
            </a:pPr>
            <a:endParaRPr lang="en-US" altLang="en-US" dirty="0" smtClean="0"/>
          </a:p>
        </p:txBody>
      </p:sp>
      <p:sp>
        <p:nvSpPr>
          <p:cNvPr id="2" name="Down Arrow 1"/>
          <p:cNvSpPr/>
          <p:nvPr/>
        </p:nvSpPr>
        <p:spPr>
          <a:xfrm>
            <a:off x="5057192" y="2811624"/>
            <a:ext cx="659363" cy="10263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9605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algn="ctr" eaLnBrk="1" hangingPunct="1"/>
            <a:r>
              <a:rPr lang="en-GB" altLang="en-US" dirty="0" smtClean="0"/>
              <a:t>Gene Mutations &amp; Manipulation</a:t>
            </a:r>
          </a:p>
        </p:txBody>
      </p:sp>
      <p:sp>
        <p:nvSpPr>
          <p:cNvPr id="69635" name="Rectangle 3"/>
          <p:cNvSpPr>
            <a:spLocks noGrp="1" noChangeArrowheads="1"/>
          </p:cNvSpPr>
          <p:nvPr>
            <p:ph idx="1"/>
          </p:nvPr>
        </p:nvSpPr>
        <p:spPr/>
        <p:txBody>
          <a:bodyPr/>
          <a:lstStyle/>
          <a:p>
            <a:pPr eaLnBrk="1" hangingPunct="1"/>
            <a:r>
              <a:rPr lang="en-GB" altLang="en-US" b="1" dirty="0" smtClean="0"/>
              <a:t>Mutations</a:t>
            </a:r>
            <a:r>
              <a:rPr lang="en-GB" altLang="en-US" dirty="0" smtClean="0"/>
              <a:t> are changes in the DNA sequence of a cell's genome and are caused by radiation, viruses, transposons and mutagenic chemicals, as well as errors that occur during meiosis or DNA replication. </a:t>
            </a:r>
          </a:p>
          <a:p>
            <a:pPr eaLnBrk="1" hangingPunct="1"/>
            <a:endParaRPr lang="en-GB" altLang="en-US" dirty="0"/>
          </a:p>
          <a:p>
            <a:pPr eaLnBrk="1" hangingPunct="1"/>
            <a:r>
              <a:rPr lang="en-GB" altLang="en-US" b="1" dirty="0" smtClean="0"/>
              <a:t>Manipulation </a:t>
            </a:r>
            <a:r>
              <a:rPr lang="en-GB" altLang="en-US" dirty="0" smtClean="0"/>
              <a:t>– </a:t>
            </a:r>
            <a:r>
              <a:rPr lang="en-GB" altLang="en-US" smtClean="0"/>
              <a:t>the modification </a:t>
            </a:r>
            <a:r>
              <a:rPr lang="en-GB" altLang="en-US" dirty="0" smtClean="0"/>
              <a:t>of the genetic code to bring about a change in phenotype.</a:t>
            </a:r>
          </a:p>
        </p:txBody>
      </p:sp>
    </p:spTree>
    <p:extLst>
      <p:ext uri="{BB962C8B-B14F-4D97-AF65-F5344CB8AC3E}">
        <p14:creationId xmlns:p14="http://schemas.microsoft.com/office/powerpoint/2010/main" val="414034444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03918" y="612290"/>
            <a:ext cx="9144000" cy="420298"/>
          </a:xfrm>
        </p:spPr>
        <p:txBody>
          <a:bodyPr>
            <a:normAutofit fontScale="90000"/>
          </a:bodyPr>
          <a:lstStyle/>
          <a:p>
            <a:r>
              <a:rPr lang="en-GB" dirty="0" smtClean="0"/>
              <a:t>Genetics in Sport - questions</a:t>
            </a:r>
            <a:endParaRPr lang="en-GB" dirty="0"/>
          </a:p>
        </p:txBody>
      </p:sp>
      <p:sp>
        <p:nvSpPr>
          <p:cNvPr id="5" name="TextBox 4"/>
          <p:cNvSpPr txBox="1"/>
          <p:nvPr/>
        </p:nvSpPr>
        <p:spPr>
          <a:xfrm>
            <a:off x="969269" y="1443134"/>
            <a:ext cx="11421783" cy="5078313"/>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To what extent do gene relate to elite performance?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Which genes relate to which characteristic</a:t>
            </a:r>
            <a:r>
              <a:rPr lang="en-GB" sz="2400" dirty="0" smtClean="0"/>
              <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To what extent can we train to optimise the genetic predisposition to performance?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To what extent can we use ergogenic strategies to optimise or enhance the </a:t>
            </a:r>
            <a:r>
              <a:rPr lang="en-GB" sz="2400" dirty="0"/>
              <a:t>genetic predisposition to </a:t>
            </a:r>
            <a:r>
              <a:rPr lang="en-GB" sz="2400" dirty="0" smtClean="0"/>
              <a:t>performance?</a:t>
            </a:r>
            <a:endParaRPr lang="en-GB" sz="2400" dirty="0" smtClean="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Can we change the genetic code to enhance performance, and should we?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Should we genetically test athletes?</a:t>
            </a:r>
          </a:p>
          <a:p>
            <a:endParaRPr lang="en-GB" dirty="0"/>
          </a:p>
          <a:p>
            <a:endParaRPr lang="en-GB" dirty="0"/>
          </a:p>
        </p:txBody>
      </p:sp>
    </p:spTree>
    <p:extLst>
      <p:ext uri="{BB962C8B-B14F-4D97-AF65-F5344CB8AC3E}">
        <p14:creationId xmlns:p14="http://schemas.microsoft.com/office/powerpoint/2010/main" val="42196057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1634</Words>
  <Application>Microsoft Office PowerPoint</Application>
  <PresentationFormat>Widescreen</PresentationFormat>
  <Paragraphs>322</Paragraphs>
  <Slides>31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Calibri</vt:lpstr>
      <vt:lpstr>Verdana</vt:lpstr>
      <vt:lpstr>Times New Roman</vt:lpstr>
      <vt:lpstr>Calibri Light</vt:lpstr>
      <vt:lpstr>Arial</vt:lpstr>
      <vt:lpstr>Office Theme</vt:lpstr>
      <vt:lpstr>Genetics in Sport – gene expression</vt:lpstr>
      <vt:lpstr>Genetics</vt:lpstr>
      <vt:lpstr>What is the Genetic Code?</vt:lpstr>
      <vt:lpstr>Terminology</vt:lpstr>
      <vt:lpstr>Gene Expression</vt:lpstr>
      <vt:lpstr>The Genome</vt:lpstr>
      <vt:lpstr>DNA</vt:lpstr>
      <vt:lpstr>The Gene</vt:lpstr>
      <vt:lpstr>Terminology</vt:lpstr>
      <vt:lpstr>The mature mRNA is composed of a 5‘ prime (red) exons (uppercase yellow) introns are shown in purple (lowercase) and 3‘ prime (red again).</vt:lpstr>
      <vt:lpstr>DNA &amp; RNA Coding</vt:lpstr>
      <vt:lpstr>How many combinations?</vt:lpstr>
      <vt:lpstr>Base Pairs</vt:lpstr>
      <vt:lpstr>Human Cells</vt:lpstr>
      <vt:lpstr>Gene Expression Overview</vt:lpstr>
      <vt:lpstr>Transcription:  The synthesis of a strand of mRNA</vt:lpstr>
      <vt:lpstr>Transcription</vt:lpstr>
      <vt:lpstr>Transcription Schematic</vt:lpstr>
      <vt:lpstr>Transcription factors</vt:lpstr>
      <vt:lpstr>The mature mRNA is composed of a 5‘ prime (red) exons (uppercase yellow) introns are shown in purple (lowercase) and 3‘ prime (red again).</vt:lpstr>
      <vt:lpstr>Editing the mRNA</vt:lpstr>
      <vt:lpstr>Simplified overview of gene structure and expression. </vt:lpstr>
      <vt:lpstr>Transcription plan</vt:lpstr>
      <vt:lpstr>tRNA and Ribosomes</vt:lpstr>
      <vt:lpstr>Translation</vt:lpstr>
      <vt:lpstr>PowerPoint Presentation</vt:lpstr>
      <vt:lpstr>Haemoglobin</vt:lpstr>
      <vt:lpstr>Actin &amp; Myosin Protein Structures</vt:lpstr>
      <vt:lpstr>Genetics, Health and Fitness</vt:lpstr>
      <vt:lpstr>Gene Mutations &amp; Manipulation</vt:lpstr>
      <vt:lpstr>Genetics in Sport -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Gardner</dc:creator>
  <cp:lastModifiedBy>David Gardner</cp:lastModifiedBy>
  <cp:revision>8</cp:revision>
  <dcterms:created xsi:type="dcterms:W3CDTF">2021-01-09T17:55:22Z</dcterms:created>
  <dcterms:modified xsi:type="dcterms:W3CDTF">2021-01-28T15:29:03Z</dcterms:modified>
</cp:coreProperties>
</file>