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7" r:id="rId1"/>
  </p:sldMasterIdLst>
  <p:notesMasterIdLst>
    <p:notesMasterId r:id="rId20"/>
  </p:notesMasterIdLst>
  <p:sldIdLst>
    <p:sldId id="256" r:id="rId2"/>
    <p:sldId id="260" r:id="rId3"/>
    <p:sldId id="257" r:id="rId4"/>
    <p:sldId id="258" r:id="rId5"/>
    <p:sldId id="259" r:id="rId6"/>
    <p:sldId id="261" r:id="rId7"/>
    <p:sldId id="263" r:id="rId8"/>
    <p:sldId id="264" r:id="rId9"/>
    <p:sldId id="265" r:id="rId10"/>
    <p:sldId id="266" r:id="rId11"/>
    <p:sldId id="262" r:id="rId12"/>
    <p:sldId id="267" r:id="rId13"/>
    <p:sldId id="268" r:id="rId14"/>
    <p:sldId id="273" r:id="rId15"/>
    <p:sldId id="272" r:id="rId16"/>
    <p:sldId id="271" r:id="rId17"/>
    <p:sldId id="270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 horzBarState="maximized">
    <p:restoredLeft sz="20659" autoAdjust="0"/>
    <p:restoredTop sz="94660"/>
  </p:normalViewPr>
  <p:slideViewPr>
    <p:cSldViewPr snapToGrid="0">
      <p:cViewPr varScale="1">
        <p:scale>
          <a:sx n="65" d="100"/>
          <a:sy n="65" d="100"/>
        </p:scale>
        <p:origin x="5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0" d="100"/>
          <a:sy n="50" d="100"/>
        </p:scale>
        <p:origin x="2153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8687B1-F51A-4842-8F30-59F3DD23EE14}" type="datetimeFigureOut">
              <a:rPr lang="en-GB" smtClean="0"/>
              <a:t>28/11/2019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B60E37-C224-40F2-AD26-D6098F907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5621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0879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8590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smtClean="0">
                <a:latin typeface="Arial Unicode MS" pitchFamily="-104" charset="-128"/>
                <a:ea typeface="ＭＳ Ｐゴシック" panose="020B0600070205080204" pitchFamily="34" charset="-128"/>
              </a:rPr>
              <a:t>Discussion per</a:t>
            </a:r>
            <a:r>
              <a:rPr lang="en-GB" altLang="en-US" baseline="0" dirty="0" smtClean="0">
                <a:latin typeface="Arial Unicode MS" pitchFamily="-104" charset="-128"/>
                <a:ea typeface="ＭＳ Ｐゴシック" panose="020B0600070205080204" pitchFamily="34" charset="-128"/>
              </a:rPr>
              <a:t> table.</a:t>
            </a:r>
          </a:p>
          <a:p>
            <a:r>
              <a:rPr lang="en-GB" altLang="en-US" dirty="0" smtClean="0">
                <a:latin typeface="Arial Unicode MS" pitchFamily="-104" charset="-128"/>
                <a:ea typeface="ＭＳ Ｐゴシック" panose="020B0600070205080204" pitchFamily="34" charset="-128"/>
              </a:rPr>
              <a:t>Share prior knowledge</a:t>
            </a:r>
            <a:r>
              <a:rPr lang="en-GB" altLang="en-US" baseline="0" dirty="0" smtClean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baseline="0" smtClean="0">
                <a:latin typeface="Arial Unicode MS" pitchFamily="-104" charset="-128"/>
                <a:ea typeface="ＭＳ Ｐゴシック" panose="020B0600070205080204" pitchFamily="34" charset="-128"/>
              </a:rPr>
              <a:t>– </a:t>
            </a:r>
            <a:r>
              <a:rPr lang="en-GB" altLang="en-US" baseline="0" smtClean="0">
                <a:latin typeface="Arial Unicode MS" pitchFamily="-104" charset="-128"/>
                <a:ea typeface="ＭＳ Ｐゴシック" panose="020B0600070205080204" pitchFamily="34" charset="-128"/>
              </a:rPr>
              <a:t>Padlet</a:t>
            </a:r>
            <a:r>
              <a:rPr lang="en-GB" altLang="en-US" baseline="0" dirty="0" smtClean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baseline="0" dirty="0" smtClean="0">
                <a:latin typeface="Arial Unicode MS" pitchFamily="-104" charset="-128"/>
                <a:ea typeface="ＭＳ Ｐゴシック" panose="020B0600070205080204" pitchFamily="34" charset="-128"/>
              </a:rPr>
              <a:t>etc. </a:t>
            </a:r>
            <a:endParaRPr lang="en-GB" altLang="en-US" dirty="0" smtClean="0">
              <a:latin typeface="Arial Unicode MS" pitchFamily="-104" charset="-128"/>
              <a:ea typeface="ＭＳ Ｐゴシック" panose="020B0600070205080204" pitchFamily="34" charset="-128"/>
            </a:endParaRPr>
          </a:p>
          <a:p>
            <a:r>
              <a:rPr lang="en-GB" altLang="en-US" dirty="0" smtClean="0">
                <a:latin typeface="Arial Unicode MS" pitchFamily="-104" charset="-128"/>
                <a:ea typeface="ＭＳ Ｐゴシック" panose="020B0600070205080204" pitchFamily="34" charset="-128"/>
              </a:rPr>
              <a:t>Discussion of responses. 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1934F57-A7C0-48A9-A728-1C1023470903}" type="slidenum">
              <a:rPr lang="en-US" altLang="en-US" smtClean="0">
                <a:latin typeface="Arial Unicode MS" pitchFamily="-104" charset="-128"/>
              </a:rPr>
              <a:pPr/>
              <a:t>3</a:t>
            </a:fld>
            <a:endParaRPr lang="en-US" altLang="en-US" smtClean="0">
              <a:latin typeface="Arial Unicode MS" pitchFamily="-10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633929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</a:t>
            </a:r>
            <a:r>
              <a:rPr lang="en-GB" baseline="0" dirty="0" smtClean="0"/>
              <a:t> only is the curriculum in Wales going through transformational change (Donaldson &amp; Curriculum 2022) but the whole ALN system is also being transformed (will elaborate on this later on in this session).</a:t>
            </a:r>
          </a:p>
          <a:p>
            <a:r>
              <a:rPr lang="en-GB" baseline="0" dirty="0" smtClean="0"/>
              <a:t>Previously 2 terms used – SEN &amp; ALN.   Only the term ALN will be used from now on. </a:t>
            </a:r>
          </a:p>
          <a:p>
            <a:r>
              <a:rPr lang="en-GB" baseline="0" dirty="0" smtClean="0"/>
              <a:t>Further definition (WG)</a:t>
            </a:r>
          </a:p>
          <a:p>
            <a:r>
              <a:rPr lang="en-GB" baseline="0" dirty="0" smtClean="0"/>
              <a:t>‘A child of compulsory school age… has a learning difficulty or disability if he/she</a:t>
            </a:r>
          </a:p>
          <a:p>
            <a:pPr marL="228600" indent="-228600">
              <a:buAutoNum type="alphaLcParenR"/>
            </a:pPr>
            <a:r>
              <a:rPr lang="en-GB" baseline="0" dirty="0" smtClean="0"/>
              <a:t>has a significantly greater difficulty in learning than the majority of others of the same age, or</a:t>
            </a:r>
          </a:p>
          <a:p>
            <a:pPr marL="228600" indent="-228600">
              <a:buAutoNum type="alphaLcParenR"/>
            </a:pPr>
            <a:r>
              <a:rPr lang="en-GB" baseline="0" dirty="0" smtClean="0"/>
              <a:t>has a disability for the purposes of the Equality Act 2010 which prevents or hinders him/her from making use of facilities for education or training of a kind generally provided for others of the same age in mainstream maintained schools …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3595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0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Arial Unicode MS" pitchFamily="-104" charset="-128"/>
              <a:ea typeface="ＭＳ Ｐゴシック" panose="020B0600070205080204" pitchFamily="34" charset="-128"/>
            </a:endParaRPr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8BDC748F-39B5-4F14-B024-8AC3088FE258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99398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648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9556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1025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0584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4468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 Unicode MS" pitchFamily="-104" charset="-128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5FC2DE9-6EBC-41F1-8279-A26926D3F3C4}" type="slidenum">
              <a:rPr lang="en-US" altLang="en-US" smtClean="0">
                <a:latin typeface="Arial Unicode MS" pitchFamily="-104" charset="-128"/>
              </a:rPr>
              <a:pPr/>
              <a:t>11</a:t>
            </a:fld>
            <a:endParaRPr lang="en-US" altLang="en-US" smtClean="0">
              <a:latin typeface="Arial Unicode MS" pitchFamily="-10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684352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4299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3072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 Unicode MS" pitchFamily="-104" charset="-128"/>
              <a:ea typeface="ＭＳ Ｐゴシック" panose="020B0600070205080204" pitchFamily="34" charset="-128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0DCDCF6F-7FEC-483A-8543-BE93BA2A53C4}" type="slidenum">
              <a:rPr lang="en-US" altLang="en-US" smtClean="0"/>
              <a:pPr>
                <a:spcBef>
                  <a:spcPct val="0"/>
                </a:spcBef>
              </a:pPr>
              <a:t>14</a:t>
            </a:fld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1363777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5366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1205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8040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73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888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1870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860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999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215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4160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930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528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692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362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7586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964074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3094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0833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3081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1150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7903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">
          <a:xfrm>
            <a:off x="688624" y="594360"/>
            <a:ext cx="10893775" cy="1962150"/>
          </a:xfrm>
          <a:noFill/>
          <a:ln w="38100">
            <a:solidFill>
              <a:schemeClr val="bg1"/>
            </a:solidFill>
          </a:ln>
        </p:spPr>
        <p:txBody>
          <a:bodyPr lIns="72000" tIns="72000" rIns="72000" bIns="72000" anchor="t" anchorCtr="0">
            <a:normAutofit/>
          </a:bodyPr>
          <a:lstStyle>
            <a:lvl1pPr algn="l">
              <a:defRPr sz="4000" cap="none" spc="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99108" y="2084071"/>
            <a:ext cx="10883292" cy="3501154"/>
          </a:xfrm>
        </p:spPr>
        <p:txBody>
          <a:bodyPr numCol="2" spcCol="108000">
            <a:normAutofit/>
          </a:bodyPr>
          <a:lstStyle>
            <a:lvl1pPr marL="2286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2pPr>
            <a:lvl3pPr marL="6858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3pPr>
            <a:lvl4pPr marL="9144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4pPr>
            <a:lvl5pPr marL="11430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256090" y="6234888"/>
            <a:ext cx="2025832" cy="323968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11/28/2019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895599" y="6238816"/>
            <a:ext cx="4229101" cy="32004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916161" y="5804577"/>
            <a:ext cx="365760" cy="36576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5B8FA8-6A22-40E7-B3E9-A963C93B51FA}"/>
              </a:ext>
            </a:extLst>
          </p:cNvPr>
          <p:cNvSpPr/>
          <p:nvPr userDrawn="1"/>
        </p:nvSpPr>
        <p:spPr>
          <a:xfrm>
            <a:off x="-15240" y="2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77546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7239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  <p:sldLayoutId id="2147483705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177800" dist="38100" dir="2700000" algn="tl">
              <a:srgbClr val="000000">
                <a:alpha val="24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adlet.com/n_ryder/ADY1A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149&amp;v=jTE_Z_CuxI8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lyw.cymru/sites/default/files/publications/2019-02/ady-cwestiynau-cyffredin-2.pdf" TargetMode="Externa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Cyflwyniad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i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Anghenion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Ychwanegol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ECAD4007C</a:t>
            </a:r>
          </a:p>
          <a:p>
            <a:r>
              <a:rPr lang="en-GB" dirty="0" smtClean="0"/>
              <a:t>Nanna Ryder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438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NOD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err="1" smtClean="0">
                <a:solidFill>
                  <a:schemeClr val="bg1"/>
                </a:solidFill>
              </a:rPr>
              <a:t>Archwilio’r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ystod</a:t>
            </a:r>
            <a:r>
              <a:rPr lang="en-GB" sz="2800" dirty="0" smtClean="0">
                <a:solidFill>
                  <a:schemeClr val="bg1"/>
                </a:solidFill>
              </a:rPr>
              <a:t> o </a:t>
            </a:r>
            <a:r>
              <a:rPr lang="en-GB" sz="2800" dirty="0" err="1" smtClean="0">
                <a:solidFill>
                  <a:schemeClr val="bg1"/>
                </a:solidFill>
              </a:rPr>
              <a:t>anghenion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sydd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gan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blant</a:t>
            </a:r>
            <a:endParaRPr lang="en-GB" sz="2800" dirty="0" smtClean="0">
              <a:solidFill>
                <a:schemeClr val="bg1"/>
              </a:solidFill>
            </a:endParaRPr>
          </a:p>
          <a:p>
            <a:r>
              <a:rPr lang="en-US" sz="2800" dirty="0" err="1" smtClean="0">
                <a:solidFill>
                  <a:schemeClr val="bg1"/>
                </a:solidFill>
                <a:effectLst/>
              </a:rPr>
              <a:t>Ystyried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y 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goblygiadau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statudol</a:t>
            </a:r>
            <a:r>
              <a:rPr lang="en-GB" sz="2800" dirty="0">
                <a:solidFill>
                  <a:schemeClr val="bg1"/>
                </a:solidFill>
                <a:effectLst/>
              </a:rPr>
              <a:t> </a:t>
            </a:r>
            <a:r>
              <a:rPr lang="en-GB" sz="2800" dirty="0" smtClean="0">
                <a:solidFill>
                  <a:schemeClr val="bg1"/>
                </a:solidFill>
                <a:effectLst/>
              </a:rPr>
              <a:t>a </a:t>
            </a:r>
            <a:r>
              <a:rPr lang="en-US" sz="2800" dirty="0" err="1">
                <a:solidFill>
                  <a:schemeClr val="bg1"/>
                </a:solidFill>
                <a:effectLst/>
              </a:rPr>
              <a:t>d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atblygiadau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diweddar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ym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maes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ADY </a:t>
            </a:r>
          </a:p>
          <a:p>
            <a:r>
              <a:rPr lang="en-US" sz="2800" dirty="0" err="1" smtClean="0">
                <a:solidFill>
                  <a:schemeClr val="bg1"/>
                </a:solidFill>
                <a:effectLst/>
              </a:rPr>
              <a:t>Cyflwyniad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bras 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i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Gynllunio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Person 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Ganolog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a’r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>
                <a:solidFill>
                  <a:schemeClr val="bg1"/>
                </a:solidFill>
                <a:effectLst/>
              </a:rPr>
              <a:t>P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roffil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Un </a:t>
            </a:r>
            <a:r>
              <a:rPr lang="en-US" sz="2800" dirty="0" err="1">
                <a:solidFill>
                  <a:schemeClr val="bg1"/>
                </a:solidFill>
                <a:effectLst/>
              </a:rPr>
              <a:t>T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udalen</a:t>
            </a:r>
            <a:endParaRPr lang="en-US" sz="2800" dirty="0">
              <a:solidFill>
                <a:schemeClr val="bg1"/>
              </a:solidFill>
              <a:effectLst/>
            </a:endParaRPr>
          </a:p>
          <a:p>
            <a:r>
              <a:rPr lang="en-US" sz="2800" dirty="0" err="1" smtClean="0">
                <a:solidFill>
                  <a:schemeClr val="bg1"/>
                </a:solidFill>
                <a:effectLst/>
              </a:rPr>
              <a:t>Trafod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pwysigrwydd</a:t>
            </a:r>
            <a:r>
              <a:rPr lang="en-US" sz="2800" dirty="0" smtClean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>
                <a:solidFill>
                  <a:schemeClr val="bg1"/>
                </a:solidFill>
                <a:effectLst/>
              </a:rPr>
              <a:t>cymorth</a:t>
            </a:r>
            <a:r>
              <a:rPr lang="en-US" sz="2800" dirty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>
                <a:solidFill>
                  <a:schemeClr val="bg1"/>
                </a:solidFill>
                <a:effectLst/>
              </a:rPr>
              <a:t>cynhwysol</a:t>
            </a:r>
            <a:r>
              <a:rPr lang="en-US" sz="2800" dirty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>
                <a:solidFill>
                  <a:schemeClr val="bg1"/>
                </a:solidFill>
                <a:effectLst/>
              </a:rPr>
              <a:t>sy'n</a:t>
            </a:r>
            <a:r>
              <a:rPr lang="en-US" sz="2800" dirty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>
                <a:solidFill>
                  <a:schemeClr val="bg1"/>
                </a:solidFill>
                <a:effectLst/>
              </a:rPr>
              <a:t>canolbwyntio</a:t>
            </a:r>
            <a:r>
              <a:rPr lang="en-US" sz="2800" dirty="0">
                <a:solidFill>
                  <a:schemeClr val="bg1"/>
                </a:solidFill>
                <a:effectLst/>
              </a:rPr>
              <a:t> </a:t>
            </a:r>
            <a:r>
              <a:rPr lang="en-US" sz="2800" dirty="0" err="1">
                <a:solidFill>
                  <a:schemeClr val="bg1"/>
                </a:solidFill>
                <a:effectLst/>
              </a:rPr>
              <a:t>ar</a:t>
            </a:r>
            <a:r>
              <a:rPr lang="en-US" sz="2800" dirty="0">
                <a:solidFill>
                  <a:schemeClr val="bg1"/>
                </a:solidFill>
                <a:effectLst/>
              </a:rPr>
              <a:t> </a:t>
            </a:r>
            <a:r>
              <a:rPr lang="en-US" sz="2800" smtClean="0">
                <a:solidFill>
                  <a:schemeClr val="bg1"/>
                </a:solidFill>
                <a:effectLst/>
              </a:rPr>
              <a:t>gyfiawnder </a:t>
            </a:r>
            <a:r>
              <a:rPr lang="en-US" sz="2800" dirty="0">
                <a:solidFill>
                  <a:schemeClr val="bg1"/>
                </a:solidFill>
                <a:effectLst/>
              </a:rPr>
              <a:t>ac </a:t>
            </a:r>
            <a:r>
              <a:rPr lang="en-US" sz="2800" dirty="0" err="1" smtClean="0">
                <a:solidFill>
                  <a:schemeClr val="bg1"/>
                </a:solidFill>
                <a:effectLst/>
              </a:rPr>
              <a:t>amrywiaeth</a:t>
            </a:r>
            <a:r>
              <a:rPr lang="en-US" sz="2800" dirty="0">
                <a:solidFill>
                  <a:schemeClr val="bg1"/>
                </a:solidFill>
                <a:effectLst/>
              </a:rPr>
              <a:t>.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080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 noChangeArrowheads="1"/>
          </p:cNvSpPr>
          <p:nvPr>
            <p:ph type="title"/>
          </p:nvPr>
        </p:nvSpPr>
        <p:spPr>
          <a:xfrm>
            <a:off x="941033" y="623888"/>
            <a:ext cx="10040645" cy="1281112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Beth </a:t>
            </a:r>
            <a:r>
              <a:rPr lang="en-US" altLang="en-US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ydych</a:t>
            </a:r>
            <a:r>
              <a:rPr lang="en-US" altLang="en-US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chi’n</a:t>
            </a:r>
            <a:r>
              <a:rPr lang="en-US" altLang="en-US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ei</a:t>
            </a:r>
            <a:r>
              <a:rPr lang="en-US" altLang="en-US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wybod</a:t>
            </a:r>
            <a:r>
              <a:rPr lang="en-US" altLang="en-US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yn</a:t>
            </a:r>
            <a:r>
              <a:rPr lang="en-US" altLang="en-US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barod</a:t>
            </a:r>
            <a:r>
              <a:rPr lang="en-US" altLang="en-US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am ADY?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0889" y="1827150"/>
            <a:ext cx="6447793" cy="3223897"/>
          </a:xfrm>
        </p:spPr>
      </p:pic>
      <p:sp>
        <p:nvSpPr>
          <p:cNvPr id="2" name="Rectangle 1"/>
          <p:cNvSpPr/>
          <p:nvPr/>
        </p:nvSpPr>
        <p:spPr>
          <a:xfrm>
            <a:off x="3481844" y="5899611"/>
            <a:ext cx="54959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hlinkClick r:id="rId4"/>
              </a:rPr>
              <a:t>https://</a:t>
            </a:r>
            <a:r>
              <a:rPr lang="en-GB" sz="2800" dirty="0" smtClean="0">
                <a:hlinkClick r:id="rId4"/>
              </a:rPr>
              <a:t>padlet.com/n_ryder/ADY1A</a:t>
            </a:r>
            <a:r>
              <a:rPr lang="en-GB" sz="2800" dirty="0" smtClean="0"/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8299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3125" y="487828"/>
            <a:ext cx="10893775" cy="1962150"/>
          </a:xfrm>
        </p:spPr>
        <p:txBody>
          <a:bodyPr/>
          <a:lstStyle/>
          <a:p>
            <a:r>
              <a:rPr lang="en-GB" dirty="0" err="1" smtClean="0"/>
              <a:t>Diffinio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 smtClean="0"/>
              <a:t> (ADY)</a:t>
            </a:r>
            <a:endParaRPr lang="en-GB" dirty="0"/>
          </a:p>
        </p:txBody>
      </p:sp>
      <p:sp>
        <p:nvSpPr>
          <p:cNvPr id="4" name="Oval Callout 3"/>
          <p:cNvSpPr/>
          <p:nvPr/>
        </p:nvSpPr>
        <p:spPr>
          <a:xfrm>
            <a:off x="1970772" y="1756159"/>
            <a:ext cx="8476341" cy="3534228"/>
          </a:xfrm>
          <a:prstGeom prst="wedgeEllipseCallout">
            <a:avLst>
              <a:gd name="adj1" fmla="val -42885"/>
              <a:gd name="adj2" fmla="val 6335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bg1"/>
                </a:solidFill>
              </a:rPr>
              <a:t>‘Mae </a:t>
            </a:r>
            <a:r>
              <a:rPr lang="en-GB" sz="2800" dirty="0" err="1" smtClean="0">
                <a:solidFill>
                  <a:schemeClr val="bg1"/>
                </a:solidFill>
              </a:rPr>
              <a:t>gan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ddysgwr</a:t>
            </a:r>
            <a:r>
              <a:rPr lang="en-GB" sz="2800" dirty="0" smtClean="0">
                <a:solidFill>
                  <a:schemeClr val="bg1"/>
                </a:solidFill>
              </a:rPr>
              <a:t> ADY </a:t>
            </a:r>
            <a:r>
              <a:rPr lang="en-GB" sz="2800" dirty="0" err="1" smtClean="0">
                <a:solidFill>
                  <a:schemeClr val="bg1"/>
                </a:solidFill>
              </a:rPr>
              <a:t>os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oes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ganddo</a:t>
            </a:r>
            <a:r>
              <a:rPr lang="en-GB" sz="2800" dirty="0" smtClean="0">
                <a:solidFill>
                  <a:schemeClr val="bg1"/>
                </a:solidFill>
              </a:rPr>
              <a:t>/</a:t>
            </a:r>
            <a:r>
              <a:rPr lang="en-GB" sz="2800" dirty="0" err="1" smtClean="0">
                <a:solidFill>
                  <a:schemeClr val="bg1"/>
                </a:solidFill>
              </a:rPr>
              <a:t>ganddi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anhawster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neu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anabledd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dysgu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sy’n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gofyn</a:t>
            </a:r>
            <a:r>
              <a:rPr lang="en-GB" sz="2800" dirty="0" smtClean="0">
                <a:solidFill>
                  <a:schemeClr val="bg1"/>
                </a:solidFill>
              </a:rPr>
              <a:t> am </a:t>
            </a:r>
            <a:r>
              <a:rPr lang="en-GB" sz="2800" dirty="0" err="1" smtClean="0">
                <a:solidFill>
                  <a:schemeClr val="bg1"/>
                </a:solidFill>
              </a:rPr>
              <a:t>ddarpariaeth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ddysgu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ychwanegol</a:t>
            </a:r>
            <a:r>
              <a:rPr lang="en-GB" sz="2800" dirty="0" smtClean="0">
                <a:solidFill>
                  <a:schemeClr val="bg1"/>
                </a:solidFill>
              </a:rPr>
              <a:t> (</a:t>
            </a:r>
            <a:r>
              <a:rPr lang="en-GB" sz="2800" dirty="0" err="1" smtClean="0">
                <a:solidFill>
                  <a:schemeClr val="bg1"/>
                </a:solidFill>
              </a:rPr>
              <a:t>DDdY</a:t>
            </a:r>
            <a:r>
              <a:rPr lang="en-GB" sz="2800" dirty="0" smtClean="0">
                <a:solidFill>
                  <a:schemeClr val="bg1"/>
                </a:solidFill>
              </a:rPr>
              <a:t>)’.</a:t>
            </a:r>
          </a:p>
          <a:p>
            <a:pPr algn="ctr"/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 err="1" smtClean="0">
                <a:solidFill>
                  <a:schemeClr val="bg1"/>
                </a:solidFill>
              </a:rPr>
              <a:t>Llywodraeth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Cymru</a:t>
            </a:r>
            <a:r>
              <a:rPr lang="en-GB" sz="2800" dirty="0" smtClean="0">
                <a:solidFill>
                  <a:schemeClr val="bg1"/>
                </a:solidFill>
              </a:rPr>
              <a:t>, 2019)</a:t>
            </a:r>
            <a:r>
              <a:rPr lang="en-GB" sz="2800" dirty="0" smtClean="0"/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3211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>
            <a:extLst>
              <a:ext uri="{FF2B5EF4-FFF2-40B4-BE49-F238E27FC236}">
                <a16:creationId xmlns:a16="http://schemas.microsoft.com/office/drawing/2014/main" id="{4FBE9152-49D1-FA42-B77C-CEE7576774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altLang="en-US" i="1" dirty="0" err="1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Anabledd</a:t>
            </a:r>
            <a:endParaRPr lang="en-GB" altLang="en-US" dirty="0">
              <a:solidFill>
                <a:schemeClr val="bg2">
                  <a:lumMod val="50000"/>
                </a:schemeClr>
              </a:solidFill>
              <a:ea typeface="ＭＳ Ｐゴシック" panose="020B0600070205080204" pitchFamily="34" charset="-128"/>
            </a:endParaRPr>
          </a:p>
        </p:txBody>
      </p:sp>
      <p:grpSp>
        <p:nvGrpSpPr>
          <p:cNvPr id="31747" name="Diagram 4"/>
          <p:cNvGrpSpPr>
            <a:grpSpLocks/>
          </p:cNvGrpSpPr>
          <p:nvPr/>
        </p:nvGrpSpPr>
        <p:grpSpPr bwMode="auto">
          <a:xfrm>
            <a:off x="2640014" y="1700213"/>
            <a:ext cx="7704137" cy="4533900"/>
            <a:chOff x="1586" y="582"/>
            <a:chExt cx="2544" cy="2856"/>
          </a:xfrm>
        </p:grpSpPr>
        <p:sp>
          <p:nvSpPr>
            <p:cNvPr id="2051" name="AutoShape 5">
              <a:extLst>
                <a:ext uri="{FF2B5EF4-FFF2-40B4-BE49-F238E27FC236}">
                  <a16:creationId xmlns:a16="http://schemas.microsoft.com/office/drawing/2014/main" id="{2F11E91D-49AF-AB4C-9444-2CAF68338B2A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1586" y="582"/>
              <a:ext cx="2544" cy="28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tx2">
                    <a:lumMod val="10000"/>
                  </a:schemeClr>
                </a:solidFill>
                <a:latin typeface="Arial" pitchFamily="-101" charset="0"/>
              </a:endParaRPr>
            </a:p>
          </p:txBody>
        </p:sp>
        <p:sp>
          <p:nvSpPr>
            <p:cNvPr id="2052" name="_s2052">
              <a:extLst>
                <a:ext uri="{FF2B5EF4-FFF2-40B4-BE49-F238E27FC236}">
                  <a16:creationId xmlns:a16="http://schemas.microsoft.com/office/drawing/2014/main" id="{86EE621E-AEB9-1649-A7F2-DE7C657AD8A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307" y="1692"/>
              <a:ext cx="275" cy="159"/>
            </a:xfrm>
            <a:prstGeom prst="line">
              <a:avLst/>
            </a:prstGeom>
            <a:noFill/>
            <a:ln w="28575">
              <a:solidFill>
                <a:srgbClr val="540000"/>
              </a:solidFill>
              <a:round/>
              <a:headEnd/>
              <a:tailEnd/>
            </a:ln>
          </p:spPr>
          <p:txBody>
            <a:bodyPr anchor="ctr"/>
            <a:lstStyle/>
            <a:p>
              <a:pPr>
                <a:defRPr/>
              </a:pPr>
              <a:endParaRPr lang="en-US">
                <a:solidFill>
                  <a:schemeClr val="tx2">
                    <a:lumMod val="10000"/>
                  </a:schemeClr>
                </a:solidFill>
                <a:latin typeface="Arial" pitchFamily="-101" charset="0"/>
              </a:endParaRPr>
            </a:p>
          </p:txBody>
        </p:sp>
        <p:sp>
          <p:nvSpPr>
            <p:cNvPr id="2053" name="_s2053">
              <a:extLst>
                <a:ext uri="{FF2B5EF4-FFF2-40B4-BE49-F238E27FC236}">
                  <a16:creationId xmlns:a16="http://schemas.microsoft.com/office/drawing/2014/main" id="{4B86057C-D874-A64B-82BB-2E9E9CE1AC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1214"/>
              <a:ext cx="636" cy="636"/>
            </a:xfrm>
            <a:prstGeom prst="ellipse">
              <a:avLst/>
            </a:prstGeom>
            <a:solidFill>
              <a:schemeClr val="accent3">
                <a:lumMod val="20000"/>
                <a:lumOff val="80000"/>
              </a:schemeClr>
            </a:solidFill>
            <a:ln w="12700">
              <a:solidFill>
                <a:srgbClr val="54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i="1" dirty="0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Nam</a:t>
              </a:r>
            </a:p>
            <a:p>
              <a:pPr algn="ctr">
                <a:defRPr/>
              </a:pPr>
              <a:r>
                <a:rPr lang="en-GB" b="1" i="1" dirty="0" err="1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Synhwyraidd</a:t>
              </a:r>
              <a:endParaRPr lang="en-GB" b="1" i="1" dirty="0">
                <a:solidFill>
                  <a:schemeClr val="tx2">
                    <a:lumMod val="10000"/>
                  </a:schemeClr>
                </a:solidFill>
                <a:latin typeface="Tahoma" pitchFamily="-101" charset="0"/>
              </a:endParaRPr>
            </a:p>
          </p:txBody>
        </p:sp>
        <p:sp>
          <p:nvSpPr>
            <p:cNvPr id="2054" name="_s2054">
              <a:extLst>
                <a:ext uri="{FF2B5EF4-FFF2-40B4-BE49-F238E27FC236}">
                  <a16:creationId xmlns:a16="http://schemas.microsoft.com/office/drawing/2014/main" id="{C5C5FCE1-A253-E84D-9709-720BE83917D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308" y="2169"/>
              <a:ext cx="275" cy="159"/>
            </a:xfrm>
            <a:prstGeom prst="line">
              <a:avLst/>
            </a:prstGeom>
            <a:noFill/>
            <a:ln w="28575">
              <a:solidFill>
                <a:srgbClr val="540000"/>
              </a:solidFill>
              <a:round/>
              <a:headEnd/>
              <a:tailEnd/>
            </a:ln>
          </p:spPr>
          <p:txBody>
            <a:bodyPr anchor="ctr"/>
            <a:lstStyle/>
            <a:p>
              <a:pPr>
                <a:defRPr/>
              </a:pPr>
              <a:endParaRPr lang="en-US">
                <a:solidFill>
                  <a:schemeClr val="tx2">
                    <a:lumMod val="10000"/>
                  </a:schemeClr>
                </a:solidFill>
                <a:latin typeface="Arial" pitchFamily="-101" charset="0"/>
              </a:endParaRPr>
            </a:p>
          </p:txBody>
        </p:sp>
        <p:sp>
          <p:nvSpPr>
            <p:cNvPr id="2055" name="_s2055">
              <a:extLst>
                <a:ext uri="{FF2B5EF4-FFF2-40B4-BE49-F238E27FC236}">
                  <a16:creationId xmlns:a16="http://schemas.microsoft.com/office/drawing/2014/main" id="{E9762AFB-CB56-4C49-86FC-BAC502CF9A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14" y="2168"/>
              <a:ext cx="636" cy="636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 w="12700">
              <a:solidFill>
                <a:srgbClr val="54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i="1" dirty="0" err="1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Anabledd</a:t>
              </a:r>
              <a:endParaRPr lang="en-GB" b="1" i="1" dirty="0">
                <a:solidFill>
                  <a:schemeClr val="tx2">
                    <a:lumMod val="10000"/>
                  </a:schemeClr>
                </a:solidFill>
                <a:latin typeface="Tahoma" pitchFamily="-101" charset="0"/>
              </a:endParaRPr>
            </a:p>
            <a:p>
              <a:pPr algn="ctr">
                <a:defRPr/>
              </a:pPr>
              <a:r>
                <a:rPr lang="en-GB" b="1" i="1" dirty="0" err="1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Cudd</a:t>
              </a:r>
              <a:endParaRPr lang="en-GB" b="1" i="1" dirty="0">
                <a:solidFill>
                  <a:schemeClr val="tx2">
                    <a:lumMod val="10000"/>
                  </a:schemeClr>
                </a:solidFill>
                <a:latin typeface="Tahoma" pitchFamily="-101" charset="0"/>
              </a:endParaRPr>
            </a:p>
          </p:txBody>
        </p:sp>
        <p:sp>
          <p:nvSpPr>
            <p:cNvPr id="2056" name="_s2056">
              <a:extLst>
                <a:ext uri="{FF2B5EF4-FFF2-40B4-BE49-F238E27FC236}">
                  <a16:creationId xmlns:a16="http://schemas.microsoft.com/office/drawing/2014/main" id="{5E64BDA8-97D0-D74B-AB0D-2BD529EB939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59" y="2328"/>
              <a:ext cx="0" cy="317"/>
            </a:xfrm>
            <a:prstGeom prst="line">
              <a:avLst/>
            </a:prstGeom>
            <a:noFill/>
            <a:ln w="28575">
              <a:solidFill>
                <a:srgbClr val="540000"/>
              </a:solidFill>
              <a:round/>
              <a:headEnd/>
              <a:tailEnd/>
            </a:ln>
          </p:spPr>
          <p:txBody>
            <a:bodyPr anchor="ctr"/>
            <a:lstStyle/>
            <a:p>
              <a:pPr>
                <a:defRPr/>
              </a:pPr>
              <a:endParaRPr lang="en-US">
                <a:solidFill>
                  <a:schemeClr val="tx2">
                    <a:lumMod val="10000"/>
                  </a:schemeClr>
                </a:solidFill>
                <a:latin typeface="Arial" pitchFamily="-101" charset="0"/>
              </a:endParaRPr>
            </a:p>
          </p:txBody>
        </p:sp>
        <p:sp>
          <p:nvSpPr>
            <p:cNvPr id="2057" name="_s2057">
              <a:extLst>
                <a:ext uri="{FF2B5EF4-FFF2-40B4-BE49-F238E27FC236}">
                  <a16:creationId xmlns:a16="http://schemas.microsoft.com/office/drawing/2014/main" id="{A6E9EF2C-1C00-5746-BEC3-381C58E82F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0" y="2645"/>
              <a:ext cx="636" cy="636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 w="12700">
              <a:solidFill>
                <a:srgbClr val="54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i="1" dirty="0" err="1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Anhawster</a:t>
              </a:r>
              <a:endParaRPr lang="en-GB" b="1" i="1" dirty="0">
                <a:solidFill>
                  <a:schemeClr val="tx2">
                    <a:lumMod val="10000"/>
                  </a:schemeClr>
                </a:solidFill>
                <a:latin typeface="Tahoma" pitchFamily="-101" charset="0"/>
              </a:endParaRPr>
            </a:p>
            <a:p>
              <a:pPr algn="ctr">
                <a:defRPr/>
              </a:pPr>
              <a:r>
                <a:rPr lang="en-GB" b="1" i="1" dirty="0" err="1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Cyfathrebu</a:t>
              </a:r>
              <a:endParaRPr lang="en-GB" b="1" i="1" dirty="0">
                <a:solidFill>
                  <a:schemeClr val="tx2">
                    <a:lumMod val="10000"/>
                  </a:schemeClr>
                </a:solidFill>
                <a:latin typeface="Tahoma" pitchFamily="-101" charset="0"/>
              </a:endParaRPr>
            </a:p>
          </p:txBody>
        </p:sp>
        <p:sp>
          <p:nvSpPr>
            <p:cNvPr id="2058" name="_s2058">
              <a:extLst>
                <a:ext uri="{FF2B5EF4-FFF2-40B4-BE49-F238E27FC236}">
                  <a16:creationId xmlns:a16="http://schemas.microsoft.com/office/drawing/2014/main" id="{2914D0CE-D525-3F48-A334-1B63AE509EE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34" y="2168"/>
              <a:ext cx="275" cy="158"/>
            </a:xfrm>
            <a:prstGeom prst="line">
              <a:avLst/>
            </a:prstGeom>
            <a:noFill/>
            <a:ln w="28575">
              <a:solidFill>
                <a:srgbClr val="540000"/>
              </a:solidFill>
              <a:round/>
              <a:headEnd/>
              <a:tailEnd/>
            </a:ln>
          </p:spPr>
          <p:txBody>
            <a:bodyPr anchor="ctr"/>
            <a:lstStyle/>
            <a:p>
              <a:pPr>
                <a:defRPr/>
              </a:pPr>
              <a:endParaRPr lang="en-US">
                <a:solidFill>
                  <a:schemeClr val="tx2">
                    <a:lumMod val="10000"/>
                  </a:schemeClr>
                </a:solidFill>
                <a:latin typeface="Arial" pitchFamily="-101" charset="0"/>
              </a:endParaRPr>
            </a:p>
          </p:txBody>
        </p:sp>
        <p:sp>
          <p:nvSpPr>
            <p:cNvPr id="2059" name="_s2059">
              <a:extLst>
                <a:ext uri="{FF2B5EF4-FFF2-40B4-BE49-F238E27FC236}">
                  <a16:creationId xmlns:a16="http://schemas.microsoft.com/office/drawing/2014/main" id="{FA2BB5E4-7BAD-3E47-8030-6BB4AD80E3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6" y="2168"/>
              <a:ext cx="636" cy="636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 w="12700">
              <a:solidFill>
                <a:srgbClr val="54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i="1" dirty="0" err="1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Salwch</a:t>
              </a:r>
              <a:r>
                <a:rPr lang="en-GB" b="1" i="1" dirty="0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 </a:t>
              </a:r>
            </a:p>
            <a:p>
              <a:pPr algn="ctr">
                <a:defRPr/>
              </a:pPr>
              <a:r>
                <a:rPr lang="en-GB" b="1" i="1" dirty="0" err="1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Meddwl</a:t>
              </a:r>
              <a:endParaRPr lang="en-GB" b="1" i="1" dirty="0">
                <a:solidFill>
                  <a:schemeClr val="tx2">
                    <a:lumMod val="10000"/>
                  </a:schemeClr>
                </a:solidFill>
                <a:latin typeface="Tahoma" pitchFamily="-101" charset="0"/>
              </a:endParaRPr>
            </a:p>
          </p:txBody>
        </p:sp>
        <p:sp>
          <p:nvSpPr>
            <p:cNvPr id="2060" name="_s2060">
              <a:extLst>
                <a:ext uri="{FF2B5EF4-FFF2-40B4-BE49-F238E27FC236}">
                  <a16:creationId xmlns:a16="http://schemas.microsoft.com/office/drawing/2014/main" id="{52084367-2F4A-234B-9812-3A8FD4E9078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133" y="1691"/>
              <a:ext cx="275" cy="159"/>
            </a:xfrm>
            <a:prstGeom prst="line">
              <a:avLst/>
            </a:prstGeom>
            <a:noFill/>
            <a:ln w="28575">
              <a:solidFill>
                <a:srgbClr val="540000"/>
              </a:solidFill>
              <a:round/>
              <a:headEnd/>
              <a:tailEnd/>
            </a:ln>
          </p:spPr>
          <p:txBody>
            <a:bodyPr anchor="ctr"/>
            <a:lstStyle/>
            <a:p>
              <a:pPr>
                <a:defRPr/>
              </a:pPr>
              <a:endParaRPr lang="en-US">
                <a:solidFill>
                  <a:schemeClr val="tx2">
                    <a:lumMod val="10000"/>
                  </a:schemeClr>
                </a:solidFill>
                <a:latin typeface="Arial" pitchFamily="-101" charset="0"/>
              </a:endParaRPr>
            </a:p>
          </p:txBody>
        </p:sp>
        <p:sp>
          <p:nvSpPr>
            <p:cNvPr id="2061" name="_s2061">
              <a:extLst>
                <a:ext uri="{FF2B5EF4-FFF2-40B4-BE49-F238E27FC236}">
                  <a16:creationId xmlns:a16="http://schemas.microsoft.com/office/drawing/2014/main" id="{33AFF60C-5547-A647-B526-9106A40219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6" y="1214"/>
              <a:ext cx="636" cy="636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rgbClr val="54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i="1" dirty="0" err="1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Anhawster</a:t>
              </a:r>
              <a:endParaRPr lang="en-GB" b="1" i="1" dirty="0">
                <a:solidFill>
                  <a:schemeClr val="tx2">
                    <a:lumMod val="10000"/>
                  </a:schemeClr>
                </a:solidFill>
                <a:latin typeface="Tahoma" pitchFamily="-101" charset="0"/>
              </a:endParaRPr>
            </a:p>
            <a:p>
              <a:pPr algn="ctr">
                <a:defRPr/>
              </a:pPr>
              <a:r>
                <a:rPr lang="en-GB" b="1" i="1" dirty="0" err="1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Dysgu</a:t>
              </a:r>
              <a:r>
                <a:rPr lang="en-GB" b="1" i="1" dirty="0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 </a:t>
              </a:r>
              <a:r>
                <a:rPr lang="en-GB" b="1" i="1" dirty="0" err="1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Penodol</a:t>
              </a:r>
              <a:endParaRPr lang="en-GB" b="1" i="1" dirty="0">
                <a:solidFill>
                  <a:schemeClr val="tx2">
                    <a:lumMod val="10000"/>
                  </a:schemeClr>
                </a:solidFill>
                <a:latin typeface="Tahoma" pitchFamily="-101" charset="0"/>
              </a:endParaRPr>
            </a:p>
          </p:txBody>
        </p:sp>
        <p:sp>
          <p:nvSpPr>
            <p:cNvPr id="2062" name="_s2062">
              <a:extLst>
                <a:ext uri="{FF2B5EF4-FFF2-40B4-BE49-F238E27FC236}">
                  <a16:creationId xmlns:a16="http://schemas.microsoft.com/office/drawing/2014/main" id="{E4AED0A3-2BE2-8440-B834-DD8C9C77F34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858" y="1374"/>
              <a:ext cx="0" cy="318"/>
            </a:xfrm>
            <a:prstGeom prst="line">
              <a:avLst/>
            </a:prstGeom>
            <a:noFill/>
            <a:ln w="28575">
              <a:solidFill>
                <a:srgbClr val="540000"/>
              </a:solidFill>
              <a:round/>
              <a:headEnd/>
              <a:tailEnd/>
            </a:ln>
          </p:spPr>
          <p:txBody>
            <a:bodyPr anchor="ctr"/>
            <a:lstStyle/>
            <a:p>
              <a:pPr>
                <a:defRPr/>
              </a:pPr>
              <a:endParaRPr lang="en-US">
                <a:solidFill>
                  <a:schemeClr val="tx2">
                    <a:lumMod val="10000"/>
                  </a:schemeClr>
                </a:solidFill>
                <a:latin typeface="Arial" pitchFamily="-101" charset="0"/>
              </a:endParaRPr>
            </a:p>
          </p:txBody>
        </p:sp>
        <p:sp>
          <p:nvSpPr>
            <p:cNvPr id="2063" name="_s2063">
              <a:extLst>
                <a:ext uri="{FF2B5EF4-FFF2-40B4-BE49-F238E27FC236}">
                  <a16:creationId xmlns:a16="http://schemas.microsoft.com/office/drawing/2014/main" id="{1BE6DCAD-2789-A240-BA08-750A49D394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0" y="738"/>
              <a:ext cx="636" cy="636"/>
            </a:xfrm>
            <a:prstGeom prst="ellipse">
              <a:avLst/>
            </a:prstGeom>
            <a:solidFill>
              <a:schemeClr val="tx2">
                <a:lumMod val="60000"/>
                <a:lumOff val="40000"/>
              </a:schemeClr>
            </a:solidFill>
            <a:ln w="12700">
              <a:solidFill>
                <a:srgbClr val="54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r>
                <a:rPr lang="en-GB" b="1" i="1" dirty="0" err="1">
                  <a:solidFill>
                    <a:schemeClr val="bg1"/>
                  </a:solidFill>
                  <a:latin typeface="Tahoma" pitchFamily="-101" charset="0"/>
                </a:rPr>
                <a:t>Cyflwr</a:t>
              </a:r>
              <a:r>
                <a:rPr lang="en-GB" b="1" i="1" dirty="0">
                  <a:solidFill>
                    <a:schemeClr val="bg1"/>
                  </a:solidFill>
                  <a:latin typeface="Tahoma" pitchFamily="-101" charset="0"/>
                </a:rPr>
                <a:t> </a:t>
              </a:r>
            </a:p>
            <a:p>
              <a:pPr algn="ctr">
                <a:defRPr/>
              </a:pPr>
              <a:r>
                <a:rPr lang="en-GB" b="1" i="1" dirty="0" err="1">
                  <a:solidFill>
                    <a:schemeClr val="bg1"/>
                  </a:solidFill>
                  <a:latin typeface="Tahoma" pitchFamily="-101" charset="0"/>
                </a:rPr>
                <a:t>Meddygol</a:t>
              </a:r>
              <a:endParaRPr lang="en-GB" b="1" i="1" dirty="0">
                <a:solidFill>
                  <a:schemeClr val="bg1"/>
                </a:solidFill>
                <a:latin typeface="Tahoma" pitchFamily="-101" charset="0"/>
              </a:endParaRPr>
            </a:p>
          </p:txBody>
        </p:sp>
        <p:sp>
          <p:nvSpPr>
            <p:cNvPr id="2064" name="_s2064">
              <a:extLst>
                <a:ext uri="{FF2B5EF4-FFF2-40B4-BE49-F238E27FC236}">
                  <a16:creationId xmlns:a16="http://schemas.microsoft.com/office/drawing/2014/main" id="{A70E44BE-8C75-8049-9216-9AA0D2DA96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0" y="1692"/>
              <a:ext cx="636" cy="636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 w="12700">
              <a:solidFill>
                <a:srgbClr val="54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>
                <a:defRPr/>
              </a:pPr>
              <a:r>
                <a:rPr lang="en-GB" i="1" u="sng" dirty="0">
                  <a:solidFill>
                    <a:schemeClr val="tx2">
                      <a:lumMod val="10000"/>
                    </a:schemeClr>
                  </a:solidFill>
                  <a:latin typeface="Tahoma" pitchFamily="-101" charset="0"/>
                </a:rPr>
                <a:t>ANABLEDDAU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7452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176F8897-5B48-5441-8F8E-03EC10D2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6275" y="2603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Mwy</a:t>
            </a:r>
            <a:r>
              <a:rPr lang="en-US" altLang="en-US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o </a:t>
            </a:r>
            <a:r>
              <a:rPr lang="en-US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ADY</a:t>
            </a:r>
            <a:endParaRPr lang="en-US" altLang="en-US" i="1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D6BE4C89-6F1E-3C46-8418-7026576405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79650" y="1524001"/>
            <a:ext cx="4267200" cy="48307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plant teuluoedd sydd mewn amgylchiadau anodd e.e. trais domestig, straen teuluol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disgyblion ag Anghenion Addysg Arbennig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disgyblion ag anabledd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plant o grwpiau lleiafrifoedd ethnig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plant sydd yn ceisio lloches a phlant ffoaduriaid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plant Sipsiwn, Roma a Theithwyr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plant gweithwyr mudol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disgyblion mwy galluog a thalentog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US" altLang="en-US" sz="2000" dirty="0">
              <a:ea typeface="ＭＳ Ｐゴシック" panose="020B0600070205080204" pitchFamily="34" charset="-128"/>
            </a:endParaRPr>
          </a:p>
        </p:txBody>
      </p:sp>
      <p:sp>
        <p:nvSpPr>
          <p:cNvPr id="17412" name="Content Placeholder 3">
            <a:extLst>
              <a:ext uri="{FF2B5EF4-FFF2-40B4-BE49-F238E27FC236}">
                <a16:creationId xmlns:a16="http://schemas.microsoft.com/office/drawing/2014/main" id="{CA9CC8FD-29F7-7A4F-9E0E-FF2327206A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850" y="1524001"/>
            <a:ext cx="4038600" cy="48307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plant a phobl ifanc dan ofal yr awdurdod lleol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disgyblion ag anghenion gofal iechyd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plant a phobl ifanc sydd yn troseddu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gofalwyr ifanc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disgyblion lesbiaidd, hoyw, deurywiol a thrawsrywiol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disgyblion sydd yn gwrthod mynd i’r ysgol neu sydd â ffobia ysgol</a:t>
            </a:r>
            <a:endParaRPr lang="en-US" altLang="en-US" sz="20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en-US" sz="2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disgyblion sydd yn perfformio neu sydd â gwaith.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  <a:defRPr/>
            </a:pPr>
            <a:r>
              <a:rPr lang="cy-GB" altLang="en-US" sz="2000" dirty="0">
                <a:ea typeface="ＭＳ Ｐゴシック" panose="020B0600070205080204" pitchFamily="34" charset="-128"/>
              </a:rPr>
              <a:t>    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  <a:defRPr/>
            </a:pPr>
            <a:r>
              <a:rPr lang="cy-GB" altLang="en-US" sz="2000" dirty="0">
                <a:ea typeface="ＭＳ Ｐゴシック" panose="020B0600070205080204" pitchFamily="34" charset="-128"/>
              </a:rPr>
              <a:t>           (Llywodraeth Cymru, 2016)</a:t>
            </a:r>
            <a:endParaRPr lang="en-US" altLang="en-US" sz="20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  <a:defRPr/>
            </a:pPr>
            <a:endParaRPr lang="en-US" altLang="en-US" sz="2000" i="1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3159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  <p:bldP spid="1741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945863" y="1677215"/>
            <a:ext cx="9905955" cy="3429000"/>
          </a:xfrm>
        </p:spPr>
        <p:txBody>
          <a:bodyPr/>
          <a:lstStyle/>
          <a:p>
            <a:r>
              <a:rPr lang="en-GB" b="1" u="sng" dirty="0" smtClean="0">
                <a:solidFill>
                  <a:schemeClr val="bg1"/>
                </a:solidFill>
              </a:rPr>
              <a:t>COFIWCH:</a:t>
            </a: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err="1" smtClean="0">
                <a:solidFill>
                  <a:schemeClr val="bg1"/>
                </a:solidFill>
              </a:rPr>
              <a:t>nid</a:t>
            </a:r>
            <a:r>
              <a:rPr lang="en-GB" dirty="0" smtClean="0">
                <a:solidFill>
                  <a:schemeClr val="bg1"/>
                </a:solidFill>
              </a:rPr>
              <a:t> chi </a:t>
            </a:r>
            <a:r>
              <a:rPr lang="en-GB" dirty="0" err="1" smtClean="0">
                <a:solidFill>
                  <a:schemeClr val="bg1"/>
                </a:solidFill>
              </a:rPr>
              <a:t>fel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athrawon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sydd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yn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gwneud</a:t>
            </a:r>
            <a:r>
              <a:rPr lang="en-GB" dirty="0" smtClean="0">
                <a:solidFill>
                  <a:schemeClr val="bg1"/>
                </a:solidFill>
              </a:rPr>
              <a:t> y diagnosis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72753">
            <a:off x="6423135" y="4201340"/>
            <a:ext cx="2524125" cy="180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12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Pwy</a:t>
            </a:r>
            <a:r>
              <a:rPr lang="en-GB" dirty="0" smtClean="0">
                <a:solidFill>
                  <a:schemeClr val="bg1"/>
                </a:solidFill>
              </a:rPr>
              <a:t> felly?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Meddygon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teulu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Meddygon</a:t>
            </a:r>
            <a:r>
              <a:rPr lang="en-GB" dirty="0" smtClean="0">
                <a:solidFill>
                  <a:schemeClr val="bg1"/>
                </a:solidFill>
              </a:rPr>
              <a:t> plant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Seicolegwyr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addysg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Athrawon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arbenigol</a:t>
            </a:r>
            <a:r>
              <a:rPr lang="en-GB" dirty="0" smtClean="0">
                <a:solidFill>
                  <a:schemeClr val="bg1"/>
                </a:solidFill>
              </a:rPr>
              <a:t> ADY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Cydlynydd</a:t>
            </a:r>
            <a:r>
              <a:rPr lang="en-GB" dirty="0" smtClean="0">
                <a:solidFill>
                  <a:schemeClr val="bg1"/>
                </a:solidFill>
              </a:rPr>
              <a:t> ADY </a:t>
            </a:r>
            <a:r>
              <a:rPr lang="en-GB" dirty="0" err="1" smtClean="0">
                <a:solidFill>
                  <a:schemeClr val="bg1"/>
                </a:solidFill>
              </a:rPr>
              <a:t>yr</a:t>
            </a:r>
            <a:r>
              <a:rPr lang="en-GB" dirty="0" smtClean="0">
                <a:solidFill>
                  <a:schemeClr val="bg1"/>
                </a:solidFill>
              </a:rPr>
              <a:t> Ysgol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Therapydd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Iaith</a:t>
            </a:r>
            <a:r>
              <a:rPr lang="en-GB" dirty="0" smtClean="0">
                <a:solidFill>
                  <a:schemeClr val="bg1"/>
                </a:solidFill>
              </a:rPr>
              <a:t> a </a:t>
            </a:r>
            <a:r>
              <a:rPr lang="en-GB" dirty="0" err="1" smtClean="0">
                <a:solidFill>
                  <a:schemeClr val="bg1"/>
                </a:solidFill>
              </a:rPr>
              <a:t>Lleferydd</a:t>
            </a:r>
            <a:endParaRPr lang="en-GB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… a </a:t>
            </a:r>
            <a:r>
              <a:rPr lang="en-GB" dirty="0" err="1" smtClean="0">
                <a:solidFill>
                  <a:schemeClr val="bg1"/>
                </a:solidFill>
              </a:rPr>
              <a:t>llawer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mwy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30348">
            <a:off x="5870456" y="2744243"/>
            <a:ext cx="2899423" cy="2174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920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Eich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r</a:t>
            </a:r>
            <a:r>
              <a:rPr lang="en-GB" dirty="0" err="1" smtClean="0">
                <a:solidFill>
                  <a:schemeClr val="bg1"/>
                </a:solidFill>
                <a:cs typeface="Arial" panose="020B0604020202020204" pitchFamily="34" charset="0"/>
              </a:rPr>
              <a:t>Ôl</a:t>
            </a:r>
            <a:r>
              <a:rPr lang="en-GB" dirty="0" smtClean="0">
                <a:solidFill>
                  <a:schemeClr val="bg1"/>
                </a:solidFill>
                <a:cs typeface="Arial" panose="020B0604020202020204" pitchFamily="34" charset="0"/>
              </a:rPr>
              <a:t> chi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Arsylwi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Cofnodi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tystiolaeth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Trafod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Cydweithio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Darparu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cefnogaeth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addas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… a </a:t>
            </a:r>
            <a:r>
              <a:rPr lang="en-GB" dirty="0" err="1" smtClean="0">
                <a:solidFill>
                  <a:schemeClr val="bg1"/>
                </a:solidFill>
              </a:rPr>
              <a:t>mwy</a:t>
            </a:r>
            <a:endParaRPr lang="en-GB" dirty="0" smtClean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2459181"/>
            <a:ext cx="3265435" cy="2436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204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Pam </a:t>
            </a:r>
            <a:r>
              <a:rPr lang="en-GB" dirty="0" err="1" smtClean="0">
                <a:solidFill>
                  <a:schemeClr val="bg1"/>
                </a:solidFill>
              </a:rPr>
              <a:t>mae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hyn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yn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bwysig</a:t>
            </a:r>
            <a:r>
              <a:rPr lang="en-GB" dirty="0" smtClean="0">
                <a:solidFill>
                  <a:schemeClr val="bg1"/>
                </a:solidFill>
              </a:rPr>
              <a:t>?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9458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ADDBFB7F-E83A-BD40-BE15-AECEB66D0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090" y="49458"/>
            <a:ext cx="11172017" cy="1281112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sz="3200" dirty="0" err="1" smtClean="0">
                <a:solidFill>
                  <a:schemeClr val="bg2">
                    <a:lumMod val="50000"/>
                  </a:schemeClr>
                </a:solidFill>
                <a:ea typeface="ＭＳ Ｐゴシック" pitchFamily="-109" charset="-128"/>
                <a:cs typeface="ＭＳ Ｐゴシック" pitchFamily="-109" charset="-128"/>
              </a:rPr>
              <a:t>Goblygiadau</a:t>
            </a:r>
            <a:r>
              <a:rPr lang="en-US" sz="3200" dirty="0" smtClean="0">
                <a:solidFill>
                  <a:schemeClr val="bg2">
                    <a:lumMod val="50000"/>
                  </a:schemeClr>
                </a:solidFill>
                <a:ea typeface="ＭＳ Ｐゴシック" pitchFamily="-109" charset="-128"/>
                <a:cs typeface="ＭＳ Ｐゴシック" pitchFamily="-109" charset="-128"/>
              </a:rPr>
              <a:t> </a:t>
            </a:r>
            <a:r>
              <a:rPr lang="en-US" sz="3200" dirty="0" err="1" smtClean="0">
                <a:solidFill>
                  <a:schemeClr val="bg2">
                    <a:lumMod val="50000"/>
                  </a:schemeClr>
                </a:solidFill>
                <a:ea typeface="ＭＳ Ｐゴシック" pitchFamily="-109" charset="-128"/>
                <a:cs typeface="ＭＳ Ｐゴシック" pitchFamily="-109" charset="-128"/>
              </a:rPr>
              <a:t>statudol</a:t>
            </a:r>
            <a:r>
              <a:rPr lang="en-US" sz="3200" dirty="0" smtClean="0">
                <a:solidFill>
                  <a:schemeClr val="bg2">
                    <a:lumMod val="50000"/>
                  </a:schemeClr>
                </a:solidFill>
                <a:ea typeface="ＭＳ Ｐゴシック" pitchFamily="-109" charset="-128"/>
                <a:cs typeface="ＭＳ Ｐゴシック" pitchFamily="-109" charset="-128"/>
              </a:rPr>
              <a:t> </a:t>
            </a:r>
            <a:r>
              <a:rPr lang="en-US" sz="3200" dirty="0">
                <a:solidFill>
                  <a:schemeClr val="bg2">
                    <a:lumMod val="50000"/>
                  </a:schemeClr>
                </a:solidFill>
                <a:ea typeface="ＭＳ Ｐゴシック" pitchFamily="-109" charset="-128"/>
                <a:cs typeface="ＭＳ Ｐゴシック" pitchFamily="-109" charset="-128"/>
              </a:rPr>
              <a:t>– </a:t>
            </a:r>
            <a:r>
              <a:rPr lang="en-US" sz="3200" dirty="0" smtClean="0">
                <a:solidFill>
                  <a:schemeClr val="bg2">
                    <a:lumMod val="50000"/>
                  </a:schemeClr>
                </a:solidFill>
                <a:ea typeface="ＭＳ Ｐゴシック" pitchFamily="-109" charset="-128"/>
                <a:cs typeface="ＭＳ Ｐゴシック" pitchFamily="-109" charset="-128"/>
              </a:rPr>
              <a:t>y </a:t>
            </a:r>
            <a:r>
              <a:rPr lang="en-US" sz="3200" dirty="0" err="1">
                <a:solidFill>
                  <a:schemeClr val="bg2">
                    <a:lumMod val="50000"/>
                  </a:schemeClr>
                </a:solidFill>
                <a:ea typeface="ＭＳ Ｐゴシック" pitchFamily="-109" charset="-128"/>
                <a:cs typeface="ＭＳ Ｐゴシック" pitchFamily="-109" charset="-128"/>
              </a:rPr>
              <a:t>Rhaglen</a:t>
            </a:r>
            <a:r>
              <a:rPr lang="en-US" sz="3200" dirty="0">
                <a:solidFill>
                  <a:schemeClr val="bg2">
                    <a:lumMod val="50000"/>
                  </a:schemeClr>
                </a:solidFill>
                <a:ea typeface="ＭＳ Ｐゴシック" pitchFamily="-109" charset="-128"/>
                <a:cs typeface="ＭＳ Ｐゴシック" pitchFamily="-109" charset="-128"/>
              </a:rPr>
              <a:t> </a:t>
            </a:r>
            <a:r>
              <a:rPr lang="en-US" sz="3200" dirty="0" err="1">
                <a:solidFill>
                  <a:schemeClr val="bg2">
                    <a:lumMod val="50000"/>
                  </a:schemeClr>
                </a:solidFill>
                <a:ea typeface="ＭＳ Ｐゴシック" pitchFamily="-109" charset="-128"/>
                <a:cs typeface="ＭＳ Ｐゴシック" pitchFamily="-109" charset="-128"/>
              </a:rPr>
              <a:t>Trawsnewid</a:t>
            </a:r>
            <a:r>
              <a:rPr lang="en-US" sz="3200" dirty="0">
                <a:solidFill>
                  <a:schemeClr val="bg2">
                    <a:lumMod val="50000"/>
                  </a:schemeClr>
                </a:solidFill>
                <a:ea typeface="ＭＳ Ｐゴシック" pitchFamily="-109" charset="-128"/>
                <a:cs typeface="ＭＳ Ｐゴシック" pitchFamily="-109" charset="-128"/>
              </a:rPr>
              <a:t> ADY</a:t>
            </a:r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908614" y="4388383"/>
            <a:ext cx="1045772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2400" dirty="0">
                <a:hlinkClick r:id="rId3"/>
              </a:rPr>
              <a:t>https://</a:t>
            </a:r>
            <a:r>
              <a:rPr lang="en-US" altLang="en-US" sz="2400" dirty="0" smtClean="0">
                <a:hlinkClick r:id="rId3"/>
              </a:rPr>
              <a:t>www.youtube.com/watch?time_continue=149&amp;v=jTE_Z_CuxI8</a:t>
            </a:r>
            <a:r>
              <a:rPr lang="en-US" altLang="en-US" sz="2400" dirty="0" smtClean="0"/>
              <a:t>  </a:t>
            </a:r>
            <a:endParaRPr lang="en-US" altLang="en-US"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1096107"/>
            <a:ext cx="7195659" cy="322193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430216" y="5282643"/>
            <a:ext cx="977704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err="1"/>
              <a:t>Darllen</a:t>
            </a:r>
            <a:r>
              <a:rPr lang="en-GB" sz="3200" dirty="0"/>
              <a:t> </a:t>
            </a:r>
            <a:r>
              <a:rPr lang="en-GB" sz="3200" dirty="0" err="1"/>
              <a:t>pellach</a:t>
            </a:r>
            <a:r>
              <a:rPr lang="en-GB" sz="3200" dirty="0"/>
              <a:t>: </a:t>
            </a:r>
            <a:r>
              <a:rPr lang="en-GB" sz="3200" dirty="0">
                <a:hlinkClick r:id="rId5"/>
              </a:rPr>
              <a:t>https://llyw.cymru/sites/default/files/publications/2019-02/ady-cwestiynau-cyffredin-2.pdf</a:t>
            </a:r>
            <a:r>
              <a:rPr lang="en-GB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0613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Goblygiadau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statudol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eraill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03799" y="1887925"/>
            <a:ext cx="2722657" cy="271055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59791" y="4870280"/>
            <a:ext cx="2766665" cy="92333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err="1" smtClean="0"/>
              <a:t>Deddf</a:t>
            </a:r>
            <a:r>
              <a:rPr lang="en-GB" dirty="0" smtClean="0"/>
              <a:t> </a:t>
            </a:r>
            <a:r>
              <a:rPr lang="en-GB" dirty="0" err="1" smtClean="0"/>
              <a:t>Llesiant</a:t>
            </a:r>
            <a:r>
              <a:rPr lang="en-GB" dirty="0" smtClean="0"/>
              <a:t> a </a:t>
            </a:r>
            <a:r>
              <a:rPr lang="en-GB" dirty="0" err="1" smtClean="0"/>
              <a:t>Chenedlaethau’r</a:t>
            </a:r>
            <a:r>
              <a:rPr lang="en-GB" dirty="0" smtClean="0"/>
              <a:t> </a:t>
            </a:r>
            <a:r>
              <a:rPr lang="en-GB" dirty="0" err="1" smtClean="0"/>
              <a:t>Dyfodol</a:t>
            </a:r>
            <a:r>
              <a:rPr lang="en-GB" dirty="0" smtClean="0"/>
              <a:t> (</a:t>
            </a:r>
            <a:r>
              <a:rPr lang="en-GB" dirty="0" err="1" smtClean="0"/>
              <a:t>Cymru</a:t>
            </a:r>
            <a:r>
              <a:rPr lang="en-GB" dirty="0" smtClean="0"/>
              <a:t>) 2015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0064" y="1916898"/>
            <a:ext cx="2652611" cy="265261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156010" y="4870280"/>
            <a:ext cx="2766665" cy="92333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err="1" smtClean="0"/>
              <a:t>Confensiwn</a:t>
            </a:r>
            <a:r>
              <a:rPr lang="en-GB" dirty="0" smtClean="0"/>
              <a:t> y </a:t>
            </a:r>
            <a:r>
              <a:rPr lang="en-GB" dirty="0" err="1" smtClean="0"/>
              <a:t>Cenhedloedd</a:t>
            </a:r>
            <a:r>
              <a:rPr lang="en-GB" dirty="0" smtClean="0"/>
              <a:t> </a:t>
            </a:r>
            <a:r>
              <a:rPr lang="en-GB" dirty="0" err="1" smtClean="0"/>
              <a:t>Unedig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Hawliau’r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(1989)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0756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DC464-4566-2240-99D4-E21411E5E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1984" y="1159241"/>
            <a:ext cx="10435247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sz="4500" dirty="0" err="1" smtClean="0">
                <a:solidFill>
                  <a:schemeClr val="accent2">
                    <a:lumMod val="50000"/>
                  </a:schemeClr>
                </a:solidFill>
                <a:ea typeface="ＭＳ Ｐゴシック" panose="020B0600070205080204" pitchFamily="34" charset="-128"/>
              </a:rPr>
              <a:t>Pwysigrwydd</a:t>
            </a:r>
            <a:r>
              <a:rPr lang="en-US" altLang="en-US" sz="4500" dirty="0" smtClean="0">
                <a:solidFill>
                  <a:schemeClr val="accent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4500" dirty="0" err="1" smtClean="0">
                <a:solidFill>
                  <a:schemeClr val="accent2">
                    <a:lumMod val="50000"/>
                  </a:schemeClr>
                </a:solidFill>
                <a:ea typeface="ＭＳ Ｐゴシック" panose="020B0600070205080204" pitchFamily="34" charset="-128"/>
              </a:rPr>
              <a:t>Cynhwysiant</a:t>
            </a:r>
            <a:r>
              <a:rPr lang="en-US" altLang="en-US" sz="4500" dirty="0" smtClean="0">
                <a:solidFill>
                  <a:schemeClr val="accent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4500" dirty="0">
                <a:ea typeface="ＭＳ Ｐゴシック" panose="020B0600070205080204" pitchFamily="34" charset="-128"/>
              </a:rPr>
              <a:t/>
            </a:r>
            <a:br>
              <a:rPr lang="en-US" altLang="en-US" sz="4500" dirty="0">
                <a:ea typeface="ＭＳ Ｐゴシック" panose="020B0600070205080204" pitchFamily="34" charset="-128"/>
              </a:rPr>
            </a:br>
            <a:r>
              <a:rPr lang="en-US" altLang="en-US" sz="4500" dirty="0">
                <a:ea typeface="ＭＳ Ｐゴシック" panose="020B0600070205080204" pitchFamily="34" charset="-128"/>
              </a:rPr>
              <a:t>    </a:t>
            </a:r>
            <a:br>
              <a:rPr lang="en-US" altLang="en-US" sz="4500" dirty="0">
                <a:ea typeface="ＭＳ Ｐゴシック" panose="020B0600070205080204" pitchFamily="34" charset="-128"/>
              </a:rPr>
            </a:br>
            <a:r>
              <a:rPr lang="en-US" altLang="en-US" sz="4500" dirty="0" err="1">
                <a:solidFill>
                  <a:srgbClr val="083763"/>
                </a:solidFill>
                <a:ea typeface="ＭＳ Ｐゴシック" panose="020B0600070205080204" pitchFamily="34" charset="-128"/>
              </a:rPr>
              <a:t>Mae’n</a:t>
            </a:r>
            <a:r>
              <a:rPr lang="en-US" altLang="en-US" sz="4500" dirty="0">
                <a:solidFill>
                  <a:srgbClr val="083763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4500" dirty="0" err="1">
                <a:solidFill>
                  <a:srgbClr val="083763"/>
                </a:solidFill>
                <a:ea typeface="ＭＳ Ｐゴシック" panose="020B0600070205080204" pitchFamily="34" charset="-128"/>
              </a:rPr>
              <a:t>hawl</a:t>
            </a:r>
            <a:r>
              <a:rPr lang="en-US" altLang="en-US" sz="4500" dirty="0">
                <a:solidFill>
                  <a:srgbClr val="083763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4500" dirty="0" err="1">
                <a:solidFill>
                  <a:srgbClr val="083763"/>
                </a:solidFill>
                <a:ea typeface="ＭＳ Ｐゴシック" panose="020B0600070205080204" pitchFamily="34" charset="-128"/>
              </a:rPr>
              <a:t>sylfaenol</a:t>
            </a:r>
            <a:r>
              <a:rPr lang="en-US" altLang="en-US" sz="4500" dirty="0">
                <a:solidFill>
                  <a:srgbClr val="083763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4500" dirty="0" err="1">
                <a:solidFill>
                  <a:srgbClr val="083763"/>
                </a:solidFill>
                <a:ea typeface="ＭＳ Ｐゴシック" panose="020B0600070205080204" pitchFamily="34" charset="-128"/>
              </a:rPr>
              <a:t>i</a:t>
            </a:r>
            <a:r>
              <a:rPr lang="en-US" altLang="en-US" sz="4500" dirty="0">
                <a:solidFill>
                  <a:srgbClr val="083763"/>
                </a:solidFill>
                <a:ea typeface="ＭＳ Ｐゴシック" panose="020B0600070205080204" pitchFamily="34" charset="-128"/>
              </a:rPr>
              <a:t> … </a:t>
            </a:r>
            <a:r>
              <a:rPr lang="en-US" altLang="en-US" sz="4500" dirty="0">
                <a:ea typeface="ＭＳ Ｐゴシック" panose="020B0600070205080204" pitchFamily="34" charset="-128"/>
              </a:rPr>
              <a:t/>
            </a:r>
            <a:br>
              <a:rPr lang="en-US" altLang="en-US" sz="4500" dirty="0">
                <a:ea typeface="ＭＳ Ｐゴシック" panose="020B0600070205080204" pitchFamily="34" charset="-128"/>
              </a:rPr>
            </a:br>
            <a:endParaRPr lang="en-US" altLang="en-US" sz="4500" dirty="0">
              <a:ea typeface="ＭＳ Ｐゴシック" panose="020B0600070205080204" pitchFamily="34" charset="-128"/>
            </a:endParaRPr>
          </a:p>
        </p:txBody>
      </p:sp>
      <p:sp>
        <p:nvSpPr>
          <p:cNvPr id="20483" name="Content Placeholder 8"/>
          <p:cNvSpPr>
            <a:spLocks noGrp="1" noChangeArrowheads="1"/>
          </p:cNvSpPr>
          <p:nvPr>
            <p:ph sz="half" idx="1"/>
          </p:nvPr>
        </p:nvSpPr>
        <p:spPr>
          <a:xfrm>
            <a:off x="1310298" y="2313355"/>
            <a:ext cx="4038600" cy="4435475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addysg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dda</a:t>
            </a:r>
            <a:endParaRPr lang="en-US" altLang="en-US" sz="28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gael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eich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derbyn</a:t>
            </a:r>
            <a:endParaRPr lang="en-US" altLang="en-US" sz="28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berthyn</a:t>
            </a:r>
            <a:endParaRPr lang="en-US" altLang="en-US" sz="28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gael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eich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parchu</a:t>
            </a:r>
            <a:endParaRPr lang="en-US" altLang="en-US" sz="28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fod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yn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gyfartal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er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yn</a:t>
            </a:r>
            <a:r>
              <a:rPr lang="en-US" altLang="en-US" sz="28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wahanol</a:t>
            </a:r>
            <a:endParaRPr lang="en-US" altLang="en-US" sz="28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  <p:sp>
        <p:nvSpPr>
          <p:cNvPr id="20484" name="Content Placeholder 5"/>
          <p:cNvSpPr>
            <a:spLocks noGrp="1" noChangeArrowheads="1"/>
          </p:cNvSpPr>
          <p:nvPr>
            <p:ph sz="half" idx="2"/>
          </p:nvPr>
        </p:nvSpPr>
        <p:spPr>
          <a:xfrm>
            <a:off x="6833331" y="2302241"/>
            <a:ext cx="4713899" cy="4435475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fynegi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barn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wahanol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a     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chael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gwrandawiad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i’r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farn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honno</a:t>
            </a:r>
            <a:endParaRPr lang="en-US" altLang="en-US" sz="28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gymryd</a:t>
            </a:r>
            <a:r>
              <a:rPr lang="en-US" altLang="en-US" sz="28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rhan</a:t>
            </a:r>
            <a:endParaRPr lang="en-US" altLang="en-US" sz="28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ddiogelwch</a:t>
            </a:r>
            <a:endParaRPr lang="en-US" altLang="en-US" sz="28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wybodaeth</a:t>
            </a:r>
            <a:endParaRPr lang="en-US" altLang="en-US" sz="28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8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oroesi</a:t>
            </a:r>
            <a:endParaRPr lang="en-US" altLang="en-US" sz="28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cy-GB" altLang="en-US" sz="16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(</a:t>
            </a:r>
            <a:r>
              <a:rPr lang="cy-GB" altLang="en-US" sz="1600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Glazzard</a:t>
            </a:r>
            <a:r>
              <a:rPr lang="cy-GB" altLang="en-US" sz="16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cy-GB" altLang="en-US" sz="1600" i="1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et</a:t>
            </a:r>
            <a:r>
              <a:rPr lang="cy-GB" altLang="en-US" sz="1600" i="1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cy-GB" altLang="en-US" sz="1600" i="1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al</a:t>
            </a:r>
            <a:r>
              <a:rPr lang="cy-GB" altLang="en-US" sz="16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., 2015:25)</a:t>
            </a:r>
            <a:r>
              <a:rPr lang="en-US" altLang="en-US" sz="16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</a:p>
          <a:p>
            <a:pPr eaLnBrk="1" hangingPunct="1"/>
            <a:endParaRPr lang="en-US" altLang="en-US" dirty="0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31957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04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483" grpId="0" build="p"/>
      <p:bldP spid="2048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>
            <a:extLst/>
          </p:cNvPr>
          <p:cNvSpPr>
            <a:spLocks noGrp="1" noChangeArrowheads="1"/>
          </p:cNvSpPr>
          <p:nvPr>
            <p:ph type="title"/>
          </p:nvPr>
        </p:nvSpPr>
        <p:spPr>
          <a:xfrm>
            <a:off x="3468688" y="623888"/>
            <a:ext cx="6589712" cy="1281112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en-US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Egwyddorion</a:t>
            </a:r>
            <a:r>
              <a:rPr lang="en-GB" altLang="en-US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Arfer</a:t>
            </a:r>
            <a:r>
              <a:rPr lang="en-GB" altLang="en-US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Dda</a:t>
            </a:r>
            <a:endParaRPr lang="en-GB" altLang="en-US" dirty="0">
              <a:solidFill>
                <a:schemeClr val="bg2">
                  <a:lumMod val="50000"/>
                </a:schemeClr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32771" name="Rectangle 3">
            <a:extLst/>
          </p:cNvPr>
          <p:cNvSpPr>
            <a:spLocks noGrp="1" noChangeArrowheads="1"/>
          </p:cNvSpPr>
          <p:nvPr>
            <p:ph idx="1"/>
          </p:nvPr>
        </p:nvSpPr>
        <p:spPr>
          <a:xfrm>
            <a:off x="1773918" y="2206171"/>
            <a:ext cx="7950653" cy="3778250"/>
          </a:xfrm>
        </p:spPr>
        <p:txBody>
          <a:bodyPr rtlCol="0">
            <a:normAutofit/>
          </a:bodyPr>
          <a:lstStyle/>
          <a:p>
            <a:pPr algn="just">
              <a:buFont typeface="Wingdings 3" charset="2"/>
              <a:buChar char=""/>
              <a:defRPr/>
            </a:pP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Gosod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cyfleoedd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dysgu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addas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ac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heriol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</a:p>
          <a:p>
            <a:pPr algn="just">
              <a:buFont typeface="Wingdings 3" charset="2"/>
              <a:buChar char=""/>
              <a:defRPr/>
            </a:pP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Ymateb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i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anghenion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dysgu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amrywiol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y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disgyblion</a:t>
            </a:r>
            <a:endParaRPr lang="en-GB" altLang="en-US" sz="2400" dirty="0" smtClean="0">
              <a:solidFill>
                <a:schemeClr val="bg2">
                  <a:lumMod val="50000"/>
                </a:schemeClr>
              </a:solidFill>
              <a:ea typeface="ＭＳ Ｐゴシック" panose="020B0600070205080204" pitchFamily="34" charset="-128"/>
            </a:endParaRPr>
          </a:p>
          <a:p>
            <a:pPr algn="just">
              <a:buFont typeface="Wingdings 3" charset="2"/>
              <a:buChar char=""/>
              <a:defRPr/>
            </a:pP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Goresgyn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unrhyw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rwytsrau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rhag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dysgu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ac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asesu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unigolion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ogystal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a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grwpiau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o </a:t>
            </a:r>
            <a:r>
              <a:rPr lang="en-GB" altLang="en-US" sz="2400" dirty="0" err="1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ddysgwyr</a:t>
            </a: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</a:p>
          <a:p>
            <a:pPr marL="0" indent="0" algn="just">
              <a:buNone/>
              <a:defRPr/>
            </a:pPr>
            <a:r>
              <a:rPr lang="en-GB" altLang="en-US" sz="2400" dirty="0" smtClean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(</a:t>
            </a:r>
            <a:r>
              <a:rPr lang="en-GB" altLang="en-US" sz="2400" dirty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Spooner, 2011; </a:t>
            </a:r>
            <a:r>
              <a:rPr lang="en-GB" altLang="en-US" sz="2400" dirty="0" err="1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Glazzard</a:t>
            </a:r>
            <a:r>
              <a:rPr lang="en-GB" altLang="en-US" sz="2400" dirty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et al. </a:t>
            </a:r>
            <a:r>
              <a:rPr lang="en-GB" altLang="en-US" sz="2400" dirty="0">
                <a:solidFill>
                  <a:schemeClr val="bg2">
                    <a:lumMod val="50000"/>
                  </a:schemeClr>
                </a:solidFill>
                <a:ea typeface="ＭＳ Ｐゴシック" panose="020B0600070205080204" pitchFamily="34" charset="-128"/>
              </a:rPr>
              <a:t>2010)</a:t>
            </a:r>
          </a:p>
        </p:txBody>
      </p:sp>
      <p:pic>
        <p:nvPicPr>
          <p:cNvPr id="45060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1601" y="5486401"/>
            <a:ext cx="995363" cy="98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6994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05B1B-C992-944E-9D03-9986611F5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err="1">
                <a:solidFill>
                  <a:schemeClr val="bg1"/>
                </a:solidFill>
                <a:latin typeface="+mn-lt"/>
              </a:rPr>
              <a:t>Cynllunio</a:t>
            </a:r>
            <a:r>
              <a:rPr lang="en-US" dirty="0">
                <a:solidFill>
                  <a:schemeClr val="bg1"/>
                </a:solidFill>
                <a:latin typeface="+mn-lt"/>
              </a:rPr>
              <a:t> Person </a:t>
            </a:r>
            <a:r>
              <a:rPr lang="en-US" dirty="0" err="1">
                <a:solidFill>
                  <a:schemeClr val="bg1"/>
                </a:solidFill>
                <a:latin typeface="+mn-lt"/>
              </a:rPr>
              <a:t>Ganolog</a:t>
            </a:r>
            <a:endParaRPr lang="en-US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1746" name="Content Placeholder 3">
            <a:extLst>
              <a:ext uri="{FF2B5EF4-FFF2-40B4-BE49-F238E27FC236}">
                <a16:creationId xmlns:a16="http://schemas.microsoft.com/office/drawing/2014/main" id="{0A370E9A-F398-894B-9604-54D7B7013FF3}"/>
              </a:ext>
            </a:extLst>
          </p:cNvPr>
          <p:cNvSpPr>
            <a:spLocks noGrp="1"/>
          </p:cNvSpPr>
          <p:nvPr>
            <p:ph sz="half" idx="1"/>
          </p:nvPr>
        </p:nvSpPr>
        <p:spPr bwMode="auto">
          <a:xfrm>
            <a:off x="1981200" y="2057400"/>
            <a:ext cx="4453156" cy="4611688"/>
          </a:xfrm>
        </p:spPr>
        <p:txBody>
          <a:bodyPr>
            <a:normAutofit fontScale="85000" lnSpcReduction="20000"/>
          </a:bodyPr>
          <a:lstStyle/>
          <a:p>
            <a:pPr>
              <a:buFont typeface="Wingdings" charset="2"/>
              <a:buChar char="§"/>
              <a:defRPr/>
            </a:pPr>
            <a:r>
              <a:rPr lang="en-US" altLang="en-US" dirty="0">
                <a:solidFill>
                  <a:schemeClr val="bg1"/>
                </a:solidFill>
              </a:rPr>
              <a:t>4 </a:t>
            </a:r>
            <a:r>
              <a:rPr lang="en-US" altLang="en-US" dirty="0" err="1">
                <a:solidFill>
                  <a:schemeClr val="bg1"/>
                </a:solidFill>
              </a:rPr>
              <a:t>prif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egwyddor</a:t>
            </a:r>
            <a:r>
              <a:rPr lang="en-US" altLang="en-US" dirty="0">
                <a:solidFill>
                  <a:schemeClr val="bg1"/>
                </a:solidFill>
              </a:rPr>
              <a:t>:                                         </a:t>
            </a:r>
            <a:r>
              <a:rPr lang="en-US" altLang="en-US" dirty="0" err="1">
                <a:solidFill>
                  <a:schemeClr val="bg1"/>
                </a:solidFill>
              </a:rPr>
              <a:t>i</a:t>
            </a:r>
            <a:r>
              <a:rPr lang="en-US" altLang="en-US" dirty="0">
                <a:solidFill>
                  <a:schemeClr val="bg1"/>
                </a:solidFill>
              </a:rPr>
              <a:t>) </a:t>
            </a:r>
            <a:r>
              <a:rPr lang="en-US" altLang="en-US" dirty="0" err="1">
                <a:solidFill>
                  <a:schemeClr val="bg1"/>
                </a:solidFill>
              </a:rPr>
              <a:t>hawliau</a:t>
            </a:r>
            <a:r>
              <a:rPr lang="en-US" altLang="en-US" dirty="0">
                <a:solidFill>
                  <a:schemeClr val="bg1"/>
                </a:solidFill>
              </a:rPr>
              <a:t>                                                      ii) </a:t>
            </a:r>
            <a:r>
              <a:rPr lang="en-US" altLang="en-US" dirty="0" err="1">
                <a:solidFill>
                  <a:schemeClr val="bg1"/>
                </a:solidFill>
              </a:rPr>
              <a:t>dewisiadau</a:t>
            </a:r>
            <a:r>
              <a:rPr lang="en-US" altLang="en-US" dirty="0">
                <a:solidFill>
                  <a:schemeClr val="bg1"/>
                </a:solidFill>
              </a:rPr>
              <a:t>                                                 iii) </a:t>
            </a:r>
            <a:r>
              <a:rPr lang="en-US" altLang="en-US" dirty="0" err="1">
                <a:solidFill>
                  <a:schemeClr val="bg1"/>
                </a:solidFill>
              </a:rPr>
              <a:t>annibyniaeth</a:t>
            </a:r>
            <a:r>
              <a:rPr lang="en-US" altLang="en-US" dirty="0">
                <a:solidFill>
                  <a:schemeClr val="bg1"/>
                </a:solidFill>
              </a:rPr>
              <a:t>                                         iv) </a:t>
            </a:r>
            <a:r>
              <a:rPr lang="en-US" altLang="en-US" dirty="0" err="1">
                <a:solidFill>
                  <a:schemeClr val="bg1"/>
                </a:solidFill>
              </a:rPr>
              <a:t>cynhwysiant</a:t>
            </a:r>
            <a:endParaRPr lang="en-US" altLang="en-US" dirty="0">
              <a:solidFill>
                <a:schemeClr val="bg1"/>
              </a:solidFill>
            </a:endParaRPr>
          </a:p>
          <a:p>
            <a:pPr>
              <a:buFont typeface="Wingdings" charset="2"/>
              <a:buChar char="§"/>
              <a:defRPr/>
            </a:pPr>
            <a:r>
              <a:rPr lang="en-US" altLang="en-US" dirty="0" err="1">
                <a:solidFill>
                  <a:schemeClr val="bg1"/>
                </a:solidFill>
              </a:rPr>
              <a:t>Hybu’r</a:t>
            </a:r>
            <a:r>
              <a:rPr lang="en-US" altLang="en-US" dirty="0">
                <a:solidFill>
                  <a:schemeClr val="bg1"/>
                </a:solidFill>
              </a:rPr>
              <a:t> model </a:t>
            </a:r>
            <a:r>
              <a:rPr lang="en-US" altLang="en-US" dirty="0" err="1">
                <a:solidFill>
                  <a:schemeClr val="bg1"/>
                </a:solidFill>
              </a:rPr>
              <a:t>cymdeithasol</a:t>
            </a:r>
            <a:r>
              <a:rPr lang="en-US" altLang="en-US" dirty="0">
                <a:solidFill>
                  <a:schemeClr val="bg1"/>
                </a:solidFill>
              </a:rPr>
              <a:t> o </a:t>
            </a:r>
            <a:r>
              <a:rPr lang="en-US" altLang="en-US" dirty="0" err="1">
                <a:solidFill>
                  <a:schemeClr val="bg1"/>
                </a:solidFill>
              </a:rPr>
              <a:t>anabledd</a:t>
            </a:r>
            <a:endParaRPr lang="en-US" altLang="en-US" dirty="0">
              <a:solidFill>
                <a:schemeClr val="bg1"/>
              </a:solidFill>
            </a:endParaRPr>
          </a:p>
          <a:p>
            <a:pPr>
              <a:buFont typeface="Wingdings" charset="2"/>
              <a:buChar char="§"/>
              <a:defRPr/>
            </a:pPr>
            <a:r>
              <a:rPr lang="en-US" altLang="en-US" dirty="0" err="1">
                <a:solidFill>
                  <a:schemeClr val="bg1"/>
                </a:solidFill>
              </a:rPr>
              <a:t>Cynnwys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ymgynghoriad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â’r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unigolyn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er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mwyn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cynnwys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ei</a:t>
            </a:r>
            <a:r>
              <a:rPr lang="en-US" altLang="en-US" dirty="0">
                <a:solidFill>
                  <a:schemeClr val="bg1"/>
                </a:solidFill>
              </a:rPr>
              <a:t> f/barn </a:t>
            </a:r>
            <a:r>
              <a:rPr lang="en-US" altLang="en-US" dirty="0" err="1">
                <a:solidFill>
                  <a:schemeClr val="bg1"/>
                </a:solidFill>
              </a:rPr>
              <a:t>a’i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dyheadau</a:t>
            </a:r>
            <a:endParaRPr lang="en-US" altLang="en-US" dirty="0">
              <a:solidFill>
                <a:schemeClr val="bg1"/>
              </a:solidFill>
            </a:endParaRPr>
          </a:p>
          <a:p>
            <a:pPr>
              <a:buFont typeface="Wingdings" charset="2"/>
              <a:buChar char="§"/>
              <a:defRPr/>
            </a:pPr>
            <a:r>
              <a:rPr lang="en-US" altLang="en-US" dirty="0" err="1">
                <a:solidFill>
                  <a:schemeClr val="bg1"/>
                </a:solidFill>
              </a:rPr>
              <a:t>Cynllunio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gofalus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sy’n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ffocysu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ar</a:t>
            </a:r>
            <a:r>
              <a:rPr lang="en-US" altLang="en-US" dirty="0">
                <a:solidFill>
                  <a:schemeClr val="bg1"/>
                </a:solidFill>
              </a:rPr>
              <a:t>:                                                     </a:t>
            </a:r>
            <a:r>
              <a:rPr lang="en-US" altLang="en-US" dirty="0" err="1">
                <a:solidFill>
                  <a:schemeClr val="bg1"/>
                </a:solidFill>
              </a:rPr>
              <a:t>i</a:t>
            </a:r>
            <a:r>
              <a:rPr lang="en-US" altLang="en-US" dirty="0">
                <a:solidFill>
                  <a:schemeClr val="bg1"/>
                </a:solidFill>
              </a:rPr>
              <a:t>) </a:t>
            </a:r>
            <a:r>
              <a:rPr lang="en-US" altLang="en-US" dirty="0" err="1">
                <a:solidFill>
                  <a:schemeClr val="bg1"/>
                </a:solidFill>
              </a:rPr>
              <a:t>gryfderau</a:t>
            </a:r>
            <a:r>
              <a:rPr lang="en-US" altLang="en-US" dirty="0">
                <a:solidFill>
                  <a:schemeClr val="bg1"/>
                </a:solidFill>
              </a:rPr>
              <a:t>                                                ii) </a:t>
            </a:r>
            <a:r>
              <a:rPr lang="en-US" altLang="en-US" dirty="0" err="1">
                <a:solidFill>
                  <a:schemeClr val="bg1"/>
                </a:solidFill>
              </a:rPr>
              <a:t>hoffterau</a:t>
            </a:r>
            <a:r>
              <a:rPr lang="en-US" altLang="en-US" dirty="0">
                <a:solidFill>
                  <a:schemeClr val="bg1"/>
                </a:solidFill>
              </a:rPr>
              <a:t>                                                 iii) </a:t>
            </a:r>
            <a:r>
              <a:rPr lang="en-US" altLang="en-US" dirty="0" err="1">
                <a:solidFill>
                  <a:schemeClr val="bg1"/>
                </a:solidFill>
              </a:rPr>
              <a:t>meysydd</a:t>
            </a:r>
            <a:r>
              <a:rPr lang="en-US" altLang="en-US" dirty="0">
                <a:solidFill>
                  <a:schemeClr val="bg1"/>
                </a:solidFill>
              </a:rPr>
              <a:t> o </a:t>
            </a:r>
            <a:r>
              <a:rPr lang="en-US" altLang="en-US" dirty="0" err="1">
                <a:solidFill>
                  <a:schemeClr val="bg1"/>
                </a:solidFill>
              </a:rPr>
              <a:t>anhawster</a:t>
            </a:r>
            <a:r>
              <a:rPr lang="en-US" altLang="en-US" dirty="0">
                <a:solidFill>
                  <a:schemeClr val="bg1"/>
                </a:solidFill>
              </a:rPr>
              <a:t>                       iv) </a:t>
            </a:r>
            <a:r>
              <a:rPr lang="en-US" altLang="en-US" dirty="0" err="1">
                <a:solidFill>
                  <a:schemeClr val="bg1"/>
                </a:solidFill>
              </a:rPr>
              <a:t>dulliau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cefnogi</a:t>
            </a:r>
            <a:endParaRPr lang="en-US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078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2D1C6-4033-AA42-AC8A-2FE345B2B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6046" y="646823"/>
            <a:ext cx="946785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dirty="0" err="1">
                <a:solidFill>
                  <a:schemeClr val="bg1"/>
                </a:solidFill>
                <a:latin typeface="+mn-lt"/>
              </a:rPr>
              <a:t>Proffil</a:t>
            </a:r>
            <a:r>
              <a:rPr lang="en-US" dirty="0">
                <a:solidFill>
                  <a:schemeClr val="bg1"/>
                </a:solidFill>
                <a:latin typeface="+mn-lt"/>
              </a:rPr>
              <a:t> Un </a:t>
            </a:r>
            <a:r>
              <a:rPr lang="en-US" dirty="0" err="1">
                <a:solidFill>
                  <a:schemeClr val="bg1"/>
                </a:solidFill>
                <a:latin typeface="+mn-lt"/>
              </a:rPr>
              <a:t>Tudalen</a:t>
            </a:r>
            <a:r>
              <a:rPr lang="en-US" dirty="0">
                <a:latin typeface="+mn-lt"/>
              </a:rPr>
              <a:t/>
            </a:r>
            <a:br>
              <a:rPr lang="en-US" dirty="0">
                <a:latin typeface="+mn-lt"/>
              </a:rPr>
            </a:br>
            <a:endParaRPr lang="en-US" i="1" dirty="0">
              <a:latin typeface="+mn-lt"/>
            </a:endParaRPr>
          </a:p>
        </p:txBody>
      </p:sp>
      <p:sp>
        <p:nvSpPr>
          <p:cNvPr id="40962" name="Content Placeholder 2">
            <a:extLst>
              <a:ext uri="{FF2B5EF4-FFF2-40B4-BE49-F238E27FC236}">
                <a16:creationId xmlns:a16="http://schemas.microsoft.com/office/drawing/2014/main" id="{E260D72B-E26B-9344-A055-9906F20EE8B7}"/>
              </a:ext>
            </a:extLst>
          </p:cNvPr>
          <p:cNvSpPr>
            <a:spLocks noGrp="1"/>
          </p:cNvSpPr>
          <p:nvPr>
            <p:ph sz="half" idx="1"/>
          </p:nvPr>
        </p:nvSpPr>
        <p:spPr bwMode="auto">
          <a:xfrm>
            <a:off x="1776046" y="1789823"/>
            <a:ext cx="9536884" cy="4941156"/>
          </a:xfrm>
        </p:spPr>
        <p:txBody>
          <a:bodyPr>
            <a:noAutofit/>
          </a:bodyPr>
          <a:lstStyle/>
          <a:p>
            <a:pPr eaLnBrk="1" hangingPunct="1">
              <a:buFont typeface="Wingdings" charset="2"/>
              <a:buChar char="§"/>
              <a:defRPr/>
            </a:pPr>
            <a:r>
              <a:rPr lang="en-US" altLang="en-US" dirty="0" err="1">
                <a:solidFill>
                  <a:schemeClr val="bg1"/>
                </a:solidFill>
              </a:rPr>
              <a:t>Proffil</a:t>
            </a:r>
            <a:r>
              <a:rPr lang="en-US" altLang="en-US" dirty="0">
                <a:solidFill>
                  <a:schemeClr val="bg1"/>
                </a:solidFill>
              </a:rPr>
              <a:t> Un </a:t>
            </a:r>
            <a:r>
              <a:rPr lang="en-US" altLang="en-US" dirty="0" err="1">
                <a:solidFill>
                  <a:schemeClr val="bg1"/>
                </a:solidFill>
              </a:rPr>
              <a:t>Tudalen</a:t>
            </a:r>
            <a:endParaRPr lang="en-US" altLang="en-US" dirty="0">
              <a:solidFill>
                <a:schemeClr val="bg1"/>
              </a:solidFill>
            </a:endParaRPr>
          </a:p>
          <a:p>
            <a:pPr eaLnBrk="1" hangingPunct="1">
              <a:buFont typeface="Wingdings" charset="2"/>
              <a:buChar char="§"/>
              <a:defRPr/>
            </a:pPr>
            <a:r>
              <a:rPr lang="en-US" altLang="en-US" dirty="0" err="1">
                <a:solidFill>
                  <a:schemeClr val="bg1"/>
                </a:solidFill>
              </a:rPr>
              <a:t>Nodi</a:t>
            </a:r>
            <a:r>
              <a:rPr lang="en-US" altLang="en-US" dirty="0">
                <a:solidFill>
                  <a:schemeClr val="bg1"/>
                </a:solidFill>
              </a:rPr>
              <a:t>:</a:t>
            </a:r>
          </a:p>
          <a:p>
            <a:pPr marL="0" indent="0">
              <a:buNone/>
              <a:defRPr/>
            </a:pP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i</a:t>
            </a:r>
            <a:r>
              <a:rPr lang="en-US" altLang="en-US" dirty="0">
                <a:solidFill>
                  <a:schemeClr val="bg1"/>
                </a:solidFill>
              </a:rPr>
              <a:t>)  Beth?                                                                 </a:t>
            </a:r>
            <a:r>
              <a:rPr lang="en-US" altLang="en-US" dirty="0" smtClean="0">
                <a:solidFill>
                  <a:schemeClr val="bg1"/>
                </a:solidFill>
              </a:rPr>
              <a:t>                                 </a:t>
            </a:r>
            <a:r>
              <a:rPr lang="en-US" altLang="en-US" dirty="0">
                <a:solidFill>
                  <a:schemeClr val="bg1"/>
                </a:solidFill>
              </a:rPr>
              <a:t>ii) </a:t>
            </a:r>
            <a:r>
              <a:rPr lang="en-US" altLang="en-US" dirty="0" err="1">
                <a:solidFill>
                  <a:schemeClr val="bg1"/>
                </a:solidFill>
              </a:rPr>
              <a:t>Pwy</a:t>
            </a:r>
            <a:r>
              <a:rPr lang="en-US" altLang="en-US" dirty="0">
                <a:solidFill>
                  <a:schemeClr val="bg1"/>
                </a:solidFill>
              </a:rPr>
              <a:t>?                                                                </a:t>
            </a:r>
            <a:r>
              <a:rPr lang="en-US" altLang="en-US" dirty="0" smtClean="0">
                <a:solidFill>
                  <a:schemeClr val="bg1"/>
                </a:solidFill>
              </a:rPr>
              <a:t>                                  </a:t>
            </a:r>
            <a:r>
              <a:rPr lang="en-US" altLang="en-US" dirty="0">
                <a:solidFill>
                  <a:schemeClr val="bg1"/>
                </a:solidFill>
              </a:rPr>
              <a:t>iii) </a:t>
            </a:r>
            <a:r>
              <a:rPr lang="en-US" altLang="en-US" dirty="0" err="1">
                <a:solidFill>
                  <a:schemeClr val="bg1"/>
                </a:solidFill>
              </a:rPr>
              <a:t>Pryd</a:t>
            </a:r>
            <a:r>
              <a:rPr lang="en-US" altLang="en-US" dirty="0">
                <a:solidFill>
                  <a:schemeClr val="bg1"/>
                </a:solidFill>
              </a:rPr>
              <a:t>?                                                      </a:t>
            </a:r>
            <a:r>
              <a:rPr lang="en-US" altLang="en-US" dirty="0" smtClean="0">
                <a:solidFill>
                  <a:schemeClr val="bg1"/>
                </a:solidFill>
              </a:rPr>
              <a:t>                                            </a:t>
            </a:r>
            <a:r>
              <a:rPr lang="en-US" altLang="en-US" dirty="0">
                <a:solidFill>
                  <a:schemeClr val="bg1"/>
                </a:solidFill>
              </a:rPr>
              <a:t>iv</a:t>
            </a:r>
            <a:r>
              <a:rPr lang="en-US" altLang="en-US" dirty="0" smtClean="0">
                <a:solidFill>
                  <a:schemeClr val="bg1"/>
                </a:solidFill>
              </a:rPr>
              <a:t>) </a:t>
            </a:r>
            <a:r>
              <a:rPr lang="en-US" altLang="en-US" dirty="0" err="1" smtClean="0">
                <a:solidFill>
                  <a:schemeClr val="bg1"/>
                </a:solidFill>
              </a:rPr>
              <a:t>Meini</a:t>
            </a:r>
            <a:r>
              <a:rPr lang="en-US" altLang="en-US" dirty="0" smtClean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Prawf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Llwyddiant</a:t>
            </a:r>
            <a:r>
              <a:rPr lang="en-US" altLang="en-US" dirty="0">
                <a:solidFill>
                  <a:schemeClr val="bg1"/>
                </a:solidFill>
              </a:rPr>
              <a:t>                         </a:t>
            </a:r>
            <a:r>
              <a:rPr lang="en-US" altLang="en-US" dirty="0" smtClean="0">
                <a:solidFill>
                  <a:schemeClr val="bg1"/>
                </a:solidFill>
              </a:rPr>
              <a:t>                                                v</a:t>
            </a:r>
            <a:r>
              <a:rPr lang="en-US" altLang="en-US" dirty="0">
                <a:solidFill>
                  <a:schemeClr val="bg1"/>
                </a:solidFill>
              </a:rPr>
              <a:t>) </a:t>
            </a:r>
            <a:r>
              <a:rPr lang="en-US" altLang="en-US" dirty="0" err="1">
                <a:solidFill>
                  <a:schemeClr val="bg1"/>
                </a:solidFill>
              </a:rPr>
              <a:t>Dyddiad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adolygu</a:t>
            </a:r>
            <a:endParaRPr lang="en-US" altLang="en-US" dirty="0">
              <a:solidFill>
                <a:schemeClr val="bg1"/>
              </a:solidFill>
            </a:endParaRPr>
          </a:p>
          <a:p>
            <a:pPr marL="0" indent="0">
              <a:buNone/>
              <a:defRPr/>
            </a:pPr>
            <a:r>
              <a:rPr lang="en-US" altLang="en-US" dirty="0" err="1">
                <a:solidFill>
                  <a:schemeClr val="bg1"/>
                </a:solidFill>
              </a:rPr>
              <a:t>Adolygu</a:t>
            </a:r>
            <a:r>
              <a:rPr lang="en-US" altLang="en-US" dirty="0">
                <a:solidFill>
                  <a:schemeClr val="bg1"/>
                </a:solidFill>
              </a:rPr>
              <a:t> o </a:t>
            </a:r>
            <a:r>
              <a:rPr lang="en-US" altLang="en-US" dirty="0" err="1">
                <a:solidFill>
                  <a:schemeClr val="bg1"/>
                </a:solidFill>
              </a:rPr>
              <a:t>leiaf</a:t>
            </a:r>
            <a:r>
              <a:rPr lang="en-US" altLang="en-US" dirty="0">
                <a:solidFill>
                  <a:schemeClr val="bg1"/>
                </a:solidFill>
              </a:rPr>
              <a:t> bob 6 mis.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7728" y="1789823"/>
            <a:ext cx="4631560" cy="3245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0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YSTYRIWCH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5970" y="1992167"/>
            <a:ext cx="5811606" cy="3037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17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Rhestr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Gyfeirnodi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49922" y="1702585"/>
            <a:ext cx="1075006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altLang="en-US" sz="24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Glazzard</a:t>
            </a:r>
            <a:r>
              <a:rPr lang="cy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, J., Hughes, A., </a:t>
            </a:r>
            <a:r>
              <a:rPr lang="cy-GB" altLang="en-US" sz="24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Netherwood</a:t>
            </a:r>
            <a:r>
              <a:rPr lang="cy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, A. </a:t>
            </a:r>
            <a:r>
              <a:rPr lang="cy-GB" altLang="en-US" sz="24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Neve</a:t>
            </a:r>
            <a:r>
              <a:rPr lang="cy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, L &amp; </a:t>
            </a:r>
            <a:r>
              <a:rPr lang="cy-GB" altLang="en-US" sz="24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Stokoe</a:t>
            </a:r>
            <a:r>
              <a:rPr lang="cy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, J. (2010) </a:t>
            </a:r>
            <a:r>
              <a:rPr lang="cy-GB" altLang="en-US" sz="2400" i="1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Teaching</a:t>
            </a:r>
            <a:r>
              <a:rPr lang="cy-GB" altLang="en-US" sz="24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cy-GB" altLang="en-US" sz="2400" i="1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Primary</a:t>
            </a:r>
            <a:r>
              <a:rPr lang="cy-GB" altLang="en-US" sz="24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cy-GB" altLang="en-US" sz="2400" i="1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Special</a:t>
            </a:r>
            <a:r>
              <a:rPr lang="cy-GB" altLang="en-US" sz="24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cy-GB" altLang="en-US" sz="2400" i="1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Educational</a:t>
            </a:r>
            <a:r>
              <a:rPr lang="cy-GB" altLang="en-US" sz="24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cy-GB" altLang="en-US" sz="2400" i="1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Needs</a:t>
            </a:r>
            <a:r>
              <a:rPr lang="cy-GB" altLang="en-US" sz="24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, </a:t>
            </a:r>
            <a:r>
              <a:rPr lang="cy-GB" altLang="en-US" sz="24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Exeter</a:t>
            </a:r>
            <a:r>
              <a:rPr lang="cy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: </a:t>
            </a:r>
            <a:r>
              <a:rPr lang="cy-GB" altLang="en-US" sz="24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Learning</a:t>
            </a:r>
            <a:r>
              <a:rPr lang="cy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cy-GB" altLang="en-US" sz="24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Matters</a:t>
            </a:r>
            <a:r>
              <a:rPr lang="cy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Ltd.                                                                                </a:t>
            </a:r>
            <a:endParaRPr lang="cy-GB" altLang="en-US" sz="2400" dirty="0" smtClean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r>
              <a:rPr lang="cy-GB" altLang="en-US" sz="2400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Packer</a:t>
            </a:r>
            <a:r>
              <a:rPr lang="cy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, N. (2017) </a:t>
            </a:r>
            <a:r>
              <a:rPr lang="cy-GB" altLang="en-US" sz="24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The </a:t>
            </a:r>
            <a:r>
              <a:rPr lang="cy-GB" altLang="en-US" sz="2400" i="1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Teacher’s</a:t>
            </a:r>
            <a:r>
              <a:rPr lang="cy-GB" altLang="en-US" sz="24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cy-GB" altLang="en-US" sz="2400" i="1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Guide</a:t>
            </a:r>
            <a:r>
              <a:rPr lang="cy-GB" altLang="en-US" sz="24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to SEN. </a:t>
            </a:r>
            <a:r>
              <a:rPr lang="cy-GB" altLang="en-US" sz="24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Williston:Crown</a:t>
            </a:r>
            <a:r>
              <a:rPr lang="cy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cy-GB" altLang="en-US" sz="24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House</a:t>
            </a:r>
            <a:r>
              <a:rPr lang="cy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cy-GB" altLang="en-US" sz="24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Publishing</a:t>
            </a:r>
            <a:r>
              <a:rPr lang="cy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. </a:t>
            </a:r>
            <a:r>
              <a:rPr lang="en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                                                                                  </a:t>
            </a:r>
            <a:r>
              <a:rPr lang="en-GB" altLang="en-US" sz="24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  Peer</a:t>
            </a:r>
            <a:r>
              <a:rPr lang="en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, L. &amp; Reid, G. (2016) </a:t>
            </a:r>
            <a:r>
              <a:rPr lang="en-GB" altLang="en-US" sz="24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Special Educational Needs – A Guide for Inclusive Practice (2</a:t>
            </a:r>
            <a:r>
              <a:rPr lang="en-GB" altLang="en-US" sz="2400" i="1" baseline="300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nd</a:t>
            </a:r>
            <a:r>
              <a:rPr lang="en-GB" altLang="en-US" sz="24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ed.). </a:t>
            </a:r>
            <a:r>
              <a:rPr lang="en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London: Sage</a:t>
            </a:r>
            <a:r>
              <a:rPr lang="en-GB" altLang="en-US" sz="24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sz="24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Ryder, N. (2013) </a:t>
            </a:r>
            <a:r>
              <a:rPr lang="en-GB" altLang="en-US" sz="2400" i="1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Yr</a:t>
            </a:r>
            <a:r>
              <a:rPr lang="en-GB" altLang="en-US" sz="2400" i="1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ABC I </a:t>
            </a:r>
            <a:r>
              <a:rPr lang="en-GB" altLang="en-US" sz="2400" i="1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Anghenion</a:t>
            </a:r>
            <a:r>
              <a:rPr lang="en-GB" altLang="en-US" sz="2400" i="1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Ychwanegol</a:t>
            </a:r>
            <a:r>
              <a:rPr lang="en-GB" altLang="en-US" sz="2400" i="1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.</a:t>
            </a:r>
            <a:r>
              <a:rPr lang="en-GB" altLang="en-US" sz="24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Caerfyrddin</a:t>
            </a:r>
            <a:r>
              <a:rPr lang="en-GB" altLang="en-US" sz="24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: </a:t>
            </a:r>
            <a:r>
              <a:rPr lang="en-GB" altLang="en-US" sz="2400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Canolfan</a:t>
            </a:r>
            <a:r>
              <a:rPr lang="en-GB" altLang="en-US" sz="24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Peniarth</a:t>
            </a:r>
            <a:r>
              <a:rPr lang="en-GB" altLang="en-US" sz="24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.                                                                                      Spooner</a:t>
            </a:r>
            <a:r>
              <a:rPr lang="en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, W. (2011) </a:t>
            </a:r>
            <a:r>
              <a:rPr lang="en-GB" altLang="en-US" sz="24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The SEN Handbook for Trainee Teachers, NQTs and Teaching Assistants. </a:t>
            </a:r>
            <a:r>
              <a:rPr lang="en-GB" altLang="en-US" sz="24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Abingdon: </a:t>
            </a:r>
            <a:r>
              <a:rPr lang="en-GB" altLang="en-US" sz="2400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Routledge.</a:t>
            </a:r>
            <a:endParaRPr lang="en-GB" altLang="en-US" sz="24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960809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B5F27"/>
      </a:dk2>
      <a:lt2>
        <a:srgbClr val="D8FC68"/>
      </a:lt2>
      <a:accent1>
        <a:srgbClr val="DDC855"/>
      </a:accent1>
      <a:accent2>
        <a:srgbClr val="FCA03D"/>
      </a:accent2>
      <a:accent3>
        <a:srgbClr val="E36439"/>
      </a:accent3>
      <a:accent4>
        <a:srgbClr val="C2935B"/>
      </a:accent4>
      <a:accent5>
        <a:srgbClr val="88C25C"/>
      </a:accent5>
      <a:accent6>
        <a:srgbClr val="BFCC86"/>
      </a:accent6>
      <a:hlink>
        <a:srgbClr val="FFCE23"/>
      </a:hlink>
      <a:folHlink>
        <a:srgbClr val="FDEB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97ECCC31-8429-4523-BE8D-8F09B7A4D4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109</TotalTime>
  <Words>771</Words>
  <Application>Microsoft Office PowerPoint</Application>
  <PresentationFormat>Widescreen</PresentationFormat>
  <Paragraphs>127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30" baseType="lpstr">
      <vt:lpstr>Arial Unicode MS</vt:lpstr>
      <vt:lpstr>ＭＳ Ｐゴシック</vt:lpstr>
      <vt:lpstr>Arial</vt:lpstr>
      <vt:lpstr>Calibri</vt:lpstr>
      <vt:lpstr>Century Gothic</vt:lpstr>
      <vt:lpstr>Tahoma</vt:lpstr>
      <vt:lpstr>Trebuchet MS</vt:lpstr>
      <vt:lpstr>Tw Cen MT</vt:lpstr>
      <vt:lpstr>Wingdings</vt:lpstr>
      <vt:lpstr>Wingdings 2</vt:lpstr>
      <vt:lpstr>Wingdings 3</vt:lpstr>
      <vt:lpstr>Circuit</vt:lpstr>
      <vt:lpstr>Cyflwyniad i Anghenion Dysgu Ychwanegol</vt:lpstr>
      <vt:lpstr>NOD</vt:lpstr>
      <vt:lpstr>Beth ydych chi’n ei wybod yn barod am ADY?</vt:lpstr>
      <vt:lpstr>Diffinio Anghenion Dysgu Ychwanegol (ADY)</vt:lpstr>
      <vt:lpstr>Anabledd</vt:lpstr>
      <vt:lpstr>Mwy o ADY</vt:lpstr>
      <vt:lpstr>COFIWCH: nid chi fel athrawon sydd yn gwneud y diagnosis</vt:lpstr>
      <vt:lpstr>Pwy felly?</vt:lpstr>
      <vt:lpstr>Eich rÔl chi</vt:lpstr>
      <vt:lpstr>Pam mae hyn yn bwysig?</vt:lpstr>
      <vt:lpstr>Goblygiadau statudol – y Rhaglen Trawsnewid ADY</vt:lpstr>
      <vt:lpstr>Goblygiadau statudol eraill</vt:lpstr>
      <vt:lpstr>Pwysigrwydd Cynhwysiant       Mae’n hawl sylfaenol i …  </vt:lpstr>
      <vt:lpstr>Egwyddorion Arfer Dda</vt:lpstr>
      <vt:lpstr>Cynllunio Person Ganolog</vt:lpstr>
      <vt:lpstr>Proffil Un Tudalen </vt:lpstr>
      <vt:lpstr>YSTYRIWCH</vt:lpstr>
      <vt:lpstr>Rhestr Gyfeirnodi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 Anghenion Dysgu Ychwanegol</dc:title>
  <dc:creator>Nanna Ryder</dc:creator>
  <cp:lastModifiedBy>Nanna Ryder</cp:lastModifiedBy>
  <cp:revision>23</cp:revision>
  <dcterms:created xsi:type="dcterms:W3CDTF">2019-11-27T21:04:00Z</dcterms:created>
  <dcterms:modified xsi:type="dcterms:W3CDTF">2019-11-28T08:31:53Z</dcterms:modified>
</cp:coreProperties>
</file>