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aa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103" y="1318591"/>
            <a:ext cx="5800929" cy="4220820"/>
          </a:xfrm>
        </p:spPr>
        <p:txBody>
          <a:bodyPr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Assignment 1: Presentation 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MODULE NAME: Problem Solving and Decision Making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MODULE CODE: LCLM400-LON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STUDENT NAME: Elhamullah Rahmani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STUDENT ID: 2530659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LECTURER: Anita 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Assignment 1: Presentation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6582" y="1606984"/>
            <a:ext cx="10321792" cy="5019957"/>
          </a:xfrm>
        </p:spPr>
        <p:txBody>
          <a:bodyPr>
            <a:normAutofit fontScale="25000" lnSpcReduction="20000"/>
          </a:bodyPr>
          <a:lstStyle/>
          <a:p>
            <a:r>
              <a:rPr lang="en-GB" sz="2400" b="1"/>
              <a:t>. </a:t>
            </a:r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Introduction: analyse the business environment of Basils Bakery and Identify business problems and recommend improvements </a:t>
            </a:r>
          </a:p>
          <a:p>
            <a:endParaRPr lang="en-GB" sz="7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. Company background: Basils Bakery is a local bakery production bread, cakes, pastries and baked goods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Problem: declining sales and profitability 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Increased competition and rising operating costs</a:t>
            </a:r>
          </a:p>
          <a:p>
            <a:endParaRPr lang="en-GB" sz="7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. PESTLE ANALYSIS: Political, Economic, Social, Technological, Legal, Environmental.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 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Conclusion: Basils Bakery faces both internal and external challenges.</a:t>
            </a:r>
          </a:p>
          <a:p>
            <a:endParaRPr lang="en-GB" sz="7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. References: Kolter, &amp; Armstrong G.(2021). Principles of Marketing.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Food standards  Agency guidance.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British Baker industry reports.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1895" y="-4455977"/>
            <a:ext cx="8915399" cy="557784"/>
          </a:xfrm>
        </p:spPr>
        <p:txBody>
          <a:bodyPr>
            <a:no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endParaRPr lang="en-GB" b="1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br>
              <a:rPr lang="en-GB" b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</a:br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Purpose :Analyse the business environment of Basils bakery.</a:t>
            </a:r>
          </a:p>
          <a:p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Identify business problems and recommended improvement.</a:t>
            </a:r>
          </a:p>
          <a:p>
            <a:endParaRPr lang="en-GB" b="1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Pastel analysis examines Political, Economic, social, Technological, legal and environmental factors.</a:t>
            </a:r>
          </a:p>
          <a:p>
            <a:endParaRPr lang="en-GB" sz="1800" b="1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endParaRPr/>
          </a:p>
          <a:p>
            <a:pPr>
              <a:defRPr sz="1200"/>
            </a:pPr>
            <a:endParaRPr/>
          </a:p>
          <a:p>
            <a:pPr>
              <a:defRPr sz="1200"/>
            </a:pPr>
            <a:r>
              <a:t>Citation: (Johnson, Scholes, &amp; Whittington, 2020)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/>
              <a:t>Basil’s Bakery</a:t>
            </a:r>
            <a:endParaRPr lang="en-GB" sz="240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/>
              <a:t>Basils Bakery is a local bakery producing bread, cakes, pastries and baked goods.</a:t>
            </a:r>
          </a:p>
          <a:p>
            <a:pPr marL="342900" indent="-342900">
              <a:buFont typeface="Arial" charset="2"/>
              <a:buChar char="•"/>
            </a:pPr>
            <a:endParaRPr lang="en-GB" b="1"/>
          </a:p>
          <a:p>
            <a:pPr marL="342900" indent="-342900">
              <a:buFont typeface="Arial" charset="2"/>
              <a:buChar char="•"/>
            </a:pPr>
            <a:r>
              <a:rPr lang="en-GB" b="1"/>
              <a:t>Serves customers within the local community.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Operates through in-store sales and special orders.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Known for fresh products and customer service.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Currently facing increased competition and rising costs.</a:t>
            </a:r>
          </a:p>
          <a:p>
            <a:pPr marL="342900" indent="-342900">
              <a:buFont typeface="Arial" charset="2"/>
              <a:buChar char="•"/>
            </a:pPr>
            <a:endParaRPr lang="en-GB" b="1"/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endParaRPr lang="en-GB" sz="2800">
              <a:solidFill>
                <a:schemeClr val="tx1"/>
              </a:solidFill>
            </a:endParaRPr>
          </a:p>
          <a:p>
            <a:r>
              <a:rPr lang="en-GB" sz="2800">
                <a:solidFill>
                  <a:schemeClr val="tx1"/>
                </a:solidFill>
              </a:rPr>
              <a:t>What: Declining sales and profitability.</a:t>
            </a:r>
          </a:p>
          <a:p>
            <a:r>
              <a:rPr lang="en-GB" sz="2800">
                <a:solidFill>
                  <a:schemeClr val="tx1"/>
                </a:solidFill>
              </a:rPr>
              <a:t>Who: Owners, employees, suppliers and customers.</a:t>
            </a:r>
          </a:p>
          <a:p>
            <a:r>
              <a:rPr lang="en-GB" sz="2800">
                <a:solidFill>
                  <a:schemeClr val="tx1"/>
                </a:solidFill>
              </a:rPr>
              <a:t>Where: Basils Bakery and its local market area.</a:t>
            </a:r>
          </a:p>
          <a:p>
            <a:r>
              <a:rPr lang="en-GB" sz="2800">
                <a:solidFill>
                  <a:schemeClr val="tx1"/>
                </a:solidFill>
              </a:rPr>
              <a:t>When: During the last 12 months.</a:t>
            </a:r>
          </a:p>
          <a:p>
            <a:r>
              <a:rPr lang="en-GB" sz="2800">
                <a:solidFill>
                  <a:schemeClr val="tx1"/>
                </a:solidFill>
              </a:rPr>
              <a:t>How: Reduced customers visited and higher expenses.</a:t>
            </a:r>
          </a:p>
          <a:p>
            <a:endParaRPr lang="en-GB" sz="280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endParaRPr/>
          </a:p>
          <a:p>
            <a:pPr>
              <a:defRPr sz="1200"/>
            </a:pPr>
            <a:r>
              <a:t>Citation: (Kotler &amp; Armstrong, 2021)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/>
              <a:t>POLITICAL</a:t>
            </a:r>
          </a:p>
          <a:p>
            <a:r>
              <a:rPr lang="en-GB" b="1">
                <a:solidFill>
                  <a:schemeClr val="tx1"/>
                </a:solidFill>
              </a:rPr>
              <a:t>2 ideas for each factor</a:t>
            </a:r>
          </a:p>
          <a:p>
            <a:endParaRPr lang="en-GB" b="1"/>
          </a:p>
          <a:p>
            <a:r>
              <a:rPr lang="en-GB" b="1"/>
              <a:t>ECONOMIC: Inflation increases ingredient costs; reduced customer spending.</a:t>
            </a:r>
          </a:p>
          <a:p>
            <a:endParaRPr lang="en-GB" b="1"/>
          </a:p>
          <a:p>
            <a:r>
              <a:rPr lang="en-GB" b="1"/>
              <a:t>Political: Food safety regulation ; taxation policies.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endParaRPr/>
          </a:p>
          <a:p>
            <a:pPr>
              <a:defRPr sz="1200"/>
            </a:pPr>
            <a:r>
              <a:t>Citation: (Food Standards Agency, n.d.)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148" y="659969"/>
            <a:ext cx="9921394" cy="1280890"/>
          </a:xfrm>
        </p:spPr>
        <p:txBody>
          <a:bodyPr/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/>
              <a:t>TECHNOLOGICAL: Online ordering systems, social media marketing.</a:t>
            </a:r>
          </a:p>
          <a:p>
            <a:endParaRPr lang="en-GB" b="1"/>
          </a:p>
          <a:p>
            <a:endParaRPr lang="en-GB" b="1"/>
          </a:p>
          <a:p>
            <a:r>
              <a:rPr lang="en-GB" b="1"/>
              <a:t>LEGAL: Food hygiene compliance, employment regulations. 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ENVIRONMENTAL: Reduce packaging waste; sustainable sourcing.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endParaRPr/>
          </a:p>
          <a:p>
            <a:pPr>
              <a:defRPr sz="1200"/>
            </a:pPr>
            <a:r>
              <a:t>Citation: (Chartered Institute of Marketing, n.d.)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 (Fishbone diagram)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624" y="961894"/>
            <a:ext cx="11430000" cy="545950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CC96BE8-9D88-7A29-5B8E-D7ACA0C1109D}"/>
              </a:ext>
            </a:extLst>
          </p:cNvPr>
          <p:cNvSpPr/>
          <p:nvPr/>
        </p:nvSpPr>
        <p:spPr>
          <a:xfrm>
            <a:off x="9893030" y="3268494"/>
            <a:ext cx="1533331" cy="846306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Declining sales and profitability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F6220AC-EE7B-7E56-0F81-6B04F2949D45}"/>
              </a:ext>
            </a:extLst>
          </p:cNvPr>
          <p:cNvCxnSpPr/>
          <p:nvPr/>
        </p:nvCxnSpPr>
        <p:spPr>
          <a:xfrm>
            <a:off x="2354094" y="3735421"/>
            <a:ext cx="7208195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B92F04DF-B82A-ADD2-B35C-F129474D63FE}"/>
              </a:ext>
            </a:extLst>
          </p:cNvPr>
          <p:cNvSpPr/>
          <p:nvPr/>
        </p:nvSpPr>
        <p:spPr>
          <a:xfrm>
            <a:off x="2395623" y="1039152"/>
            <a:ext cx="2003897" cy="6935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Machines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BA73502-FBC8-A324-E2F3-3C98B92895D6}"/>
              </a:ext>
            </a:extLst>
          </p:cNvPr>
          <p:cNvCxnSpPr/>
          <p:nvPr/>
        </p:nvCxnSpPr>
        <p:spPr>
          <a:xfrm>
            <a:off x="3356868" y="1819736"/>
            <a:ext cx="525294" cy="1887166"/>
          </a:xfrm>
          <a:prstGeom prst="straightConnector1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A22822-4F7A-6652-61CD-2C55FDC7A5AD}"/>
              </a:ext>
            </a:extLst>
          </p:cNvPr>
          <p:cNvCxnSpPr/>
          <p:nvPr/>
        </p:nvCxnSpPr>
        <p:spPr>
          <a:xfrm>
            <a:off x="1733145" y="2675106"/>
            <a:ext cx="18288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5BF416-8A18-E265-AD15-2551784E9CF8}"/>
              </a:ext>
            </a:extLst>
          </p:cNvPr>
          <p:cNvCxnSpPr/>
          <p:nvPr/>
        </p:nvCxnSpPr>
        <p:spPr>
          <a:xfrm>
            <a:off x="3662463" y="2266545"/>
            <a:ext cx="15661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1FD92C73-5FDD-ACA1-DDE8-D141FA599C10}"/>
              </a:ext>
            </a:extLst>
          </p:cNvPr>
          <p:cNvSpPr txBox="1"/>
          <p:nvPr/>
        </p:nvSpPr>
        <p:spPr>
          <a:xfrm>
            <a:off x="1527622" y="2039894"/>
            <a:ext cx="1906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Maintenance issues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E3B3025-8209-902B-2367-E68553A5C4E2}"/>
              </a:ext>
            </a:extLst>
          </p:cNvPr>
          <p:cNvSpPr txBox="1"/>
          <p:nvPr/>
        </p:nvSpPr>
        <p:spPr>
          <a:xfrm>
            <a:off x="3672585" y="1637028"/>
            <a:ext cx="1426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Outdated equipment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F3AB49D-8D90-90AF-AAD3-A2D456248D8A}"/>
              </a:ext>
            </a:extLst>
          </p:cNvPr>
          <p:cNvSpPr/>
          <p:nvPr/>
        </p:nvSpPr>
        <p:spPr>
          <a:xfrm>
            <a:off x="6002678" y="1064484"/>
            <a:ext cx="2003897" cy="6573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pc="5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People</a:t>
            </a:r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F259C75-2504-6E04-2421-D5CDC725E1B0}"/>
              </a:ext>
            </a:extLst>
          </p:cNvPr>
          <p:cNvCxnSpPr/>
          <p:nvPr/>
        </p:nvCxnSpPr>
        <p:spPr>
          <a:xfrm>
            <a:off x="6963385" y="1848255"/>
            <a:ext cx="593387" cy="18871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hlinkClick r:id="rId2" action="ppaction://hlinkfile"/>
            <a:extLst>
              <a:ext uri="{FF2B5EF4-FFF2-40B4-BE49-F238E27FC236}">
                <a16:creationId xmlns:a16="http://schemas.microsoft.com/office/drawing/2014/main" id="{1EB9F816-F43F-96EC-DCBE-780B8454DFD0}"/>
              </a:ext>
            </a:extLst>
          </p:cNvPr>
          <p:cNvCxnSpPr/>
          <p:nvPr/>
        </p:nvCxnSpPr>
        <p:spPr>
          <a:xfrm>
            <a:off x="349624" y="3540869"/>
            <a:ext cx="1624519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A7E2C43-9DA7-781F-4BB1-5C0F8C7F8C8E}"/>
              </a:ext>
            </a:extLst>
          </p:cNvPr>
          <p:cNvCxnSpPr/>
          <p:nvPr/>
        </p:nvCxnSpPr>
        <p:spPr>
          <a:xfrm>
            <a:off x="7170111" y="2419898"/>
            <a:ext cx="160992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7B3E5EFB-54C2-6312-7220-09B441670675}"/>
              </a:ext>
            </a:extLst>
          </p:cNvPr>
          <p:cNvCxnSpPr/>
          <p:nvPr/>
        </p:nvCxnSpPr>
        <p:spPr>
          <a:xfrm flipH="1">
            <a:off x="3094206" y="3722714"/>
            <a:ext cx="807396" cy="1819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83D32EB-F6E4-2A07-6992-4CE366A9C467}"/>
              </a:ext>
            </a:extLst>
          </p:cNvPr>
          <p:cNvCxnSpPr/>
          <p:nvPr/>
        </p:nvCxnSpPr>
        <p:spPr>
          <a:xfrm flipH="1">
            <a:off x="1816925" y="4500748"/>
            <a:ext cx="1661539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DE747F3E-4CFC-5196-78B7-5E712B2CC288}"/>
              </a:ext>
            </a:extLst>
          </p:cNvPr>
          <p:cNvCxnSpPr/>
          <p:nvPr/>
        </p:nvCxnSpPr>
        <p:spPr>
          <a:xfrm>
            <a:off x="3241589" y="5308270"/>
            <a:ext cx="198702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521AFD92-B58D-0CDA-98B1-E4086FDD1C95}"/>
              </a:ext>
            </a:extLst>
          </p:cNvPr>
          <p:cNvCxnSpPr>
            <a:cxnSpLocks/>
          </p:cNvCxnSpPr>
          <p:nvPr/>
        </p:nvCxnSpPr>
        <p:spPr>
          <a:xfrm flipH="1">
            <a:off x="6852062" y="3758340"/>
            <a:ext cx="704710" cy="165626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B2DD32A-B53B-BA87-BCEC-A14F21E8B7F5}"/>
              </a:ext>
            </a:extLst>
          </p:cNvPr>
          <p:cNvCxnSpPr/>
          <p:nvPr/>
        </p:nvCxnSpPr>
        <p:spPr>
          <a:xfrm flipH="1">
            <a:off x="5817140" y="4393870"/>
            <a:ext cx="144293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AAEE7CE-7ABC-AA9C-3D0A-BFDF7CEA3BD9}"/>
              </a:ext>
            </a:extLst>
          </p:cNvPr>
          <p:cNvCxnSpPr/>
          <p:nvPr/>
        </p:nvCxnSpPr>
        <p:spPr>
          <a:xfrm flipH="1">
            <a:off x="6963385" y="5177642"/>
            <a:ext cx="20143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1F96523D-53F7-876A-95F7-B874AE2F9586}"/>
              </a:ext>
            </a:extLst>
          </p:cNvPr>
          <p:cNvSpPr txBox="1"/>
          <p:nvPr/>
        </p:nvSpPr>
        <p:spPr>
          <a:xfrm>
            <a:off x="7166266" y="1737371"/>
            <a:ext cx="2570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Insufficient staff training </a:t>
            </a:r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911180AE-3DFD-326A-E64B-CB5E5AB4A082}"/>
              </a:ext>
            </a:extLst>
          </p:cNvPr>
          <p:cNvSpPr/>
          <p:nvPr/>
        </p:nvSpPr>
        <p:spPr>
          <a:xfrm>
            <a:off x="6002678" y="5480166"/>
            <a:ext cx="2202859" cy="59288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Methods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FA24E47-CD91-727F-C905-E31867E45B90}"/>
              </a:ext>
            </a:extLst>
          </p:cNvPr>
          <p:cNvSpPr txBox="1"/>
          <p:nvPr/>
        </p:nvSpPr>
        <p:spPr>
          <a:xfrm>
            <a:off x="5421030" y="2573493"/>
            <a:ext cx="18379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Poor customer service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3ADEB08-0F65-1009-E915-6C6CC7F7EF37}"/>
              </a:ext>
            </a:extLst>
          </p:cNvPr>
          <p:cNvSpPr txBox="1"/>
          <p:nvPr/>
        </p:nvSpPr>
        <p:spPr>
          <a:xfrm>
            <a:off x="5046565" y="3735421"/>
            <a:ext cx="25032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Inefficient production process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1AD6CF6F-6C9A-698B-E2A7-0EC1C895B9FD}"/>
              </a:ext>
            </a:extLst>
          </p:cNvPr>
          <p:cNvSpPr txBox="1"/>
          <p:nvPr/>
        </p:nvSpPr>
        <p:spPr>
          <a:xfrm>
            <a:off x="7221648" y="4709078"/>
            <a:ext cx="222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Limited marketing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AA2A52B-7B72-6F44-CD4A-398D4A9B42CA}"/>
              </a:ext>
            </a:extLst>
          </p:cNvPr>
          <p:cNvSpPr txBox="1"/>
          <p:nvPr/>
        </p:nvSpPr>
        <p:spPr>
          <a:xfrm>
            <a:off x="1411000" y="3810240"/>
            <a:ext cx="2490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Rising ingredients costs 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E50C2E5-42CA-7159-FE15-A3438E4DCE1C}"/>
              </a:ext>
            </a:extLst>
          </p:cNvPr>
          <p:cNvSpPr txBox="1"/>
          <p:nvPr/>
        </p:nvSpPr>
        <p:spPr>
          <a:xfrm>
            <a:off x="3519846" y="4596641"/>
            <a:ext cx="1812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Inconsistent quality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966362A1-3BA0-298A-F7BA-0CAD9204B962}"/>
              </a:ext>
            </a:extLst>
          </p:cNvPr>
          <p:cNvSpPr/>
          <p:nvPr/>
        </p:nvSpPr>
        <p:spPr>
          <a:xfrm>
            <a:off x="1992776" y="5608895"/>
            <a:ext cx="2202859" cy="4857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Materials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endParaRPr/>
          </a:p>
          <a:p>
            <a:pPr>
              <a:defRPr sz="1200"/>
            </a:pPr>
            <a:r>
              <a:t>Citation: (Kotler &amp; Armstrong, 2021)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1932" y="2539480"/>
            <a:ext cx="8915399" cy="416052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Basil's bakery faces both internal and external challenges.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Economic condition, competition and technology affect </a:t>
            </a:r>
            <a:r>
              <a:rPr lang="en-US" dirty="0"/>
              <a:t>business</a:t>
            </a:r>
            <a:r>
              <a:rPr lang="en-GB" dirty="0"/>
              <a:t> performance.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Improving marketing, operational efficiency and customer focus can improve results</a:t>
            </a:r>
          </a:p>
          <a:p>
            <a:r>
              <a:rPr lang="en-GB" dirty="0"/>
              <a:t>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endParaRPr/>
          </a:p>
          <a:p>
            <a:pPr>
              <a:defRPr sz="1200"/>
            </a:pPr>
            <a:r>
              <a:t>Citation: (Johnson, Scholes, &amp; Whittington, 2020)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>
                <a:latin typeface="Arial"/>
                <a:ea typeface="Roboto"/>
                <a:cs typeface="Roboto"/>
              </a:rPr>
              <a:t>Kotler, P &amp; Armstrong, G (2021). Principles of Marketing. </a:t>
            </a:r>
          </a:p>
          <a:p>
            <a:pPr marL="457200" indent="-457200">
              <a:buFont typeface="+mj-lt"/>
              <a:buAutoNum type="arabicPeriod"/>
            </a:pPr>
            <a:endParaRPr lang="en-GB" b="1">
              <a:latin typeface="Arial"/>
              <a:ea typeface="Roboto"/>
              <a:cs typeface="Roboto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>
                <a:latin typeface="Arial"/>
                <a:ea typeface="Roboto"/>
                <a:cs typeface="Roboto"/>
              </a:rPr>
              <a:t>Johnson , G., Scholes, K &amp; Whittington, R. (2020).</a:t>
            </a:r>
          </a:p>
          <a:p>
            <a:r>
              <a:rPr lang="en-GB" b="1">
                <a:latin typeface="Arial"/>
                <a:ea typeface="Roboto"/>
                <a:cs typeface="Roboto"/>
              </a:rPr>
              <a:t>Exploring strategy.</a:t>
            </a: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3. Chartered Institute of Marketing recourse.</a:t>
            </a: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4. Food Standards Agency guidance</a:t>
            </a: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5. British Baker industry reports.</a:t>
            </a:r>
          </a:p>
          <a:p>
            <a:r>
              <a:rPr lang="en-GB" b="1">
                <a:latin typeface="Arial"/>
                <a:ea typeface="Roboto"/>
                <a:cs typeface="Roboto"/>
              </a:rPr>
              <a:t>  </a:t>
            </a:r>
          </a:p>
          <a:p>
            <a:endParaRPr lang="en-GB" b="1">
              <a:latin typeface="Arial"/>
              <a:ea typeface="Roboto"/>
              <a:cs typeface="Roboto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0000" y="6200000"/>
            <a:ext cx="8000000" cy="5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References</a:t>
            </a:r>
          </a:p>
          <a:p>
            <a:pPr>
              <a:defRPr sz="1200"/>
            </a:pPr>
            <a:r>
              <a:t>Kotler, P., &amp; Armstrong, G. (2021). Principles of Marketing.</a:t>
            </a:r>
          </a:p>
          <a:p>
            <a:pPr>
              <a:defRPr sz="1200"/>
            </a:pPr>
            <a:r>
              <a:t>Johnson, G., Scholes, K., &amp; Whittington, R. (2020). Exploring Strategy.</a:t>
            </a:r>
          </a:p>
          <a:p>
            <a:pPr>
              <a:defRPr sz="1200"/>
            </a:pPr>
            <a:r>
              <a:t>Food Standards Agency. https://www.food.gov.uk/</a:t>
            </a:r>
          </a:p>
          <a:p>
            <a:pPr>
              <a:defRPr sz="1200"/>
            </a:pPr>
            <a:r>
              <a:t>Chartered Institute of Marketing. https://www.cim.co.uk/</a:t>
            </a:r>
          </a:p>
          <a:p>
            <a:pPr>
              <a:defRPr sz="1200"/>
            </a:pPr>
            <a:r>
              <a:t>British Baker. https://bakeryinfo.co.uk/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21010F4412842A7801E7AF9F0F67E" ma:contentTypeVersion="5" ma:contentTypeDescription="Create a new document." ma:contentTypeScope="" ma:versionID="2bc3cb2c213159353adf548ea0721c3f">
  <xsd:schema xmlns:xsd="http://www.w3.org/2001/XMLSchema" xmlns:xs="http://www.w3.org/2001/XMLSchema" xmlns:p="http://schemas.microsoft.com/office/2006/metadata/properties" xmlns:ns3="6f5c9bb2-abcb-45ef-a70c-8db46bf99631" targetNamespace="http://schemas.microsoft.com/office/2006/metadata/properties" ma:root="true" ma:fieldsID="9ab2bb129d56fc335d9baf6c1de589bc" ns3:_="">
    <xsd:import namespace="6f5c9bb2-abcb-45ef-a70c-8db46bf996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5c9bb2-abcb-45ef-a70c-8db46bf996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5c9bb2-abcb-45ef-a70c-8db46bf9963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6DC2660-9BC3-4588-A887-AEB9481EDBC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f5c9bb2-abcb-45ef-a70c-8db46bf99631"/>
  </ds:schemaRefs>
</ds:datastoreItem>
</file>

<file path=customXml/itemProps2.xml><?xml version="1.0" encoding="utf-8"?>
<ds:datastoreItem xmlns:ds="http://schemas.openxmlformats.org/officeDocument/2006/customXml" ds:itemID="{4058B82F-746F-486C-BFDB-1BA62D31DAA6}">
  <ds:schemaRefs>
    <ds:schemaRef ds:uri="http://schemas.microsoft.com/office/2006/metadata/properties"/>
    <ds:schemaRef ds:uri="http://www.w3.org/2000/xmlns/"/>
    <ds:schemaRef ds:uri="6f5c9bb2-abcb-45ef-a70c-8db46bf99631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A5580A76-0192-49B2-A959-1A42D7626ED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Assignment 1: Presentation  MODULE NAME: Problem Solving and Decision Making MODULE CODE: LCLM400-LON STUDENT NAME: Elhamullah Rahmani STUDENT ID: 2530659 LECTURER: Anita  Assignment 1: Presentation</vt:lpstr>
      <vt:lpstr>OVERVIEW1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1: Presentation  MODULE NAME: Problem Solving and Decision Making MODULE CODE: LCLM400-LON STUDENT NAME: Elhamullah Rahmani STUDENT ID: 2530659 LECTURER: Anita  Assignment 1: Presentation</dc:title>
  <dc:creator>Anita Nan</dc:creator>
  <cp:lastModifiedBy>Elhamullah Rahmani (2530659)</cp:lastModifiedBy>
  <cp:revision>2</cp:revision>
  <dcterms:created xsi:type="dcterms:W3CDTF">2024-10-08T15:58:04Z</dcterms:created>
  <dcterms:modified xsi:type="dcterms:W3CDTF">2026-07-14T09:57:12Z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0x01010023E21010F4412842A7801E7AF9F0F67E</vt:lpwstr>
  </property>
</Properties>
</file>