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1" r:id="rId1"/>
  </p:sldMasterIdLst>
  <p:sldIdLst>
    <p:sldId id="256" r:id="rId2"/>
    <p:sldId id="257" r:id="rId3"/>
    <p:sldId id="258" r:id="rId4"/>
    <p:sldId id="259" r:id="rId5"/>
    <p:sldId id="262" r:id="rId6"/>
    <p:sldId id="260" r:id="rId7"/>
    <p:sldId id="261" r:id="rId8"/>
    <p:sldId id="263"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704"/>
  </p:normalViewPr>
  <p:slideViewPr>
    <p:cSldViewPr snapToGrid="0" snapToObjects="1">
      <p:cViewPr varScale="1">
        <p:scale>
          <a:sx n="73" d="100"/>
          <a:sy n="73" d="100"/>
        </p:scale>
        <p:origin x="216" y="8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5B376F3-749C-834D-B432-7CB5739AF6C0}" type="datetimeFigureOut">
              <a:rPr lang="en-US" smtClean="0"/>
              <a:t>7/25/23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FFCC4ED-465F-AC4B-9C13-CC862B9488B4}" type="slidenum">
              <a:rPr lang="en-US" smtClean="0"/>
              <a:t>‹#›</a:t>
            </a:fld>
            <a:endParaRPr lang="en-US"/>
          </a:p>
        </p:txBody>
      </p:sp>
    </p:spTree>
    <p:extLst>
      <p:ext uri="{BB962C8B-B14F-4D97-AF65-F5344CB8AC3E}">
        <p14:creationId xmlns:p14="http://schemas.microsoft.com/office/powerpoint/2010/main" val="3462732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B376F3-749C-834D-B432-7CB5739AF6C0}" type="datetimeFigureOut">
              <a:rPr lang="en-US" smtClean="0"/>
              <a:t>7/25/23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FFCC4ED-465F-AC4B-9C13-CC862B9488B4}" type="slidenum">
              <a:rPr lang="en-US" smtClean="0"/>
              <a:t>‹#›</a:t>
            </a:fld>
            <a:endParaRPr lang="en-US"/>
          </a:p>
        </p:txBody>
      </p:sp>
    </p:spTree>
    <p:extLst>
      <p:ext uri="{BB962C8B-B14F-4D97-AF65-F5344CB8AC3E}">
        <p14:creationId xmlns:p14="http://schemas.microsoft.com/office/powerpoint/2010/main" val="2474109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5B376F3-749C-834D-B432-7CB5739AF6C0}" type="datetimeFigureOut">
              <a:rPr lang="en-US" smtClean="0"/>
              <a:t>7/25/23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FFCC4ED-465F-AC4B-9C13-CC862B9488B4}" type="slidenum">
              <a:rPr lang="en-US" smtClean="0"/>
              <a:t>‹#›</a:t>
            </a:fld>
            <a:endParaRPr lang="en-US"/>
          </a:p>
        </p:txBody>
      </p:sp>
    </p:spTree>
    <p:extLst>
      <p:ext uri="{BB962C8B-B14F-4D97-AF65-F5344CB8AC3E}">
        <p14:creationId xmlns:p14="http://schemas.microsoft.com/office/powerpoint/2010/main" val="4085375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5B376F3-749C-834D-B432-7CB5739AF6C0}" type="datetimeFigureOut">
              <a:rPr lang="en-US" smtClean="0"/>
              <a:t>7/25/23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FFCC4ED-465F-AC4B-9C13-CC862B9488B4}" type="slidenum">
              <a:rPr lang="en-US" smtClean="0"/>
              <a:t>‹#›</a:t>
            </a:fld>
            <a:endParaRPr lang="en-US"/>
          </a:p>
        </p:txBody>
      </p:sp>
    </p:spTree>
    <p:extLst>
      <p:ext uri="{BB962C8B-B14F-4D97-AF65-F5344CB8AC3E}">
        <p14:creationId xmlns:p14="http://schemas.microsoft.com/office/powerpoint/2010/main" val="3046881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B376F3-749C-834D-B432-7CB5739AF6C0}" type="datetimeFigureOut">
              <a:rPr lang="en-US" smtClean="0"/>
              <a:t>7/25/23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FFCC4ED-465F-AC4B-9C13-CC862B9488B4}" type="slidenum">
              <a:rPr lang="en-US" smtClean="0"/>
              <a:t>‹#›</a:t>
            </a:fld>
            <a:endParaRPr lang="en-US"/>
          </a:p>
        </p:txBody>
      </p:sp>
    </p:spTree>
    <p:extLst>
      <p:ext uri="{BB962C8B-B14F-4D97-AF65-F5344CB8AC3E}">
        <p14:creationId xmlns:p14="http://schemas.microsoft.com/office/powerpoint/2010/main" val="2431249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5B376F3-749C-834D-B432-7CB5739AF6C0}" type="datetimeFigureOut">
              <a:rPr lang="en-US" smtClean="0"/>
              <a:t>7/25/23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FFCC4ED-465F-AC4B-9C13-CC862B9488B4}" type="slidenum">
              <a:rPr lang="en-US" smtClean="0"/>
              <a:t>‹#›</a:t>
            </a:fld>
            <a:endParaRPr lang="en-US"/>
          </a:p>
        </p:txBody>
      </p:sp>
    </p:spTree>
    <p:extLst>
      <p:ext uri="{BB962C8B-B14F-4D97-AF65-F5344CB8AC3E}">
        <p14:creationId xmlns:p14="http://schemas.microsoft.com/office/powerpoint/2010/main" val="4176248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B376F3-749C-834D-B432-7CB5739AF6C0}" type="datetimeFigureOut">
              <a:rPr lang="en-US" smtClean="0"/>
              <a:t>7/25/23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FFCC4ED-465F-AC4B-9C13-CC862B9488B4}" type="slidenum">
              <a:rPr lang="en-US" smtClean="0"/>
              <a:t>‹#›</a:t>
            </a:fld>
            <a:endParaRPr lang="en-US"/>
          </a:p>
        </p:txBody>
      </p:sp>
    </p:spTree>
    <p:extLst>
      <p:ext uri="{BB962C8B-B14F-4D97-AF65-F5344CB8AC3E}">
        <p14:creationId xmlns:p14="http://schemas.microsoft.com/office/powerpoint/2010/main" val="607088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5B376F3-749C-834D-B432-7CB5739AF6C0}" type="datetimeFigureOut">
              <a:rPr lang="en-US" smtClean="0"/>
              <a:t>7/25/23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FFCC4ED-465F-AC4B-9C13-CC862B9488B4}" type="slidenum">
              <a:rPr lang="en-US" smtClean="0"/>
              <a:t>‹#›</a:t>
            </a:fld>
            <a:endParaRPr lang="en-US"/>
          </a:p>
        </p:txBody>
      </p:sp>
    </p:spTree>
    <p:extLst>
      <p:ext uri="{BB962C8B-B14F-4D97-AF65-F5344CB8AC3E}">
        <p14:creationId xmlns:p14="http://schemas.microsoft.com/office/powerpoint/2010/main" val="1281691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5B376F3-749C-834D-B432-7CB5739AF6C0}" type="datetimeFigureOut">
              <a:rPr lang="en-US" smtClean="0"/>
              <a:t>7/25/23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FFCC4ED-465F-AC4B-9C13-CC862B9488B4}" type="slidenum">
              <a:rPr lang="en-US" smtClean="0"/>
              <a:t>‹#›</a:t>
            </a:fld>
            <a:endParaRPr lang="en-US"/>
          </a:p>
        </p:txBody>
      </p:sp>
    </p:spTree>
    <p:extLst>
      <p:ext uri="{BB962C8B-B14F-4D97-AF65-F5344CB8AC3E}">
        <p14:creationId xmlns:p14="http://schemas.microsoft.com/office/powerpoint/2010/main" val="1202190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5B376F3-749C-834D-B432-7CB5739AF6C0}" type="datetimeFigureOut">
              <a:rPr lang="en-US" smtClean="0"/>
              <a:t>7/25/23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FFCC4ED-465F-AC4B-9C13-CC862B9488B4}" type="slidenum">
              <a:rPr lang="en-US" smtClean="0"/>
              <a:t>‹#›</a:t>
            </a:fld>
            <a:endParaRPr lang="en-US"/>
          </a:p>
        </p:txBody>
      </p:sp>
    </p:spTree>
    <p:extLst>
      <p:ext uri="{BB962C8B-B14F-4D97-AF65-F5344CB8AC3E}">
        <p14:creationId xmlns:p14="http://schemas.microsoft.com/office/powerpoint/2010/main" val="2877712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5B376F3-749C-834D-B432-7CB5739AF6C0}" type="datetimeFigureOut">
              <a:rPr lang="en-US" smtClean="0"/>
              <a:t>7/25/23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FFCC4ED-465F-AC4B-9C13-CC862B9488B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86825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C5B376F3-749C-834D-B432-7CB5739AF6C0}" type="datetimeFigureOut">
              <a:rPr lang="en-US" smtClean="0"/>
              <a:t>7/25/23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FFCC4ED-465F-AC4B-9C13-CC862B9488B4}" type="slidenum">
              <a:rPr lang="en-US" smtClean="0"/>
              <a:t>‹#›</a:t>
            </a:fld>
            <a:endParaRPr lang="en-US"/>
          </a:p>
        </p:txBody>
      </p:sp>
    </p:spTree>
    <p:extLst>
      <p:ext uri="{BB962C8B-B14F-4D97-AF65-F5344CB8AC3E}">
        <p14:creationId xmlns:p14="http://schemas.microsoft.com/office/powerpoint/2010/main" val="1418663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C5B376F3-749C-834D-B432-7CB5739AF6C0}" type="datetimeFigureOut">
              <a:rPr lang="en-US" smtClean="0"/>
              <a:t>7/25/23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FFCC4ED-465F-AC4B-9C13-CC862B9488B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1138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C5B376F3-749C-834D-B432-7CB5739AF6C0}" type="datetimeFigureOut">
              <a:rPr lang="en-US" smtClean="0"/>
              <a:t>7/25/23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FFCC4ED-465F-AC4B-9C13-CC862B9488B4}" type="slidenum">
              <a:rPr lang="en-US" smtClean="0"/>
              <a:t>‹#›</a:t>
            </a:fld>
            <a:endParaRPr lang="en-US"/>
          </a:p>
        </p:txBody>
      </p:sp>
    </p:spTree>
    <p:extLst>
      <p:ext uri="{BB962C8B-B14F-4D97-AF65-F5344CB8AC3E}">
        <p14:creationId xmlns:p14="http://schemas.microsoft.com/office/powerpoint/2010/main" val="38777517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B376F3-749C-834D-B432-7CB5739AF6C0}" type="datetimeFigureOut">
              <a:rPr lang="en-US" smtClean="0"/>
              <a:t>7/25/23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FFCC4ED-465F-AC4B-9C13-CC862B9488B4}" type="slidenum">
              <a:rPr lang="en-US" smtClean="0"/>
              <a:t>‹#›</a:t>
            </a:fld>
            <a:endParaRPr lang="en-US"/>
          </a:p>
        </p:txBody>
      </p:sp>
    </p:spTree>
    <p:extLst>
      <p:ext uri="{BB962C8B-B14F-4D97-AF65-F5344CB8AC3E}">
        <p14:creationId xmlns:p14="http://schemas.microsoft.com/office/powerpoint/2010/main" val="29027807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B376F3-749C-834D-B432-7CB5739AF6C0}" type="datetimeFigureOut">
              <a:rPr lang="en-US" smtClean="0"/>
              <a:t>7/25/23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FFCC4ED-465F-AC4B-9C13-CC862B9488B4}" type="slidenum">
              <a:rPr lang="en-US" smtClean="0"/>
              <a:t>‹#›</a:t>
            </a:fld>
            <a:endParaRPr lang="en-US"/>
          </a:p>
        </p:txBody>
      </p:sp>
    </p:spTree>
    <p:extLst>
      <p:ext uri="{BB962C8B-B14F-4D97-AF65-F5344CB8AC3E}">
        <p14:creationId xmlns:p14="http://schemas.microsoft.com/office/powerpoint/2010/main" val="671674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5B376F3-749C-834D-B432-7CB5739AF6C0}" type="datetimeFigureOut">
              <a:rPr lang="en-US" smtClean="0"/>
              <a:t>7/25/23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FFCC4ED-465F-AC4B-9C13-CC862B9488B4}" type="slidenum">
              <a:rPr lang="en-US" smtClean="0"/>
              <a:t>‹#›</a:t>
            </a:fld>
            <a:endParaRPr lang="en-US"/>
          </a:p>
        </p:txBody>
      </p:sp>
    </p:spTree>
    <p:extLst>
      <p:ext uri="{BB962C8B-B14F-4D97-AF65-F5344CB8AC3E}">
        <p14:creationId xmlns:p14="http://schemas.microsoft.com/office/powerpoint/2010/main" val="3990309170"/>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775" r:id="rId14"/>
    <p:sldLayoutId id="2147483776" r:id="rId15"/>
    <p:sldLayoutId id="214748377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hau.repository.guildhe.ac.uk/id/eprint/17763/1/Chuanqi%20Liu%20Cultural%20differences%20UPLOAD.pdf" TargetMode="External"/><Relationship Id="rId2" Type="http://schemas.openxmlformats.org/officeDocument/2006/relationships/hyperlink" Target="https://lawdit.co.uk/readingroom/uk-china-business-relations-challenges" TargetMode="External"/><Relationship Id="rId1" Type="http://schemas.openxmlformats.org/officeDocument/2006/relationships/slideLayout" Target="../slideLayouts/slideLayout2.xml"/><Relationship Id="rId5" Type="http://schemas.openxmlformats.org/officeDocument/2006/relationships/hyperlink" Target="https://www.econstor.eu/handle/10419/147075" TargetMode="External"/><Relationship Id="rId4" Type="http://schemas.openxmlformats.org/officeDocument/2006/relationships/hyperlink" Target="https://www.fmprc.gov.cn/eng/ziliao_665539/3602_665543/3604_665547/200011/t20001117_69789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DD229-7E68-FD4F-A5E8-76CC8C6B2446}"/>
              </a:ext>
            </a:extLst>
          </p:cNvPr>
          <p:cNvSpPr>
            <a:spLocks noGrp="1"/>
          </p:cNvSpPr>
          <p:nvPr>
            <p:ph type="ctrTitle"/>
          </p:nvPr>
        </p:nvSpPr>
        <p:spPr>
          <a:xfrm>
            <a:off x="2338755" y="826477"/>
            <a:ext cx="9165858" cy="791308"/>
          </a:xfrm>
        </p:spPr>
        <p:txBody>
          <a:bodyPr>
            <a:normAutofit/>
          </a:bodyPr>
          <a:lstStyle/>
          <a:p>
            <a:r>
              <a:rPr lang="en-US" sz="3600" dirty="0"/>
              <a:t>International Business Management</a:t>
            </a:r>
          </a:p>
        </p:txBody>
      </p:sp>
      <p:sp>
        <p:nvSpPr>
          <p:cNvPr id="3" name="Subtitle 2">
            <a:extLst>
              <a:ext uri="{FF2B5EF4-FFF2-40B4-BE49-F238E27FC236}">
                <a16:creationId xmlns:a16="http://schemas.microsoft.com/office/drawing/2014/main" id="{21B8D3D1-5615-4F46-9A64-F3013F771D89}"/>
              </a:ext>
            </a:extLst>
          </p:cNvPr>
          <p:cNvSpPr>
            <a:spLocks noGrp="1"/>
          </p:cNvSpPr>
          <p:nvPr>
            <p:ph type="subTitle" idx="1"/>
          </p:nvPr>
        </p:nvSpPr>
        <p:spPr/>
        <p:txBody>
          <a:bodyPr>
            <a:normAutofit/>
          </a:bodyPr>
          <a:lstStyle/>
          <a:p>
            <a:r>
              <a:rPr lang="en-US" dirty="0"/>
              <a:t>Student ID: 1921883</a:t>
            </a:r>
          </a:p>
          <a:p>
            <a:r>
              <a:rPr lang="en-US" dirty="0"/>
              <a:t>Name: </a:t>
            </a:r>
            <a:r>
              <a:rPr lang="en-US" dirty="0" err="1"/>
              <a:t>Ioan</a:t>
            </a:r>
            <a:r>
              <a:rPr lang="en-US" dirty="0"/>
              <a:t> Nemes</a:t>
            </a:r>
          </a:p>
          <a:p>
            <a:endParaRPr lang="en-US" dirty="0"/>
          </a:p>
        </p:txBody>
      </p:sp>
      <p:sp>
        <p:nvSpPr>
          <p:cNvPr id="4" name="TextBox 3">
            <a:extLst>
              <a:ext uri="{FF2B5EF4-FFF2-40B4-BE49-F238E27FC236}">
                <a16:creationId xmlns:a16="http://schemas.microsoft.com/office/drawing/2014/main" id="{49D9E8F6-36FB-F344-AF97-F281AE09ADBB}"/>
              </a:ext>
            </a:extLst>
          </p:cNvPr>
          <p:cNvSpPr txBox="1"/>
          <p:nvPr/>
        </p:nvSpPr>
        <p:spPr>
          <a:xfrm>
            <a:off x="2338755" y="2004647"/>
            <a:ext cx="7983414" cy="523220"/>
          </a:xfrm>
          <a:prstGeom prst="rect">
            <a:avLst/>
          </a:prstGeom>
          <a:noFill/>
        </p:spPr>
        <p:txBody>
          <a:bodyPr wrap="square" rtlCol="0">
            <a:spAutoFit/>
          </a:bodyPr>
          <a:lstStyle/>
          <a:p>
            <a:pPr algn="ctr"/>
            <a:r>
              <a:rPr lang="en-US" sz="2800" dirty="0">
                <a:solidFill>
                  <a:srgbClr val="FF0000"/>
                </a:solidFill>
              </a:rPr>
              <a:t>UK vs China challenges forming partnership</a:t>
            </a:r>
          </a:p>
        </p:txBody>
      </p:sp>
      <p:pic>
        <p:nvPicPr>
          <p:cNvPr id="6" name="Picture 5">
            <a:extLst>
              <a:ext uri="{FF2B5EF4-FFF2-40B4-BE49-F238E27FC236}">
                <a16:creationId xmlns:a16="http://schemas.microsoft.com/office/drawing/2014/main" id="{80C4316A-37D0-584B-A5BF-38AFAC557E5C}"/>
              </a:ext>
            </a:extLst>
          </p:cNvPr>
          <p:cNvPicPr>
            <a:picLocks noChangeAspect="1"/>
          </p:cNvPicPr>
          <p:nvPr/>
        </p:nvPicPr>
        <p:blipFill>
          <a:blip r:embed="rId2"/>
          <a:stretch>
            <a:fillRect/>
          </a:stretch>
        </p:blipFill>
        <p:spPr>
          <a:xfrm>
            <a:off x="5697416" y="2227293"/>
            <a:ext cx="4275992" cy="2850661"/>
          </a:xfrm>
          <a:prstGeom prst="rect">
            <a:avLst/>
          </a:prstGeom>
        </p:spPr>
      </p:pic>
      <p:pic>
        <p:nvPicPr>
          <p:cNvPr id="7" name="Picture 6">
            <a:extLst>
              <a:ext uri="{FF2B5EF4-FFF2-40B4-BE49-F238E27FC236}">
                <a16:creationId xmlns:a16="http://schemas.microsoft.com/office/drawing/2014/main" id="{F88685AB-2E76-6C4D-8F8E-BDC4B535DF6A}"/>
              </a:ext>
            </a:extLst>
          </p:cNvPr>
          <p:cNvPicPr>
            <a:picLocks noChangeAspect="1"/>
          </p:cNvPicPr>
          <p:nvPr/>
        </p:nvPicPr>
        <p:blipFill>
          <a:blip r:embed="rId3"/>
          <a:stretch>
            <a:fillRect/>
          </a:stretch>
        </p:blipFill>
        <p:spPr>
          <a:xfrm>
            <a:off x="2842176" y="2521914"/>
            <a:ext cx="2351820" cy="2255465"/>
          </a:xfrm>
          <a:prstGeom prst="rect">
            <a:avLst/>
          </a:prstGeom>
          <a:solidFill>
            <a:schemeClr val="accent2">
              <a:lumMod val="40000"/>
              <a:lumOff val="60000"/>
            </a:schemeClr>
          </a:solidFill>
          <a:effectLst>
            <a:outerShdw blurRad="50800" dir="7560000" algn="ctr" rotWithShape="0">
              <a:schemeClr val="accent2">
                <a:lumMod val="20000"/>
                <a:lumOff val="80000"/>
              </a:schemeClr>
            </a:outerShdw>
          </a:effectLst>
        </p:spPr>
      </p:pic>
    </p:spTree>
    <p:extLst>
      <p:ext uri="{BB962C8B-B14F-4D97-AF65-F5344CB8AC3E}">
        <p14:creationId xmlns:p14="http://schemas.microsoft.com/office/powerpoint/2010/main" val="42861092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CC5A2-161A-F24F-A26D-7295D3BB573C}"/>
              </a:ext>
            </a:extLst>
          </p:cNvPr>
          <p:cNvSpPr>
            <a:spLocks noGrp="1"/>
          </p:cNvSpPr>
          <p:nvPr>
            <p:ph type="title"/>
          </p:nvPr>
        </p:nvSpPr>
        <p:spPr/>
        <p:txBody>
          <a:bodyPr/>
          <a:lstStyle/>
          <a:p>
            <a:r>
              <a:rPr lang="en-US" dirty="0"/>
              <a:t>Historical Background UK-China Business Relations</a:t>
            </a:r>
          </a:p>
        </p:txBody>
      </p:sp>
      <p:sp>
        <p:nvSpPr>
          <p:cNvPr id="3" name="Content Placeholder 2">
            <a:extLst>
              <a:ext uri="{FF2B5EF4-FFF2-40B4-BE49-F238E27FC236}">
                <a16:creationId xmlns:a16="http://schemas.microsoft.com/office/drawing/2014/main" id="{A824D067-E4D0-C64E-A29C-05DAAA1FA5B5}"/>
              </a:ext>
            </a:extLst>
          </p:cNvPr>
          <p:cNvSpPr>
            <a:spLocks noGrp="1"/>
          </p:cNvSpPr>
          <p:nvPr>
            <p:ph idx="1"/>
          </p:nvPr>
        </p:nvSpPr>
        <p:spPr/>
        <p:txBody>
          <a:bodyPr/>
          <a:lstStyle/>
          <a:p>
            <a:r>
              <a:rPr lang="en-GB" dirty="0"/>
              <a:t>British companies have actively sought investment opportunities in China. They have capitalized on the immense potential of the Chinese market, establishing joint ventures, expanding operations, and tapping into the growing consumer base. The influx of British investment contributes to the development of industries in China and nurtures partnerships that foster knowledge transfer and technological advancements.</a:t>
            </a:r>
          </a:p>
          <a:p>
            <a:r>
              <a:rPr lang="en-GB" dirty="0"/>
              <a:t>When exploring opportunities for collaboration, it is important to identify areas of mutual interest and complementary strengths. For example, the UK’s prowess in financial services and innovative technology can align with China’s focus on fintech and digital innovation, leading to partnerships that revolutionize financial ecosystems and drive technological advancements.</a:t>
            </a:r>
            <a:endParaRPr lang="en-US" dirty="0"/>
          </a:p>
        </p:txBody>
      </p:sp>
    </p:spTree>
    <p:extLst>
      <p:ext uri="{BB962C8B-B14F-4D97-AF65-F5344CB8AC3E}">
        <p14:creationId xmlns:p14="http://schemas.microsoft.com/office/powerpoint/2010/main" val="990818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8D493-F965-724E-917D-2426200AD9AC}"/>
              </a:ext>
            </a:extLst>
          </p:cNvPr>
          <p:cNvSpPr>
            <a:spLocks noGrp="1"/>
          </p:cNvSpPr>
          <p:nvPr>
            <p:ph type="title"/>
          </p:nvPr>
        </p:nvSpPr>
        <p:spPr/>
        <p:txBody>
          <a:bodyPr/>
          <a:lstStyle/>
          <a:p>
            <a:r>
              <a:rPr lang="en-US" dirty="0"/>
              <a:t>Challenges </a:t>
            </a:r>
            <a:br>
              <a:rPr lang="en-US" dirty="0"/>
            </a:br>
            <a:r>
              <a:rPr lang="en-US" dirty="0"/>
              <a:t>Communication and Language</a:t>
            </a:r>
          </a:p>
        </p:txBody>
      </p:sp>
      <p:sp>
        <p:nvSpPr>
          <p:cNvPr id="3" name="Content Placeholder 2">
            <a:extLst>
              <a:ext uri="{FF2B5EF4-FFF2-40B4-BE49-F238E27FC236}">
                <a16:creationId xmlns:a16="http://schemas.microsoft.com/office/drawing/2014/main" id="{B16B82E7-77EB-EE4F-8F48-3B997BF9C008}"/>
              </a:ext>
            </a:extLst>
          </p:cNvPr>
          <p:cNvSpPr>
            <a:spLocks noGrp="1"/>
          </p:cNvSpPr>
          <p:nvPr>
            <p:ph idx="1"/>
          </p:nvPr>
        </p:nvSpPr>
        <p:spPr>
          <a:xfrm>
            <a:off x="2589211" y="2133599"/>
            <a:ext cx="9315573" cy="4583723"/>
          </a:xfrm>
        </p:spPr>
        <p:txBody>
          <a:bodyPr>
            <a:normAutofit/>
          </a:bodyPr>
          <a:lstStyle/>
          <a:p>
            <a:r>
              <a:rPr lang="en-US" b="1" dirty="0"/>
              <a:t>Language  Barrier</a:t>
            </a:r>
            <a:r>
              <a:rPr lang="en-US" dirty="0"/>
              <a:t>: UK-English  vs China-mandarin</a:t>
            </a:r>
          </a:p>
          <a:p>
            <a:r>
              <a:rPr lang="en-US" b="1" dirty="0"/>
              <a:t>Cultural differences: </a:t>
            </a:r>
            <a:r>
              <a:rPr lang="en-US" dirty="0"/>
              <a:t>Different customs, gestures and social norms. Potential for misinterpretations.</a:t>
            </a:r>
          </a:p>
          <a:p>
            <a:r>
              <a:rPr lang="en-US" b="1" dirty="0"/>
              <a:t>Communication Styles </a:t>
            </a:r>
            <a:r>
              <a:rPr lang="en-US" dirty="0"/>
              <a:t>: UK- indirect and subtle vs China direct and formal.</a:t>
            </a:r>
          </a:p>
          <a:p>
            <a:pPr marL="0" indent="0">
              <a:buNone/>
            </a:pPr>
            <a:r>
              <a:rPr lang="en-US" dirty="0"/>
              <a:t>Differences can cause communication breakdowns</a:t>
            </a:r>
          </a:p>
          <a:p>
            <a:r>
              <a:rPr lang="en-GB" b="1" dirty="0"/>
              <a:t>Internet Censorship</a:t>
            </a:r>
          </a:p>
          <a:p>
            <a:pPr marL="0" indent="0">
              <a:buNone/>
            </a:pPr>
            <a:r>
              <a:rPr lang="en-GB" dirty="0"/>
              <a:t>China’s Great Firewall restricts access to Western platforms.</a:t>
            </a:r>
          </a:p>
          <a:p>
            <a:pPr marL="0" indent="0">
              <a:buNone/>
            </a:pPr>
            <a:r>
              <a:rPr lang="en-GB" dirty="0"/>
              <a:t>Hinders open communication between the two countries.</a:t>
            </a:r>
          </a:p>
          <a:p>
            <a:r>
              <a:rPr lang="en-GB" b="1" dirty="0"/>
              <a:t> Diplomatic and Political Tensions</a:t>
            </a:r>
          </a:p>
          <a:p>
            <a:pPr marL="0" indent="0">
              <a:buNone/>
            </a:pPr>
            <a:r>
              <a:rPr lang="en-GB" dirty="0"/>
              <a:t>Disagreements on political issues.</a:t>
            </a:r>
          </a:p>
          <a:p>
            <a:pPr marL="0" indent="0">
              <a:buNone/>
            </a:pPr>
            <a:r>
              <a:rPr lang="en-GB" dirty="0"/>
              <a:t>Strained communication between governments and people.</a:t>
            </a:r>
          </a:p>
          <a:p>
            <a:endParaRPr lang="en-US" dirty="0"/>
          </a:p>
        </p:txBody>
      </p:sp>
    </p:spTree>
    <p:extLst>
      <p:ext uri="{BB962C8B-B14F-4D97-AF65-F5344CB8AC3E}">
        <p14:creationId xmlns:p14="http://schemas.microsoft.com/office/powerpoint/2010/main" val="901866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7DB8C-D6C7-C948-96B6-DC158C08EFDC}"/>
              </a:ext>
            </a:extLst>
          </p:cNvPr>
          <p:cNvSpPr>
            <a:spLocks noGrp="1"/>
          </p:cNvSpPr>
          <p:nvPr>
            <p:ph type="title"/>
          </p:nvPr>
        </p:nvSpPr>
        <p:spPr/>
        <p:txBody>
          <a:bodyPr/>
          <a:lstStyle/>
          <a:p>
            <a:r>
              <a:rPr lang="en-US" dirty="0"/>
              <a:t>Intercultural communication theories</a:t>
            </a:r>
            <a:br>
              <a:rPr lang="en-US" dirty="0"/>
            </a:br>
            <a:endParaRPr lang="en-US" dirty="0"/>
          </a:p>
        </p:txBody>
      </p:sp>
      <p:sp>
        <p:nvSpPr>
          <p:cNvPr id="3" name="Content Placeholder 2">
            <a:extLst>
              <a:ext uri="{FF2B5EF4-FFF2-40B4-BE49-F238E27FC236}">
                <a16:creationId xmlns:a16="http://schemas.microsoft.com/office/drawing/2014/main" id="{6C0D797D-FFBE-7241-90FE-6E31F073F7B7}"/>
              </a:ext>
            </a:extLst>
          </p:cNvPr>
          <p:cNvSpPr>
            <a:spLocks noGrp="1"/>
          </p:cNvSpPr>
          <p:nvPr>
            <p:ph idx="1"/>
          </p:nvPr>
        </p:nvSpPr>
        <p:spPr>
          <a:xfrm>
            <a:off x="1881554" y="1477108"/>
            <a:ext cx="9623058" cy="5380892"/>
          </a:xfrm>
        </p:spPr>
        <p:txBody>
          <a:bodyPr>
            <a:normAutofit/>
          </a:bodyPr>
          <a:lstStyle/>
          <a:p>
            <a:r>
              <a:rPr lang="en-US" b="1" dirty="0"/>
              <a:t>Cultural Dimensions Theory </a:t>
            </a:r>
          </a:p>
          <a:p>
            <a:pPr marL="0" indent="0">
              <a:buNone/>
            </a:pPr>
            <a:r>
              <a:rPr lang="en-GB" dirty="0"/>
              <a:t>Understanding and comparing cultural dimensions can help identify similarities and differences between the UK and China.</a:t>
            </a:r>
          </a:p>
          <a:p>
            <a:pPr marL="0" indent="0">
              <a:buNone/>
            </a:pPr>
            <a:r>
              <a:rPr lang="en-GB" dirty="0"/>
              <a:t>By recognizing each other’s values, beliefs, and communication styles, both countries can adapt their approaches to better collaborate.</a:t>
            </a:r>
          </a:p>
          <a:p>
            <a:pPr marL="0" indent="0">
              <a:buNone/>
            </a:pPr>
            <a:r>
              <a:rPr lang="en-GB" dirty="0"/>
              <a:t>For instance, acknowledging that the UK tends to value individualism while China emphasizes collectivism can inform how they approach teamwork and decision-making.</a:t>
            </a:r>
          </a:p>
          <a:p>
            <a:r>
              <a:rPr lang="en-GB" b="1" dirty="0"/>
              <a:t>Communication Accommodation Theory </a:t>
            </a:r>
          </a:p>
          <a:p>
            <a:pPr marL="0" indent="0">
              <a:buNone/>
            </a:pPr>
            <a:r>
              <a:rPr lang="en-GB" dirty="0"/>
              <a:t>This theory suggests that individuals adjust their communication styles to align with their conversational partner’s preferences.</a:t>
            </a:r>
          </a:p>
          <a:p>
            <a:pPr marL="0" indent="0">
              <a:buNone/>
            </a:pPr>
            <a:r>
              <a:rPr lang="en-GB" dirty="0"/>
              <a:t>Both the UK and China can engage in convergence, adapting their communication to bridge the cultural gap and create a more comfortable and effective communication environment.</a:t>
            </a:r>
          </a:p>
          <a:p>
            <a:pPr marL="0" indent="0">
              <a:buNone/>
            </a:pPr>
            <a:r>
              <a:rPr lang="en-GB" dirty="0"/>
              <a:t>Avoiding linguistic ethnocentrism is crucial, as it entails recognizing and valuing the other country’s language and communication patterns.</a:t>
            </a:r>
          </a:p>
          <a:p>
            <a:pPr marL="0" indent="0">
              <a:buNone/>
            </a:pPr>
            <a:endParaRPr lang="en-GB" b="1" dirty="0"/>
          </a:p>
          <a:p>
            <a:pPr marL="0" indent="0">
              <a:buNone/>
            </a:pPr>
            <a:endParaRPr lang="en-US" b="1" dirty="0"/>
          </a:p>
        </p:txBody>
      </p:sp>
    </p:spTree>
    <p:extLst>
      <p:ext uri="{BB962C8B-B14F-4D97-AF65-F5344CB8AC3E}">
        <p14:creationId xmlns:p14="http://schemas.microsoft.com/office/powerpoint/2010/main" val="3562997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76290-03A7-F540-82CD-9DA07DD84184}"/>
              </a:ext>
            </a:extLst>
          </p:cNvPr>
          <p:cNvSpPr>
            <a:spLocks noGrp="1"/>
          </p:cNvSpPr>
          <p:nvPr>
            <p:ph type="title"/>
          </p:nvPr>
        </p:nvSpPr>
        <p:spPr/>
        <p:txBody>
          <a:bodyPr/>
          <a:lstStyle/>
          <a:p>
            <a:r>
              <a:rPr lang="en-US" dirty="0"/>
              <a:t>Examples of communication theories applied</a:t>
            </a:r>
          </a:p>
        </p:txBody>
      </p:sp>
      <p:sp>
        <p:nvSpPr>
          <p:cNvPr id="3" name="Content Placeholder 2">
            <a:extLst>
              <a:ext uri="{FF2B5EF4-FFF2-40B4-BE49-F238E27FC236}">
                <a16:creationId xmlns:a16="http://schemas.microsoft.com/office/drawing/2014/main" id="{4F98E1D7-307B-7542-8D6A-85F842C2D56F}"/>
              </a:ext>
            </a:extLst>
          </p:cNvPr>
          <p:cNvSpPr>
            <a:spLocks noGrp="1"/>
          </p:cNvSpPr>
          <p:nvPr>
            <p:ph idx="1"/>
          </p:nvPr>
        </p:nvSpPr>
        <p:spPr>
          <a:xfrm>
            <a:off x="2589212" y="2133600"/>
            <a:ext cx="9602788" cy="4724400"/>
          </a:xfrm>
        </p:spPr>
        <p:txBody>
          <a:bodyPr/>
          <a:lstStyle/>
          <a:p>
            <a:r>
              <a:rPr lang="en-GB" b="1" dirty="0"/>
              <a:t>Cultural Dimensions Theory:</a:t>
            </a:r>
          </a:p>
          <a:p>
            <a:pPr marL="0" indent="0">
              <a:buNone/>
            </a:pPr>
            <a:r>
              <a:rPr lang="en-GB" dirty="0"/>
              <a:t>Example: The UK and China can use the Cultural Dimensions Theory to identify their differences and similarities. For instance, China’s collectivist culture emphasizes group harmony and loyalty, while the UK’s individualistic culture values personal achievements. Recognizing these differences can help them find ways to work together effectively and accommodate each other’s preferences in decision-making processes.</a:t>
            </a:r>
          </a:p>
          <a:p>
            <a:r>
              <a:rPr lang="en-GB" b="1" dirty="0"/>
              <a:t>Communication Accommodation Theory:</a:t>
            </a:r>
          </a:p>
          <a:p>
            <a:pPr marL="0" indent="0">
              <a:buNone/>
            </a:pPr>
            <a:r>
              <a:rPr lang="en-GB" dirty="0"/>
              <a:t>Example: In a joint UK-China business venture, team members from both countries can practice convergence, adapting their communication styles to one another. For instance, the Chinese team members might use more explicit and direct language when communicating with their British counterparts, while the UK team members could adapt to a more indirect and polite communication style to respect Chinese cultural norms.</a:t>
            </a:r>
            <a:endParaRPr lang="en-US" b="1" dirty="0"/>
          </a:p>
        </p:txBody>
      </p:sp>
    </p:spTree>
    <p:extLst>
      <p:ext uri="{BB962C8B-B14F-4D97-AF65-F5344CB8AC3E}">
        <p14:creationId xmlns:p14="http://schemas.microsoft.com/office/powerpoint/2010/main" val="3297718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C8FC6-E577-FF4E-8E6A-CB0213F5999B}"/>
              </a:ext>
            </a:extLst>
          </p:cNvPr>
          <p:cNvSpPr>
            <a:spLocks noGrp="1"/>
          </p:cNvSpPr>
          <p:nvPr>
            <p:ph type="title"/>
          </p:nvPr>
        </p:nvSpPr>
        <p:spPr/>
        <p:txBody>
          <a:bodyPr/>
          <a:lstStyle/>
          <a:p>
            <a:r>
              <a:rPr lang="en-US" dirty="0"/>
              <a:t>Establish great partnership between UK and China (recommendations) </a:t>
            </a:r>
          </a:p>
        </p:txBody>
      </p:sp>
      <p:sp>
        <p:nvSpPr>
          <p:cNvPr id="3" name="Content Placeholder 2">
            <a:extLst>
              <a:ext uri="{FF2B5EF4-FFF2-40B4-BE49-F238E27FC236}">
                <a16:creationId xmlns:a16="http://schemas.microsoft.com/office/drawing/2014/main" id="{8B9FF699-B3F0-4148-9391-8AA8DC984809}"/>
              </a:ext>
            </a:extLst>
          </p:cNvPr>
          <p:cNvSpPr>
            <a:spLocks noGrp="1"/>
          </p:cNvSpPr>
          <p:nvPr>
            <p:ph idx="1"/>
          </p:nvPr>
        </p:nvSpPr>
        <p:spPr/>
        <p:txBody>
          <a:bodyPr/>
          <a:lstStyle/>
          <a:p>
            <a:r>
              <a:rPr lang="en-GB" b="1" dirty="0"/>
              <a:t>Cultivate Cultural Awareness:</a:t>
            </a:r>
          </a:p>
          <a:p>
            <a:pPr marL="0" indent="0">
              <a:buNone/>
            </a:pPr>
            <a:r>
              <a:rPr lang="en-GB" dirty="0"/>
              <a:t>Offer cross-cultural training and education to individuals involved in the partnership.</a:t>
            </a:r>
          </a:p>
          <a:p>
            <a:pPr marL="0" indent="0">
              <a:buNone/>
            </a:pPr>
            <a:r>
              <a:rPr lang="en-GB" dirty="0"/>
              <a:t>Understand the historical and societal contexts of both countries to appreciate their perspectives better.</a:t>
            </a:r>
          </a:p>
          <a:p>
            <a:r>
              <a:rPr lang="en-GB" dirty="0"/>
              <a:t> </a:t>
            </a:r>
            <a:r>
              <a:rPr lang="en-GB" b="1" dirty="0"/>
              <a:t>Promote Active Listening:</a:t>
            </a:r>
          </a:p>
          <a:p>
            <a:pPr marL="0" indent="0">
              <a:buNone/>
            </a:pPr>
            <a:r>
              <a:rPr lang="en-GB" dirty="0"/>
              <a:t>Encourage active listening and empathy to understand each other’s viewpoints without judgment.</a:t>
            </a:r>
          </a:p>
          <a:p>
            <a:pPr marL="0" indent="0">
              <a:buNone/>
            </a:pPr>
            <a:r>
              <a:rPr lang="en-GB" dirty="0"/>
              <a:t>Avoid making assumptions based on cultural stereotypes.</a:t>
            </a:r>
          </a:p>
          <a:p>
            <a:endParaRPr lang="en-US" dirty="0"/>
          </a:p>
        </p:txBody>
      </p:sp>
    </p:spTree>
    <p:extLst>
      <p:ext uri="{BB962C8B-B14F-4D97-AF65-F5344CB8AC3E}">
        <p14:creationId xmlns:p14="http://schemas.microsoft.com/office/powerpoint/2010/main" val="3838291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2FD1B-6007-324A-B613-5E560DA2F6A7}"/>
              </a:ext>
            </a:extLst>
          </p:cNvPr>
          <p:cNvSpPr>
            <a:spLocks noGrp="1"/>
          </p:cNvSpPr>
          <p:nvPr>
            <p:ph type="title"/>
          </p:nvPr>
        </p:nvSpPr>
        <p:spPr/>
        <p:txBody>
          <a:bodyPr/>
          <a:lstStyle/>
          <a:p>
            <a:r>
              <a:rPr lang="en-US" dirty="0"/>
              <a:t>Establish great partnership between UK and China</a:t>
            </a:r>
          </a:p>
        </p:txBody>
      </p:sp>
      <p:sp>
        <p:nvSpPr>
          <p:cNvPr id="3" name="Content Placeholder 2">
            <a:extLst>
              <a:ext uri="{FF2B5EF4-FFF2-40B4-BE49-F238E27FC236}">
                <a16:creationId xmlns:a16="http://schemas.microsoft.com/office/drawing/2014/main" id="{A23F990E-CFC0-7948-BBE6-50FE561B3583}"/>
              </a:ext>
            </a:extLst>
          </p:cNvPr>
          <p:cNvSpPr>
            <a:spLocks noGrp="1"/>
          </p:cNvSpPr>
          <p:nvPr>
            <p:ph idx="1"/>
          </p:nvPr>
        </p:nvSpPr>
        <p:spPr>
          <a:xfrm>
            <a:off x="2589212" y="2133599"/>
            <a:ext cx="9602788" cy="4583723"/>
          </a:xfrm>
        </p:spPr>
        <p:txBody>
          <a:bodyPr>
            <a:normAutofit/>
          </a:bodyPr>
          <a:lstStyle/>
          <a:p>
            <a:r>
              <a:rPr lang="en-GB" b="1" dirty="0"/>
              <a:t>Flexible Communication Strategies:</a:t>
            </a:r>
          </a:p>
          <a:p>
            <a:pPr marL="0" indent="0">
              <a:buNone/>
            </a:pPr>
            <a:r>
              <a:rPr lang="en-GB" dirty="0"/>
              <a:t>Be open to modifying communication styles to accommodate each other’s preferences.</a:t>
            </a:r>
          </a:p>
          <a:p>
            <a:pPr marL="0" indent="0">
              <a:buNone/>
            </a:pPr>
            <a:r>
              <a:rPr lang="en-GB" dirty="0"/>
              <a:t>Seek common ground to build trust and rapport.</a:t>
            </a:r>
          </a:p>
          <a:p>
            <a:r>
              <a:rPr lang="en-GB" b="1" dirty="0"/>
              <a:t>Emphasize Non-Verbal Communication:</a:t>
            </a:r>
          </a:p>
          <a:p>
            <a:pPr marL="0" indent="0">
              <a:buNone/>
            </a:pPr>
            <a:r>
              <a:rPr lang="en-GB" dirty="0"/>
              <a:t>Pay attention to non-verbal cues and gestures, as they often carry cultural significance.</a:t>
            </a:r>
          </a:p>
          <a:p>
            <a:pPr marL="0" indent="0">
              <a:buNone/>
            </a:pPr>
            <a:r>
              <a:rPr lang="en-GB" dirty="0"/>
              <a:t>Clarify any potential misunderstandings related to body language.</a:t>
            </a:r>
          </a:p>
          <a:p>
            <a:r>
              <a:rPr lang="en-GB" b="1" dirty="0"/>
              <a:t>Patience and Respect:</a:t>
            </a:r>
          </a:p>
          <a:p>
            <a:pPr marL="0" indent="0">
              <a:buNone/>
            </a:pPr>
            <a:r>
              <a:rPr lang="en-GB" dirty="0"/>
              <a:t>Building a successful partnership takes time, patience, and mutual respect.</a:t>
            </a:r>
          </a:p>
          <a:p>
            <a:pPr marL="0" indent="0">
              <a:buNone/>
            </a:pPr>
            <a:r>
              <a:rPr lang="en-GB" dirty="0"/>
              <a:t>Accept that differences exist and focus on finding innovative ways to leverage them positively.</a:t>
            </a:r>
          </a:p>
          <a:p>
            <a:endParaRPr lang="en-US" dirty="0"/>
          </a:p>
        </p:txBody>
      </p:sp>
    </p:spTree>
    <p:extLst>
      <p:ext uri="{BB962C8B-B14F-4D97-AF65-F5344CB8AC3E}">
        <p14:creationId xmlns:p14="http://schemas.microsoft.com/office/powerpoint/2010/main" val="2388744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E58F4-6A22-6647-801F-5E4403495C65}"/>
              </a:ext>
            </a:extLst>
          </p:cNvPr>
          <p:cNvSpPr>
            <a:spLocks noGrp="1"/>
          </p:cNvSpPr>
          <p:nvPr>
            <p:ph type="title"/>
          </p:nvPr>
        </p:nvSpPr>
        <p:spPr/>
        <p:txBody>
          <a:bodyPr/>
          <a:lstStyle/>
          <a:p>
            <a:r>
              <a:rPr lang="en-US" dirty="0"/>
              <a:t>Business Communications Solutions</a:t>
            </a:r>
          </a:p>
        </p:txBody>
      </p:sp>
      <p:sp>
        <p:nvSpPr>
          <p:cNvPr id="3" name="Content Placeholder 2">
            <a:extLst>
              <a:ext uri="{FF2B5EF4-FFF2-40B4-BE49-F238E27FC236}">
                <a16:creationId xmlns:a16="http://schemas.microsoft.com/office/drawing/2014/main" id="{D9A10642-E717-574E-A4CD-02C78DAC681E}"/>
              </a:ext>
            </a:extLst>
          </p:cNvPr>
          <p:cNvSpPr>
            <a:spLocks noGrp="1"/>
          </p:cNvSpPr>
          <p:nvPr>
            <p:ph idx="1"/>
          </p:nvPr>
        </p:nvSpPr>
        <p:spPr>
          <a:xfrm>
            <a:off x="1916723" y="1459523"/>
            <a:ext cx="10275277" cy="5398477"/>
          </a:xfrm>
        </p:spPr>
        <p:txBody>
          <a:bodyPr/>
          <a:lstStyle/>
          <a:p>
            <a:r>
              <a:rPr lang="en-GB" b="1" dirty="0"/>
              <a:t>Cultural Sensitivity Workshops</a:t>
            </a:r>
          </a:p>
          <a:p>
            <a:pPr marL="0" indent="0">
              <a:buNone/>
            </a:pPr>
            <a:r>
              <a:rPr lang="en-GB" dirty="0"/>
              <a:t>Conduct interactive workshops that explore the cultural differences and similarities between the UK and China. Participants can learn about communication styles, negotiation approaches, and business etiquette in both cultures.</a:t>
            </a:r>
          </a:p>
          <a:p>
            <a:r>
              <a:rPr lang="en-GB" b="1" dirty="0"/>
              <a:t>Language Training</a:t>
            </a:r>
          </a:p>
          <a:p>
            <a:pPr marL="0" indent="0">
              <a:buNone/>
            </a:pPr>
            <a:r>
              <a:rPr lang="en-GB" dirty="0"/>
              <a:t>Offer language classes or language exchange opportunities to improve language proficiency. This will enable team members to communicate more effectively and build rapport with their counterparts.</a:t>
            </a:r>
          </a:p>
          <a:p>
            <a:r>
              <a:rPr lang="en-GB" b="1" dirty="0"/>
              <a:t>Cultural Liaisons</a:t>
            </a:r>
          </a:p>
          <a:p>
            <a:pPr marL="0" indent="0">
              <a:buNone/>
            </a:pPr>
            <a:r>
              <a:rPr lang="en-GB" dirty="0"/>
              <a:t>Designate cultural liaisons within the teams to act as intermediaries. They can provide insights and advice on cultural matters and facilitate smooth communication.</a:t>
            </a:r>
          </a:p>
          <a:p>
            <a:r>
              <a:rPr lang="en-GB" b="1" dirty="0"/>
              <a:t>Supportive Organizational Culture</a:t>
            </a:r>
            <a:endParaRPr lang="en-GB" dirty="0"/>
          </a:p>
          <a:p>
            <a:pPr marL="0" indent="0">
              <a:buNone/>
            </a:pPr>
            <a:r>
              <a:rPr lang="en-GB" dirty="0"/>
              <a:t>Encourage a supportive and inclusive organizational culture that values diversity and fosters open communication.</a:t>
            </a:r>
            <a:endParaRPr lang="en-GB" b="1" dirty="0"/>
          </a:p>
        </p:txBody>
      </p:sp>
    </p:spTree>
    <p:extLst>
      <p:ext uri="{BB962C8B-B14F-4D97-AF65-F5344CB8AC3E}">
        <p14:creationId xmlns:p14="http://schemas.microsoft.com/office/powerpoint/2010/main" val="3815523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A0A7C-37D5-FC43-887A-B6F31FFF845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A3911A6-6EAF-3548-871D-66B6B0DB0447}"/>
              </a:ext>
            </a:extLst>
          </p:cNvPr>
          <p:cNvSpPr>
            <a:spLocks noGrp="1"/>
          </p:cNvSpPr>
          <p:nvPr>
            <p:ph idx="1"/>
          </p:nvPr>
        </p:nvSpPr>
        <p:spPr>
          <a:xfrm>
            <a:off x="1424353" y="1494692"/>
            <a:ext cx="10480431" cy="5363308"/>
          </a:xfrm>
        </p:spPr>
        <p:txBody>
          <a:bodyPr>
            <a:normAutofit fontScale="85000" lnSpcReduction="20000"/>
          </a:bodyPr>
          <a:lstStyle/>
          <a:p>
            <a:r>
              <a:rPr lang="en-GB" dirty="0"/>
              <a:t>Anon, (2023). </a:t>
            </a:r>
            <a:r>
              <a:rPr lang="en-GB" i="1" dirty="0"/>
              <a:t>UK-China Business Relations: Opportunities &amp; Challenges 2023</a:t>
            </a:r>
            <a:r>
              <a:rPr lang="en-GB" dirty="0"/>
              <a:t>. [online] Available at: </a:t>
            </a:r>
            <a:r>
              <a:rPr lang="en-GB" dirty="0">
                <a:hlinkClick r:id="rId2"/>
              </a:rPr>
              <a:t>https://lawdit.co.uk/readingroom/uk-china-business-relations-challenges</a:t>
            </a:r>
            <a:r>
              <a:rPr lang="en-GB" dirty="0"/>
              <a:t> [Accessed 25 Jul. 2023].</a:t>
            </a:r>
          </a:p>
          <a:p>
            <a:r>
              <a:rPr lang="en-GB" dirty="0"/>
              <a:t>‌Liu, C., Lu, J. and Zhan, Y. (2021). Cultural differences in business negotiations between China and the UK’ (from the 6th International conference on modern management and education technology, </a:t>
            </a:r>
            <a:r>
              <a:rPr lang="en-GB" dirty="0" err="1"/>
              <a:t>Hunlunbuir</a:t>
            </a:r>
            <a:r>
              <a:rPr lang="en-GB" dirty="0"/>
              <a:t>. </a:t>
            </a:r>
            <a:r>
              <a:rPr lang="en-GB" i="1" dirty="0"/>
              <a:t>Advances in Social Science, Education and Humanities Research</a:t>
            </a:r>
            <a:r>
              <a:rPr lang="en-GB" dirty="0"/>
              <a:t>, [online] 582, pp.433–437. Available at: </a:t>
            </a:r>
            <a:r>
              <a:rPr lang="en-GB" dirty="0">
                <a:hlinkClick r:id="rId3"/>
              </a:rPr>
              <a:t>https://hau.repository.guildhe.ac.uk/id/eprint/17763/1/Chuanqi%20Liu%20Cultural%20differences%20UPLOAD.pdf</a:t>
            </a:r>
            <a:r>
              <a:rPr lang="en-GB" dirty="0"/>
              <a:t>.</a:t>
            </a:r>
          </a:p>
          <a:p>
            <a:endParaRPr lang="en-GB" dirty="0"/>
          </a:p>
          <a:p>
            <a:r>
              <a:rPr lang="en-GB" dirty="0" err="1"/>
              <a:t>www.fmprc.gov.cn</a:t>
            </a:r>
            <a:r>
              <a:rPr lang="en-GB" dirty="0"/>
              <a:t>. (n.d.). </a:t>
            </a:r>
            <a:r>
              <a:rPr lang="en-GB" i="1" dirty="0"/>
              <a:t>All-round Partnership Between China and UK</a:t>
            </a:r>
            <a:r>
              <a:rPr lang="en-GB" dirty="0"/>
              <a:t>. [online] Available at: </a:t>
            </a:r>
            <a:r>
              <a:rPr lang="en-GB" dirty="0">
                <a:hlinkClick r:id="rId4"/>
              </a:rPr>
              <a:t>https://www.fmprc.gov.cn/eng/ziliao_665539/3602_665543/3604_665547/200011/t20001117_697891.html</a:t>
            </a:r>
            <a:endParaRPr lang="en-GB" dirty="0"/>
          </a:p>
          <a:p>
            <a:endParaRPr lang="en-GB" dirty="0"/>
          </a:p>
          <a:p>
            <a:r>
              <a:rPr lang="en-GB" dirty="0"/>
              <a:t>‌</a:t>
            </a:r>
            <a:r>
              <a:rPr lang="en-GB" dirty="0" err="1"/>
              <a:t>Koleśnik</a:t>
            </a:r>
            <a:r>
              <a:rPr lang="en-GB" dirty="0"/>
              <a:t>, K. (2013). The role of culture in accounting in the light of Hofstede’s, </a:t>
            </a:r>
            <a:r>
              <a:rPr lang="en-GB" dirty="0" err="1"/>
              <a:t>Gray’s</a:t>
            </a:r>
            <a:r>
              <a:rPr lang="en-GB" dirty="0"/>
              <a:t> and Schwartz’s cultural dimensions theories: A literature review. </a:t>
            </a:r>
            <a:r>
              <a:rPr lang="en-GB" i="1" dirty="0"/>
              <a:t>e-</a:t>
            </a:r>
            <a:r>
              <a:rPr lang="en-GB" i="1" dirty="0" err="1"/>
              <a:t>Finanse</a:t>
            </a:r>
            <a:r>
              <a:rPr lang="en-GB" i="1" dirty="0"/>
              <a:t>: Financial Internet Quarterly</a:t>
            </a:r>
            <a:r>
              <a:rPr lang="en-GB" dirty="0"/>
              <a:t>, [online] 9(3), pp.33–41. Available at: </a:t>
            </a:r>
            <a:r>
              <a:rPr lang="en-GB" dirty="0">
                <a:hlinkClick r:id="rId5"/>
              </a:rPr>
              <a:t>https://www.econstor.eu/handle/10419/147075</a:t>
            </a:r>
            <a:r>
              <a:rPr lang="en-GB" dirty="0"/>
              <a:t>.</a:t>
            </a:r>
          </a:p>
          <a:p>
            <a:endParaRPr lang="en-GB" dirty="0"/>
          </a:p>
          <a:p>
            <a:r>
              <a:rPr lang="en-GB" dirty="0"/>
              <a:t>‌Whaley, B.B. and </a:t>
            </a:r>
            <a:r>
              <a:rPr lang="en-GB" dirty="0" err="1"/>
              <a:t>Samter</a:t>
            </a:r>
            <a:r>
              <a:rPr lang="en-GB" dirty="0"/>
              <a:t>, W. (2013). </a:t>
            </a:r>
            <a:r>
              <a:rPr lang="en-GB" i="1" dirty="0"/>
              <a:t>Explaining Communication: Contemporary Theories and Exemplars</a:t>
            </a:r>
            <a:r>
              <a:rPr lang="en-GB" dirty="0"/>
              <a:t>. [online] </a:t>
            </a:r>
            <a:r>
              <a:rPr lang="en-GB" i="1" dirty="0"/>
              <a:t>Google Books</a:t>
            </a:r>
            <a:r>
              <a:rPr lang="en-GB" dirty="0"/>
              <a:t>. Routledge. Available at: https://</a:t>
            </a:r>
            <a:r>
              <a:rPr lang="en-GB" dirty="0" err="1"/>
              <a:t>books.google.co.uk</a:t>
            </a:r>
            <a:r>
              <a:rPr lang="en-GB" dirty="0"/>
              <a:t>/</a:t>
            </a:r>
            <a:r>
              <a:rPr lang="en-GB" dirty="0" err="1"/>
              <a:t>books?hl</a:t>
            </a:r>
            <a:r>
              <a:rPr lang="en-GB" dirty="0"/>
              <a:t>=</a:t>
            </a:r>
            <a:r>
              <a:rPr lang="en-GB" dirty="0" err="1"/>
              <a:t>en&amp;lr</a:t>
            </a:r>
            <a:r>
              <a:rPr lang="en-GB" dirty="0"/>
              <a:t>=&amp;id=7CkUUXK3j-kC&amp;oi=</a:t>
            </a:r>
            <a:r>
              <a:rPr lang="en-GB" dirty="0" err="1"/>
              <a:t>fnd&amp;pg</a:t>
            </a:r>
            <a:r>
              <a:rPr lang="en-GB" dirty="0"/>
              <a:t>=PT434&amp;dq=</a:t>
            </a:r>
            <a:r>
              <a:rPr lang="en-GB" dirty="0" err="1"/>
              <a:t>Giles+cultural+dimensions+theory&amp;ots</a:t>
            </a:r>
            <a:r>
              <a:rPr lang="en-GB" dirty="0"/>
              <a:t>=ZG1o1VmSiz&amp;sig=uMChhVI_A3M5DCHIonAJlkA537k#v=</a:t>
            </a:r>
            <a:r>
              <a:rPr lang="en-GB" dirty="0" err="1"/>
              <a:t>onepage&amp;q</a:t>
            </a:r>
            <a:r>
              <a:rPr lang="en-GB" dirty="0"/>
              <a:t>=Giles%20cultural%20dimensions%20theory&amp;f=false [Accessed 25 Jul. 2023].</a:t>
            </a:r>
          </a:p>
          <a:p>
            <a:pPr marL="0" indent="0">
              <a:buNone/>
            </a:pPr>
            <a:r>
              <a:rPr lang="en-GB" dirty="0"/>
              <a:t>‌</a:t>
            </a:r>
          </a:p>
          <a:p>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116750724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{0DB14CFB-48DB-4B4D-9859-033DF3BD567F}tf10001069</Template>
  <TotalTime>226</TotalTime>
  <Words>1122</Words>
  <Application>Microsoft Macintosh PowerPoint</Application>
  <PresentationFormat>Widescreen</PresentationFormat>
  <Paragraphs>71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Wisp</vt:lpstr>
      <vt:lpstr>International Business Management</vt:lpstr>
      <vt:lpstr>Historical Background UK-China Business Relations</vt:lpstr>
      <vt:lpstr>Challenges  Communication and Language</vt:lpstr>
      <vt:lpstr>Intercultural communication theories </vt:lpstr>
      <vt:lpstr>Examples of communication theories applied</vt:lpstr>
      <vt:lpstr>Establish great partnership between UK and China (recommendations) </vt:lpstr>
      <vt:lpstr>Establish great partnership between UK and China</vt:lpstr>
      <vt:lpstr>Business Communications Solutions</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Management</dc:title>
  <dc:creator>Raluca Narcisa</dc:creator>
  <cp:lastModifiedBy>Raluca Narcisa</cp:lastModifiedBy>
  <cp:revision>8</cp:revision>
  <dcterms:created xsi:type="dcterms:W3CDTF">2023-07-25T16:05:03Z</dcterms:created>
  <dcterms:modified xsi:type="dcterms:W3CDTF">2023-07-25T19:51:36Z</dcterms:modified>
</cp:coreProperties>
</file>