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2" r:id="rId10"/>
    <p:sldId id="265" r:id="rId11"/>
    <p:sldId id="268" r:id="rId12"/>
    <p:sldId id="266" r:id="rId13"/>
    <p:sldId id="269" r:id="rId14"/>
    <p:sldId id="270"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0" d="100"/>
          <a:sy n="40" d="100"/>
        </p:scale>
        <p:origin x="-82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71CF328D-283F-47D9-9076-36FA39F1C0CC}" type="datetimeFigureOut">
              <a:rPr lang="en-GB" smtClean="0"/>
              <a:pPr/>
              <a:t>13/03/2013</a:t>
            </a:fld>
            <a:endParaRPr lang="en-GB"/>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GB"/>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9584555E-0C52-4F07-B8C3-851C7777230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1CF328D-283F-47D9-9076-36FA39F1C0CC}" type="datetimeFigureOut">
              <a:rPr lang="en-GB" smtClean="0"/>
              <a:pPr/>
              <a:t>13/03/2013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84555E-0C52-4F07-B8C3-851C7777230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71CF328D-283F-47D9-9076-36FA39F1C0CC}" type="datetimeFigureOut">
              <a:rPr lang="en-GB" smtClean="0"/>
              <a:pPr/>
              <a:t>13/03/2013</a:t>
            </a:fld>
            <a:endParaRPr lang="en-GB"/>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GB"/>
          </a:p>
        </p:txBody>
      </p:sp>
      <p:sp>
        <p:nvSpPr>
          <p:cNvPr id="6" name="Slide Number Placeholder 5"/>
          <p:cNvSpPr>
            <a:spLocks noGrp="1"/>
          </p:cNvSpPr>
          <p:nvPr>
            <p:ph type="sldNum" sz="quarter" idx="12"/>
          </p:nvPr>
        </p:nvSpPr>
        <p:spPr>
          <a:xfrm>
            <a:off x="6733952" y="6555112"/>
            <a:ext cx="588336" cy="228600"/>
          </a:xfrm>
        </p:spPr>
        <p:txBody>
          <a:bodyPr/>
          <a:lstStyle>
            <a:extLst/>
          </a:lstStyle>
          <a:p>
            <a:fld id="{9584555E-0C52-4F07-B8C3-851C7777230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1CF328D-283F-47D9-9076-36FA39F1C0CC}" type="datetimeFigureOut">
              <a:rPr lang="en-GB" smtClean="0"/>
              <a:pPr/>
              <a:t>13/03/2013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584555E-0C52-4F07-B8C3-851C7777230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71CF328D-283F-47D9-9076-36FA39F1C0CC}" type="datetimeFigureOut">
              <a:rPr lang="en-GB" smtClean="0"/>
              <a:pPr/>
              <a:t>13/03/2013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9584555E-0C52-4F07-B8C3-851C7777230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71CF328D-283F-47D9-9076-36FA39F1C0CC}" type="datetimeFigureOut">
              <a:rPr lang="en-GB" smtClean="0"/>
              <a:pPr/>
              <a:t>13/03/2013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9584555E-0C52-4F07-B8C3-851C7777230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71CF328D-283F-47D9-9076-36FA39F1C0CC}" type="datetimeFigureOut">
              <a:rPr lang="en-GB" smtClean="0"/>
              <a:pPr/>
              <a:t>13/03/2013</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GB"/>
          </a:p>
        </p:txBody>
      </p:sp>
      <p:sp>
        <p:nvSpPr>
          <p:cNvPr id="4" name="Slide Number Placeholder 3"/>
          <p:cNvSpPr>
            <a:spLocks noGrp="1"/>
          </p:cNvSpPr>
          <p:nvPr>
            <p:ph type="sldNum" sz="quarter" idx="12"/>
          </p:nvPr>
        </p:nvSpPr>
        <p:spPr/>
        <p:txBody>
          <a:bodyPr/>
          <a:lstStyle>
            <a:extLst/>
          </a:lstStyle>
          <a:p>
            <a:fld id="{9584555E-0C52-4F07-B8C3-851C7777230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71CF328D-283F-47D9-9076-36FA39F1C0CC}" type="datetimeFigureOut">
              <a:rPr lang="en-GB" smtClean="0"/>
              <a:pPr/>
              <a:t>13/03/2013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584555E-0C52-4F07-B8C3-851C7777230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71CF328D-283F-47D9-9076-36FA39F1C0CC}" type="datetimeFigureOut">
              <a:rPr lang="en-GB" smtClean="0"/>
              <a:pPr/>
              <a:t>13/03/2013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584555E-0C52-4F07-B8C3-851C7777230B}" type="slidenum">
              <a:rPr lang="en-GB" smtClean="0"/>
              <a:pPr/>
              <a:t>‹#›</a:t>
            </a:fld>
            <a:endParaRPr lang="en-GB"/>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1CF328D-283F-47D9-9076-36FA39F1C0CC}" type="datetimeFigureOut">
              <a:rPr lang="en-GB" smtClean="0"/>
              <a:pPr/>
              <a:t>13/03/2013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584555E-0C52-4F07-B8C3-851C7777230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extLst/>
          </a:lstStyle>
          <a:p>
            <a:fld id="{71CF328D-283F-47D9-9076-36FA39F1C0CC}" type="datetimeFigureOut">
              <a:rPr lang="en-GB" smtClean="0"/>
              <a:pPr/>
              <a:t>13/03/2013</a:t>
            </a:fld>
            <a:endParaRPr lang="en-GB"/>
          </a:p>
        </p:txBody>
      </p:sp>
      <p:sp>
        <p:nvSpPr>
          <p:cNvPr id="5" name="Footer Placeholder 4"/>
          <p:cNvSpPr>
            <a:spLocks noGrp="1"/>
          </p:cNvSpPr>
          <p:nvPr>
            <p:ph type="ftr" sz="quarter" idx="11"/>
          </p:nvPr>
        </p:nvSpPr>
        <p:spPr>
          <a:xfrm>
            <a:off x="457200" y="6556248"/>
            <a:ext cx="3657600" cy="228600"/>
          </a:xfrm>
        </p:spPr>
        <p:txBody>
          <a:bodyPr/>
          <a:lstStyle>
            <a:extLst/>
          </a:lstStyle>
          <a:p>
            <a:endParaRPr lang="en-GB"/>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9584555E-0C52-4F07-B8C3-851C7777230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71CF328D-283F-47D9-9076-36FA39F1C0CC}" type="datetimeFigureOut">
              <a:rPr lang="en-GB" smtClean="0"/>
              <a:pPr/>
              <a:t>13/03/2013</a:t>
            </a:fld>
            <a:endParaRPr lang="en-GB"/>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GB"/>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9584555E-0C52-4F07-B8C3-851C7777230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Celtic Manor Ryder Cup</a:t>
            </a:r>
            <a:endParaRPr lang="en-GB" dirty="0"/>
          </a:p>
        </p:txBody>
      </p:sp>
      <p:sp>
        <p:nvSpPr>
          <p:cNvPr id="3" name="Subtitle 2"/>
          <p:cNvSpPr>
            <a:spLocks noGrp="1"/>
          </p:cNvSpPr>
          <p:nvPr>
            <p:ph type="subTitle" idx="1"/>
          </p:nvPr>
        </p:nvSpPr>
        <p:spPr/>
        <p:txBody>
          <a:bodyPr/>
          <a:lstStyle/>
          <a:p>
            <a:r>
              <a:rPr lang="en-GB" dirty="0" smtClean="0"/>
              <a:t>2010</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Impact Assessment</a:t>
            </a:r>
            <a:endParaRPr lang="en-GB" dirty="0"/>
          </a:p>
        </p:txBody>
      </p:sp>
      <p:sp>
        <p:nvSpPr>
          <p:cNvPr id="3" name="Content Placeholder 2"/>
          <p:cNvSpPr>
            <a:spLocks noGrp="1"/>
          </p:cNvSpPr>
          <p:nvPr>
            <p:ph idx="1"/>
          </p:nvPr>
        </p:nvSpPr>
        <p:spPr/>
        <p:txBody>
          <a:bodyPr/>
          <a:lstStyle/>
          <a:p>
            <a:r>
              <a:rPr lang="en-GB" dirty="0" smtClean="0"/>
              <a:t>Local impacts</a:t>
            </a:r>
          </a:p>
          <a:p>
            <a:r>
              <a:rPr lang="en-GB" dirty="0" smtClean="0"/>
              <a:t>National Impacts</a:t>
            </a:r>
          </a:p>
          <a:p>
            <a:r>
              <a:rPr lang="en-GB" dirty="0" smtClean="0"/>
              <a:t>International</a:t>
            </a:r>
          </a:p>
          <a:p>
            <a:r>
              <a:rPr lang="en-GB" dirty="0" smtClean="0"/>
              <a:t>18</a:t>
            </a:r>
            <a:r>
              <a:rPr lang="en-GB" dirty="0"/>
              <a:t>% </a:t>
            </a:r>
            <a:r>
              <a:rPr lang="en-GB" dirty="0" smtClean="0"/>
              <a:t>of spectators </a:t>
            </a:r>
            <a:r>
              <a:rPr lang="en-GB" dirty="0"/>
              <a:t>came from </a:t>
            </a:r>
            <a:r>
              <a:rPr lang="en-GB" dirty="0" smtClean="0"/>
              <a:t>overseas</a:t>
            </a:r>
          </a:p>
          <a:p>
            <a:r>
              <a:rPr lang="en-GB" dirty="0" smtClean="0"/>
              <a:t>18 % of Corporate </a:t>
            </a:r>
            <a:r>
              <a:rPr lang="en-GB" dirty="0"/>
              <a:t>guests </a:t>
            </a:r>
            <a:r>
              <a:rPr lang="en-GB" dirty="0" smtClean="0"/>
              <a:t>from overseas </a:t>
            </a:r>
          </a:p>
          <a:p>
            <a:r>
              <a:rPr lang="en-GB" dirty="0" smtClean="0"/>
              <a:t>10% of volunteers from overseas</a:t>
            </a:r>
          </a:p>
          <a:p>
            <a:r>
              <a:rPr lang="en-GB" dirty="0" smtClean="0"/>
              <a:t>Economic impact target was £73m</a:t>
            </a:r>
            <a:endParaRPr lang="en-GB" dirty="0"/>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Stakeholders</a:t>
            </a:r>
            <a:endParaRPr lang="en-GB" dirty="0"/>
          </a:p>
        </p:txBody>
      </p:sp>
      <p:sp>
        <p:nvSpPr>
          <p:cNvPr id="3" name="Content Placeholder 2"/>
          <p:cNvSpPr>
            <a:spLocks noGrp="1"/>
          </p:cNvSpPr>
          <p:nvPr>
            <p:ph idx="1"/>
          </p:nvPr>
        </p:nvSpPr>
        <p:spPr>
          <a:xfrm>
            <a:off x="457200" y="1600200"/>
            <a:ext cx="8229600" cy="4853136"/>
          </a:xfrm>
        </p:spPr>
        <p:txBody>
          <a:bodyPr>
            <a:normAutofit/>
          </a:bodyPr>
          <a:lstStyle/>
          <a:p>
            <a:r>
              <a:rPr lang="en-GB" dirty="0"/>
              <a:t>Ryder Cup Europe LLP – the event organiser</a:t>
            </a:r>
          </a:p>
          <a:p>
            <a:r>
              <a:rPr lang="en-GB" dirty="0"/>
              <a:t>• Ryder Cup Wales 2010 Ltd – </a:t>
            </a:r>
            <a:r>
              <a:rPr lang="en-GB" dirty="0" smtClean="0"/>
              <a:t>Established 2003 </a:t>
            </a:r>
            <a:r>
              <a:rPr lang="en-GB" dirty="0"/>
              <a:t>to deliver </a:t>
            </a:r>
            <a:r>
              <a:rPr lang="en-GB" dirty="0" smtClean="0"/>
              <a:t>WAG </a:t>
            </a:r>
            <a:r>
              <a:rPr lang="en-GB" dirty="0" smtClean="0"/>
              <a:t>commitments </a:t>
            </a:r>
            <a:r>
              <a:rPr lang="en-GB" dirty="0"/>
              <a:t>set out in </a:t>
            </a:r>
            <a:r>
              <a:rPr lang="en-GB" dirty="0" smtClean="0"/>
              <a:t>bid </a:t>
            </a:r>
            <a:endParaRPr lang="en-GB" dirty="0"/>
          </a:p>
          <a:p>
            <a:r>
              <a:rPr lang="en-GB" dirty="0"/>
              <a:t>• The Celtic Manor Resort – </a:t>
            </a:r>
            <a:r>
              <a:rPr lang="en-GB" dirty="0" smtClean="0"/>
              <a:t>host </a:t>
            </a:r>
            <a:r>
              <a:rPr lang="en-GB" dirty="0"/>
              <a:t>venue </a:t>
            </a:r>
          </a:p>
          <a:p>
            <a:r>
              <a:rPr lang="en-GB" dirty="0"/>
              <a:t>• Newport City Council – the host local </a:t>
            </a:r>
            <a:r>
              <a:rPr lang="en-GB" dirty="0" smtClean="0"/>
              <a:t>authority</a:t>
            </a:r>
            <a:endParaRPr lang="en-GB" dirty="0"/>
          </a:p>
          <a:p>
            <a:r>
              <a:rPr lang="en-GB" dirty="0"/>
              <a:t>• </a:t>
            </a:r>
            <a:r>
              <a:rPr lang="en-GB" dirty="0" smtClean="0"/>
              <a:t>Event Scotland </a:t>
            </a:r>
            <a:r>
              <a:rPr lang="en-GB" dirty="0"/>
              <a:t>– the hosts for the next European </a:t>
            </a:r>
            <a:r>
              <a:rPr lang="en-GB" dirty="0" smtClean="0"/>
              <a:t>event </a:t>
            </a:r>
            <a:r>
              <a:rPr lang="en-GB" dirty="0"/>
              <a:t>at Gleneagles, Scotland </a:t>
            </a:r>
            <a:r>
              <a:rPr lang="en-GB" dirty="0" smtClean="0"/>
              <a:t>in 2014</a:t>
            </a:r>
            <a:endParaRPr lang="en-GB" dirty="0"/>
          </a:p>
          <a:p>
            <a:r>
              <a:rPr lang="en-GB" dirty="0"/>
              <a:t>• UK Sport – responsible for investing public </a:t>
            </a:r>
            <a:r>
              <a:rPr lang="en-GB" dirty="0" smtClean="0"/>
              <a:t>money, coordinating bids and mega events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Impact</a:t>
            </a:r>
            <a:endParaRPr lang="en-GB" dirty="0"/>
          </a:p>
        </p:txBody>
      </p:sp>
      <p:sp>
        <p:nvSpPr>
          <p:cNvPr id="3" name="Content Placeholder 2"/>
          <p:cNvSpPr>
            <a:spLocks noGrp="1"/>
          </p:cNvSpPr>
          <p:nvPr>
            <p:ph idx="1"/>
          </p:nvPr>
        </p:nvSpPr>
        <p:spPr>
          <a:xfrm>
            <a:off x="457200" y="1600200"/>
            <a:ext cx="8229600" cy="4925144"/>
          </a:xfrm>
        </p:spPr>
        <p:txBody>
          <a:bodyPr/>
          <a:lstStyle/>
          <a:p>
            <a:r>
              <a:rPr lang="en-GB" b="1" dirty="0" smtClean="0"/>
              <a:t>Total </a:t>
            </a:r>
            <a:r>
              <a:rPr lang="en-GB" b="1" dirty="0"/>
              <a:t>Economic </a:t>
            </a:r>
            <a:r>
              <a:rPr lang="en-GB" b="1" dirty="0" smtClean="0"/>
              <a:t>Impact </a:t>
            </a:r>
            <a:r>
              <a:rPr lang="en-GB" b="1" dirty="0"/>
              <a:t>for Wales of the 2010 Ryder Cup event </a:t>
            </a:r>
            <a:r>
              <a:rPr lang="en-GB" b="1" dirty="0" smtClean="0"/>
              <a:t> (excluding </a:t>
            </a:r>
            <a:r>
              <a:rPr lang="en-GB" b="1" dirty="0"/>
              <a:t>the additional Monday’s play</a:t>
            </a:r>
            <a:r>
              <a:rPr lang="en-GB" b="1" dirty="0" smtClean="0"/>
              <a:t>) </a:t>
            </a:r>
            <a:r>
              <a:rPr lang="en-GB" b="1" dirty="0"/>
              <a:t>£</a:t>
            </a:r>
            <a:r>
              <a:rPr lang="en-GB" b="1" dirty="0" smtClean="0"/>
              <a:t>82.4m</a:t>
            </a:r>
            <a:endParaRPr lang="en-GB" b="1" dirty="0"/>
          </a:p>
          <a:p>
            <a:r>
              <a:rPr lang="en-GB" b="1" dirty="0" smtClean="0"/>
              <a:t>South </a:t>
            </a:r>
            <a:r>
              <a:rPr lang="en-GB" b="1" dirty="0"/>
              <a:t>East </a:t>
            </a:r>
            <a:r>
              <a:rPr lang="en-GB" b="1" dirty="0" smtClean="0"/>
              <a:t>Wales </a:t>
            </a:r>
            <a:r>
              <a:rPr lang="en-GB" b="1" dirty="0"/>
              <a:t>impact </a:t>
            </a:r>
            <a:r>
              <a:rPr lang="en-GB" b="1" dirty="0" smtClean="0"/>
              <a:t> </a:t>
            </a:r>
            <a:r>
              <a:rPr lang="en-GB" b="1" dirty="0"/>
              <a:t>£</a:t>
            </a:r>
            <a:r>
              <a:rPr lang="en-GB" b="1" dirty="0" smtClean="0"/>
              <a:t>74.6m</a:t>
            </a:r>
          </a:p>
          <a:p>
            <a:r>
              <a:rPr lang="en-GB" b="1" dirty="0" smtClean="0"/>
              <a:t> </a:t>
            </a:r>
            <a:r>
              <a:rPr lang="en-GB" b="1" dirty="0"/>
              <a:t>Newport £</a:t>
            </a:r>
            <a:r>
              <a:rPr lang="en-GB" b="1" dirty="0" smtClean="0"/>
              <a:t>28.3m</a:t>
            </a:r>
          </a:p>
          <a:p>
            <a:r>
              <a:rPr lang="en-GB" b="1" dirty="0" smtClean="0"/>
              <a:t>Extra day play is estimated to have brought in an additional £1m</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 Impacts</a:t>
            </a:r>
            <a:endParaRPr lang="en-GB" dirty="0"/>
          </a:p>
        </p:txBody>
      </p:sp>
      <p:sp>
        <p:nvSpPr>
          <p:cNvPr id="3" name="Content Placeholder 2"/>
          <p:cNvSpPr>
            <a:spLocks noGrp="1"/>
          </p:cNvSpPr>
          <p:nvPr>
            <p:ph idx="1"/>
          </p:nvPr>
        </p:nvSpPr>
        <p:spPr/>
        <p:txBody>
          <a:bodyPr/>
          <a:lstStyle/>
          <a:p>
            <a:r>
              <a:rPr lang="en-GB" dirty="0" smtClean="0"/>
              <a:t>Wales £53.9m</a:t>
            </a:r>
          </a:p>
          <a:p>
            <a:r>
              <a:rPr lang="en-GB" dirty="0" smtClean="0"/>
              <a:t>South East Wales £48.7m</a:t>
            </a:r>
          </a:p>
          <a:p>
            <a:r>
              <a:rPr lang="en-GB" dirty="0" smtClean="0"/>
              <a:t>Newport £18.5m</a:t>
            </a:r>
          </a:p>
          <a:p>
            <a:r>
              <a:rPr lang="en-GB" dirty="0" smtClean="0"/>
              <a:t>Rest of UK £28m</a:t>
            </a:r>
          </a:p>
          <a:p>
            <a:r>
              <a:rPr lang="en-GB" dirty="0" smtClean="0"/>
              <a:t>70% from Spectators</a:t>
            </a:r>
          </a:p>
          <a:p>
            <a:r>
              <a:rPr lang="en-GB" dirty="0" smtClean="0"/>
              <a:t>17% Contractors</a:t>
            </a:r>
          </a:p>
          <a:p>
            <a:r>
              <a:rPr lang="en-GB" dirty="0" smtClean="0"/>
              <a:t>£1.3m Volunteers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Hospitality Impacts</a:t>
            </a:r>
            <a:endParaRPr lang="en-GB" dirty="0"/>
          </a:p>
        </p:txBody>
      </p:sp>
      <p:sp>
        <p:nvSpPr>
          <p:cNvPr id="3" name="Content Placeholder 2"/>
          <p:cNvSpPr>
            <a:spLocks noGrp="1"/>
          </p:cNvSpPr>
          <p:nvPr>
            <p:ph idx="1"/>
          </p:nvPr>
        </p:nvSpPr>
        <p:spPr/>
        <p:txBody>
          <a:bodyPr/>
          <a:lstStyle/>
          <a:p>
            <a:r>
              <a:rPr lang="en-GB" dirty="0" smtClean="0"/>
              <a:t>Lower than previous events</a:t>
            </a:r>
          </a:p>
          <a:p>
            <a:r>
              <a:rPr lang="en-GB" dirty="0" smtClean="0"/>
              <a:t>Economic climate</a:t>
            </a:r>
          </a:p>
          <a:p>
            <a:r>
              <a:rPr lang="en-GB" dirty="0" smtClean="0"/>
              <a:t>Location</a:t>
            </a:r>
          </a:p>
          <a:p>
            <a:r>
              <a:rPr lang="en-GB" dirty="0" smtClean="0"/>
              <a:t>170 organisations hosted guests</a:t>
            </a:r>
          </a:p>
          <a:p>
            <a:r>
              <a:rPr lang="en-GB" dirty="0" smtClean="0"/>
              <a:t>Increase in small companies taking tables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Impacts</a:t>
            </a:r>
            <a:endParaRPr lang="en-GB" dirty="0"/>
          </a:p>
        </p:txBody>
      </p:sp>
      <p:sp>
        <p:nvSpPr>
          <p:cNvPr id="3" name="Content Placeholder 2"/>
          <p:cNvSpPr>
            <a:spLocks noGrp="1"/>
          </p:cNvSpPr>
          <p:nvPr>
            <p:ph idx="1"/>
          </p:nvPr>
        </p:nvSpPr>
        <p:spPr/>
        <p:txBody>
          <a:bodyPr/>
          <a:lstStyle/>
          <a:p>
            <a:r>
              <a:rPr lang="en-GB" dirty="0"/>
              <a:t>73% of spectators who were interviewed at the event, described The 2010 Ryder Cup as</a:t>
            </a:r>
          </a:p>
          <a:p>
            <a:pPr>
              <a:buNone/>
            </a:pPr>
            <a:r>
              <a:rPr lang="en-GB" dirty="0" smtClean="0"/>
              <a:t> “</a:t>
            </a:r>
            <a:r>
              <a:rPr lang="en-GB" dirty="0"/>
              <a:t>exciting</a:t>
            </a:r>
            <a:r>
              <a:rPr lang="en-GB" dirty="0" smtClean="0"/>
              <a:t>”</a:t>
            </a:r>
          </a:p>
          <a:p>
            <a:pPr>
              <a:buNone/>
            </a:pPr>
            <a:r>
              <a:rPr lang="en-GB" dirty="0" smtClean="0"/>
              <a:t> </a:t>
            </a:r>
            <a:r>
              <a:rPr lang="en-GB" dirty="0"/>
              <a:t>“well organised” and “prestigious</a:t>
            </a:r>
            <a:r>
              <a:rPr lang="en-GB" dirty="0" smtClean="0"/>
              <a:t>”</a:t>
            </a:r>
          </a:p>
          <a:p>
            <a:r>
              <a:rPr lang="en-GB" dirty="0"/>
              <a:t>69% of overseas visitors </a:t>
            </a:r>
            <a:r>
              <a:rPr lang="en-GB" dirty="0" smtClean="0"/>
              <a:t>agreed </a:t>
            </a:r>
            <a:r>
              <a:rPr lang="en-GB" dirty="0"/>
              <a:t>that the staging of The 2010 Ryder Cup </a:t>
            </a:r>
            <a:r>
              <a:rPr lang="en-GB" dirty="0" smtClean="0"/>
              <a:t>in Wales </a:t>
            </a:r>
            <a:r>
              <a:rPr lang="en-GB" dirty="0"/>
              <a:t>had made them more likely to return to Wales for a short break or holiday.</a:t>
            </a:r>
            <a:endParaRPr lang="en-GB"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Welsh Impacts</a:t>
            </a:r>
            <a:endParaRPr lang="en-GB" dirty="0"/>
          </a:p>
        </p:txBody>
      </p:sp>
      <p:sp>
        <p:nvSpPr>
          <p:cNvPr id="3" name="Content Placeholder 2"/>
          <p:cNvSpPr>
            <a:spLocks noGrp="1"/>
          </p:cNvSpPr>
          <p:nvPr>
            <p:ph idx="1"/>
          </p:nvPr>
        </p:nvSpPr>
        <p:spPr/>
        <p:txBody>
          <a:bodyPr/>
          <a:lstStyle/>
          <a:p>
            <a:r>
              <a:rPr lang="en-GB" dirty="0" smtClean="0"/>
              <a:t>74% of Welsh residents interviewed strongly agreed that Wales as a host nation for The2010 Ryder Cup “gave them pride in their country”</a:t>
            </a:r>
          </a:p>
          <a:p>
            <a:endParaRPr lang="en-GB" dirty="0" smtClean="0"/>
          </a:p>
          <a:p>
            <a:r>
              <a:rPr lang="en-GB" dirty="0" smtClean="0"/>
              <a:t>"As a nation, Wales has undoubtedly gained huge benefits not only through the direct revenue injected into the economy but also in terms of recognition of the Wales brand globally."</a:t>
            </a:r>
          </a:p>
          <a:p>
            <a:endParaRPr lang="en-GB"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Specatators</a:t>
            </a:r>
            <a:endParaRPr lang="en-GB" dirty="0"/>
          </a:p>
        </p:txBody>
      </p:sp>
      <p:sp>
        <p:nvSpPr>
          <p:cNvPr id="3" name="Content Placeholder 2"/>
          <p:cNvSpPr>
            <a:spLocks noGrp="1"/>
          </p:cNvSpPr>
          <p:nvPr>
            <p:ph idx="1"/>
          </p:nvPr>
        </p:nvSpPr>
        <p:spPr/>
        <p:txBody>
          <a:bodyPr/>
          <a:lstStyle/>
          <a:p>
            <a:r>
              <a:rPr lang="en-GB" dirty="0" smtClean="0"/>
              <a:t>Newport £12.3m</a:t>
            </a:r>
          </a:p>
          <a:p>
            <a:r>
              <a:rPr lang="en-GB" dirty="0" smtClean="0"/>
              <a:t>South East Wales £35m</a:t>
            </a:r>
          </a:p>
          <a:p>
            <a:r>
              <a:rPr lang="en-GB" dirty="0" smtClean="0"/>
              <a:t> Wales £37.2 m</a:t>
            </a:r>
          </a:p>
          <a:p>
            <a:r>
              <a:rPr lang="en-GB" dirty="0" smtClean="0"/>
              <a:t>UK £25.5m</a:t>
            </a:r>
          </a:p>
          <a:p>
            <a:r>
              <a:rPr lang="en-GB" dirty="0" smtClean="0"/>
              <a:t>89% Golfers</a:t>
            </a:r>
          </a:p>
          <a:p>
            <a:r>
              <a:rPr lang="en-GB" dirty="0" smtClean="0"/>
              <a:t>Visitor Profile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Feedback</a:t>
            </a:r>
            <a:endParaRPr lang="en-GB" dirty="0"/>
          </a:p>
        </p:txBody>
      </p:sp>
      <p:sp>
        <p:nvSpPr>
          <p:cNvPr id="3" name="Content Placeholder 2"/>
          <p:cNvSpPr>
            <a:spLocks noGrp="1"/>
          </p:cNvSpPr>
          <p:nvPr>
            <p:ph idx="1"/>
          </p:nvPr>
        </p:nvSpPr>
        <p:spPr/>
        <p:txBody>
          <a:bodyPr/>
          <a:lstStyle/>
          <a:p>
            <a:r>
              <a:rPr lang="en-GB" dirty="0" smtClean="0"/>
              <a:t>                IFM Marketing Surveys</a:t>
            </a:r>
          </a:p>
          <a:p>
            <a:r>
              <a:rPr lang="en-GB" dirty="0" smtClean="0"/>
              <a:t>Of the spectators interviewed, 69% had come from outside Wales, including 7% from the USA and Canada. </a:t>
            </a:r>
          </a:p>
          <a:p>
            <a:r>
              <a:rPr lang="en-GB" dirty="0" smtClean="0"/>
              <a:t>84% of respondents from outside Wales confirmed that they were either "satisfied" or "very satisfied" with the welcome they received </a:t>
            </a:r>
          </a:p>
          <a:p>
            <a:r>
              <a:rPr lang="en-GB" dirty="0" smtClean="0"/>
              <a:t>61%  said their experience made it more likely they would visit Wales to play golf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Impacts on Newport</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"Newport has clearly benefited quite considerably from hosting The 2010 Ryder Cup - not only during the week of the event, as this study shows, but in the run-up and in the longer term.</a:t>
            </a:r>
          </a:p>
          <a:p>
            <a:r>
              <a:rPr lang="en-GB" dirty="0" smtClean="0"/>
              <a:t>Many local businesses gained directly as a result of the event although we always recognised it was not going to bring financial rewards for everyone, especially in view of the economic climate</a:t>
            </a:r>
          </a:p>
          <a:p>
            <a:r>
              <a:rPr lang="en-GB" dirty="0" smtClean="0"/>
              <a:t>the 2010 Ryder Cup has left a number of legacies which will last long into the future including environmental and infrastructure enhancements, new opportunities for our children and worldwide recognition for the city as well as the continuation of the highly successful Newport Festival in 2011</a:t>
            </a:r>
          </a:p>
          <a:p>
            <a:r>
              <a:rPr lang="en-GB" dirty="0" smtClean="0"/>
              <a:t>Mathew Evans Leader Newport CC</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Golf Tourism</a:t>
            </a:r>
            <a:endParaRPr lang="en-GB" dirty="0"/>
          </a:p>
        </p:txBody>
      </p:sp>
      <p:sp>
        <p:nvSpPr>
          <p:cNvPr id="3" name="Content Placeholder 2"/>
          <p:cNvSpPr>
            <a:spLocks noGrp="1"/>
          </p:cNvSpPr>
          <p:nvPr>
            <p:ph idx="1"/>
          </p:nvPr>
        </p:nvSpPr>
        <p:spPr/>
        <p:txBody>
          <a:bodyPr/>
          <a:lstStyle/>
          <a:p>
            <a:r>
              <a:rPr lang="en-GB" dirty="0" smtClean="0"/>
              <a:t>21% boost to proceeds from golf tourism in Wales in 2010 to nearly £</a:t>
            </a:r>
            <a:r>
              <a:rPr lang="en-GB" dirty="0" smtClean="0"/>
              <a:t>42m</a:t>
            </a:r>
          </a:p>
          <a:p>
            <a:endParaRPr lang="en-GB" dirty="0" smtClean="0"/>
          </a:p>
          <a:p>
            <a:endParaRPr lang="en-GB" dirty="0" smtClean="0"/>
          </a:p>
          <a:p>
            <a:r>
              <a:rPr lang="en-GB" dirty="0" smtClean="0"/>
              <a:t>"Here at Celtic Manor, we experienced substantial increases in golf and leisure revenues in 2009 and 2010, and we've seen a further rise in bookings for 2011 Russell Phillips Celtic Manor VP</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Golf </a:t>
            </a:r>
            <a:r>
              <a:rPr lang="en-GB" dirty="0" err="1" smtClean="0"/>
              <a:t>TourisM</a:t>
            </a:r>
            <a:endParaRPr lang="en-GB" dirty="0"/>
          </a:p>
        </p:txBody>
      </p:sp>
      <p:sp>
        <p:nvSpPr>
          <p:cNvPr id="3" name="Content Placeholder 2"/>
          <p:cNvSpPr>
            <a:spLocks noGrp="1"/>
          </p:cNvSpPr>
          <p:nvPr>
            <p:ph idx="1"/>
          </p:nvPr>
        </p:nvSpPr>
        <p:spPr/>
        <p:txBody>
          <a:bodyPr/>
          <a:lstStyle/>
          <a:p>
            <a:r>
              <a:rPr lang="en-GB" dirty="0" smtClean="0"/>
              <a:t>26% spectators and 10% of volunteers extended their stay to include tourism</a:t>
            </a:r>
          </a:p>
          <a:p>
            <a:r>
              <a:rPr lang="en-GB" dirty="0" smtClean="0"/>
              <a:t>“The Economic Impact of golf tourism to Wales in 2010 was £41.9million</a:t>
            </a:r>
          </a:p>
          <a:p>
            <a:r>
              <a:rPr lang="en-GB" dirty="0" smtClean="0"/>
              <a:t>An increase of  21% from 2009 (£34.7m) </a:t>
            </a:r>
          </a:p>
          <a:p>
            <a:r>
              <a:rPr lang="en-GB" dirty="0" smtClean="0"/>
              <a:t>An 82% increase from when monitor </a:t>
            </a:r>
            <a:r>
              <a:rPr lang="en-GB" dirty="0" err="1" smtClean="0"/>
              <a:t>ing</a:t>
            </a:r>
            <a:r>
              <a:rPr lang="en-GB" dirty="0" smtClean="0"/>
              <a:t> started in 2004 (£23.0m)</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Golf events issues</a:t>
            </a:r>
            <a:endParaRPr lang="en-GB" dirty="0"/>
          </a:p>
        </p:txBody>
      </p:sp>
      <p:sp>
        <p:nvSpPr>
          <p:cNvPr id="3" name="Content Placeholder 2"/>
          <p:cNvSpPr>
            <a:spLocks noGrp="1"/>
          </p:cNvSpPr>
          <p:nvPr>
            <p:ph idx="1"/>
          </p:nvPr>
        </p:nvSpPr>
        <p:spPr/>
        <p:txBody>
          <a:bodyPr>
            <a:normAutofit lnSpcReduction="10000"/>
          </a:bodyPr>
          <a:lstStyle/>
          <a:p>
            <a:r>
              <a:rPr lang="en-GB" dirty="0" smtClean="0"/>
              <a:t>Growth in Middle East and Asia</a:t>
            </a:r>
          </a:p>
          <a:p>
            <a:r>
              <a:rPr lang="en-GB" dirty="0" smtClean="0"/>
              <a:t>55m players worldwide</a:t>
            </a:r>
          </a:p>
          <a:p>
            <a:r>
              <a:rPr lang="en-GB" dirty="0" smtClean="0"/>
              <a:t>Olympic Sport from 2016</a:t>
            </a:r>
          </a:p>
          <a:p>
            <a:r>
              <a:rPr lang="en-GB" dirty="0" smtClean="0"/>
              <a:t>Impact of Economic </a:t>
            </a:r>
            <a:r>
              <a:rPr lang="en-GB" dirty="0" smtClean="0"/>
              <a:t>downturn</a:t>
            </a:r>
            <a:endParaRPr lang="en-GB" dirty="0" smtClean="0"/>
          </a:p>
          <a:p>
            <a:r>
              <a:rPr lang="en-GB" dirty="0" smtClean="0"/>
              <a:t>Bad weather issues</a:t>
            </a:r>
          </a:p>
          <a:p>
            <a:r>
              <a:rPr lang="en-GB" dirty="0" smtClean="0"/>
              <a:t>Fuel costs</a:t>
            </a:r>
          </a:p>
          <a:p>
            <a:r>
              <a:rPr lang="en-GB" dirty="0" smtClean="0"/>
              <a:t>Facilities going in to liquidation</a:t>
            </a:r>
          </a:p>
          <a:p>
            <a:r>
              <a:rPr lang="en-GB" dirty="0" smtClean="0"/>
              <a:t>Impacts of Irish, Spanish and </a:t>
            </a:r>
            <a:r>
              <a:rPr lang="en-GB" dirty="0" err="1" smtClean="0"/>
              <a:t>Portugese</a:t>
            </a:r>
            <a:r>
              <a:rPr lang="en-GB" dirty="0" smtClean="0"/>
              <a:t> </a:t>
            </a:r>
            <a:r>
              <a:rPr lang="en-GB" dirty="0" smtClean="0"/>
              <a:t>economies</a:t>
            </a:r>
          </a:p>
          <a:p>
            <a:r>
              <a:rPr lang="en-GB" dirty="0" smtClean="0"/>
              <a:t>Unused capacity</a:t>
            </a:r>
          </a:p>
          <a:p>
            <a:r>
              <a:rPr lang="en-GB" dirty="0" smtClean="0"/>
              <a:t>Saturated market</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Positive and negatives</a:t>
            </a:r>
            <a:endParaRPr lang="en-GB" dirty="0"/>
          </a:p>
        </p:txBody>
      </p:sp>
      <p:sp>
        <p:nvSpPr>
          <p:cNvPr id="3" name="Content Placeholder 2"/>
          <p:cNvSpPr>
            <a:spLocks noGrp="1"/>
          </p:cNvSpPr>
          <p:nvPr>
            <p:ph idx="1"/>
          </p:nvPr>
        </p:nvSpPr>
        <p:spPr/>
        <p:txBody>
          <a:bodyPr/>
          <a:lstStyle/>
          <a:p>
            <a:r>
              <a:rPr lang="en-GB" dirty="0" smtClean="0"/>
              <a:t>150</a:t>
            </a:r>
            <a:r>
              <a:rPr lang="en-GB" baseline="30000" dirty="0" smtClean="0"/>
              <a:t>th</a:t>
            </a:r>
            <a:r>
              <a:rPr lang="en-GB" dirty="0" smtClean="0"/>
              <a:t> Open at St Andrews</a:t>
            </a:r>
          </a:p>
          <a:p>
            <a:r>
              <a:rPr lang="en-GB" dirty="0" smtClean="0"/>
              <a:t>Record £100m impact</a:t>
            </a:r>
          </a:p>
          <a:p>
            <a:r>
              <a:rPr lang="en-GB" dirty="0" smtClean="0"/>
              <a:t>SIRC forecast was only £80m</a:t>
            </a:r>
          </a:p>
          <a:p>
            <a:endParaRPr lang="en-GB" dirty="0" smtClean="0"/>
          </a:p>
          <a:p>
            <a:r>
              <a:rPr lang="en-GB" dirty="0" smtClean="0"/>
              <a:t>2011 English Open cancelled at St </a:t>
            </a:r>
            <a:r>
              <a:rPr lang="en-GB" dirty="0" err="1" smtClean="0"/>
              <a:t>Merrion</a:t>
            </a:r>
            <a:endParaRPr lang="en-GB" dirty="0" smtClean="0"/>
          </a:p>
          <a:p>
            <a:r>
              <a:rPr lang="en-GB" dirty="0" smtClean="0"/>
              <a:t>Lacked £2m in sponsorship</a:t>
            </a:r>
          </a:p>
          <a:p>
            <a:endParaRPr lang="en-GB" dirty="0" smtClean="0"/>
          </a:p>
          <a:p>
            <a:r>
              <a:rPr lang="en-GB" dirty="0" smtClean="0"/>
              <a:t>Future?</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90</TotalTime>
  <Words>732</Words>
  <Application>Microsoft Office PowerPoint</Application>
  <PresentationFormat>On-screen Show (4:3)</PresentationFormat>
  <Paragraphs>92</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Opulent</vt:lpstr>
      <vt:lpstr>Celtic Manor Ryder Cup</vt:lpstr>
      <vt:lpstr>Economic Impact Assessment</vt:lpstr>
      <vt:lpstr>Stakeholders</vt:lpstr>
      <vt:lpstr>Economic Impact</vt:lpstr>
      <vt:lpstr>Direct Impacts</vt:lpstr>
      <vt:lpstr>Hospitality Impacts</vt:lpstr>
      <vt:lpstr>International Impacts</vt:lpstr>
      <vt:lpstr>Welsh Impacts</vt:lpstr>
      <vt:lpstr>Specatators</vt:lpstr>
      <vt:lpstr>International Feedback</vt:lpstr>
      <vt:lpstr>Impacts on Newport</vt:lpstr>
      <vt:lpstr>            Golf Tourism</vt:lpstr>
      <vt:lpstr>Golf TourisM</vt:lpstr>
      <vt:lpstr>       Golf events issues</vt:lpstr>
      <vt:lpstr>             Positive and negatives</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Celtic Manor Ryder Cup</dc:title>
  <dc:creator>J Jones</dc:creator>
  <cp:lastModifiedBy>J Jones</cp:lastModifiedBy>
  <cp:revision>11</cp:revision>
  <dcterms:created xsi:type="dcterms:W3CDTF">2013-03-07T11:12:26Z</dcterms:created>
  <dcterms:modified xsi:type="dcterms:W3CDTF">2013-03-13T13:35:02Z</dcterms:modified>
</cp:coreProperties>
</file>