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p:sldMasterIdLst>
    <p:sldMasterId id="2147483661" r:id="rId1"/>
    <p:sldMasterId id="2147483680" r:id="rId2"/>
  </p:sldMasterIdLst>
  <p:notesMasterIdLst>
    <p:notesMasterId r:id="rId12"/>
  </p:notesMasterIdLst>
  <p:sldIdLst>
    <p:sldId id="256" r:id="rId3"/>
    <p:sldId id="309" r:id="rId4"/>
    <p:sldId id="311" r:id="rId5"/>
    <p:sldId id="257" r:id="rId6"/>
    <p:sldId id="312" r:id="rId7"/>
    <p:sldId id="306" r:id="rId8"/>
    <p:sldId id="316" r:id="rId9"/>
    <p:sldId id="318" r:id="rId10"/>
    <p:sldId id="317" r:id="rId11"/>
  </p:sldIdLst>
  <p:sldSz cx="18288000" cy="10287000"/>
  <p:notesSz cx="6858000" cy="9144000"/>
  <p:embeddedFontLst>
    <p:embeddedFont>
      <p:font typeface="Montserrat" panose="00000500000000000000" pitchFamily="2" charset="0"/>
      <p:regular r:id="rId13"/>
      <p:bold r:id="rId14"/>
      <p:italic r:id="rId15"/>
      <p:boldItalic r:id="rId16"/>
    </p:embeddedFont>
    <p:embeddedFont>
      <p:font typeface="Montserrat Ultra-Bold" panose="020B0604020202020204" charset="0"/>
      <p:regular r:id="rId17"/>
    </p:embeddedFont>
    <p:embeddedFont>
      <p:font typeface="Trebuchet MS" panose="020B0603020202020204" pitchFamily="34" charset="0"/>
      <p:regular r:id="rId18"/>
      <p:bold r:id="rId19"/>
      <p:italic r:id="rId20"/>
      <p:boldItalic r:id="rId2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6A00"/>
    <a:srgbClr val="999999"/>
    <a:srgbClr val="FFA733"/>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4D23E0-8883-4E78-91C1-F7BA839ED173}" v="132" dt="2026-01-06T07:05:22.463"/>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5" autoAdjust="0"/>
    <p:restoredTop sz="61170" autoAdjust="0"/>
  </p:normalViewPr>
  <p:slideViewPr>
    <p:cSldViewPr>
      <p:cViewPr varScale="1">
        <p:scale>
          <a:sx n="37" d="100"/>
          <a:sy n="37" d="100"/>
        </p:scale>
        <p:origin x="1766"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font" Target="fonts/font1.fntdata"/><Relationship Id="rId18" Type="http://schemas.openxmlformats.org/officeDocument/2006/relationships/font" Target="fonts/font6.fntdata"/><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font" Target="fonts/font9.fntdata"/><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font" Target="fonts/font7.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font" Target="fonts/font2.fntdata"/><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88FFC1-0525-4805-ABFC-6E57AC38769A}" type="doc">
      <dgm:prSet loTypeId="urn:microsoft.com/office/officeart/2005/8/layout/architecture" loCatId="hierarchy" qsTypeId="urn:microsoft.com/office/officeart/2005/8/quickstyle/simple1" qsCatId="simple" csTypeId="urn:microsoft.com/office/officeart/2005/8/colors/accent1_1" csCatId="accent1" phldr="1"/>
      <dgm:spPr/>
      <dgm:t>
        <a:bodyPr/>
        <a:lstStyle/>
        <a:p>
          <a:endParaRPr lang="en-US"/>
        </a:p>
      </dgm:t>
    </dgm:pt>
    <dgm:pt modelId="{DA9E9555-4C1D-4C2A-9704-135EB3923C39}">
      <dgm:prSet custT="1"/>
      <dgm:spPr/>
      <dgm:t>
        <a:bodyPr/>
        <a:lstStyle/>
        <a:p>
          <a:pPr rtl="0"/>
          <a:r>
            <a:rPr lang="en-US" sz="3200" b="1" dirty="0">
              <a:latin typeface="Arial" panose="020B0604020202020204" pitchFamily="34" charset="0"/>
              <a:cs typeface="Arial" panose="020B0604020202020204" pitchFamily="34" charset="0"/>
            </a:rPr>
            <a:t>Programme: </a:t>
          </a:r>
          <a:r>
            <a:rPr lang="en-GB" sz="3200" b="0" dirty="0">
              <a:latin typeface="Arial" panose="020B0604020202020204" pitchFamily="34" charset="0"/>
              <a:cs typeface="Arial" panose="020B0604020202020204" pitchFamily="34" charset="0"/>
            </a:rPr>
            <a:t>Certificate </a:t>
          </a:r>
          <a:r>
            <a:rPr lang="en-US" sz="3200" b="0" dirty="0">
              <a:latin typeface="Arial" panose="020B0604020202020204" pitchFamily="34" charset="0"/>
              <a:cs typeface="Arial" panose="020B0604020202020204" pitchFamily="34" charset="0"/>
            </a:rPr>
            <a:t>in Higher Education Business Skills for the Workplace
</a:t>
          </a:r>
          <a:r>
            <a:rPr lang="en-US" sz="3200" b="1" dirty="0">
              <a:latin typeface="Arial" panose="020B0604020202020204" pitchFamily="34" charset="0"/>
              <a:cs typeface="Arial" panose="020B0604020202020204" pitchFamily="34" charset="0"/>
            </a:rPr>
            <a:t>Module: </a:t>
          </a:r>
          <a:r>
            <a:rPr lang="en-US" sz="3200" b="0" dirty="0">
              <a:latin typeface="Arial" panose="020B0604020202020204" pitchFamily="34" charset="0"/>
              <a:cs typeface="Arial" panose="020B0604020202020204" pitchFamily="34" charset="0"/>
            </a:rPr>
            <a:t>Enterprise and Entrepreneurship
</a:t>
          </a:r>
          <a:r>
            <a:rPr lang="en-US" sz="3200" b="1" dirty="0">
              <a:latin typeface="Arial" panose="020B0604020202020204" pitchFamily="34" charset="0"/>
              <a:cs typeface="Arial" panose="020B0604020202020204" pitchFamily="34" charset="0"/>
            </a:rPr>
            <a:t>Module Code: </a:t>
          </a:r>
          <a:r>
            <a:rPr lang="en-US" sz="3200" b="0" dirty="0">
              <a:latin typeface="Arial" panose="020B0604020202020204" pitchFamily="34" charset="0"/>
              <a:cs typeface="Arial" panose="020B0604020202020204" pitchFamily="34" charset="0"/>
            </a:rPr>
            <a:t>LCLM4006
</a:t>
          </a:r>
          <a:r>
            <a:rPr lang="en-US" sz="3200" b="1" dirty="0">
              <a:latin typeface="Arial" panose="020B0604020202020204" pitchFamily="34" charset="0"/>
              <a:cs typeface="Arial" panose="020B0604020202020204" pitchFamily="34" charset="0"/>
            </a:rPr>
            <a:t>Lecturer: </a:t>
          </a:r>
          <a:r>
            <a:rPr lang="en-US" sz="3200" b="0" dirty="0">
              <a:latin typeface="Arial" panose="020B0604020202020204" pitchFamily="34" charset="0"/>
              <a:cs typeface="Arial" panose="020B0604020202020204" pitchFamily="34" charset="0"/>
            </a:rPr>
            <a:t>Dr Chung Lai Johnny Wan</a:t>
          </a:r>
        </a:p>
        <a:p>
          <a:pPr rtl="0"/>
          <a:r>
            <a:rPr lang="en-US" sz="3200" b="0" dirty="0">
              <a:latin typeface="Arial" panose="020B0604020202020204" pitchFamily="34" charset="0"/>
              <a:cs typeface="Arial" panose="020B0604020202020204" pitchFamily="34" charset="0"/>
            </a:rPr>
            <a:t>Student name: Elisa </a:t>
          </a:r>
          <a:r>
            <a:rPr lang="en-US" sz="3200" b="0" dirty="0" err="1">
              <a:latin typeface="Arial" panose="020B0604020202020204" pitchFamily="34" charset="0"/>
              <a:cs typeface="Arial" panose="020B0604020202020204" pitchFamily="34" charset="0"/>
            </a:rPr>
            <a:t>Macelaru</a:t>
          </a:r>
          <a:endParaRPr lang="en-US" sz="3200" b="0" dirty="0">
            <a:latin typeface="Arial" panose="020B0604020202020204" pitchFamily="34" charset="0"/>
            <a:cs typeface="Arial" panose="020B0604020202020204" pitchFamily="34" charset="0"/>
          </a:endParaRPr>
        </a:p>
        <a:p>
          <a:pPr rtl="0"/>
          <a:r>
            <a:rPr lang="en-US" sz="3200" b="0" dirty="0">
              <a:latin typeface="Arial" panose="020B0604020202020204" pitchFamily="34" charset="0"/>
              <a:cs typeface="Arial" panose="020B0604020202020204" pitchFamily="34" charset="0"/>
            </a:rPr>
            <a:t>Student id: </a:t>
          </a:r>
          <a:r>
            <a:rPr lang="en-GB" sz="3200" dirty="0"/>
            <a:t>2437929</a:t>
          </a:r>
          <a:endParaRPr lang="en-US" sz="3200" b="0" dirty="0">
            <a:latin typeface="Arial" panose="020B0604020202020204" pitchFamily="34" charset="0"/>
            <a:cs typeface="Arial" panose="020B0604020202020204" pitchFamily="34" charset="0"/>
          </a:endParaRPr>
        </a:p>
      </dgm:t>
    </dgm:pt>
    <dgm:pt modelId="{0D67B1A4-4CB0-42FB-8C01-06355CAE471E}" type="parTrans" cxnId="{D5992CC6-2284-4011-BD4A-55F3EB253B17}">
      <dgm:prSet/>
      <dgm:spPr/>
      <dgm:t>
        <a:bodyPr/>
        <a:lstStyle/>
        <a:p>
          <a:endParaRPr lang="en-US"/>
        </a:p>
      </dgm:t>
    </dgm:pt>
    <dgm:pt modelId="{0E7CA9AF-EA2E-4AD1-AAC8-17ED2F8C8AE1}" type="sibTrans" cxnId="{D5992CC6-2284-4011-BD4A-55F3EB253B17}">
      <dgm:prSet/>
      <dgm:spPr/>
      <dgm:t>
        <a:bodyPr/>
        <a:lstStyle/>
        <a:p>
          <a:endParaRPr lang="en-US"/>
        </a:p>
      </dgm:t>
    </dgm:pt>
    <dgm:pt modelId="{2ACCFA2F-A49A-4ACA-83C5-D874574B7D68}" type="pres">
      <dgm:prSet presAssocID="{7288FFC1-0525-4805-ABFC-6E57AC38769A}" presName="Name0" presStyleCnt="0">
        <dgm:presLayoutVars>
          <dgm:chPref val="1"/>
          <dgm:dir/>
          <dgm:animOne val="branch"/>
          <dgm:animLvl val="lvl"/>
          <dgm:resizeHandles/>
        </dgm:presLayoutVars>
      </dgm:prSet>
      <dgm:spPr/>
    </dgm:pt>
    <dgm:pt modelId="{BC2FAA27-3360-4C71-95DA-59D96EB25715}" type="pres">
      <dgm:prSet presAssocID="{DA9E9555-4C1D-4C2A-9704-135EB3923C39}" presName="vertOne" presStyleCnt="0"/>
      <dgm:spPr/>
    </dgm:pt>
    <dgm:pt modelId="{1CA63663-94A6-408F-A1CB-148FDB22A4BA}" type="pres">
      <dgm:prSet presAssocID="{DA9E9555-4C1D-4C2A-9704-135EB3923C39}" presName="txOne" presStyleLbl="node0" presStyleIdx="0" presStyleCnt="1">
        <dgm:presLayoutVars>
          <dgm:chPref val="3"/>
        </dgm:presLayoutVars>
      </dgm:prSet>
      <dgm:spPr/>
    </dgm:pt>
    <dgm:pt modelId="{82818ACC-D254-4B98-BD53-7EEB76174095}" type="pres">
      <dgm:prSet presAssocID="{DA9E9555-4C1D-4C2A-9704-135EB3923C39}" presName="horzOne" presStyleCnt="0"/>
      <dgm:spPr/>
    </dgm:pt>
  </dgm:ptLst>
  <dgm:cxnLst>
    <dgm:cxn modelId="{6C1D39A5-7B4F-42A1-B34C-3D2054717BE8}" type="presOf" srcId="{DA9E9555-4C1D-4C2A-9704-135EB3923C39}" destId="{1CA63663-94A6-408F-A1CB-148FDB22A4BA}" srcOrd="0" destOrd="0" presId="urn:microsoft.com/office/officeart/2005/8/layout/architecture"/>
    <dgm:cxn modelId="{B79DF8AB-F99F-4571-956B-8569EF4946DB}" type="presOf" srcId="{7288FFC1-0525-4805-ABFC-6E57AC38769A}" destId="{2ACCFA2F-A49A-4ACA-83C5-D874574B7D68}" srcOrd="0" destOrd="0" presId="urn:microsoft.com/office/officeart/2005/8/layout/architecture"/>
    <dgm:cxn modelId="{D5992CC6-2284-4011-BD4A-55F3EB253B17}" srcId="{7288FFC1-0525-4805-ABFC-6E57AC38769A}" destId="{DA9E9555-4C1D-4C2A-9704-135EB3923C39}" srcOrd="0" destOrd="0" parTransId="{0D67B1A4-4CB0-42FB-8C01-06355CAE471E}" sibTransId="{0E7CA9AF-EA2E-4AD1-AAC8-17ED2F8C8AE1}"/>
    <dgm:cxn modelId="{34C37C0D-5D81-4F23-8F20-7468936A8CE8}" type="presParOf" srcId="{2ACCFA2F-A49A-4ACA-83C5-D874574B7D68}" destId="{BC2FAA27-3360-4C71-95DA-59D96EB25715}" srcOrd="0" destOrd="0" presId="urn:microsoft.com/office/officeart/2005/8/layout/architecture"/>
    <dgm:cxn modelId="{3C63DF4D-B06E-49D4-8142-A759BF9B5411}" type="presParOf" srcId="{BC2FAA27-3360-4C71-95DA-59D96EB25715}" destId="{1CA63663-94A6-408F-A1CB-148FDB22A4BA}" srcOrd="0" destOrd="0" presId="urn:microsoft.com/office/officeart/2005/8/layout/architecture"/>
    <dgm:cxn modelId="{27F0A031-24BE-422F-B2E3-5CA5A50AB2B5}" type="presParOf" srcId="{BC2FAA27-3360-4C71-95DA-59D96EB25715}" destId="{82818ACC-D254-4B98-BD53-7EEB76174095}"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C6134E-8B82-4E13-85DD-FDECC3D9235D}" type="doc">
      <dgm:prSet loTypeId="urn:microsoft.com/office/officeart/2005/8/layout/vList5" loCatId="list" qsTypeId="urn:microsoft.com/office/officeart/2005/8/quickstyle/simple1" qsCatId="simple" csTypeId="urn:microsoft.com/office/officeart/2005/8/colors/accent2_1" csCatId="accent2" phldr="1"/>
      <dgm:spPr/>
      <dgm:t>
        <a:bodyPr/>
        <a:lstStyle/>
        <a:p>
          <a:endParaRPr lang="en-US"/>
        </a:p>
      </dgm:t>
    </dgm:pt>
    <dgm:pt modelId="{89672A16-D075-409D-BF35-31EC202495FB}">
      <dgm:prSet/>
      <dgm:spPr/>
      <dgm:t>
        <a:bodyPr/>
        <a:lstStyle/>
        <a:p>
          <a:pPr rtl="0"/>
          <a:r>
            <a:rPr lang="en-US" b="1">
              <a:latin typeface="Arial" panose="020B0604020202020204" pitchFamily="34" charset="0"/>
              <a:cs typeface="Arial" panose="020B0604020202020204" pitchFamily="34" charset="0"/>
            </a:rPr>
            <a:t>Unique Selling Point</a:t>
          </a:r>
          <a:endParaRPr lang="en-US">
            <a:latin typeface="Arial" panose="020B0604020202020204" pitchFamily="34" charset="0"/>
            <a:cs typeface="Arial" panose="020B0604020202020204" pitchFamily="34" charset="0"/>
          </a:endParaRPr>
        </a:p>
      </dgm:t>
    </dgm:pt>
    <dgm:pt modelId="{8DED062C-AAB7-4447-B7A7-C6607965B4B1}" type="parTrans" cxnId="{CF9E42F9-D4EB-4977-BBD1-02480E545A13}">
      <dgm:prSet/>
      <dgm:spPr/>
      <dgm:t>
        <a:bodyPr/>
        <a:lstStyle/>
        <a:p>
          <a:endParaRPr lang="en-US"/>
        </a:p>
      </dgm:t>
    </dgm:pt>
    <dgm:pt modelId="{C79D6FE4-37B1-4902-9B2D-3889B3ECD869}" type="sibTrans" cxnId="{CF9E42F9-D4EB-4977-BBD1-02480E545A13}">
      <dgm:prSet/>
      <dgm:spPr/>
      <dgm:t>
        <a:bodyPr/>
        <a:lstStyle/>
        <a:p>
          <a:endParaRPr lang="en-US"/>
        </a:p>
      </dgm:t>
    </dgm:pt>
    <dgm:pt modelId="{BD195015-4366-46FE-9F99-FF94222C5676}">
      <dgm:prSet/>
      <dgm:spPr/>
      <dgm:t>
        <a:bodyPr/>
        <a:lstStyle/>
        <a:p>
          <a:pPr rtl="0"/>
          <a:r>
            <a:rPr lang="en-US" dirty="0"/>
            <a:t>A professional workspace at student-friendly prices.</a:t>
          </a:r>
        </a:p>
      </dgm:t>
    </dgm:pt>
    <dgm:pt modelId="{2DC27053-9B95-45A7-A88C-9152F133935A}" type="parTrans" cxnId="{E306FAD3-A410-40AF-B4F1-8C2CD2C7B428}">
      <dgm:prSet/>
      <dgm:spPr/>
      <dgm:t>
        <a:bodyPr/>
        <a:lstStyle/>
        <a:p>
          <a:endParaRPr lang="en-US"/>
        </a:p>
      </dgm:t>
    </dgm:pt>
    <dgm:pt modelId="{64882EDB-B151-481F-9886-09AB984CF8D1}" type="sibTrans" cxnId="{E306FAD3-A410-40AF-B4F1-8C2CD2C7B428}">
      <dgm:prSet/>
      <dgm:spPr/>
      <dgm:t>
        <a:bodyPr/>
        <a:lstStyle/>
        <a:p>
          <a:endParaRPr lang="en-US"/>
        </a:p>
      </dgm:t>
    </dgm:pt>
    <dgm:pt modelId="{1F68B71D-679D-46C1-83AF-2408FC967DF6}">
      <dgm:prSet/>
      <dgm:spPr/>
      <dgm:t>
        <a:bodyPr/>
        <a:lstStyle/>
        <a:p>
          <a:pPr rtl="0"/>
          <a:r>
            <a:rPr lang="en-US" b="1"/>
            <a:t>Legal Structure</a:t>
          </a:r>
          <a:endParaRPr lang="en-US"/>
        </a:p>
      </dgm:t>
    </dgm:pt>
    <dgm:pt modelId="{497E35AE-C832-41F0-913D-336A8046F141}" type="parTrans" cxnId="{5C687B20-BB9F-4822-846C-119D81054D5E}">
      <dgm:prSet/>
      <dgm:spPr/>
      <dgm:t>
        <a:bodyPr/>
        <a:lstStyle/>
        <a:p>
          <a:endParaRPr lang="en-US"/>
        </a:p>
      </dgm:t>
    </dgm:pt>
    <dgm:pt modelId="{D18672BA-57B3-47D8-84B2-D411EBB4CDBA}" type="sibTrans" cxnId="{5C687B20-BB9F-4822-846C-119D81054D5E}">
      <dgm:prSet/>
      <dgm:spPr/>
      <dgm:t>
        <a:bodyPr/>
        <a:lstStyle/>
        <a:p>
          <a:endParaRPr lang="en-US"/>
        </a:p>
      </dgm:t>
    </dgm:pt>
    <dgm:pt modelId="{22E88282-9A4F-4DFF-B49B-32CC42225B8F}">
      <dgm:prSet/>
      <dgm:spPr/>
      <dgm:t>
        <a:bodyPr/>
        <a:lstStyle/>
        <a:p>
          <a:pPr rtl="0"/>
          <a:r>
            <a:rPr lang="en-US"/>
            <a:t>Private Limited Company (Ltd)</a:t>
          </a:r>
        </a:p>
      </dgm:t>
    </dgm:pt>
    <dgm:pt modelId="{2DE08084-8764-4CC0-A542-E5B839CD2E75}" type="parTrans" cxnId="{82416411-A219-41B1-A5A3-87642D48B740}">
      <dgm:prSet/>
      <dgm:spPr/>
      <dgm:t>
        <a:bodyPr/>
        <a:lstStyle/>
        <a:p>
          <a:endParaRPr lang="en-US"/>
        </a:p>
      </dgm:t>
    </dgm:pt>
    <dgm:pt modelId="{E84489F7-EA09-4939-BB21-569C027C6BED}" type="sibTrans" cxnId="{82416411-A219-41B1-A5A3-87642D48B740}">
      <dgm:prSet/>
      <dgm:spPr/>
      <dgm:t>
        <a:bodyPr/>
        <a:lstStyle/>
        <a:p>
          <a:endParaRPr lang="en-US"/>
        </a:p>
      </dgm:t>
    </dgm:pt>
    <dgm:pt modelId="{3B4F5726-962A-46E5-A03A-2A9828C52A73}" type="pres">
      <dgm:prSet presAssocID="{40C6134E-8B82-4E13-85DD-FDECC3D9235D}" presName="Name0" presStyleCnt="0">
        <dgm:presLayoutVars>
          <dgm:dir/>
          <dgm:animLvl val="lvl"/>
          <dgm:resizeHandles val="exact"/>
        </dgm:presLayoutVars>
      </dgm:prSet>
      <dgm:spPr/>
    </dgm:pt>
    <dgm:pt modelId="{F605EBA8-E47C-4522-A3FE-B01801BB6B40}" type="pres">
      <dgm:prSet presAssocID="{89672A16-D075-409D-BF35-31EC202495FB}" presName="linNode" presStyleCnt="0"/>
      <dgm:spPr/>
    </dgm:pt>
    <dgm:pt modelId="{2BC052AA-89D8-4B57-A65A-63DBC4CEBA6B}" type="pres">
      <dgm:prSet presAssocID="{89672A16-D075-409D-BF35-31EC202495FB}" presName="parentText" presStyleLbl="node1" presStyleIdx="0" presStyleCnt="2">
        <dgm:presLayoutVars>
          <dgm:chMax val="1"/>
          <dgm:bulletEnabled val="1"/>
        </dgm:presLayoutVars>
      </dgm:prSet>
      <dgm:spPr/>
    </dgm:pt>
    <dgm:pt modelId="{8431ED01-3369-4504-BEB7-04DA9F9A179D}" type="pres">
      <dgm:prSet presAssocID="{89672A16-D075-409D-BF35-31EC202495FB}" presName="descendantText" presStyleLbl="alignAccFollowNode1" presStyleIdx="0" presStyleCnt="2">
        <dgm:presLayoutVars>
          <dgm:bulletEnabled val="1"/>
        </dgm:presLayoutVars>
      </dgm:prSet>
      <dgm:spPr/>
    </dgm:pt>
    <dgm:pt modelId="{D3F39099-91D0-4FE5-93C0-AC7C8F7C1E3C}" type="pres">
      <dgm:prSet presAssocID="{C79D6FE4-37B1-4902-9B2D-3889B3ECD869}" presName="sp" presStyleCnt="0"/>
      <dgm:spPr/>
    </dgm:pt>
    <dgm:pt modelId="{99883A74-A358-4BB9-9292-6EB34BBFBA03}" type="pres">
      <dgm:prSet presAssocID="{1F68B71D-679D-46C1-83AF-2408FC967DF6}" presName="linNode" presStyleCnt="0"/>
      <dgm:spPr/>
    </dgm:pt>
    <dgm:pt modelId="{457FAB90-6859-4C8C-AD00-35A45CD1B311}" type="pres">
      <dgm:prSet presAssocID="{1F68B71D-679D-46C1-83AF-2408FC967DF6}" presName="parentText" presStyleLbl="node1" presStyleIdx="1" presStyleCnt="2">
        <dgm:presLayoutVars>
          <dgm:chMax val="1"/>
          <dgm:bulletEnabled val="1"/>
        </dgm:presLayoutVars>
      </dgm:prSet>
      <dgm:spPr/>
    </dgm:pt>
    <dgm:pt modelId="{4AE3D9E7-D02F-498B-B521-9785937BACD2}" type="pres">
      <dgm:prSet presAssocID="{1F68B71D-679D-46C1-83AF-2408FC967DF6}" presName="descendantText" presStyleLbl="alignAccFollowNode1" presStyleIdx="1" presStyleCnt="2">
        <dgm:presLayoutVars>
          <dgm:bulletEnabled val="1"/>
        </dgm:presLayoutVars>
      </dgm:prSet>
      <dgm:spPr/>
    </dgm:pt>
  </dgm:ptLst>
  <dgm:cxnLst>
    <dgm:cxn modelId="{82416411-A219-41B1-A5A3-87642D48B740}" srcId="{1F68B71D-679D-46C1-83AF-2408FC967DF6}" destId="{22E88282-9A4F-4DFF-B49B-32CC42225B8F}" srcOrd="0" destOrd="0" parTransId="{2DE08084-8764-4CC0-A542-E5B839CD2E75}" sibTransId="{E84489F7-EA09-4939-BB21-569C027C6BED}"/>
    <dgm:cxn modelId="{5C687B20-BB9F-4822-846C-119D81054D5E}" srcId="{40C6134E-8B82-4E13-85DD-FDECC3D9235D}" destId="{1F68B71D-679D-46C1-83AF-2408FC967DF6}" srcOrd="1" destOrd="0" parTransId="{497E35AE-C832-41F0-913D-336A8046F141}" sibTransId="{D18672BA-57B3-47D8-84B2-D411EBB4CDBA}"/>
    <dgm:cxn modelId="{2E873128-FB99-49BB-A7C4-2F5686EB041F}" type="presOf" srcId="{40C6134E-8B82-4E13-85DD-FDECC3D9235D}" destId="{3B4F5726-962A-46E5-A03A-2A9828C52A73}" srcOrd="0" destOrd="0" presId="urn:microsoft.com/office/officeart/2005/8/layout/vList5"/>
    <dgm:cxn modelId="{4950446C-F4BB-4E93-8CE2-9318F78AC373}" type="presOf" srcId="{BD195015-4366-46FE-9F99-FF94222C5676}" destId="{8431ED01-3369-4504-BEB7-04DA9F9A179D}" srcOrd="0" destOrd="0" presId="urn:microsoft.com/office/officeart/2005/8/layout/vList5"/>
    <dgm:cxn modelId="{C1880973-1157-4ACF-83E6-8EAB613F85AD}" type="presOf" srcId="{89672A16-D075-409D-BF35-31EC202495FB}" destId="{2BC052AA-89D8-4B57-A65A-63DBC4CEBA6B}" srcOrd="0" destOrd="0" presId="urn:microsoft.com/office/officeart/2005/8/layout/vList5"/>
    <dgm:cxn modelId="{8120FA8E-67F4-4CB5-8DAE-2DB115CFE400}" type="presOf" srcId="{1F68B71D-679D-46C1-83AF-2408FC967DF6}" destId="{457FAB90-6859-4C8C-AD00-35A45CD1B311}" srcOrd="0" destOrd="0" presId="urn:microsoft.com/office/officeart/2005/8/layout/vList5"/>
    <dgm:cxn modelId="{E306FAD3-A410-40AF-B4F1-8C2CD2C7B428}" srcId="{89672A16-D075-409D-BF35-31EC202495FB}" destId="{BD195015-4366-46FE-9F99-FF94222C5676}" srcOrd="0" destOrd="0" parTransId="{2DC27053-9B95-45A7-A88C-9152F133935A}" sibTransId="{64882EDB-B151-481F-9886-09AB984CF8D1}"/>
    <dgm:cxn modelId="{D94705F8-11BA-44C3-B782-CCE6AA9C1AFA}" type="presOf" srcId="{22E88282-9A4F-4DFF-B49B-32CC42225B8F}" destId="{4AE3D9E7-D02F-498B-B521-9785937BACD2}" srcOrd="0" destOrd="0" presId="urn:microsoft.com/office/officeart/2005/8/layout/vList5"/>
    <dgm:cxn modelId="{CF9E42F9-D4EB-4977-BBD1-02480E545A13}" srcId="{40C6134E-8B82-4E13-85DD-FDECC3D9235D}" destId="{89672A16-D075-409D-BF35-31EC202495FB}" srcOrd="0" destOrd="0" parTransId="{8DED062C-AAB7-4447-B7A7-C6607965B4B1}" sibTransId="{C79D6FE4-37B1-4902-9B2D-3889B3ECD869}"/>
    <dgm:cxn modelId="{8F846024-8B59-4F5F-867D-08647296C1C7}" type="presParOf" srcId="{3B4F5726-962A-46E5-A03A-2A9828C52A73}" destId="{F605EBA8-E47C-4522-A3FE-B01801BB6B40}" srcOrd="0" destOrd="0" presId="urn:microsoft.com/office/officeart/2005/8/layout/vList5"/>
    <dgm:cxn modelId="{023C351D-5922-463C-B69D-77B402DA40E5}" type="presParOf" srcId="{F605EBA8-E47C-4522-A3FE-B01801BB6B40}" destId="{2BC052AA-89D8-4B57-A65A-63DBC4CEBA6B}" srcOrd="0" destOrd="0" presId="urn:microsoft.com/office/officeart/2005/8/layout/vList5"/>
    <dgm:cxn modelId="{72A95A61-EF38-478D-B71A-EE780A22CEAD}" type="presParOf" srcId="{F605EBA8-E47C-4522-A3FE-B01801BB6B40}" destId="{8431ED01-3369-4504-BEB7-04DA9F9A179D}" srcOrd="1" destOrd="0" presId="urn:microsoft.com/office/officeart/2005/8/layout/vList5"/>
    <dgm:cxn modelId="{F9B66EF1-9B1F-438C-906A-2B9AACCC436E}" type="presParOf" srcId="{3B4F5726-962A-46E5-A03A-2A9828C52A73}" destId="{D3F39099-91D0-4FE5-93C0-AC7C8F7C1E3C}" srcOrd="1" destOrd="0" presId="urn:microsoft.com/office/officeart/2005/8/layout/vList5"/>
    <dgm:cxn modelId="{4EBCAC44-48E6-4A7F-8DD1-27EA66EA575C}" type="presParOf" srcId="{3B4F5726-962A-46E5-A03A-2A9828C52A73}" destId="{99883A74-A358-4BB9-9292-6EB34BBFBA03}" srcOrd="2" destOrd="0" presId="urn:microsoft.com/office/officeart/2005/8/layout/vList5"/>
    <dgm:cxn modelId="{85C39F98-D2B2-46A2-8F45-B5CD069F5EB7}" type="presParOf" srcId="{99883A74-A358-4BB9-9292-6EB34BBFBA03}" destId="{457FAB90-6859-4C8C-AD00-35A45CD1B311}" srcOrd="0" destOrd="0" presId="urn:microsoft.com/office/officeart/2005/8/layout/vList5"/>
    <dgm:cxn modelId="{B2FE4243-242C-4D4D-B9AC-152C646C1652}" type="presParOf" srcId="{99883A74-A358-4BB9-9292-6EB34BBFBA03}" destId="{4AE3D9E7-D02F-498B-B521-9785937BACD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45C6DF-AB86-4021-A133-8F9C78A12FBE}"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8BD8249D-7DEA-4D9D-85E5-38F35E5E7ED6}">
      <dgm:prSet/>
      <dgm:spPr/>
      <dgm:t>
        <a:bodyPr/>
        <a:lstStyle/>
        <a:p>
          <a:pPr rtl="0"/>
          <a:r>
            <a:rPr lang="en-US" b="1">
              <a:latin typeface="Arial" panose="020B0604020202020204" pitchFamily="34" charset="0"/>
              <a:cs typeface="Arial" panose="020B0604020202020204" pitchFamily="34" charset="0"/>
            </a:rPr>
            <a:t>1. Social Factors</a:t>
          </a:r>
          <a:endParaRPr lang="en-US">
            <a:latin typeface="Arial" panose="020B0604020202020204" pitchFamily="34" charset="0"/>
            <a:cs typeface="Arial" panose="020B0604020202020204" pitchFamily="34" charset="0"/>
          </a:endParaRPr>
        </a:p>
      </dgm:t>
    </dgm:pt>
    <dgm:pt modelId="{E20D2EB7-0C82-4EAD-8192-D411621D99DA}" type="parTrans" cxnId="{B32FF0C0-E9CD-45DE-9FAA-DC693A8F7F52}">
      <dgm:prSet/>
      <dgm:spPr/>
      <dgm:t>
        <a:bodyPr/>
        <a:lstStyle/>
        <a:p>
          <a:endParaRPr lang="en-US">
            <a:latin typeface="Arial" panose="020B0604020202020204" pitchFamily="34" charset="0"/>
            <a:cs typeface="Arial" panose="020B0604020202020204" pitchFamily="34" charset="0"/>
          </a:endParaRPr>
        </a:p>
      </dgm:t>
    </dgm:pt>
    <dgm:pt modelId="{83BC879F-98A7-4969-85A1-BC7FE7C55A18}" type="sibTrans" cxnId="{B32FF0C0-E9CD-45DE-9FAA-DC693A8F7F52}">
      <dgm:prSet/>
      <dgm:spPr/>
      <dgm:t>
        <a:bodyPr/>
        <a:lstStyle/>
        <a:p>
          <a:endParaRPr lang="en-US">
            <a:latin typeface="Arial" panose="020B0604020202020204" pitchFamily="34" charset="0"/>
            <a:cs typeface="Arial" panose="020B0604020202020204" pitchFamily="34" charset="0"/>
          </a:endParaRPr>
        </a:p>
      </dgm:t>
    </dgm:pt>
    <dgm:pt modelId="{680E6BFD-7693-47C9-BB29-6463250750D7}">
      <dgm:prSet/>
      <dgm:spPr/>
      <dgm:t>
        <a:bodyPr/>
        <a:lstStyle/>
        <a:p>
          <a:pPr rtl="0"/>
          <a:r>
            <a:rPr lang="en-US" dirty="0">
              <a:latin typeface="Arial" panose="020B0604020202020204" pitchFamily="34" charset="0"/>
              <a:cs typeface="Arial" panose="020B0604020202020204" pitchFamily="34" charset="0"/>
            </a:rPr>
            <a:t>Growth of hybrid and remote working (</a:t>
          </a:r>
          <a:r>
            <a:rPr lang="en-US" dirty="0" err="1">
              <a:latin typeface="Arial" panose="020B0604020202020204" pitchFamily="34" charset="0"/>
              <a:cs typeface="Arial" panose="020B0604020202020204" pitchFamily="34" charset="0"/>
            </a:rPr>
            <a:t>Handke</a:t>
          </a:r>
          <a:r>
            <a:rPr lang="en-US" dirty="0">
              <a:latin typeface="Arial" panose="020B0604020202020204" pitchFamily="34" charset="0"/>
              <a:cs typeface="Arial" panose="020B0604020202020204" pitchFamily="34" charset="0"/>
            </a:rPr>
            <a:t> et al., 2024)</a:t>
          </a:r>
        </a:p>
      </dgm:t>
    </dgm:pt>
    <dgm:pt modelId="{2A8A82B5-91D8-4A98-AFDB-BA0B3682CBE6}" type="parTrans" cxnId="{96BEF107-1174-4627-91DA-63194228E74C}">
      <dgm:prSet/>
      <dgm:spPr/>
      <dgm:t>
        <a:bodyPr/>
        <a:lstStyle/>
        <a:p>
          <a:endParaRPr lang="en-US">
            <a:latin typeface="Arial" panose="020B0604020202020204" pitchFamily="34" charset="0"/>
            <a:cs typeface="Arial" panose="020B0604020202020204" pitchFamily="34" charset="0"/>
          </a:endParaRPr>
        </a:p>
      </dgm:t>
    </dgm:pt>
    <dgm:pt modelId="{E806C36F-A125-48EC-8B27-504BD642B752}" type="sibTrans" cxnId="{96BEF107-1174-4627-91DA-63194228E74C}">
      <dgm:prSet/>
      <dgm:spPr/>
      <dgm:t>
        <a:bodyPr/>
        <a:lstStyle/>
        <a:p>
          <a:endParaRPr lang="en-US">
            <a:latin typeface="Arial" panose="020B0604020202020204" pitchFamily="34" charset="0"/>
            <a:cs typeface="Arial" panose="020B0604020202020204" pitchFamily="34" charset="0"/>
          </a:endParaRPr>
        </a:p>
      </dgm:t>
    </dgm:pt>
    <dgm:pt modelId="{FE2FC0AC-873C-404D-929A-964A9B654AAA}">
      <dgm:prSet/>
      <dgm:spPr/>
      <dgm:t>
        <a:bodyPr/>
        <a:lstStyle/>
        <a:p>
          <a:pPr rtl="0"/>
          <a:r>
            <a:rPr lang="en-US">
              <a:latin typeface="Arial" panose="020B0604020202020204" pitchFamily="34" charset="0"/>
              <a:cs typeface="Arial" panose="020B0604020202020204" pitchFamily="34" charset="0"/>
            </a:rPr>
            <a:t>Demand for flexible, community-based study spaces</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 Creates strong market opportunity.</a:t>
          </a:r>
        </a:p>
      </dgm:t>
    </dgm:pt>
    <dgm:pt modelId="{0478140E-CD42-4437-8A6B-7A047655C413}" type="parTrans" cxnId="{741544A8-54A6-426D-B34F-B2E4F8950019}">
      <dgm:prSet/>
      <dgm:spPr/>
      <dgm:t>
        <a:bodyPr/>
        <a:lstStyle/>
        <a:p>
          <a:endParaRPr lang="en-US">
            <a:latin typeface="Arial" panose="020B0604020202020204" pitchFamily="34" charset="0"/>
            <a:cs typeface="Arial" panose="020B0604020202020204" pitchFamily="34" charset="0"/>
          </a:endParaRPr>
        </a:p>
      </dgm:t>
    </dgm:pt>
    <dgm:pt modelId="{4D64CF06-5849-4F15-AAC0-0B8FBAB644F9}" type="sibTrans" cxnId="{741544A8-54A6-426D-B34F-B2E4F8950019}">
      <dgm:prSet/>
      <dgm:spPr/>
      <dgm:t>
        <a:bodyPr/>
        <a:lstStyle/>
        <a:p>
          <a:endParaRPr lang="en-US">
            <a:latin typeface="Arial" panose="020B0604020202020204" pitchFamily="34" charset="0"/>
            <a:cs typeface="Arial" panose="020B0604020202020204" pitchFamily="34" charset="0"/>
          </a:endParaRPr>
        </a:p>
      </dgm:t>
    </dgm:pt>
    <dgm:pt modelId="{C8F0535F-8CFE-4A18-B87D-9D46FFB2A7F4}">
      <dgm:prSet/>
      <dgm:spPr/>
      <dgm:t>
        <a:bodyPr/>
        <a:lstStyle/>
        <a:p>
          <a:pPr rtl="0"/>
          <a:r>
            <a:rPr lang="en-US" b="1">
              <a:latin typeface="Arial" panose="020B0604020202020204" pitchFamily="34" charset="0"/>
              <a:cs typeface="Arial" panose="020B0604020202020204" pitchFamily="34" charset="0"/>
            </a:rPr>
            <a:t>2. Economic Factors</a:t>
          </a:r>
          <a:endParaRPr lang="en-US">
            <a:latin typeface="Arial" panose="020B0604020202020204" pitchFamily="34" charset="0"/>
            <a:cs typeface="Arial" panose="020B0604020202020204" pitchFamily="34" charset="0"/>
          </a:endParaRPr>
        </a:p>
      </dgm:t>
    </dgm:pt>
    <dgm:pt modelId="{9C2FCF1D-3D39-47A6-BE8C-DECDF4A6F746}" type="parTrans" cxnId="{C3554FEF-E17D-46F0-8162-A8C9DCA26EE1}">
      <dgm:prSet/>
      <dgm:spPr/>
      <dgm:t>
        <a:bodyPr/>
        <a:lstStyle/>
        <a:p>
          <a:endParaRPr lang="en-US">
            <a:latin typeface="Arial" panose="020B0604020202020204" pitchFamily="34" charset="0"/>
            <a:cs typeface="Arial" panose="020B0604020202020204" pitchFamily="34" charset="0"/>
          </a:endParaRPr>
        </a:p>
      </dgm:t>
    </dgm:pt>
    <dgm:pt modelId="{1A8D406B-9FE9-4C45-868A-3E2B005E5D35}" type="sibTrans" cxnId="{C3554FEF-E17D-46F0-8162-A8C9DCA26EE1}">
      <dgm:prSet/>
      <dgm:spPr/>
      <dgm:t>
        <a:bodyPr/>
        <a:lstStyle/>
        <a:p>
          <a:endParaRPr lang="en-US">
            <a:latin typeface="Arial" panose="020B0604020202020204" pitchFamily="34" charset="0"/>
            <a:cs typeface="Arial" panose="020B0604020202020204" pitchFamily="34" charset="0"/>
          </a:endParaRPr>
        </a:p>
      </dgm:t>
    </dgm:pt>
    <dgm:pt modelId="{4E56BC38-78A7-4109-897C-6E839E258A3D}">
      <dgm:prSet/>
      <dgm:spPr/>
      <dgm:t>
        <a:bodyPr/>
        <a:lstStyle/>
        <a:p>
          <a:pPr rtl="0"/>
          <a:r>
            <a:rPr lang="en-US" dirty="0">
              <a:latin typeface="Arial" panose="020B0604020202020204" pitchFamily="34" charset="0"/>
              <a:cs typeface="Arial" panose="020B0604020202020204" pitchFamily="34" charset="0"/>
            </a:rPr>
            <a:t>Rising rent and energy costs (</a:t>
          </a:r>
          <a:r>
            <a:rPr lang="en-US" dirty="0" err="1">
              <a:latin typeface="Arial" panose="020B0604020202020204" pitchFamily="34" charset="0"/>
              <a:cs typeface="Arial" panose="020B0604020202020204" pitchFamily="34" charset="0"/>
            </a:rPr>
            <a:t>Aidar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Vafin</a:t>
          </a:r>
          <a:r>
            <a:rPr lang="en-US" dirty="0">
              <a:latin typeface="Arial" panose="020B0604020202020204" pitchFamily="34" charset="0"/>
              <a:cs typeface="Arial" panose="020B0604020202020204" pitchFamily="34" charset="0"/>
            </a:rPr>
            <a:t>, 2022)</a:t>
          </a:r>
        </a:p>
      </dgm:t>
    </dgm:pt>
    <dgm:pt modelId="{28D96DAC-1EB0-4610-AB42-774E68324F0F}" type="parTrans" cxnId="{4AC1F2AC-A793-4806-B277-E3A73CC00A4B}">
      <dgm:prSet/>
      <dgm:spPr/>
      <dgm:t>
        <a:bodyPr/>
        <a:lstStyle/>
        <a:p>
          <a:endParaRPr lang="en-US">
            <a:latin typeface="Arial" panose="020B0604020202020204" pitchFamily="34" charset="0"/>
            <a:cs typeface="Arial" panose="020B0604020202020204" pitchFamily="34" charset="0"/>
          </a:endParaRPr>
        </a:p>
      </dgm:t>
    </dgm:pt>
    <dgm:pt modelId="{9DF45940-9BEC-46CD-A1A9-C8B8504B1F74}" type="sibTrans" cxnId="{4AC1F2AC-A793-4806-B277-E3A73CC00A4B}">
      <dgm:prSet/>
      <dgm:spPr/>
      <dgm:t>
        <a:bodyPr/>
        <a:lstStyle/>
        <a:p>
          <a:endParaRPr lang="en-US">
            <a:latin typeface="Arial" panose="020B0604020202020204" pitchFamily="34" charset="0"/>
            <a:cs typeface="Arial" panose="020B0604020202020204" pitchFamily="34" charset="0"/>
          </a:endParaRPr>
        </a:p>
      </dgm:t>
    </dgm:pt>
    <dgm:pt modelId="{6DE96505-F073-40CB-B37B-EFA92DD9183B}">
      <dgm:prSet/>
      <dgm:spPr/>
      <dgm:t>
        <a:bodyPr/>
        <a:lstStyle/>
        <a:p>
          <a:pPr rtl="0"/>
          <a:r>
            <a:rPr lang="en-US">
              <a:latin typeface="Arial" panose="020B0604020202020204" pitchFamily="34" charset="0"/>
              <a:cs typeface="Arial" panose="020B0604020202020204" pitchFamily="34" charset="0"/>
            </a:rPr>
            <a:t>Price-sensitive target market</a:t>
          </a:r>
          <a:br>
            <a:rPr lang="en-US">
              <a:latin typeface="Arial" panose="020B0604020202020204" pitchFamily="34" charset="0"/>
              <a:cs typeface="Arial" panose="020B0604020202020204" pitchFamily="34" charset="0"/>
            </a:rPr>
          </a:br>
          <a:r>
            <a:rPr lang="en-US">
              <a:latin typeface="Arial" panose="020B0604020202020204" pitchFamily="34" charset="0"/>
              <a:cs typeface="Arial" panose="020B0604020202020204" pitchFamily="34" charset="0"/>
            </a:rPr>
            <a:t>→ Membership model ensures steady cash flow.</a:t>
          </a:r>
        </a:p>
      </dgm:t>
    </dgm:pt>
    <dgm:pt modelId="{5B67FB3E-CBD5-4947-B792-380AE52DEDAF}" type="parTrans" cxnId="{A6D6563A-28E2-48A2-B4A2-B1E2D3AEA036}">
      <dgm:prSet/>
      <dgm:spPr/>
      <dgm:t>
        <a:bodyPr/>
        <a:lstStyle/>
        <a:p>
          <a:endParaRPr lang="en-US">
            <a:latin typeface="Arial" panose="020B0604020202020204" pitchFamily="34" charset="0"/>
            <a:cs typeface="Arial" panose="020B0604020202020204" pitchFamily="34" charset="0"/>
          </a:endParaRPr>
        </a:p>
      </dgm:t>
    </dgm:pt>
    <dgm:pt modelId="{ECEAA1B3-06EC-491B-90B9-D37CAD0C6B01}" type="sibTrans" cxnId="{A6D6563A-28E2-48A2-B4A2-B1E2D3AEA036}">
      <dgm:prSet/>
      <dgm:spPr/>
      <dgm:t>
        <a:bodyPr/>
        <a:lstStyle/>
        <a:p>
          <a:endParaRPr lang="en-US">
            <a:latin typeface="Arial" panose="020B0604020202020204" pitchFamily="34" charset="0"/>
            <a:cs typeface="Arial" panose="020B0604020202020204" pitchFamily="34" charset="0"/>
          </a:endParaRPr>
        </a:p>
      </dgm:t>
    </dgm:pt>
    <dgm:pt modelId="{4E833BE0-5DBD-4E90-A459-FE6616308790}">
      <dgm:prSet/>
      <dgm:spPr/>
      <dgm:t>
        <a:bodyPr/>
        <a:lstStyle/>
        <a:p>
          <a:pPr rtl="0"/>
          <a:r>
            <a:rPr lang="en-US" b="1" dirty="0">
              <a:latin typeface="Arial" panose="020B0604020202020204" pitchFamily="34" charset="0"/>
              <a:cs typeface="Arial" panose="020B0604020202020204" pitchFamily="34" charset="0"/>
            </a:rPr>
            <a:t>3. Legal Factors</a:t>
          </a:r>
          <a:endParaRPr lang="en-US" dirty="0">
            <a:latin typeface="Arial" panose="020B0604020202020204" pitchFamily="34" charset="0"/>
            <a:cs typeface="Arial" panose="020B0604020202020204" pitchFamily="34" charset="0"/>
          </a:endParaRPr>
        </a:p>
      </dgm:t>
    </dgm:pt>
    <dgm:pt modelId="{689D5700-6E7E-4D0F-AB44-0FEC922EC707}" type="parTrans" cxnId="{A4B06A2D-93B6-4C59-A3E3-31ED0A6673B5}">
      <dgm:prSet/>
      <dgm:spPr/>
      <dgm:t>
        <a:bodyPr/>
        <a:lstStyle/>
        <a:p>
          <a:endParaRPr lang="en-US">
            <a:latin typeface="Arial" panose="020B0604020202020204" pitchFamily="34" charset="0"/>
            <a:cs typeface="Arial" panose="020B0604020202020204" pitchFamily="34" charset="0"/>
          </a:endParaRPr>
        </a:p>
      </dgm:t>
    </dgm:pt>
    <dgm:pt modelId="{43EF1B9D-0FF1-4ADA-A63A-479C529D4C70}" type="sibTrans" cxnId="{A4B06A2D-93B6-4C59-A3E3-31ED0A6673B5}">
      <dgm:prSet/>
      <dgm:spPr/>
      <dgm:t>
        <a:bodyPr/>
        <a:lstStyle/>
        <a:p>
          <a:endParaRPr lang="en-US">
            <a:latin typeface="Arial" panose="020B0604020202020204" pitchFamily="34" charset="0"/>
            <a:cs typeface="Arial" panose="020B0604020202020204" pitchFamily="34" charset="0"/>
          </a:endParaRPr>
        </a:p>
      </dgm:t>
    </dgm:pt>
    <dgm:pt modelId="{EEF99EE6-7A97-48C3-AA55-6050BEBD7425}">
      <dgm:prSet/>
      <dgm:spPr/>
      <dgm:t>
        <a:bodyPr/>
        <a:lstStyle/>
        <a:p>
          <a:pPr rtl="0"/>
          <a:r>
            <a:rPr lang="en-US" dirty="0">
              <a:latin typeface="Arial" panose="020B0604020202020204" pitchFamily="34" charset="0"/>
              <a:cs typeface="Arial" panose="020B0604020202020204" pitchFamily="34" charset="0"/>
            </a:rPr>
            <a:t>Food hygiene, Health &amp; Safety, GDPR(Information Commissioner's Office, 2023)</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Compliance protects reputation and avoids penalties.</a:t>
          </a:r>
        </a:p>
      </dgm:t>
    </dgm:pt>
    <dgm:pt modelId="{74E78130-EA2C-49CF-88C2-87FE01AA9E4A}" type="parTrans" cxnId="{7C498458-BB1C-4615-A3B9-31B9F7B8F4BF}">
      <dgm:prSet/>
      <dgm:spPr/>
      <dgm:t>
        <a:bodyPr/>
        <a:lstStyle/>
        <a:p>
          <a:endParaRPr lang="en-US">
            <a:latin typeface="Arial" panose="020B0604020202020204" pitchFamily="34" charset="0"/>
            <a:cs typeface="Arial" panose="020B0604020202020204" pitchFamily="34" charset="0"/>
          </a:endParaRPr>
        </a:p>
      </dgm:t>
    </dgm:pt>
    <dgm:pt modelId="{D0876B74-AB80-4B1D-B2F8-720A95794A19}" type="sibTrans" cxnId="{7C498458-BB1C-4615-A3B9-31B9F7B8F4BF}">
      <dgm:prSet/>
      <dgm:spPr/>
      <dgm:t>
        <a:bodyPr/>
        <a:lstStyle/>
        <a:p>
          <a:endParaRPr lang="en-US">
            <a:latin typeface="Arial" panose="020B0604020202020204" pitchFamily="34" charset="0"/>
            <a:cs typeface="Arial" panose="020B0604020202020204" pitchFamily="34" charset="0"/>
          </a:endParaRPr>
        </a:p>
      </dgm:t>
    </dgm:pt>
    <dgm:pt modelId="{6555FA0E-A4C4-4B86-AC5F-A4860A40B0A5}" type="pres">
      <dgm:prSet presAssocID="{8D45C6DF-AB86-4021-A133-8F9C78A12FBE}" presName="diagram" presStyleCnt="0">
        <dgm:presLayoutVars>
          <dgm:chPref val="1"/>
          <dgm:dir/>
          <dgm:animOne val="branch"/>
          <dgm:animLvl val="lvl"/>
          <dgm:resizeHandles/>
        </dgm:presLayoutVars>
      </dgm:prSet>
      <dgm:spPr/>
    </dgm:pt>
    <dgm:pt modelId="{A0C852DD-9053-4C16-A640-FF183E57EE86}" type="pres">
      <dgm:prSet presAssocID="{8BD8249D-7DEA-4D9D-85E5-38F35E5E7ED6}" presName="root" presStyleCnt="0"/>
      <dgm:spPr/>
    </dgm:pt>
    <dgm:pt modelId="{21FDA24C-2767-49A8-826C-5E7513231D7A}" type="pres">
      <dgm:prSet presAssocID="{8BD8249D-7DEA-4D9D-85E5-38F35E5E7ED6}" presName="rootComposite" presStyleCnt="0"/>
      <dgm:spPr/>
    </dgm:pt>
    <dgm:pt modelId="{7EF12F5F-6DCC-44BB-9A40-A591526DBCF9}" type="pres">
      <dgm:prSet presAssocID="{8BD8249D-7DEA-4D9D-85E5-38F35E5E7ED6}" presName="rootText" presStyleLbl="node1" presStyleIdx="0" presStyleCnt="3"/>
      <dgm:spPr/>
    </dgm:pt>
    <dgm:pt modelId="{0A0DEF6D-D085-4076-925F-EC3CBAA60B1C}" type="pres">
      <dgm:prSet presAssocID="{8BD8249D-7DEA-4D9D-85E5-38F35E5E7ED6}" presName="rootConnector" presStyleLbl="node1" presStyleIdx="0" presStyleCnt="3"/>
      <dgm:spPr/>
    </dgm:pt>
    <dgm:pt modelId="{7E6FDA96-30AE-49E2-9ECE-61D00263D6A2}" type="pres">
      <dgm:prSet presAssocID="{8BD8249D-7DEA-4D9D-85E5-38F35E5E7ED6}" presName="childShape" presStyleCnt="0"/>
      <dgm:spPr/>
    </dgm:pt>
    <dgm:pt modelId="{5B8E8F48-EA11-4714-8BE6-7C0BB224D09A}" type="pres">
      <dgm:prSet presAssocID="{2A8A82B5-91D8-4A98-AFDB-BA0B3682CBE6}" presName="Name13" presStyleLbl="parChTrans1D2" presStyleIdx="0" presStyleCnt="5"/>
      <dgm:spPr/>
    </dgm:pt>
    <dgm:pt modelId="{682B8DBD-6B68-4DC6-9D97-CCF40C549918}" type="pres">
      <dgm:prSet presAssocID="{680E6BFD-7693-47C9-BB29-6463250750D7}" presName="childText" presStyleLbl="bgAcc1" presStyleIdx="0" presStyleCnt="5">
        <dgm:presLayoutVars>
          <dgm:bulletEnabled val="1"/>
        </dgm:presLayoutVars>
      </dgm:prSet>
      <dgm:spPr/>
    </dgm:pt>
    <dgm:pt modelId="{81DD8C01-2D92-4500-B519-6E384B2D4ECB}" type="pres">
      <dgm:prSet presAssocID="{0478140E-CD42-4437-8A6B-7A047655C413}" presName="Name13" presStyleLbl="parChTrans1D2" presStyleIdx="1" presStyleCnt="5"/>
      <dgm:spPr/>
    </dgm:pt>
    <dgm:pt modelId="{26E2925A-6081-4EBB-97A0-8D1F86A0B1CE}" type="pres">
      <dgm:prSet presAssocID="{FE2FC0AC-873C-404D-929A-964A9B654AAA}" presName="childText" presStyleLbl="bgAcc1" presStyleIdx="1" presStyleCnt="5">
        <dgm:presLayoutVars>
          <dgm:bulletEnabled val="1"/>
        </dgm:presLayoutVars>
      </dgm:prSet>
      <dgm:spPr/>
    </dgm:pt>
    <dgm:pt modelId="{49759884-21CC-47B4-BEFC-3E0F907230C5}" type="pres">
      <dgm:prSet presAssocID="{C8F0535F-8CFE-4A18-B87D-9D46FFB2A7F4}" presName="root" presStyleCnt="0"/>
      <dgm:spPr/>
    </dgm:pt>
    <dgm:pt modelId="{44FCFE11-4C35-46E2-9FFB-E1B2E1CF3BF2}" type="pres">
      <dgm:prSet presAssocID="{C8F0535F-8CFE-4A18-B87D-9D46FFB2A7F4}" presName="rootComposite" presStyleCnt="0"/>
      <dgm:spPr/>
    </dgm:pt>
    <dgm:pt modelId="{E0808CF1-18A4-44F5-AA97-F9414C2071B6}" type="pres">
      <dgm:prSet presAssocID="{C8F0535F-8CFE-4A18-B87D-9D46FFB2A7F4}" presName="rootText" presStyleLbl="node1" presStyleIdx="1" presStyleCnt="3"/>
      <dgm:spPr/>
    </dgm:pt>
    <dgm:pt modelId="{6800C6A4-1FFC-484D-8F03-B9A0220F7671}" type="pres">
      <dgm:prSet presAssocID="{C8F0535F-8CFE-4A18-B87D-9D46FFB2A7F4}" presName="rootConnector" presStyleLbl="node1" presStyleIdx="1" presStyleCnt="3"/>
      <dgm:spPr/>
    </dgm:pt>
    <dgm:pt modelId="{D2860EB8-E37A-4FA6-BEBB-98AF7A1BFC9C}" type="pres">
      <dgm:prSet presAssocID="{C8F0535F-8CFE-4A18-B87D-9D46FFB2A7F4}" presName="childShape" presStyleCnt="0"/>
      <dgm:spPr/>
    </dgm:pt>
    <dgm:pt modelId="{8585DDA2-EC3E-45BC-AC53-7B8E7F063E50}" type="pres">
      <dgm:prSet presAssocID="{28D96DAC-1EB0-4610-AB42-774E68324F0F}" presName="Name13" presStyleLbl="parChTrans1D2" presStyleIdx="2" presStyleCnt="5"/>
      <dgm:spPr/>
    </dgm:pt>
    <dgm:pt modelId="{C7354B4C-4FB6-49E4-8B89-D637882E8888}" type="pres">
      <dgm:prSet presAssocID="{4E56BC38-78A7-4109-897C-6E839E258A3D}" presName="childText" presStyleLbl="bgAcc1" presStyleIdx="2" presStyleCnt="5">
        <dgm:presLayoutVars>
          <dgm:bulletEnabled val="1"/>
        </dgm:presLayoutVars>
      </dgm:prSet>
      <dgm:spPr/>
    </dgm:pt>
    <dgm:pt modelId="{0FF7F3E8-53FA-4D7D-B5A9-78D533D476B7}" type="pres">
      <dgm:prSet presAssocID="{5B67FB3E-CBD5-4947-B792-380AE52DEDAF}" presName="Name13" presStyleLbl="parChTrans1D2" presStyleIdx="3" presStyleCnt="5"/>
      <dgm:spPr/>
    </dgm:pt>
    <dgm:pt modelId="{B7D72D4F-3681-488E-BB44-124C984606EC}" type="pres">
      <dgm:prSet presAssocID="{6DE96505-F073-40CB-B37B-EFA92DD9183B}" presName="childText" presStyleLbl="bgAcc1" presStyleIdx="3" presStyleCnt="5">
        <dgm:presLayoutVars>
          <dgm:bulletEnabled val="1"/>
        </dgm:presLayoutVars>
      </dgm:prSet>
      <dgm:spPr/>
    </dgm:pt>
    <dgm:pt modelId="{FB9FDEBA-8125-4DD3-93D8-5B60066D3ECE}" type="pres">
      <dgm:prSet presAssocID="{4E833BE0-5DBD-4E90-A459-FE6616308790}" presName="root" presStyleCnt="0"/>
      <dgm:spPr/>
    </dgm:pt>
    <dgm:pt modelId="{E7FEEAA5-B591-4844-B94B-94CCEE1666B0}" type="pres">
      <dgm:prSet presAssocID="{4E833BE0-5DBD-4E90-A459-FE6616308790}" presName="rootComposite" presStyleCnt="0"/>
      <dgm:spPr/>
    </dgm:pt>
    <dgm:pt modelId="{10B63276-7BB2-4F77-B46E-17A71B077EC8}" type="pres">
      <dgm:prSet presAssocID="{4E833BE0-5DBD-4E90-A459-FE6616308790}" presName="rootText" presStyleLbl="node1" presStyleIdx="2" presStyleCnt="3"/>
      <dgm:spPr/>
    </dgm:pt>
    <dgm:pt modelId="{96918CE0-51DA-4138-91F3-DEC3AB932590}" type="pres">
      <dgm:prSet presAssocID="{4E833BE0-5DBD-4E90-A459-FE6616308790}" presName="rootConnector" presStyleLbl="node1" presStyleIdx="2" presStyleCnt="3"/>
      <dgm:spPr/>
    </dgm:pt>
    <dgm:pt modelId="{7AFD4E88-FB94-41BE-8D37-04C3082FBE66}" type="pres">
      <dgm:prSet presAssocID="{4E833BE0-5DBD-4E90-A459-FE6616308790}" presName="childShape" presStyleCnt="0"/>
      <dgm:spPr/>
    </dgm:pt>
    <dgm:pt modelId="{F30F56A3-0DCF-4BA4-9C3C-DBE4881ADA38}" type="pres">
      <dgm:prSet presAssocID="{74E78130-EA2C-49CF-88C2-87FE01AA9E4A}" presName="Name13" presStyleLbl="parChTrans1D2" presStyleIdx="4" presStyleCnt="5"/>
      <dgm:spPr/>
    </dgm:pt>
    <dgm:pt modelId="{DED42F26-A515-4BAC-9CA5-6F69889BDDC5}" type="pres">
      <dgm:prSet presAssocID="{EEF99EE6-7A97-48C3-AA55-6050BEBD7425}" presName="childText" presStyleLbl="bgAcc1" presStyleIdx="4" presStyleCnt="5" custScaleY="216304">
        <dgm:presLayoutVars>
          <dgm:bulletEnabled val="1"/>
        </dgm:presLayoutVars>
      </dgm:prSet>
      <dgm:spPr/>
    </dgm:pt>
  </dgm:ptLst>
  <dgm:cxnLst>
    <dgm:cxn modelId="{8DC52D04-AAA7-4A53-B854-076BBC80E4A4}" type="presOf" srcId="{8BD8249D-7DEA-4D9D-85E5-38F35E5E7ED6}" destId="{0A0DEF6D-D085-4076-925F-EC3CBAA60B1C}" srcOrd="1" destOrd="0" presId="urn:microsoft.com/office/officeart/2005/8/layout/hierarchy3"/>
    <dgm:cxn modelId="{96BEF107-1174-4627-91DA-63194228E74C}" srcId="{8BD8249D-7DEA-4D9D-85E5-38F35E5E7ED6}" destId="{680E6BFD-7693-47C9-BB29-6463250750D7}" srcOrd="0" destOrd="0" parTransId="{2A8A82B5-91D8-4A98-AFDB-BA0B3682CBE6}" sibTransId="{E806C36F-A125-48EC-8B27-504BD642B752}"/>
    <dgm:cxn modelId="{90132A0E-0CF8-4443-893F-66BE46232CC5}" type="presOf" srcId="{4E56BC38-78A7-4109-897C-6E839E258A3D}" destId="{C7354B4C-4FB6-49E4-8B89-D637882E8888}" srcOrd="0" destOrd="0" presId="urn:microsoft.com/office/officeart/2005/8/layout/hierarchy3"/>
    <dgm:cxn modelId="{B142F226-EE27-43CA-A83C-26D4B7935CED}" type="presOf" srcId="{74E78130-EA2C-49CF-88C2-87FE01AA9E4A}" destId="{F30F56A3-0DCF-4BA4-9C3C-DBE4881ADA38}" srcOrd="0" destOrd="0" presId="urn:microsoft.com/office/officeart/2005/8/layout/hierarchy3"/>
    <dgm:cxn modelId="{A4B06A2D-93B6-4C59-A3E3-31ED0A6673B5}" srcId="{8D45C6DF-AB86-4021-A133-8F9C78A12FBE}" destId="{4E833BE0-5DBD-4E90-A459-FE6616308790}" srcOrd="2" destOrd="0" parTransId="{689D5700-6E7E-4D0F-AB44-0FEC922EC707}" sibTransId="{43EF1B9D-0FF1-4ADA-A63A-479C529D4C70}"/>
    <dgm:cxn modelId="{149A9F39-8CFF-463C-9483-7878A7056474}" type="presOf" srcId="{6DE96505-F073-40CB-B37B-EFA92DD9183B}" destId="{B7D72D4F-3681-488E-BB44-124C984606EC}" srcOrd="0" destOrd="0" presId="urn:microsoft.com/office/officeart/2005/8/layout/hierarchy3"/>
    <dgm:cxn modelId="{A6D6563A-28E2-48A2-B4A2-B1E2D3AEA036}" srcId="{C8F0535F-8CFE-4A18-B87D-9D46FFB2A7F4}" destId="{6DE96505-F073-40CB-B37B-EFA92DD9183B}" srcOrd="1" destOrd="0" parTransId="{5B67FB3E-CBD5-4947-B792-380AE52DEDAF}" sibTransId="{ECEAA1B3-06EC-491B-90B9-D37CAD0C6B01}"/>
    <dgm:cxn modelId="{DE970765-AADA-4E58-8F79-4AC132B34771}" type="presOf" srcId="{28D96DAC-1EB0-4610-AB42-774E68324F0F}" destId="{8585DDA2-EC3E-45BC-AC53-7B8E7F063E50}" srcOrd="0" destOrd="0" presId="urn:microsoft.com/office/officeart/2005/8/layout/hierarchy3"/>
    <dgm:cxn modelId="{326FEC6A-93A5-4B17-AB7E-9F764E902F6F}" type="presOf" srcId="{C8F0535F-8CFE-4A18-B87D-9D46FFB2A7F4}" destId="{E0808CF1-18A4-44F5-AA97-F9414C2071B6}" srcOrd="0" destOrd="0" presId="urn:microsoft.com/office/officeart/2005/8/layout/hierarchy3"/>
    <dgm:cxn modelId="{7C498458-BB1C-4615-A3B9-31B9F7B8F4BF}" srcId="{4E833BE0-5DBD-4E90-A459-FE6616308790}" destId="{EEF99EE6-7A97-48C3-AA55-6050BEBD7425}" srcOrd="0" destOrd="0" parTransId="{74E78130-EA2C-49CF-88C2-87FE01AA9E4A}" sibTransId="{D0876B74-AB80-4B1D-B2F8-720A95794A19}"/>
    <dgm:cxn modelId="{BFB28681-F1EE-42B1-ADC7-683E69B0302C}" type="presOf" srcId="{0478140E-CD42-4437-8A6B-7A047655C413}" destId="{81DD8C01-2D92-4500-B519-6E384B2D4ECB}" srcOrd="0" destOrd="0" presId="urn:microsoft.com/office/officeart/2005/8/layout/hierarchy3"/>
    <dgm:cxn modelId="{17768781-4805-41A2-BABC-656C29217697}" type="presOf" srcId="{4E833BE0-5DBD-4E90-A459-FE6616308790}" destId="{10B63276-7BB2-4F77-B46E-17A71B077EC8}" srcOrd="0" destOrd="0" presId="urn:microsoft.com/office/officeart/2005/8/layout/hierarchy3"/>
    <dgm:cxn modelId="{FCABDA81-8F58-4CC9-B158-1E527093DB88}" type="presOf" srcId="{EEF99EE6-7A97-48C3-AA55-6050BEBD7425}" destId="{DED42F26-A515-4BAC-9CA5-6F69889BDDC5}" srcOrd="0" destOrd="0" presId="urn:microsoft.com/office/officeart/2005/8/layout/hierarchy3"/>
    <dgm:cxn modelId="{ADF2CF88-4265-4732-BF31-4722971EA394}" type="presOf" srcId="{4E833BE0-5DBD-4E90-A459-FE6616308790}" destId="{96918CE0-51DA-4138-91F3-DEC3AB932590}" srcOrd="1" destOrd="0" presId="urn:microsoft.com/office/officeart/2005/8/layout/hierarchy3"/>
    <dgm:cxn modelId="{7A5F2692-E273-44E0-B08F-4ECF21D65A09}" type="presOf" srcId="{8BD8249D-7DEA-4D9D-85E5-38F35E5E7ED6}" destId="{7EF12F5F-6DCC-44BB-9A40-A591526DBCF9}" srcOrd="0" destOrd="0" presId="urn:microsoft.com/office/officeart/2005/8/layout/hierarchy3"/>
    <dgm:cxn modelId="{741544A8-54A6-426D-B34F-B2E4F8950019}" srcId="{8BD8249D-7DEA-4D9D-85E5-38F35E5E7ED6}" destId="{FE2FC0AC-873C-404D-929A-964A9B654AAA}" srcOrd="1" destOrd="0" parTransId="{0478140E-CD42-4437-8A6B-7A047655C413}" sibTransId="{4D64CF06-5849-4F15-AAC0-0B8FBAB644F9}"/>
    <dgm:cxn modelId="{4AC1F2AC-A793-4806-B277-E3A73CC00A4B}" srcId="{C8F0535F-8CFE-4A18-B87D-9D46FFB2A7F4}" destId="{4E56BC38-78A7-4109-897C-6E839E258A3D}" srcOrd="0" destOrd="0" parTransId="{28D96DAC-1EB0-4610-AB42-774E68324F0F}" sibTransId="{9DF45940-9BEC-46CD-A1A9-C8B8504B1F74}"/>
    <dgm:cxn modelId="{13B1ABBA-378D-4B25-9D9B-BF74C689E4BC}" type="presOf" srcId="{C8F0535F-8CFE-4A18-B87D-9D46FFB2A7F4}" destId="{6800C6A4-1FFC-484D-8F03-B9A0220F7671}" srcOrd="1" destOrd="0" presId="urn:microsoft.com/office/officeart/2005/8/layout/hierarchy3"/>
    <dgm:cxn modelId="{B32FF0C0-E9CD-45DE-9FAA-DC693A8F7F52}" srcId="{8D45C6DF-AB86-4021-A133-8F9C78A12FBE}" destId="{8BD8249D-7DEA-4D9D-85E5-38F35E5E7ED6}" srcOrd="0" destOrd="0" parTransId="{E20D2EB7-0C82-4EAD-8192-D411621D99DA}" sibTransId="{83BC879F-98A7-4969-85A1-BC7FE7C55A18}"/>
    <dgm:cxn modelId="{8DD99BD1-FE3F-4A85-8F6D-1EE839CE959B}" type="presOf" srcId="{8D45C6DF-AB86-4021-A133-8F9C78A12FBE}" destId="{6555FA0E-A4C4-4B86-AC5F-A4860A40B0A5}" srcOrd="0" destOrd="0" presId="urn:microsoft.com/office/officeart/2005/8/layout/hierarchy3"/>
    <dgm:cxn modelId="{28D35CE5-6800-4EFA-BFD0-4C7AC744A69A}" type="presOf" srcId="{FE2FC0AC-873C-404D-929A-964A9B654AAA}" destId="{26E2925A-6081-4EBB-97A0-8D1F86A0B1CE}" srcOrd="0" destOrd="0" presId="urn:microsoft.com/office/officeart/2005/8/layout/hierarchy3"/>
    <dgm:cxn modelId="{E3A492E5-395E-4F14-A353-4193D4B69E52}" type="presOf" srcId="{5B67FB3E-CBD5-4947-B792-380AE52DEDAF}" destId="{0FF7F3E8-53FA-4D7D-B5A9-78D533D476B7}" srcOrd="0" destOrd="0" presId="urn:microsoft.com/office/officeart/2005/8/layout/hierarchy3"/>
    <dgm:cxn modelId="{79855EEA-8D9A-4F86-A226-EF6A432F3FDD}" type="presOf" srcId="{680E6BFD-7693-47C9-BB29-6463250750D7}" destId="{682B8DBD-6B68-4DC6-9D97-CCF40C549918}" srcOrd="0" destOrd="0" presId="urn:microsoft.com/office/officeart/2005/8/layout/hierarchy3"/>
    <dgm:cxn modelId="{C3554FEF-E17D-46F0-8162-A8C9DCA26EE1}" srcId="{8D45C6DF-AB86-4021-A133-8F9C78A12FBE}" destId="{C8F0535F-8CFE-4A18-B87D-9D46FFB2A7F4}" srcOrd="1" destOrd="0" parTransId="{9C2FCF1D-3D39-47A6-BE8C-DECDF4A6F746}" sibTransId="{1A8D406B-9FE9-4C45-868A-3E2B005E5D35}"/>
    <dgm:cxn modelId="{4CB7C6F2-F945-429D-8737-B806DB0597CD}" type="presOf" srcId="{2A8A82B5-91D8-4A98-AFDB-BA0B3682CBE6}" destId="{5B8E8F48-EA11-4714-8BE6-7C0BB224D09A}" srcOrd="0" destOrd="0" presId="urn:microsoft.com/office/officeart/2005/8/layout/hierarchy3"/>
    <dgm:cxn modelId="{C4E7FF8A-AE25-4691-907C-460B60BE76B9}" type="presParOf" srcId="{6555FA0E-A4C4-4B86-AC5F-A4860A40B0A5}" destId="{A0C852DD-9053-4C16-A640-FF183E57EE86}" srcOrd="0" destOrd="0" presId="urn:microsoft.com/office/officeart/2005/8/layout/hierarchy3"/>
    <dgm:cxn modelId="{B491CDB8-BDE6-48D1-9CB0-D3FC97C08042}" type="presParOf" srcId="{A0C852DD-9053-4C16-A640-FF183E57EE86}" destId="{21FDA24C-2767-49A8-826C-5E7513231D7A}" srcOrd="0" destOrd="0" presId="urn:microsoft.com/office/officeart/2005/8/layout/hierarchy3"/>
    <dgm:cxn modelId="{0CB06B60-44F5-4059-8F65-0F607158001D}" type="presParOf" srcId="{21FDA24C-2767-49A8-826C-5E7513231D7A}" destId="{7EF12F5F-6DCC-44BB-9A40-A591526DBCF9}" srcOrd="0" destOrd="0" presId="urn:microsoft.com/office/officeart/2005/8/layout/hierarchy3"/>
    <dgm:cxn modelId="{A3F4B21D-85BD-47A0-9FD2-9EA0B2EBB3CD}" type="presParOf" srcId="{21FDA24C-2767-49A8-826C-5E7513231D7A}" destId="{0A0DEF6D-D085-4076-925F-EC3CBAA60B1C}" srcOrd="1" destOrd="0" presId="urn:microsoft.com/office/officeart/2005/8/layout/hierarchy3"/>
    <dgm:cxn modelId="{85CC1DF5-9836-41F5-9576-7894E9A405D6}" type="presParOf" srcId="{A0C852DD-9053-4C16-A640-FF183E57EE86}" destId="{7E6FDA96-30AE-49E2-9ECE-61D00263D6A2}" srcOrd="1" destOrd="0" presId="urn:microsoft.com/office/officeart/2005/8/layout/hierarchy3"/>
    <dgm:cxn modelId="{00D68C4C-7C7C-4DD6-B433-EF35C2503A86}" type="presParOf" srcId="{7E6FDA96-30AE-49E2-9ECE-61D00263D6A2}" destId="{5B8E8F48-EA11-4714-8BE6-7C0BB224D09A}" srcOrd="0" destOrd="0" presId="urn:microsoft.com/office/officeart/2005/8/layout/hierarchy3"/>
    <dgm:cxn modelId="{3DB9FD69-7DE8-4DE6-A2C6-A721A60A850B}" type="presParOf" srcId="{7E6FDA96-30AE-49E2-9ECE-61D00263D6A2}" destId="{682B8DBD-6B68-4DC6-9D97-CCF40C549918}" srcOrd="1" destOrd="0" presId="urn:microsoft.com/office/officeart/2005/8/layout/hierarchy3"/>
    <dgm:cxn modelId="{5FB93FA3-00C9-4161-9B24-FF5AC12CE3E6}" type="presParOf" srcId="{7E6FDA96-30AE-49E2-9ECE-61D00263D6A2}" destId="{81DD8C01-2D92-4500-B519-6E384B2D4ECB}" srcOrd="2" destOrd="0" presId="urn:microsoft.com/office/officeart/2005/8/layout/hierarchy3"/>
    <dgm:cxn modelId="{F29F4425-F498-47BF-97D4-E6C9A8ED40DC}" type="presParOf" srcId="{7E6FDA96-30AE-49E2-9ECE-61D00263D6A2}" destId="{26E2925A-6081-4EBB-97A0-8D1F86A0B1CE}" srcOrd="3" destOrd="0" presId="urn:microsoft.com/office/officeart/2005/8/layout/hierarchy3"/>
    <dgm:cxn modelId="{538732EF-9C24-4ABE-8DB2-1B2D905EBBA8}" type="presParOf" srcId="{6555FA0E-A4C4-4B86-AC5F-A4860A40B0A5}" destId="{49759884-21CC-47B4-BEFC-3E0F907230C5}" srcOrd="1" destOrd="0" presId="urn:microsoft.com/office/officeart/2005/8/layout/hierarchy3"/>
    <dgm:cxn modelId="{FAC04051-59DA-4A40-8A86-1E451BBB3D5A}" type="presParOf" srcId="{49759884-21CC-47B4-BEFC-3E0F907230C5}" destId="{44FCFE11-4C35-46E2-9FFB-E1B2E1CF3BF2}" srcOrd="0" destOrd="0" presId="urn:microsoft.com/office/officeart/2005/8/layout/hierarchy3"/>
    <dgm:cxn modelId="{B4F3CA10-BFEC-4B1C-A865-1BAF5FBE1A58}" type="presParOf" srcId="{44FCFE11-4C35-46E2-9FFB-E1B2E1CF3BF2}" destId="{E0808CF1-18A4-44F5-AA97-F9414C2071B6}" srcOrd="0" destOrd="0" presId="urn:microsoft.com/office/officeart/2005/8/layout/hierarchy3"/>
    <dgm:cxn modelId="{57AAE1D8-85F7-4DB7-A41F-F1F0D69EAF05}" type="presParOf" srcId="{44FCFE11-4C35-46E2-9FFB-E1B2E1CF3BF2}" destId="{6800C6A4-1FFC-484D-8F03-B9A0220F7671}" srcOrd="1" destOrd="0" presId="urn:microsoft.com/office/officeart/2005/8/layout/hierarchy3"/>
    <dgm:cxn modelId="{6F92B341-B306-4876-9423-FEBC7A48C2E5}" type="presParOf" srcId="{49759884-21CC-47B4-BEFC-3E0F907230C5}" destId="{D2860EB8-E37A-4FA6-BEBB-98AF7A1BFC9C}" srcOrd="1" destOrd="0" presId="urn:microsoft.com/office/officeart/2005/8/layout/hierarchy3"/>
    <dgm:cxn modelId="{4DEA1EF7-4062-4E07-85D3-453AEFEC3D0F}" type="presParOf" srcId="{D2860EB8-E37A-4FA6-BEBB-98AF7A1BFC9C}" destId="{8585DDA2-EC3E-45BC-AC53-7B8E7F063E50}" srcOrd="0" destOrd="0" presId="urn:microsoft.com/office/officeart/2005/8/layout/hierarchy3"/>
    <dgm:cxn modelId="{C905F97C-CB12-4320-818F-18E4CE1055E9}" type="presParOf" srcId="{D2860EB8-E37A-4FA6-BEBB-98AF7A1BFC9C}" destId="{C7354B4C-4FB6-49E4-8B89-D637882E8888}" srcOrd="1" destOrd="0" presId="urn:microsoft.com/office/officeart/2005/8/layout/hierarchy3"/>
    <dgm:cxn modelId="{7A731D13-E563-448E-A8B7-4E864C52CF95}" type="presParOf" srcId="{D2860EB8-E37A-4FA6-BEBB-98AF7A1BFC9C}" destId="{0FF7F3E8-53FA-4D7D-B5A9-78D533D476B7}" srcOrd="2" destOrd="0" presId="urn:microsoft.com/office/officeart/2005/8/layout/hierarchy3"/>
    <dgm:cxn modelId="{FE70F5AB-E3B4-40BF-9F7E-7ACA81D144E4}" type="presParOf" srcId="{D2860EB8-E37A-4FA6-BEBB-98AF7A1BFC9C}" destId="{B7D72D4F-3681-488E-BB44-124C984606EC}" srcOrd="3" destOrd="0" presId="urn:microsoft.com/office/officeart/2005/8/layout/hierarchy3"/>
    <dgm:cxn modelId="{56668CEF-E2B0-4487-BF3C-F9E3EA63B896}" type="presParOf" srcId="{6555FA0E-A4C4-4B86-AC5F-A4860A40B0A5}" destId="{FB9FDEBA-8125-4DD3-93D8-5B60066D3ECE}" srcOrd="2" destOrd="0" presId="urn:microsoft.com/office/officeart/2005/8/layout/hierarchy3"/>
    <dgm:cxn modelId="{EBB2FDFB-FB10-43C9-A2DC-993703CBF887}" type="presParOf" srcId="{FB9FDEBA-8125-4DD3-93D8-5B60066D3ECE}" destId="{E7FEEAA5-B591-4844-B94B-94CCEE1666B0}" srcOrd="0" destOrd="0" presId="urn:microsoft.com/office/officeart/2005/8/layout/hierarchy3"/>
    <dgm:cxn modelId="{638C9D85-F273-4F83-9E93-7D8FC8AF375A}" type="presParOf" srcId="{E7FEEAA5-B591-4844-B94B-94CCEE1666B0}" destId="{10B63276-7BB2-4F77-B46E-17A71B077EC8}" srcOrd="0" destOrd="0" presId="urn:microsoft.com/office/officeart/2005/8/layout/hierarchy3"/>
    <dgm:cxn modelId="{813BE4EF-6355-47EC-93DF-B53C44EA6A72}" type="presParOf" srcId="{E7FEEAA5-B591-4844-B94B-94CCEE1666B0}" destId="{96918CE0-51DA-4138-91F3-DEC3AB932590}" srcOrd="1" destOrd="0" presId="urn:microsoft.com/office/officeart/2005/8/layout/hierarchy3"/>
    <dgm:cxn modelId="{2B7D59DD-0370-4DC0-A83B-680A634B0A74}" type="presParOf" srcId="{FB9FDEBA-8125-4DD3-93D8-5B60066D3ECE}" destId="{7AFD4E88-FB94-41BE-8D37-04C3082FBE66}" srcOrd="1" destOrd="0" presId="urn:microsoft.com/office/officeart/2005/8/layout/hierarchy3"/>
    <dgm:cxn modelId="{7FCB87B3-59E8-47D6-BE5C-4F1D49EB3C4F}" type="presParOf" srcId="{7AFD4E88-FB94-41BE-8D37-04C3082FBE66}" destId="{F30F56A3-0DCF-4BA4-9C3C-DBE4881ADA38}" srcOrd="0" destOrd="0" presId="urn:microsoft.com/office/officeart/2005/8/layout/hierarchy3"/>
    <dgm:cxn modelId="{F4361968-5BA7-4B2E-94AE-6229E58185C9}" type="presParOf" srcId="{7AFD4E88-FB94-41BE-8D37-04C3082FBE66}" destId="{DED42F26-A515-4BAC-9CA5-6F69889BDDC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88FE5D-2B90-4B35-9AFB-D020B788A7FA}"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en-US"/>
        </a:p>
      </dgm:t>
    </dgm:pt>
    <dgm:pt modelId="{D7CFE059-E8CF-4937-9F03-71702C90B8ED}">
      <dgm:prSet/>
      <dgm:spPr/>
      <dgm:t>
        <a:bodyPr/>
        <a:lstStyle/>
        <a:p>
          <a:pPr rtl="0"/>
          <a:r>
            <a:rPr lang="en-US" b="1">
              <a:latin typeface="Arial" panose="020B0604020202020204" pitchFamily="34" charset="0"/>
              <a:cs typeface="Arial" panose="020B0604020202020204" pitchFamily="34" charset="0"/>
            </a:rPr>
            <a:t>Strategy 1: Penetration Pricing</a:t>
          </a:r>
          <a:endParaRPr lang="en-US">
            <a:latin typeface="Arial" panose="020B0604020202020204" pitchFamily="34" charset="0"/>
            <a:cs typeface="Arial" panose="020B0604020202020204" pitchFamily="34" charset="0"/>
          </a:endParaRPr>
        </a:p>
      </dgm:t>
    </dgm:pt>
    <dgm:pt modelId="{25DACE55-7870-4315-919C-F1F92757AC0E}" type="parTrans" cxnId="{1763E040-2C94-40A8-8A46-BA0F25C2565F}">
      <dgm:prSet/>
      <dgm:spPr/>
      <dgm:t>
        <a:bodyPr/>
        <a:lstStyle/>
        <a:p>
          <a:endParaRPr lang="en-US">
            <a:latin typeface="Arial" panose="020B0604020202020204" pitchFamily="34" charset="0"/>
            <a:cs typeface="Arial" panose="020B0604020202020204" pitchFamily="34" charset="0"/>
          </a:endParaRPr>
        </a:p>
      </dgm:t>
    </dgm:pt>
    <dgm:pt modelId="{8640FDE1-B272-4822-970B-320F215744B2}" type="sibTrans" cxnId="{1763E040-2C94-40A8-8A46-BA0F25C2565F}">
      <dgm:prSet/>
      <dgm:spPr/>
      <dgm:t>
        <a:bodyPr/>
        <a:lstStyle/>
        <a:p>
          <a:endParaRPr lang="en-US">
            <a:latin typeface="Arial" panose="020B0604020202020204" pitchFamily="34" charset="0"/>
            <a:cs typeface="Arial" panose="020B0604020202020204" pitchFamily="34" charset="0"/>
          </a:endParaRPr>
        </a:p>
      </dgm:t>
    </dgm:pt>
    <dgm:pt modelId="{631602F6-791F-49C3-99DD-E4E810C65C4F}">
      <dgm:prSet/>
      <dgm:spPr/>
      <dgm:t>
        <a:bodyPr/>
        <a:lstStyle/>
        <a:p>
          <a:pPr rtl="0"/>
          <a:r>
            <a:rPr lang="en-US">
              <a:latin typeface="Arial" panose="020B0604020202020204" pitchFamily="34" charset="0"/>
              <a:cs typeface="Arial" panose="020B0604020202020204" pitchFamily="34" charset="0"/>
            </a:rPr>
            <a:t>Monthly membership: £60</a:t>
          </a:r>
        </a:p>
      </dgm:t>
    </dgm:pt>
    <dgm:pt modelId="{ACBBD251-EE9F-4ACD-8DDA-55E7AB62267B}" type="parTrans" cxnId="{65222F3E-3D5D-473E-88E5-03C0401E3000}">
      <dgm:prSet/>
      <dgm:spPr/>
      <dgm:t>
        <a:bodyPr/>
        <a:lstStyle/>
        <a:p>
          <a:endParaRPr lang="en-US">
            <a:latin typeface="Arial" panose="020B0604020202020204" pitchFamily="34" charset="0"/>
            <a:cs typeface="Arial" panose="020B0604020202020204" pitchFamily="34" charset="0"/>
          </a:endParaRPr>
        </a:p>
      </dgm:t>
    </dgm:pt>
    <dgm:pt modelId="{DED79185-F8E2-46A7-A9A4-B9882F374AF9}" type="sibTrans" cxnId="{65222F3E-3D5D-473E-88E5-03C0401E3000}">
      <dgm:prSet/>
      <dgm:spPr/>
      <dgm:t>
        <a:bodyPr/>
        <a:lstStyle/>
        <a:p>
          <a:endParaRPr lang="en-US">
            <a:latin typeface="Arial" panose="020B0604020202020204" pitchFamily="34" charset="0"/>
            <a:cs typeface="Arial" panose="020B0604020202020204" pitchFamily="34" charset="0"/>
          </a:endParaRPr>
        </a:p>
      </dgm:t>
    </dgm:pt>
    <dgm:pt modelId="{3453EB50-313A-4C10-8895-7A2D7C646303}">
      <dgm:prSet/>
      <dgm:spPr/>
      <dgm:t>
        <a:bodyPr/>
        <a:lstStyle/>
        <a:p>
          <a:pPr rtl="0"/>
          <a:r>
            <a:rPr lang="en-US" dirty="0">
              <a:latin typeface="Arial" panose="020B0604020202020204" pitchFamily="34" charset="0"/>
              <a:cs typeface="Arial" panose="020B0604020202020204" pitchFamily="34" charset="0"/>
            </a:rPr>
            <a:t>Affordable hourly passes (Kotler and Armstrong, 2018).</a:t>
          </a:r>
        </a:p>
      </dgm:t>
    </dgm:pt>
    <dgm:pt modelId="{5467DFF1-2FF2-4268-AB6B-60253CBE9422}" type="parTrans" cxnId="{0E864199-F193-4E10-9789-B87534D1B756}">
      <dgm:prSet/>
      <dgm:spPr/>
      <dgm:t>
        <a:bodyPr/>
        <a:lstStyle/>
        <a:p>
          <a:endParaRPr lang="en-US">
            <a:latin typeface="Arial" panose="020B0604020202020204" pitchFamily="34" charset="0"/>
            <a:cs typeface="Arial" panose="020B0604020202020204" pitchFamily="34" charset="0"/>
          </a:endParaRPr>
        </a:p>
      </dgm:t>
    </dgm:pt>
    <dgm:pt modelId="{9663371C-3827-496A-BCC5-EC346E37FC88}" type="sibTrans" cxnId="{0E864199-F193-4E10-9789-B87534D1B756}">
      <dgm:prSet/>
      <dgm:spPr/>
      <dgm:t>
        <a:bodyPr/>
        <a:lstStyle/>
        <a:p>
          <a:endParaRPr lang="en-US">
            <a:latin typeface="Arial" panose="020B0604020202020204" pitchFamily="34" charset="0"/>
            <a:cs typeface="Arial" panose="020B0604020202020204" pitchFamily="34" charset="0"/>
          </a:endParaRPr>
        </a:p>
      </dgm:t>
    </dgm:pt>
    <dgm:pt modelId="{800C8CAD-8F32-43CC-A134-DD83E0F7C26B}">
      <dgm:prSet/>
      <dgm:spPr/>
      <dgm:t>
        <a:bodyPr/>
        <a:lstStyle/>
        <a:p>
          <a:pPr rtl="0"/>
          <a:r>
            <a:rPr lang="en-US">
              <a:latin typeface="Arial" panose="020B0604020202020204" pitchFamily="34" charset="0"/>
              <a:cs typeface="Arial" panose="020B0604020202020204" pitchFamily="34" charset="0"/>
            </a:rPr>
            <a:t>Designed to attract students and freelancers</a:t>
          </a:r>
        </a:p>
      </dgm:t>
    </dgm:pt>
    <dgm:pt modelId="{BFF24ABC-B28C-4A72-8D16-5F5F0741DCC6}" type="parTrans" cxnId="{8436CF51-C81D-4B62-977F-CEE42A797BC2}">
      <dgm:prSet/>
      <dgm:spPr/>
      <dgm:t>
        <a:bodyPr/>
        <a:lstStyle/>
        <a:p>
          <a:endParaRPr lang="en-US">
            <a:latin typeface="Arial" panose="020B0604020202020204" pitchFamily="34" charset="0"/>
            <a:cs typeface="Arial" panose="020B0604020202020204" pitchFamily="34" charset="0"/>
          </a:endParaRPr>
        </a:p>
      </dgm:t>
    </dgm:pt>
    <dgm:pt modelId="{766DED4A-1ECE-45C2-B5F6-B025AD3D56FA}" type="sibTrans" cxnId="{8436CF51-C81D-4B62-977F-CEE42A797BC2}">
      <dgm:prSet/>
      <dgm:spPr/>
      <dgm:t>
        <a:bodyPr/>
        <a:lstStyle/>
        <a:p>
          <a:endParaRPr lang="en-US">
            <a:latin typeface="Arial" panose="020B0604020202020204" pitchFamily="34" charset="0"/>
            <a:cs typeface="Arial" panose="020B0604020202020204" pitchFamily="34" charset="0"/>
          </a:endParaRPr>
        </a:p>
      </dgm:t>
    </dgm:pt>
    <dgm:pt modelId="{77654D29-0666-4685-ABAD-B72943A6CDB8}">
      <dgm:prSet/>
      <dgm:spPr/>
      <dgm:t>
        <a:bodyPr/>
        <a:lstStyle/>
        <a:p>
          <a:pPr rtl="0"/>
          <a:r>
            <a:rPr lang="en-US" b="1">
              <a:latin typeface="Arial" panose="020B0604020202020204" pitchFamily="34" charset="0"/>
              <a:cs typeface="Arial" panose="020B0604020202020204" pitchFamily="34" charset="0"/>
            </a:rPr>
            <a:t>Strategy 2: Digital Marketing &amp; Partnerships</a:t>
          </a:r>
          <a:endParaRPr lang="en-US">
            <a:latin typeface="Arial" panose="020B0604020202020204" pitchFamily="34" charset="0"/>
            <a:cs typeface="Arial" panose="020B0604020202020204" pitchFamily="34" charset="0"/>
          </a:endParaRPr>
        </a:p>
      </dgm:t>
    </dgm:pt>
    <dgm:pt modelId="{EB018E2E-174E-4FEC-9EAF-1A68F998D88E}" type="parTrans" cxnId="{E9E5A482-9E55-4F0C-8D1D-73D7BAD6792D}">
      <dgm:prSet/>
      <dgm:spPr/>
      <dgm:t>
        <a:bodyPr/>
        <a:lstStyle/>
        <a:p>
          <a:endParaRPr lang="en-US">
            <a:latin typeface="Arial" panose="020B0604020202020204" pitchFamily="34" charset="0"/>
            <a:cs typeface="Arial" panose="020B0604020202020204" pitchFamily="34" charset="0"/>
          </a:endParaRPr>
        </a:p>
      </dgm:t>
    </dgm:pt>
    <dgm:pt modelId="{894AA6C0-3D37-43BB-8F30-6FDD362EBCBC}" type="sibTrans" cxnId="{E9E5A482-9E55-4F0C-8D1D-73D7BAD6792D}">
      <dgm:prSet/>
      <dgm:spPr/>
      <dgm:t>
        <a:bodyPr/>
        <a:lstStyle/>
        <a:p>
          <a:endParaRPr lang="en-US">
            <a:latin typeface="Arial" panose="020B0604020202020204" pitchFamily="34" charset="0"/>
            <a:cs typeface="Arial" panose="020B0604020202020204" pitchFamily="34" charset="0"/>
          </a:endParaRPr>
        </a:p>
      </dgm:t>
    </dgm:pt>
    <dgm:pt modelId="{BC50D069-6C41-443D-88AC-D702A139FB13}">
      <dgm:prSet/>
      <dgm:spPr/>
      <dgm:t>
        <a:bodyPr/>
        <a:lstStyle/>
        <a:p>
          <a:pPr rtl="0"/>
          <a:r>
            <a:rPr lang="en-US" dirty="0">
              <a:latin typeface="Arial" panose="020B0604020202020204" pitchFamily="34" charset="0"/>
              <a:cs typeface="Arial" panose="020B0604020202020204" pitchFamily="34" charset="0"/>
            </a:rPr>
            <a:t>Instagram &amp; TikTok (students) (Belch and Belch, 2024)</a:t>
          </a:r>
        </a:p>
      </dgm:t>
    </dgm:pt>
    <dgm:pt modelId="{A92FDF9F-9DC4-4644-BBC8-015291B2765A}" type="parTrans" cxnId="{C5FB9128-3066-459F-AAB5-2D22D222CDFD}">
      <dgm:prSet/>
      <dgm:spPr/>
      <dgm:t>
        <a:bodyPr/>
        <a:lstStyle/>
        <a:p>
          <a:endParaRPr lang="en-US">
            <a:latin typeface="Arial" panose="020B0604020202020204" pitchFamily="34" charset="0"/>
            <a:cs typeface="Arial" panose="020B0604020202020204" pitchFamily="34" charset="0"/>
          </a:endParaRPr>
        </a:p>
      </dgm:t>
    </dgm:pt>
    <dgm:pt modelId="{D4C73F22-FED0-45EF-9009-6C86CA5777EE}" type="sibTrans" cxnId="{C5FB9128-3066-459F-AAB5-2D22D222CDFD}">
      <dgm:prSet/>
      <dgm:spPr/>
      <dgm:t>
        <a:bodyPr/>
        <a:lstStyle/>
        <a:p>
          <a:endParaRPr lang="en-US">
            <a:latin typeface="Arial" panose="020B0604020202020204" pitchFamily="34" charset="0"/>
            <a:cs typeface="Arial" panose="020B0604020202020204" pitchFamily="34" charset="0"/>
          </a:endParaRPr>
        </a:p>
      </dgm:t>
    </dgm:pt>
    <dgm:pt modelId="{FFB8252F-9011-4424-91E3-1C2BD12C8CD1}">
      <dgm:prSet/>
      <dgm:spPr/>
      <dgm:t>
        <a:bodyPr/>
        <a:lstStyle/>
        <a:p>
          <a:pPr rtl="0"/>
          <a:r>
            <a:rPr lang="en-US">
              <a:latin typeface="Arial" panose="020B0604020202020204" pitchFamily="34" charset="0"/>
              <a:cs typeface="Arial" panose="020B0604020202020204" pitchFamily="34" charset="0"/>
            </a:rPr>
            <a:t>LinkedIn (remote professionals)</a:t>
          </a:r>
        </a:p>
      </dgm:t>
    </dgm:pt>
    <dgm:pt modelId="{8BB7747F-0F8B-4A12-A39C-0131C55BB6DF}" type="parTrans" cxnId="{A1F8D450-A792-4C81-9FF2-27218D167112}">
      <dgm:prSet/>
      <dgm:spPr/>
      <dgm:t>
        <a:bodyPr/>
        <a:lstStyle/>
        <a:p>
          <a:endParaRPr lang="en-US">
            <a:latin typeface="Arial" panose="020B0604020202020204" pitchFamily="34" charset="0"/>
            <a:cs typeface="Arial" panose="020B0604020202020204" pitchFamily="34" charset="0"/>
          </a:endParaRPr>
        </a:p>
      </dgm:t>
    </dgm:pt>
    <dgm:pt modelId="{B607FF45-54DD-49C6-87F0-3F4B073703B0}" type="sibTrans" cxnId="{A1F8D450-A792-4C81-9FF2-27218D167112}">
      <dgm:prSet/>
      <dgm:spPr/>
      <dgm:t>
        <a:bodyPr/>
        <a:lstStyle/>
        <a:p>
          <a:endParaRPr lang="en-US">
            <a:latin typeface="Arial" panose="020B0604020202020204" pitchFamily="34" charset="0"/>
            <a:cs typeface="Arial" panose="020B0604020202020204" pitchFamily="34" charset="0"/>
          </a:endParaRPr>
        </a:p>
      </dgm:t>
    </dgm:pt>
    <dgm:pt modelId="{83486887-6E11-4FED-B9EB-32DCDB3E223D}">
      <dgm:prSet/>
      <dgm:spPr/>
      <dgm:t>
        <a:bodyPr/>
        <a:lstStyle/>
        <a:p>
          <a:pPr rtl="0"/>
          <a:r>
            <a:rPr lang="en-US">
              <a:latin typeface="Arial" panose="020B0604020202020204" pitchFamily="34" charset="0"/>
              <a:cs typeface="Arial" panose="020B0604020202020204" pitchFamily="34" charset="0"/>
            </a:rPr>
            <a:t>Student ambassadors</a:t>
          </a:r>
        </a:p>
      </dgm:t>
    </dgm:pt>
    <dgm:pt modelId="{1462CCE1-F9F4-4BCE-AE15-1A542352FAE1}" type="parTrans" cxnId="{28C2665D-0029-43D0-AE33-1C461E254498}">
      <dgm:prSet/>
      <dgm:spPr/>
      <dgm:t>
        <a:bodyPr/>
        <a:lstStyle/>
        <a:p>
          <a:endParaRPr lang="en-US">
            <a:latin typeface="Arial" panose="020B0604020202020204" pitchFamily="34" charset="0"/>
            <a:cs typeface="Arial" panose="020B0604020202020204" pitchFamily="34" charset="0"/>
          </a:endParaRPr>
        </a:p>
      </dgm:t>
    </dgm:pt>
    <dgm:pt modelId="{7E37AD90-0A3D-40AB-8576-14B7C22C79F4}" type="sibTrans" cxnId="{28C2665D-0029-43D0-AE33-1C461E254498}">
      <dgm:prSet/>
      <dgm:spPr/>
      <dgm:t>
        <a:bodyPr/>
        <a:lstStyle/>
        <a:p>
          <a:endParaRPr lang="en-US">
            <a:latin typeface="Arial" panose="020B0604020202020204" pitchFamily="34" charset="0"/>
            <a:cs typeface="Arial" panose="020B0604020202020204" pitchFamily="34" charset="0"/>
          </a:endParaRPr>
        </a:p>
      </dgm:t>
    </dgm:pt>
    <dgm:pt modelId="{1FA4FF6D-A7B7-4E8D-85E6-52D7D8FA23DC}">
      <dgm:prSet/>
      <dgm:spPr/>
      <dgm:t>
        <a:bodyPr/>
        <a:lstStyle/>
        <a:p>
          <a:pPr rtl="0"/>
          <a:r>
            <a:rPr lang="en-US">
              <a:latin typeface="Arial" panose="020B0604020202020204" pitchFamily="34" charset="0"/>
              <a:cs typeface="Arial" panose="020B0604020202020204" pitchFamily="34" charset="0"/>
            </a:rPr>
            <a:t>Referral incentives</a:t>
          </a:r>
        </a:p>
      </dgm:t>
    </dgm:pt>
    <dgm:pt modelId="{71B45AE4-43DE-42C0-B169-6FF1FD6D81F7}" type="parTrans" cxnId="{4D2AA650-C5DD-4643-B7B3-78DCC10104E1}">
      <dgm:prSet/>
      <dgm:spPr/>
      <dgm:t>
        <a:bodyPr/>
        <a:lstStyle/>
        <a:p>
          <a:endParaRPr lang="en-US">
            <a:latin typeface="Arial" panose="020B0604020202020204" pitchFamily="34" charset="0"/>
            <a:cs typeface="Arial" panose="020B0604020202020204" pitchFamily="34" charset="0"/>
          </a:endParaRPr>
        </a:p>
      </dgm:t>
    </dgm:pt>
    <dgm:pt modelId="{A53458E7-30E6-4845-8EBA-29920D2B74C4}" type="sibTrans" cxnId="{4D2AA650-C5DD-4643-B7B3-78DCC10104E1}">
      <dgm:prSet/>
      <dgm:spPr/>
      <dgm:t>
        <a:bodyPr/>
        <a:lstStyle/>
        <a:p>
          <a:endParaRPr lang="en-US">
            <a:latin typeface="Arial" panose="020B0604020202020204" pitchFamily="34" charset="0"/>
            <a:cs typeface="Arial" panose="020B0604020202020204" pitchFamily="34" charset="0"/>
          </a:endParaRPr>
        </a:p>
      </dgm:t>
    </dgm:pt>
    <dgm:pt modelId="{04BA98AF-C1BB-4849-8837-F17449402747}">
      <dgm:prSet/>
      <dgm:spPr/>
      <dgm:t>
        <a:bodyPr/>
        <a:lstStyle/>
        <a:p>
          <a:pPr rtl="0"/>
          <a:r>
            <a:rPr lang="en-US" dirty="0">
              <a:latin typeface="Arial" panose="020B0604020202020204" pitchFamily="34" charset="0"/>
              <a:cs typeface="Arial" panose="020B0604020202020204" pitchFamily="34" charset="0"/>
            </a:rPr>
            <a:t>University partnerships</a:t>
          </a:r>
        </a:p>
      </dgm:t>
    </dgm:pt>
    <dgm:pt modelId="{A28F5D99-9453-4AC4-9AAA-311F8E91B428}" type="parTrans" cxnId="{42E47943-BCDB-4FC9-AE31-6BFC6F129CF6}">
      <dgm:prSet/>
      <dgm:spPr/>
      <dgm:t>
        <a:bodyPr/>
        <a:lstStyle/>
        <a:p>
          <a:endParaRPr lang="en-US">
            <a:latin typeface="Arial" panose="020B0604020202020204" pitchFamily="34" charset="0"/>
            <a:cs typeface="Arial" panose="020B0604020202020204" pitchFamily="34" charset="0"/>
          </a:endParaRPr>
        </a:p>
      </dgm:t>
    </dgm:pt>
    <dgm:pt modelId="{F74469B8-279D-46A6-939E-337B1DFC03D2}" type="sibTrans" cxnId="{42E47943-BCDB-4FC9-AE31-6BFC6F129CF6}">
      <dgm:prSet/>
      <dgm:spPr/>
      <dgm:t>
        <a:bodyPr/>
        <a:lstStyle/>
        <a:p>
          <a:endParaRPr lang="en-US">
            <a:latin typeface="Arial" panose="020B0604020202020204" pitchFamily="34" charset="0"/>
            <a:cs typeface="Arial" panose="020B0604020202020204" pitchFamily="34" charset="0"/>
          </a:endParaRPr>
        </a:p>
      </dgm:t>
    </dgm:pt>
    <dgm:pt modelId="{A64BA7E8-7F85-4563-8269-A9AAE5BCB190}" type="pres">
      <dgm:prSet presAssocID="{7288FE5D-2B90-4B35-9AFB-D020B788A7FA}" presName="Name0" presStyleCnt="0">
        <dgm:presLayoutVars>
          <dgm:dir/>
          <dgm:animLvl val="lvl"/>
          <dgm:resizeHandles val="exact"/>
        </dgm:presLayoutVars>
      </dgm:prSet>
      <dgm:spPr/>
    </dgm:pt>
    <dgm:pt modelId="{E06CFB9C-0848-4832-9B45-CAA5CF889993}" type="pres">
      <dgm:prSet presAssocID="{D7CFE059-E8CF-4937-9F03-71702C90B8ED}" presName="composite" presStyleCnt="0"/>
      <dgm:spPr/>
    </dgm:pt>
    <dgm:pt modelId="{61F507D4-F9AC-49DA-892C-82AF728010A7}" type="pres">
      <dgm:prSet presAssocID="{D7CFE059-E8CF-4937-9F03-71702C90B8ED}" presName="parTx" presStyleLbl="alignNode1" presStyleIdx="0" presStyleCnt="2">
        <dgm:presLayoutVars>
          <dgm:chMax val="0"/>
          <dgm:chPref val="0"/>
          <dgm:bulletEnabled val="1"/>
        </dgm:presLayoutVars>
      </dgm:prSet>
      <dgm:spPr/>
    </dgm:pt>
    <dgm:pt modelId="{64C11B3E-B8CC-47E7-A18A-AFEB3BDBE69A}" type="pres">
      <dgm:prSet presAssocID="{D7CFE059-E8CF-4937-9F03-71702C90B8ED}" presName="desTx" presStyleLbl="alignAccFollowNode1" presStyleIdx="0" presStyleCnt="2">
        <dgm:presLayoutVars>
          <dgm:bulletEnabled val="1"/>
        </dgm:presLayoutVars>
      </dgm:prSet>
      <dgm:spPr/>
    </dgm:pt>
    <dgm:pt modelId="{03504574-A0E8-4B05-8157-ED542B0D2017}" type="pres">
      <dgm:prSet presAssocID="{8640FDE1-B272-4822-970B-320F215744B2}" presName="space" presStyleCnt="0"/>
      <dgm:spPr/>
    </dgm:pt>
    <dgm:pt modelId="{4A199B61-4DB0-457B-A212-7276243A6B2E}" type="pres">
      <dgm:prSet presAssocID="{77654D29-0666-4685-ABAD-B72943A6CDB8}" presName="composite" presStyleCnt="0"/>
      <dgm:spPr/>
    </dgm:pt>
    <dgm:pt modelId="{B4D673D0-63F7-49A4-9E53-977C03381A44}" type="pres">
      <dgm:prSet presAssocID="{77654D29-0666-4685-ABAD-B72943A6CDB8}" presName="parTx" presStyleLbl="alignNode1" presStyleIdx="1" presStyleCnt="2">
        <dgm:presLayoutVars>
          <dgm:chMax val="0"/>
          <dgm:chPref val="0"/>
          <dgm:bulletEnabled val="1"/>
        </dgm:presLayoutVars>
      </dgm:prSet>
      <dgm:spPr/>
    </dgm:pt>
    <dgm:pt modelId="{F845AFD4-FE07-4083-8B12-D963DD4AAC9E}" type="pres">
      <dgm:prSet presAssocID="{77654D29-0666-4685-ABAD-B72943A6CDB8}" presName="desTx" presStyleLbl="alignAccFollowNode1" presStyleIdx="1" presStyleCnt="2">
        <dgm:presLayoutVars>
          <dgm:bulletEnabled val="1"/>
        </dgm:presLayoutVars>
      </dgm:prSet>
      <dgm:spPr/>
    </dgm:pt>
  </dgm:ptLst>
  <dgm:cxnLst>
    <dgm:cxn modelId="{9A1EA906-D700-4206-85E7-6498FCE3F1F3}" type="presOf" srcId="{77654D29-0666-4685-ABAD-B72943A6CDB8}" destId="{B4D673D0-63F7-49A4-9E53-977C03381A44}" srcOrd="0" destOrd="0" presId="urn:microsoft.com/office/officeart/2005/8/layout/hList1"/>
    <dgm:cxn modelId="{C5FB9128-3066-459F-AAB5-2D22D222CDFD}" srcId="{77654D29-0666-4685-ABAD-B72943A6CDB8}" destId="{BC50D069-6C41-443D-88AC-D702A139FB13}" srcOrd="0" destOrd="0" parTransId="{A92FDF9F-9DC4-4644-BBC8-015291B2765A}" sibTransId="{D4C73F22-FED0-45EF-9009-6C86CA5777EE}"/>
    <dgm:cxn modelId="{A6533731-879A-4155-9483-6E68BE644CBA}" type="presOf" srcId="{BC50D069-6C41-443D-88AC-D702A139FB13}" destId="{F845AFD4-FE07-4083-8B12-D963DD4AAC9E}" srcOrd="0" destOrd="0" presId="urn:microsoft.com/office/officeart/2005/8/layout/hList1"/>
    <dgm:cxn modelId="{65222F3E-3D5D-473E-88E5-03C0401E3000}" srcId="{D7CFE059-E8CF-4937-9F03-71702C90B8ED}" destId="{631602F6-791F-49C3-99DD-E4E810C65C4F}" srcOrd="0" destOrd="0" parTransId="{ACBBD251-EE9F-4ACD-8DDA-55E7AB62267B}" sibTransId="{DED79185-F8E2-46A7-A9A4-B9882F374AF9}"/>
    <dgm:cxn modelId="{1763E040-2C94-40A8-8A46-BA0F25C2565F}" srcId="{7288FE5D-2B90-4B35-9AFB-D020B788A7FA}" destId="{D7CFE059-E8CF-4937-9F03-71702C90B8ED}" srcOrd="0" destOrd="0" parTransId="{25DACE55-7870-4315-919C-F1F92757AC0E}" sibTransId="{8640FDE1-B272-4822-970B-320F215744B2}"/>
    <dgm:cxn modelId="{28C2665D-0029-43D0-AE33-1C461E254498}" srcId="{77654D29-0666-4685-ABAD-B72943A6CDB8}" destId="{83486887-6E11-4FED-B9EB-32DCDB3E223D}" srcOrd="2" destOrd="0" parTransId="{1462CCE1-F9F4-4BCE-AE15-1A542352FAE1}" sibTransId="{7E37AD90-0A3D-40AB-8576-14B7C22C79F4}"/>
    <dgm:cxn modelId="{4A991661-D47E-4117-8AA6-883FA8DCF8CE}" type="presOf" srcId="{FFB8252F-9011-4424-91E3-1C2BD12C8CD1}" destId="{F845AFD4-FE07-4083-8B12-D963DD4AAC9E}" srcOrd="0" destOrd="1" presId="urn:microsoft.com/office/officeart/2005/8/layout/hList1"/>
    <dgm:cxn modelId="{FDB79A62-E626-4248-BE10-E428A728352E}" type="presOf" srcId="{800C8CAD-8F32-43CC-A134-DD83E0F7C26B}" destId="{64C11B3E-B8CC-47E7-A18A-AFEB3BDBE69A}" srcOrd="0" destOrd="2" presId="urn:microsoft.com/office/officeart/2005/8/layout/hList1"/>
    <dgm:cxn modelId="{11BD2B63-290C-40CD-8972-6663841157E6}" type="presOf" srcId="{7288FE5D-2B90-4B35-9AFB-D020B788A7FA}" destId="{A64BA7E8-7F85-4563-8269-A9AAE5BCB190}" srcOrd="0" destOrd="0" presId="urn:microsoft.com/office/officeart/2005/8/layout/hList1"/>
    <dgm:cxn modelId="{42E47943-BCDB-4FC9-AE31-6BFC6F129CF6}" srcId="{77654D29-0666-4685-ABAD-B72943A6CDB8}" destId="{04BA98AF-C1BB-4849-8837-F17449402747}" srcOrd="4" destOrd="0" parTransId="{A28F5D99-9453-4AC4-9AAA-311F8E91B428}" sibTransId="{F74469B8-279D-46A6-939E-337B1DFC03D2}"/>
    <dgm:cxn modelId="{4D2AA650-C5DD-4643-B7B3-78DCC10104E1}" srcId="{77654D29-0666-4685-ABAD-B72943A6CDB8}" destId="{1FA4FF6D-A7B7-4E8D-85E6-52D7D8FA23DC}" srcOrd="3" destOrd="0" parTransId="{71B45AE4-43DE-42C0-B169-6FF1FD6D81F7}" sibTransId="{A53458E7-30E6-4845-8EBA-29920D2B74C4}"/>
    <dgm:cxn modelId="{A1F8D450-A792-4C81-9FF2-27218D167112}" srcId="{77654D29-0666-4685-ABAD-B72943A6CDB8}" destId="{FFB8252F-9011-4424-91E3-1C2BD12C8CD1}" srcOrd="1" destOrd="0" parTransId="{8BB7747F-0F8B-4A12-A39C-0131C55BB6DF}" sibTransId="{B607FF45-54DD-49C6-87F0-3F4B073703B0}"/>
    <dgm:cxn modelId="{8436CF51-C81D-4B62-977F-CEE42A797BC2}" srcId="{D7CFE059-E8CF-4937-9F03-71702C90B8ED}" destId="{800C8CAD-8F32-43CC-A134-DD83E0F7C26B}" srcOrd="2" destOrd="0" parTransId="{BFF24ABC-B28C-4A72-8D16-5F5F0741DCC6}" sibTransId="{766DED4A-1ECE-45C2-B5F6-B025AD3D56FA}"/>
    <dgm:cxn modelId="{2CC87480-1E83-4883-9184-19A0FC2D4F97}" type="presOf" srcId="{1FA4FF6D-A7B7-4E8D-85E6-52D7D8FA23DC}" destId="{F845AFD4-FE07-4083-8B12-D963DD4AAC9E}" srcOrd="0" destOrd="3" presId="urn:microsoft.com/office/officeart/2005/8/layout/hList1"/>
    <dgm:cxn modelId="{E9E5A482-9E55-4F0C-8D1D-73D7BAD6792D}" srcId="{7288FE5D-2B90-4B35-9AFB-D020B788A7FA}" destId="{77654D29-0666-4685-ABAD-B72943A6CDB8}" srcOrd="1" destOrd="0" parTransId="{EB018E2E-174E-4FEC-9EAF-1A68F998D88E}" sibTransId="{894AA6C0-3D37-43BB-8F30-6FDD362EBCBC}"/>
    <dgm:cxn modelId="{D5B6B292-1498-4679-918F-89093FE02785}" type="presOf" srcId="{3453EB50-313A-4C10-8895-7A2D7C646303}" destId="{64C11B3E-B8CC-47E7-A18A-AFEB3BDBE69A}" srcOrd="0" destOrd="1" presId="urn:microsoft.com/office/officeart/2005/8/layout/hList1"/>
    <dgm:cxn modelId="{0E864199-F193-4E10-9789-B87534D1B756}" srcId="{D7CFE059-E8CF-4937-9F03-71702C90B8ED}" destId="{3453EB50-313A-4C10-8895-7A2D7C646303}" srcOrd="1" destOrd="0" parTransId="{5467DFF1-2FF2-4268-AB6B-60253CBE9422}" sibTransId="{9663371C-3827-496A-BCC5-EC346E37FC88}"/>
    <dgm:cxn modelId="{428D9BC1-AB2A-4302-B3EB-FB5AFF3CDB16}" type="presOf" srcId="{04BA98AF-C1BB-4849-8837-F17449402747}" destId="{F845AFD4-FE07-4083-8B12-D963DD4AAC9E}" srcOrd="0" destOrd="4" presId="urn:microsoft.com/office/officeart/2005/8/layout/hList1"/>
    <dgm:cxn modelId="{FE4382D4-3BA3-403F-A434-CE0F383BEE88}" type="presOf" srcId="{D7CFE059-E8CF-4937-9F03-71702C90B8ED}" destId="{61F507D4-F9AC-49DA-892C-82AF728010A7}" srcOrd="0" destOrd="0" presId="urn:microsoft.com/office/officeart/2005/8/layout/hList1"/>
    <dgm:cxn modelId="{E99988DE-9C89-4697-A8B1-F1178D12FAF5}" type="presOf" srcId="{83486887-6E11-4FED-B9EB-32DCDB3E223D}" destId="{F845AFD4-FE07-4083-8B12-D963DD4AAC9E}" srcOrd="0" destOrd="2" presId="urn:microsoft.com/office/officeart/2005/8/layout/hList1"/>
    <dgm:cxn modelId="{DF2040EC-464C-4F8C-B1ED-FEF28CE6B26E}" type="presOf" srcId="{631602F6-791F-49C3-99DD-E4E810C65C4F}" destId="{64C11B3E-B8CC-47E7-A18A-AFEB3BDBE69A}" srcOrd="0" destOrd="0" presId="urn:microsoft.com/office/officeart/2005/8/layout/hList1"/>
    <dgm:cxn modelId="{0F27472D-E54C-48FD-BF17-BECED96D3BC5}" type="presParOf" srcId="{A64BA7E8-7F85-4563-8269-A9AAE5BCB190}" destId="{E06CFB9C-0848-4832-9B45-CAA5CF889993}" srcOrd="0" destOrd="0" presId="urn:microsoft.com/office/officeart/2005/8/layout/hList1"/>
    <dgm:cxn modelId="{C007BD11-A27B-4A77-A138-8C853D5A15CB}" type="presParOf" srcId="{E06CFB9C-0848-4832-9B45-CAA5CF889993}" destId="{61F507D4-F9AC-49DA-892C-82AF728010A7}" srcOrd="0" destOrd="0" presId="urn:microsoft.com/office/officeart/2005/8/layout/hList1"/>
    <dgm:cxn modelId="{159F08FE-E8D5-4C11-9AFA-13263CD78E63}" type="presParOf" srcId="{E06CFB9C-0848-4832-9B45-CAA5CF889993}" destId="{64C11B3E-B8CC-47E7-A18A-AFEB3BDBE69A}" srcOrd="1" destOrd="0" presId="urn:microsoft.com/office/officeart/2005/8/layout/hList1"/>
    <dgm:cxn modelId="{C4FC31F4-FBA7-432A-B2FB-A1E904DE78D4}" type="presParOf" srcId="{A64BA7E8-7F85-4563-8269-A9AAE5BCB190}" destId="{03504574-A0E8-4B05-8157-ED542B0D2017}" srcOrd="1" destOrd="0" presId="urn:microsoft.com/office/officeart/2005/8/layout/hList1"/>
    <dgm:cxn modelId="{0C452DA1-F6B6-4443-B64C-403194B60AE8}" type="presParOf" srcId="{A64BA7E8-7F85-4563-8269-A9AAE5BCB190}" destId="{4A199B61-4DB0-457B-A212-7276243A6B2E}" srcOrd="2" destOrd="0" presId="urn:microsoft.com/office/officeart/2005/8/layout/hList1"/>
    <dgm:cxn modelId="{D0F027EB-EEE1-4EE6-9E87-BBC83C5A7C8E}" type="presParOf" srcId="{4A199B61-4DB0-457B-A212-7276243A6B2E}" destId="{B4D673D0-63F7-49A4-9E53-977C03381A44}" srcOrd="0" destOrd="0" presId="urn:microsoft.com/office/officeart/2005/8/layout/hList1"/>
    <dgm:cxn modelId="{8B5DEA99-A583-43F6-BCFB-5F4FB3B6897D}" type="presParOf" srcId="{4A199B61-4DB0-457B-A212-7276243A6B2E}" destId="{F845AFD4-FE07-4083-8B12-D963DD4AAC9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1FF1DE-17FD-4B3D-9BC8-E599ADFEE46C}" type="doc">
      <dgm:prSet loTypeId="urn:microsoft.com/office/officeart/2005/8/layout/list1" loCatId="list" qsTypeId="urn:microsoft.com/office/officeart/2005/8/quickstyle/simple2" qsCatId="simple" csTypeId="urn:microsoft.com/office/officeart/2005/8/colors/accent2_2" csCatId="accent2" phldr="1"/>
      <dgm:spPr/>
      <dgm:t>
        <a:bodyPr/>
        <a:lstStyle/>
        <a:p>
          <a:endParaRPr lang="en-US"/>
        </a:p>
      </dgm:t>
    </dgm:pt>
    <dgm:pt modelId="{11E89EE8-835F-46EA-8B93-54BE8D0A9E21}">
      <dgm:prSet/>
      <dgm:spPr/>
      <dgm:t>
        <a:bodyPr/>
        <a:lstStyle/>
        <a:p>
          <a:pPr rtl="0"/>
          <a:r>
            <a:rPr lang="en-US" b="1">
              <a:latin typeface="Arial" panose="020B0604020202020204" pitchFamily="34" charset="0"/>
              <a:cs typeface="Arial" panose="020B0604020202020204" pitchFamily="34" charset="0"/>
            </a:rPr>
            <a:t>Total Start-Up Investment Required</a:t>
          </a:r>
          <a:endParaRPr lang="en-US">
            <a:latin typeface="Arial" panose="020B0604020202020204" pitchFamily="34" charset="0"/>
            <a:cs typeface="Arial" panose="020B0604020202020204" pitchFamily="34" charset="0"/>
          </a:endParaRPr>
        </a:p>
      </dgm:t>
    </dgm:pt>
    <dgm:pt modelId="{E96AC28D-0E05-41CE-953C-8CCBC22F1D9D}" type="parTrans" cxnId="{D1D45261-AD36-4CA6-8BBD-A4F1F4874B83}">
      <dgm:prSet/>
      <dgm:spPr/>
      <dgm:t>
        <a:bodyPr/>
        <a:lstStyle/>
        <a:p>
          <a:endParaRPr lang="en-US">
            <a:latin typeface="Arial" panose="020B0604020202020204" pitchFamily="34" charset="0"/>
            <a:cs typeface="Arial" panose="020B0604020202020204" pitchFamily="34" charset="0"/>
          </a:endParaRPr>
        </a:p>
      </dgm:t>
    </dgm:pt>
    <dgm:pt modelId="{6C1416D3-D683-4DF0-BBE6-78B475AA9F43}" type="sibTrans" cxnId="{D1D45261-AD36-4CA6-8BBD-A4F1F4874B83}">
      <dgm:prSet/>
      <dgm:spPr/>
      <dgm:t>
        <a:bodyPr/>
        <a:lstStyle/>
        <a:p>
          <a:endParaRPr lang="en-US">
            <a:latin typeface="Arial" panose="020B0604020202020204" pitchFamily="34" charset="0"/>
            <a:cs typeface="Arial" panose="020B0604020202020204" pitchFamily="34" charset="0"/>
          </a:endParaRPr>
        </a:p>
      </dgm:t>
    </dgm:pt>
    <dgm:pt modelId="{A8E5341E-C9E6-4EDF-A952-F8D5146124B6}">
      <dgm:prSet/>
      <dgm:spPr/>
      <dgm:t>
        <a:bodyPr/>
        <a:lstStyle/>
        <a:p>
          <a:pPr rtl="0"/>
          <a:r>
            <a:rPr lang="en-US">
              <a:latin typeface="Arial" panose="020B0604020202020204" pitchFamily="34" charset="0"/>
              <a:cs typeface="Arial" panose="020B0604020202020204" pitchFamily="34" charset="0"/>
            </a:rPr>
            <a:t>£28,000 </a:t>
          </a:r>
        </a:p>
      </dgm:t>
    </dgm:pt>
    <dgm:pt modelId="{CF742C28-BD09-41F8-A38B-27627294C9E3}" type="parTrans" cxnId="{024F441E-288C-41B6-BF14-15E76F4815ED}">
      <dgm:prSet/>
      <dgm:spPr/>
      <dgm:t>
        <a:bodyPr/>
        <a:lstStyle/>
        <a:p>
          <a:endParaRPr lang="en-US">
            <a:latin typeface="Arial" panose="020B0604020202020204" pitchFamily="34" charset="0"/>
            <a:cs typeface="Arial" panose="020B0604020202020204" pitchFamily="34" charset="0"/>
          </a:endParaRPr>
        </a:p>
      </dgm:t>
    </dgm:pt>
    <dgm:pt modelId="{1418B135-09AD-4429-AC46-B6B781663D71}" type="sibTrans" cxnId="{024F441E-288C-41B6-BF14-15E76F4815ED}">
      <dgm:prSet/>
      <dgm:spPr/>
      <dgm:t>
        <a:bodyPr/>
        <a:lstStyle/>
        <a:p>
          <a:endParaRPr lang="en-US">
            <a:latin typeface="Arial" panose="020B0604020202020204" pitchFamily="34" charset="0"/>
            <a:cs typeface="Arial" panose="020B0604020202020204" pitchFamily="34" charset="0"/>
          </a:endParaRPr>
        </a:p>
      </dgm:t>
    </dgm:pt>
    <dgm:pt modelId="{AA08E039-32FC-493C-8AEE-A5E25106AF3C}">
      <dgm:prSet/>
      <dgm:spPr/>
      <dgm:t>
        <a:bodyPr/>
        <a:lstStyle/>
        <a:p>
          <a:pPr rtl="0"/>
          <a:r>
            <a:rPr lang="en-US" b="1">
              <a:latin typeface="Arial" panose="020B0604020202020204" pitchFamily="34" charset="0"/>
              <a:cs typeface="Arial" panose="020B0604020202020204" pitchFamily="34" charset="0"/>
            </a:rPr>
            <a:t>Funding Sources</a:t>
          </a:r>
          <a:endParaRPr lang="en-US">
            <a:latin typeface="Arial" panose="020B0604020202020204" pitchFamily="34" charset="0"/>
            <a:cs typeface="Arial" panose="020B0604020202020204" pitchFamily="34" charset="0"/>
          </a:endParaRPr>
        </a:p>
      </dgm:t>
    </dgm:pt>
    <dgm:pt modelId="{ECDCEE2B-F54E-4B1F-9B19-9CE79B243ED5}" type="parTrans" cxnId="{E24E7605-B09B-45F7-A178-03F3353AC54A}">
      <dgm:prSet/>
      <dgm:spPr/>
      <dgm:t>
        <a:bodyPr/>
        <a:lstStyle/>
        <a:p>
          <a:endParaRPr lang="en-US">
            <a:latin typeface="Arial" panose="020B0604020202020204" pitchFamily="34" charset="0"/>
            <a:cs typeface="Arial" panose="020B0604020202020204" pitchFamily="34" charset="0"/>
          </a:endParaRPr>
        </a:p>
      </dgm:t>
    </dgm:pt>
    <dgm:pt modelId="{318C6F0F-40CA-4731-B74A-F0421E79F493}" type="sibTrans" cxnId="{E24E7605-B09B-45F7-A178-03F3353AC54A}">
      <dgm:prSet/>
      <dgm:spPr/>
      <dgm:t>
        <a:bodyPr/>
        <a:lstStyle/>
        <a:p>
          <a:endParaRPr lang="en-US">
            <a:latin typeface="Arial" panose="020B0604020202020204" pitchFamily="34" charset="0"/>
            <a:cs typeface="Arial" panose="020B0604020202020204" pitchFamily="34" charset="0"/>
          </a:endParaRPr>
        </a:p>
      </dgm:t>
    </dgm:pt>
    <dgm:pt modelId="{50848F18-6E88-4264-B2CC-2D6B8A7F4B3B}">
      <dgm:prSet/>
      <dgm:spPr/>
      <dgm:t>
        <a:bodyPr/>
        <a:lstStyle/>
        <a:p>
          <a:pPr rtl="0"/>
          <a:r>
            <a:rPr lang="en-US" dirty="0">
              <a:latin typeface="Arial" panose="020B0604020202020204" pitchFamily="34" charset="0"/>
              <a:cs typeface="Arial" panose="020B0604020202020204" pitchFamily="34" charset="0"/>
            </a:rPr>
            <a:t>£12,000 Personal Savings</a:t>
          </a:r>
        </a:p>
      </dgm:t>
    </dgm:pt>
    <dgm:pt modelId="{E4AD68ED-AB1F-46CE-8FD4-D323D7DF2690}" type="parTrans" cxnId="{7E203FD2-4D0D-40DC-8965-09D4C89D141C}">
      <dgm:prSet/>
      <dgm:spPr/>
      <dgm:t>
        <a:bodyPr/>
        <a:lstStyle/>
        <a:p>
          <a:endParaRPr lang="en-US">
            <a:latin typeface="Arial" panose="020B0604020202020204" pitchFamily="34" charset="0"/>
            <a:cs typeface="Arial" panose="020B0604020202020204" pitchFamily="34" charset="0"/>
          </a:endParaRPr>
        </a:p>
      </dgm:t>
    </dgm:pt>
    <dgm:pt modelId="{09D5C493-F767-4BA4-9516-0A58BA2ECC5E}" type="sibTrans" cxnId="{7E203FD2-4D0D-40DC-8965-09D4C89D141C}">
      <dgm:prSet/>
      <dgm:spPr/>
      <dgm:t>
        <a:bodyPr/>
        <a:lstStyle/>
        <a:p>
          <a:endParaRPr lang="en-US">
            <a:latin typeface="Arial" panose="020B0604020202020204" pitchFamily="34" charset="0"/>
            <a:cs typeface="Arial" panose="020B0604020202020204" pitchFamily="34" charset="0"/>
          </a:endParaRPr>
        </a:p>
      </dgm:t>
    </dgm:pt>
    <dgm:pt modelId="{141ABFF3-6330-48D7-8B93-509B9C3E326E}">
      <dgm:prSet/>
      <dgm:spPr/>
      <dgm:t>
        <a:bodyPr/>
        <a:lstStyle/>
        <a:p>
          <a:pPr rtl="0"/>
          <a:r>
            <a:rPr lang="en-US" dirty="0">
              <a:latin typeface="Arial" panose="020B0604020202020204" pitchFamily="34" charset="0"/>
              <a:cs typeface="Arial" panose="020B0604020202020204" pitchFamily="34" charset="0"/>
            </a:rPr>
            <a:t>£16,000 UK Government Start-Up Loan (Burns, 2016)</a:t>
          </a:r>
        </a:p>
      </dgm:t>
    </dgm:pt>
    <dgm:pt modelId="{6D7E4025-9970-4B1F-95A5-C1D08AB8012F}" type="parTrans" cxnId="{6C1A3D34-B1F3-470F-AB8D-C48CEC673BEE}">
      <dgm:prSet/>
      <dgm:spPr/>
      <dgm:t>
        <a:bodyPr/>
        <a:lstStyle/>
        <a:p>
          <a:endParaRPr lang="en-US">
            <a:latin typeface="Arial" panose="020B0604020202020204" pitchFamily="34" charset="0"/>
            <a:cs typeface="Arial" panose="020B0604020202020204" pitchFamily="34" charset="0"/>
          </a:endParaRPr>
        </a:p>
      </dgm:t>
    </dgm:pt>
    <dgm:pt modelId="{9143BC6A-DEB3-488A-96FA-C6863E5EBFAE}" type="sibTrans" cxnId="{6C1A3D34-B1F3-470F-AB8D-C48CEC673BEE}">
      <dgm:prSet/>
      <dgm:spPr/>
      <dgm:t>
        <a:bodyPr/>
        <a:lstStyle/>
        <a:p>
          <a:endParaRPr lang="en-US">
            <a:latin typeface="Arial" panose="020B0604020202020204" pitchFamily="34" charset="0"/>
            <a:cs typeface="Arial" panose="020B0604020202020204" pitchFamily="34" charset="0"/>
          </a:endParaRPr>
        </a:p>
      </dgm:t>
    </dgm:pt>
    <dgm:pt modelId="{53FB4ACD-9E51-4A5B-BF0D-5E9A440B91D3}">
      <dgm:prSet/>
      <dgm:spPr/>
      <dgm:t>
        <a:bodyPr/>
        <a:lstStyle/>
        <a:p>
          <a:pPr rtl="0"/>
          <a:r>
            <a:rPr lang="en-US" b="1">
              <a:latin typeface="Arial" panose="020B0604020202020204" pitchFamily="34" charset="0"/>
              <a:cs typeface="Arial" panose="020B0604020202020204" pitchFamily="34" charset="0"/>
            </a:rPr>
            <a:t>Why This Structure?</a:t>
          </a:r>
          <a:endParaRPr lang="en-US">
            <a:latin typeface="Arial" panose="020B0604020202020204" pitchFamily="34" charset="0"/>
            <a:cs typeface="Arial" panose="020B0604020202020204" pitchFamily="34" charset="0"/>
          </a:endParaRPr>
        </a:p>
      </dgm:t>
    </dgm:pt>
    <dgm:pt modelId="{6D6A28EE-83B9-4311-8DDB-8E1226CBA51F}" type="parTrans" cxnId="{C3BB8519-B508-4293-A10B-372365D3B67B}">
      <dgm:prSet/>
      <dgm:spPr/>
      <dgm:t>
        <a:bodyPr/>
        <a:lstStyle/>
        <a:p>
          <a:endParaRPr lang="en-US">
            <a:latin typeface="Arial" panose="020B0604020202020204" pitchFamily="34" charset="0"/>
            <a:cs typeface="Arial" panose="020B0604020202020204" pitchFamily="34" charset="0"/>
          </a:endParaRPr>
        </a:p>
      </dgm:t>
    </dgm:pt>
    <dgm:pt modelId="{39A39BCA-DA8D-441E-8A16-AF13A9AE2D49}" type="sibTrans" cxnId="{C3BB8519-B508-4293-A10B-372365D3B67B}">
      <dgm:prSet/>
      <dgm:spPr/>
      <dgm:t>
        <a:bodyPr/>
        <a:lstStyle/>
        <a:p>
          <a:endParaRPr lang="en-US">
            <a:latin typeface="Arial" panose="020B0604020202020204" pitchFamily="34" charset="0"/>
            <a:cs typeface="Arial" panose="020B0604020202020204" pitchFamily="34" charset="0"/>
          </a:endParaRPr>
        </a:p>
      </dgm:t>
    </dgm:pt>
    <dgm:pt modelId="{8310AFB5-2111-4316-84E9-7D870570141D}">
      <dgm:prSet/>
      <dgm:spPr/>
      <dgm:t>
        <a:bodyPr/>
        <a:lstStyle/>
        <a:p>
          <a:pPr rtl="0"/>
          <a:r>
            <a:rPr lang="en-US">
              <a:latin typeface="Arial" panose="020B0604020202020204" pitchFamily="34" charset="0"/>
              <a:cs typeface="Arial" panose="020B0604020202020204" pitchFamily="34" charset="0"/>
            </a:rPr>
            <a:t>Maintains full ownership</a:t>
          </a:r>
        </a:p>
      </dgm:t>
    </dgm:pt>
    <dgm:pt modelId="{C7F68828-6214-4CDF-BFCB-0FEDAA9653DE}" type="parTrans" cxnId="{F360F43D-BBAD-48DE-8F84-FF8A55BF1BC9}">
      <dgm:prSet/>
      <dgm:spPr/>
      <dgm:t>
        <a:bodyPr/>
        <a:lstStyle/>
        <a:p>
          <a:endParaRPr lang="en-US">
            <a:latin typeface="Arial" panose="020B0604020202020204" pitchFamily="34" charset="0"/>
            <a:cs typeface="Arial" panose="020B0604020202020204" pitchFamily="34" charset="0"/>
          </a:endParaRPr>
        </a:p>
      </dgm:t>
    </dgm:pt>
    <dgm:pt modelId="{0EBB58DD-722E-4731-880D-C2A64C6DD15A}" type="sibTrans" cxnId="{F360F43D-BBAD-48DE-8F84-FF8A55BF1BC9}">
      <dgm:prSet/>
      <dgm:spPr/>
      <dgm:t>
        <a:bodyPr/>
        <a:lstStyle/>
        <a:p>
          <a:endParaRPr lang="en-US">
            <a:latin typeface="Arial" panose="020B0604020202020204" pitchFamily="34" charset="0"/>
            <a:cs typeface="Arial" panose="020B0604020202020204" pitchFamily="34" charset="0"/>
          </a:endParaRPr>
        </a:p>
      </dgm:t>
    </dgm:pt>
    <dgm:pt modelId="{E002B463-AD96-4F0B-B488-34802FB34128}">
      <dgm:prSet/>
      <dgm:spPr/>
      <dgm:t>
        <a:bodyPr/>
        <a:lstStyle/>
        <a:p>
          <a:pPr rtl="0"/>
          <a:r>
            <a:rPr lang="en-US">
              <a:latin typeface="Arial" panose="020B0604020202020204" pitchFamily="34" charset="0"/>
              <a:cs typeface="Arial" panose="020B0604020202020204" pitchFamily="34" charset="0"/>
            </a:rPr>
            <a:t>Demonstrates founder commitment</a:t>
          </a:r>
        </a:p>
      </dgm:t>
    </dgm:pt>
    <dgm:pt modelId="{78158061-3C04-4209-ADB5-236C4333D66F}" type="parTrans" cxnId="{F5DBC72A-6DD2-43E8-A6EC-9D979BB5C216}">
      <dgm:prSet/>
      <dgm:spPr/>
      <dgm:t>
        <a:bodyPr/>
        <a:lstStyle/>
        <a:p>
          <a:endParaRPr lang="en-US">
            <a:latin typeface="Arial" panose="020B0604020202020204" pitchFamily="34" charset="0"/>
            <a:cs typeface="Arial" panose="020B0604020202020204" pitchFamily="34" charset="0"/>
          </a:endParaRPr>
        </a:p>
      </dgm:t>
    </dgm:pt>
    <dgm:pt modelId="{49B15F11-98F5-43CE-B2D7-4A352413050A}" type="sibTrans" cxnId="{F5DBC72A-6DD2-43E8-A6EC-9D979BB5C216}">
      <dgm:prSet/>
      <dgm:spPr/>
      <dgm:t>
        <a:bodyPr/>
        <a:lstStyle/>
        <a:p>
          <a:endParaRPr lang="en-US">
            <a:latin typeface="Arial" panose="020B0604020202020204" pitchFamily="34" charset="0"/>
            <a:cs typeface="Arial" panose="020B0604020202020204" pitchFamily="34" charset="0"/>
          </a:endParaRPr>
        </a:p>
      </dgm:t>
    </dgm:pt>
    <dgm:pt modelId="{35BDA7D6-BBF8-4A86-ADF7-F10EBDEFAE6D}">
      <dgm:prSet/>
      <dgm:spPr/>
      <dgm:t>
        <a:bodyPr/>
        <a:lstStyle/>
        <a:p>
          <a:pPr rtl="0"/>
          <a:r>
            <a:rPr lang="en-US">
              <a:latin typeface="Arial" panose="020B0604020202020204" pitchFamily="34" charset="0"/>
              <a:cs typeface="Arial" panose="020B0604020202020204" pitchFamily="34" charset="0"/>
            </a:rPr>
            <a:t>Reduces financial risk</a:t>
          </a:r>
        </a:p>
      </dgm:t>
    </dgm:pt>
    <dgm:pt modelId="{FC4D6E4D-3D1A-47F1-A409-6690673EEDF7}" type="parTrans" cxnId="{9606D36B-A65A-4DD5-9C08-AC0F529487E3}">
      <dgm:prSet/>
      <dgm:spPr/>
      <dgm:t>
        <a:bodyPr/>
        <a:lstStyle/>
        <a:p>
          <a:endParaRPr lang="en-US">
            <a:latin typeface="Arial" panose="020B0604020202020204" pitchFamily="34" charset="0"/>
            <a:cs typeface="Arial" panose="020B0604020202020204" pitchFamily="34" charset="0"/>
          </a:endParaRPr>
        </a:p>
      </dgm:t>
    </dgm:pt>
    <dgm:pt modelId="{B082C475-9E66-4D17-9D7D-FE0D803DB0FD}" type="sibTrans" cxnId="{9606D36B-A65A-4DD5-9C08-AC0F529487E3}">
      <dgm:prSet/>
      <dgm:spPr/>
      <dgm:t>
        <a:bodyPr/>
        <a:lstStyle/>
        <a:p>
          <a:endParaRPr lang="en-US">
            <a:latin typeface="Arial" panose="020B0604020202020204" pitchFamily="34" charset="0"/>
            <a:cs typeface="Arial" panose="020B0604020202020204" pitchFamily="34" charset="0"/>
          </a:endParaRPr>
        </a:p>
      </dgm:t>
    </dgm:pt>
    <dgm:pt modelId="{0C11CBA2-C99E-46B7-980C-07A81FE9FE2E}" type="pres">
      <dgm:prSet presAssocID="{E31FF1DE-17FD-4B3D-9BC8-E599ADFEE46C}" presName="linear" presStyleCnt="0">
        <dgm:presLayoutVars>
          <dgm:dir/>
          <dgm:animLvl val="lvl"/>
          <dgm:resizeHandles val="exact"/>
        </dgm:presLayoutVars>
      </dgm:prSet>
      <dgm:spPr/>
    </dgm:pt>
    <dgm:pt modelId="{FBEBDD8F-9FF4-4F0E-B755-7527EF18175D}" type="pres">
      <dgm:prSet presAssocID="{11E89EE8-835F-46EA-8B93-54BE8D0A9E21}" presName="parentLin" presStyleCnt="0"/>
      <dgm:spPr/>
    </dgm:pt>
    <dgm:pt modelId="{8B216C06-D6AF-47E3-852E-D3D995FC1A56}" type="pres">
      <dgm:prSet presAssocID="{11E89EE8-835F-46EA-8B93-54BE8D0A9E21}" presName="parentLeftMargin" presStyleLbl="node1" presStyleIdx="0" presStyleCnt="3"/>
      <dgm:spPr/>
    </dgm:pt>
    <dgm:pt modelId="{26B48800-9848-4245-8395-FE15C0775CC8}" type="pres">
      <dgm:prSet presAssocID="{11E89EE8-835F-46EA-8B93-54BE8D0A9E21}" presName="parentText" presStyleLbl="node1" presStyleIdx="0" presStyleCnt="3">
        <dgm:presLayoutVars>
          <dgm:chMax val="0"/>
          <dgm:bulletEnabled val="1"/>
        </dgm:presLayoutVars>
      </dgm:prSet>
      <dgm:spPr/>
    </dgm:pt>
    <dgm:pt modelId="{38346955-0A6C-43D5-9448-BC8E3DC7EE85}" type="pres">
      <dgm:prSet presAssocID="{11E89EE8-835F-46EA-8B93-54BE8D0A9E21}" presName="negativeSpace" presStyleCnt="0"/>
      <dgm:spPr/>
    </dgm:pt>
    <dgm:pt modelId="{A2D1CF3E-91A8-4128-B197-C7D19FACED40}" type="pres">
      <dgm:prSet presAssocID="{11E89EE8-835F-46EA-8B93-54BE8D0A9E21}" presName="childText" presStyleLbl="conFgAcc1" presStyleIdx="0" presStyleCnt="3">
        <dgm:presLayoutVars>
          <dgm:bulletEnabled val="1"/>
        </dgm:presLayoutVars>
      </dgm:prSet>
      <dgm:spPr/>
    </dgm:pt>
    <dgm:pt modelId="{0EC24299-3689-420D-81CF-B0F755FF445D}" type="pres">
      <dgm:prSet presAssocID="{6C1416D3-D683-4DF0-BBE6-78B475AA9F43}" presName="spaceBetweenRectangles" presStyleCnt="0"/>
      <dgm:spPr/>
    </dgm:pt>
    <dgm:pt modelId="{A67906BD-CFA9-46AB-B17D-65EAAB536890}" type="pres">
      <dgm:prSet presAssocID="{AA08E039-32FC-493C-8AEE-A5E25106AF3C}" presName="parentLin" presStyleCnt="0"/>
      <dgm:spPr/>
    </dgm:pt>
    <dgm:pt modelId="{FC085FB2-7D09-4044-A406-A089E02E9D39}" type="pres">
      <dgm:prSet presAssocID="{AA08E039-32FC-493C-8AEE-A5E25106AF3C}" presName="parentLeftMargin" presStyleLbl="node1" presStyleIdx="0" presStyleCnt="3"/>
      <dgm:spPr/>
    </dgm:pt>
    <dgm:pt modelId="{FC4B9630-BC8E-4CEE-A243-0520EB790AC6}" type="pres">
      <dgm:prSet presAssocID="{AA08E039-32FC-493C-8AEE-A5E25106AF3C}" presName="parentText" presStyleLbl="node1" presStyleIdx="1" presStyleCnt="3">
        <dgm:presLayoutVars>
          <dgm:chMax val="0"/>
          <dgm:bulletEnabled val="1"/>
        </dgm:presLayoutVars>
      </dgm:prSet>
      <dgm:spPr/>
    </dgm:pt>
    <dgm:pt modelId="{6BA909DA-C5CD-4A9F-B819-F9DC16C567F5}" type="pres">
      <dgm:prSet presAssocID="{AA08E039-32FC-493C-8AEE-A5E25106AF3C}" presName="negativeSpace" presStyleCnt="0"/>
      <dgm:spPr/>
    </dgm:pt>
    <dgm:pt modelId="{323B6D30-07B6-420D-A0F7-695EDE2D1EAC}" type="pres">
      <dgm:prSet presAssocID="{AA08E039-32FC-493C-8AEE-A5E25106AF3C}" presName="childText" presStyleLbl="conFgAcc1" presStyleIdx="1" presStyleCnt="3">
        <dgm:presLayoutVars>
          <dgm:bulletEnabled val="1"/>
        </dgm:presLayoutVars>
      </dgm:prSet>
      <dgm:spPr/>
    </dgm:pt>
    <dgm:pt modelId="{1C157C36-0EB9-463A-A76C-DE436914D3D9}" type="pres">
      <dgm:prSet presAssocID="{318C6F0F-40CA-4731-B74A-F0421E79F493}" presName="spaceBetweenRectangles" presStyleCnt="0"/>
      <dgm:spPr/>
    </dgm:pt>
    <dgm:pt modelId="{3ADCFF4F-D3F5-4A21-A2AF-0520EB6DF3DE}" type="pres">
      <dgm:prSet presAssocID="{53FB4ACD-9E51-4A5B-BF0D-5E9A440B91D3}" presName="parentLin" presStyleCnt="0"/>
      <dgm:spPr/>
    </dgm:pt>
    <dgm:pt modelId="{8245A249-FFF0-4139-B16F-34B8C8C7000D}" type="pres">
      <dgm:prSet presAssocID="{53FB4ACD-9E51-4A5B-BF0D-5E9A440B91D3}" presName="parentLeftMargin" presStyleLbl="node1" presStyleIdx="1" presStyleCnt="3"/>
      <dgm:spPr/>
    </dgm:pt>
    <dgm:pt modelId="{A26A6314-5085-4136-A258-7E44A0D73AE2}" type="pres">
      <dgm:prSet presAssocID="{53FB4ACD-9E51-4A5B-BF0D-5E9A440B91D3}" presName="parentText" presStyleLbl="node1" presStyleIdx="2" presStyleCnt="3">
        <dgm:presLayoutVars>
          <dgm:chMax val="0"/>
          <dgm:bulletEnabled val="1"/>
        </dgm:presLayoutVars>
      </dgm:prSet>
      <dgm:spPr/>
    </dgm:pt>
    <dgm:pt modelId="{790917EC-84BB-48E7-90F1-9DF63B6747EC}" type="pres">
      <dgm:prSet presAssocID="{53FB4ACD-9E51-4A5B-BF0D-5E9A440B91D3}" presName="negativeSpace" presStyleCnt="0"/>
      <dgm:spPr/>
    </dgm:pt>
    <dgm:pt modelId="{D2DD45D2-A97A-465F-A7D3-88F4EB265E5B}" type="pres">
      <dgm:prSet presAssocID="{53FB4ACD-9E51-4A5B-BF0D-5E9A440B91D3}" presName="childText" presStyleLbl="conFgAcc1" presStyleIdx="2" presStyleCnt="3">
        <dgm:presLayoutVars>
          <dgm:bulletEnabled val="1"/>
        </dgm:presLayoutVars>
      </dgm:prSet>
      <dgm:spPr/>
    </dgm:pt>
  </dgm:ptLst>
  <dgm:cxnLst>
    <dgm:cxn modelId="{EACCA800-E200-43A4-BF84-8CBAC00488B5}" type="presOf" srcId="{11E89EE8-835F-46EA-8B93-54BE8D0A9E21}" destId="{8B216C06-D6AF-47E3-852E-D3D995FC1A56}" srcOrd="0" destOrd="0" presId="urn:microsoft.com/office/officeart/2005/8/layout/list1"/>
    <dgm:cxn modelId="{E24E7605-B09B-45F7-A178-03F3353AC54A}" srcId="{E31FF1DE-17FD-4B3D-9BC8-E599ADFEE46C}" destId="{AA08E039-32FC-493C-8AEE-A5E25106AF3C}" srcOrd="1" destOrd="0" parTransId="{ECDCEE2B-F54E-4B1F-9B19-9CE79B243ED5}" sibTransId="{318C6F0F-40CA-4731-B74A-F0421E79F493}"/>
    <dgm:cxn modelId="{5036BD15-B488-4EB6-9C3E-4E4EC611747F}" type="presOf" srcId="{141ABFF3-6330-48D7-8B93-509B9C3E326E}" destId="{323B6D30-07B6-420D-A0F7-695EDE2D1EAC}" srcOrd="0" destOrd="1" presId="urn:microsoft.com/office/officeart/2005/8/layout/list1"/>
    <dgm:cxn modelId="{C3BB8519-B508-4293-A10B-372365D3B67B}" srcId="{E31FF1DE-17FD-4B3D-9BC8-E599ADFEE46C}" destId="{53FB4ACD-9E51-4A5B-BF0D-5E9A440B91D3}" srcOrd="2" destOrd="0" parTransId="{6D6A28EE-83B9-4311-8DDB-8E1226CBA51F}" sibTransId="{39A39BCA-DA8D-441E-8A16-AF13A9AE2D49}"/>
    <dgm:cxn modelId="{024F441E-288C-41B6-BF14-15E76F4815ED}" srcId="{11E89EE8-835F-46EA-8B93-54BE8D0A9E21}" destId="{A8E5341E-C9E6-4EDF-A952-F8D5146124B6}" srcOrd="0" destOrd="0" parTransId="{CF742C28-BD09-41F8-A38B-27627294C9E3}" sibTransId="{1418B135-09AD-4429-AC46-B6B781663D71}"/>
    <dgm:cxn modelId="{F5DBC72A-6DD2-43E8-A6EC-9D979BB5C216}" srcId="{53FB4ACD-9E51-4A5B-BF0D-5E9A440B91D3}" destId="{E002B463-AD96-4F0B-B488-34802FB34128}" srcOrd="1" destOrd="0" parTransId="{78158061-3C04-4209-ADB5-236C4333D66F}" sibTransId="{49B15F11-98F5-43CE-B2D7-4A352413050A}"/>
    <dgm:cxn modelId="{8AACF92F-43A9-4282-AD32-07B793771513}" type="presOf" srcId="{53FB4ACD-9E51-4A5B-BF0D-5E9A440B91D3}" destId="{8245A249-FFF0-4139-B16F-34B8C8C7000D}" srcOrd="0" destOrd="0" presId="urn:microsoft.com/office/officeart/2005/8/layout/list1"/>
    <dgm:cxn modelId="{6C1A3D34-B1F3-470F-AB8D-C48CEC673BEE}" srcId="{AA08E039-32FC-493C-8AEE-A5E25106AF3C}" destId="{141ABFF3-6330-48D7-8B93-509B9C3E326E}" srcOrd="1" destOrd="0" parTransId="{6D7E4025-9970-4B1F-95A5-C1D08AB8012F}" sibTransId="{9143BC6A-DEB3-488A-96FA-C6863E5EBFAE}"/>
    <dgm:cxn modelId="{F360F43D-BBAD-48DE-8F84-FF8A55BF1BC9}" srcId="{53FB4ACD-9E51-4A5B-BF0D-5E9A440B91D3}" destId="{8310AFB5-2111-4316-84E9-7D870570141D}" srcOrd="0" destOrd="0" parTransId="{C7F68828-6214-4CDF-BFCB-0FEDAA9653DE}" sibTransId="{0EBB58DD-722E-4731-880D-C2A64C6DD15A}"/>
    <dgm:cxn modelId="{D1D45261-AD36-4CA6-8BBD-A4F1F4874B83}" srcId="{E31FF1DE-17FD-4B3D-9BC8-E599ADFEE46C}" destId="{11E89EE8-835F-46EA-8B93-54BE8D0A9E21}" srcOrd="0" destOrd="0" parTransId="{E96AC28D-0E05-41CE-953C-8CCBC22F1D9D}" sibTransId="{6C1416D3-D683-4DF0-BBE6-78B475AA9F43}"/>
    <dgm:cxn modelId="{9606D36B-A65A-4DD5-9C08-AC0F529487E3}" srcId="{53FB4ACD-9E51-4A5B-BF0D-5E9A440B91D3}" destId="{35BDA7D6-BBF8-4A86-ADF7-F10EBDEFAE6D}" srcOrd="2" destOrd="0" parTransId="{FC4D6E4D-3D1A-47F1-A409-6690673EEDF7}" sibTransId="{B082C475-9E66-4D17-9D7D-FE0D803DB0FD}"/>
    <dgm:cxn modelId="{E6460E4F-6C9F-41EB-9A35-A2A560A42AA6}" type="presOf" srcId="{E31FF1DE-17FD-4B3D-9BC8-E599ADFEE46C}" destId="{0C11CBA2-C99E-46B7-980C-07A81FE9FE2E}" srcOrd="0" destOrd="0" presId="urn:microsoft.com/office/officeart/2005/8/layout/list1"/>
    <dgm:cxn modelId="{92339F77-1442-4C20-8C4B-6D7D056178A8}" type="presOf" srcId="{50848F18-6E88-4264-B2CC-2D6B8A7F4B3B}" destId="{323B6D30-07B6-420D-A0F7-695EDE2D1EAC}" srcOrd="0" destOrd="0" presId="urn:microsoft.com/office/officeart/2005/8/layout/list1"/>
    <dgm:cxn modelId="{AE636D7A-B775-410D-8867-0E3C9ED031D0}" type="presOf" srcId="{35BDA7D6-BBF8-4A86-ADF7-F10EBDEFAE6D}" destId="{D2DD45D2-A97A-465F-A7D3-88F4EB265E5B}" srcOrd="0" destOrd="2" presId="urn:microsoft.com/office/officeart/2005/8/layout/list1"/>
    <dgm:cxn modelId="{15AE2F96-0A5F-471B-BA31-9155E41DACB2}" type="presOf" srcId="{8310AFB5-2111-4316-84E9-7D870570141D}" destId="{D2DD45D2-A97A-465F-A7D3-88F4EB265E5B}" srcOrd="0" destOrd="0" presId="urn:microsoft.com/office/officeart/2005/8/layout/list1"/>
    <dgm:cxn modelId="{7EB775A7-1876-4B18-88C5-654436E9D892}" type="presOf" srcId="{53FB4ACD-9E51-4A5B-BF0D-5E9A440B91D3}" destId="{A26A6314-5085-4136-A258-7E44A0D73AE2}" srcOrd="1" destOrd="0" presId="urn:microsoft.com/office/officeart/2005/8/layout/list1"/>
    <dgm:cxn modelId="{7AC3CBAA-1690-4F5E-A739-73479E297357}" type="presOf" srcId="{AA08E039-32FC-493C-8AEE-A5E25106AF3C}" destId="{FC085FB2-7D09-4044-A406-A089E02E9D39}" srcOrd="0" destOrd="0" presId="urn:microsoft.com/office/officeart/2005/8/layout/list1"/>
    <dgm:cxn modelId="{36E99BB1-010A-4B25-B3CF-46A6EFD46E0B}" type="presOf" srcId="{11E89EE8-835F-46EA-8B93-54BE8D0A9E21}" destId="{26B48800-9848-4245-8395-FE15C0775CC8}" srcOrd="1" destOrd="0" presId="urn:microsoft.com/office/officeart/2005/8/layout/list1"/>
    <dgm:cxn modelId="{F9BAB2B8-5A0E-4ACF-8AEF-7ECFA7871B41}" type="presOf" srcId="{AA08E039-32FC-493C-8AEE-A5E25106AF3C}" destId="{FC4B9630-BC8E-4CEE-A243-0520EB790AC6}" srcOrd="1" destOrd="0" presId="urn:microsoft.com/office/officeart/2005/8/layout/list1"/>
    <dgm:cxn modelId="{7E203FD2-4D0D-40DC-8965-09D4C89D141C}" srcId="{AA08E039-32FC-493C-8AEE-A5E25106AF3C}" destId="{50848F18-6E88-4264-B2CC-2D6B8A7F4B3B}" srcOrd="0" destOrd="0" parTransId="{E4AD68ED-AB1F-46CE-8FD4-D323D7DF2690}" sibTransId="{09D5C493-F767-4BA4-9516-0A58BA2ECC5E}"/>
    <dgm:cxn modelId="{3ECBEDD5-DAE3-4926-A50A-F3DE82784AB6}" type="presOf" srcId="{A8E5341E-C9E6-4EDF-A952-F8D5146124B6}" destId="{A2D1CF3E-91A8-4128-B197-C7D19FACED40}" srcOrd="0" destOrd="0" presId="urn:microsoft.com/office/officeart/2005/8/layout/list1"/>
    <dgm:cxn modelId="{9180ECED-5000-42C3-8C0F-46F7C9FA8FEB}" type="presOf" srcId="{E002B463-AD96-4F0B-B488-34802FB34128}" destId="{D2DD45D2-A97A-465F-A7D3-88F4EB265E5B}" srcOrd="0" destOrd="1" presId="urn:microsoft.com/office/officeart/2005/8/layout/list1"/>
    <dgm:cxn modelId="{69640121-4E7E-4E36-B852-D5020365F8E7}" type="presParOf" srcId="{0C11CBA2-C99E-46B7-980C-07A81FE9FE2E}" destId="{FBEBDD8F-9FF4-4F0E-B755-7527EF18175D}" srcOrd="0" destOrd="0" presId="urn:microsoft.com/office/officeart/2005/8/layout/list1"/>
    <dgm:cxn modelId="{8303F785-1A6E-45ED-8104-1A111DE63C59}" type="presParOf" srcId="{FBEBDD8F-9FF4-4F0E-B755-7527EF18175D}" destId="{8B216C06-D6AF-47E3-852E-D3D995FC1A56}" srcOrd="0" destOrd="0" presId="urn:microsoft.com/office/officeart/2005/8/layout/list1"/>
    <dgm:cxn modelId="{D5F95CBC-A98E-4F39-9ACD-517655C7663E}" type="presParOf" srcId="{FBEBDD8F-9FF4-4F0E-B755-7527EF18175D}" destId="{26B48800-9848-4245-8395-FE15C0775CC8}" srcOrd="1" destOrd="0" presId="urn:microsoft.com/office/officeart/2005/8/layout/list1"/>
    <dgm:cxn modelId="{98C6DC6F-6A5F-4176-81C3-6AF875EA7F15}" type="presParOf" srcId="{0C11CBA2-C99E-46B7-980C-07A81FE9FE2E}" destId="{38346955-0A6C-43D5-9448-BC8E3DC7EE85}" srcOrd="1" destOrd="0" presId="urn:microsoft.com/office/officeart/2005/8/layout/list1"/>
    <dgm:cxn modelId="{16F75E97-6F92-4B72-82BF-40D8BB430C9B}" type="presParOf" srcId="{0C11CBA2-C99E-46B7-980C-07A81FE9FE2E}" destId="{A2D1CF3E-91A8-4128-B197-C7D19FACED40}" srcOrd="2" destOrd="0" presId="urn:microsoft.com/office/officeart/2005/8/layout/list1"/>
    <dgm:cxn modelId="{1DE8C245-F584-40BA-8440-84B1A73672D6}" type="presParOf" srcId="{0C11CBA2-C99E-46B7-980C-07A81FE9FE2E}" destId="{0EC24299-3689-420D-81CF-B0F755FF445D}" srcOrd="3" destOrd="0" presId="urn:microsoft.com/office/officeart/2005/8/layout/list1"/>
    <dgm:cxn modelId="{1210CB7B-4850-4A0B-9001-262002040E72}" type="presParOf" srcId="{0C11CBA2-C99E-46B7-980C-07A81FE9FE2E}" destId="{A67906BD-CFA9-46AB-B17D-65EAAB536890}" srcOrd="4" destOrd="0" presId="urn:microsoft.com/office/officeart/2005/8/layout/list1"/>
    <dgm:cxn modelId="{603E42E6-A2D5-4755-A87B-DFF6CE1C3AC2}" type="presParOf" srcId="{A67906BD-CFA9-46AB-B17D-65EAAB536890}" destId="{FC085FB2-7D09-4044-A406-A089E02E9D39}" srcOrd="0" destOrd="0" presId="urn:microsoft.com/office/officeart/2005/8/layout/list1"/>
    <dgm:cxn modelId="{777EC9FA-E772-4B2F-BD41-55B7083F8F18}" type="presParOf" srcId="{A67906BD-CFA9-46AB-B17D-65EAAB536890}" destId="{FC4B9630-BC8E-4CEE-A243-0520EB790AC6}" srcOrd="1" destOrd="0" presId="urn:microsoft.com/office/officeart/2005/8/layout/list1"/>
    <dgm:cxn modelId="{5C1B61B6-242A-47E8-9E85-5B6CDD4F1A48}" type="presParOf" srcId="{0C11CBA2-C99E-46B7-980C-07A81FE9FE2E}" destId="{6BA909DA-C5CD-4A9F-B819-F9DC16C567F5}" srcOrd="5" destOrd="0" presId="urn:microsoft.com/office/officeart/2005/8/layout/list1"/>
    <dgm:cxn modelId="{A8D840B5-85AD-4CE1-AED2-5F0CD3427B1A}" type="presParOf" srcId="{0C11CBA2-C99E-46B7-980C-07A81FE9FE2E}" destId="{323B6D30-07B6-420D-A0F7-695EDE2D1EAC}" srcOrd="6" destOrd="0" presId="urn:microsoft.com/office/officeart/2005/8/layout/list1"/>
    <dgm:cxn modelId="{5A8CC6C0-E223-486D-8978-3D015E634E8C}" type="presParOf" srcId="{0C11CBA2-C99E-46B7-980C-07A81FE9FE2E}" destId="{1C157C36-0EB9-463A-A76C-DE436914D3D9}" srcOrd="7" destOrd="0" presId="urn:microsoft.com/office/officeart/2005/8/layout/list1"/>
    <dgm:cxn modelId="{88B9E2E3-2B4A-434B-9DB4-695145BACFF8}" type="presParOf" srcId="{0C11CBA2-C99E-46B7-980C-07A81FE9FE2E}" destId="{3ADCFF4F-D3F5-4A21-A2AF-0520EB6DF3DE}" srcOrd="8" destOrd="0" presId="urn:microsoft.com/office/officeart/2005/8/layout/list1"/>
    <dgm:cxn modelId="{FEA3E954-058B-4864-A7B1-FF55CFBEAB23}" type="presParOf" srcId="{3ADCFF4F-D3F5-4A21-A2AF-0520EB6DF3DE}" destId="{8245A249-FFF0-4139-B16F-34B8C8C7000D}" srcOrd="0" destOrd="0" presId="urn:microsoft.com/office/officeart/2005/8/layout/list1"/>
    <dgm:cxn modelId="{15693C9A-C252-44E5-BB4A-DB8AE406A93A}" type="presParOf" srcId="{3ADCFF4F-D3F5-4A21-A2AF-0520EB6DF3DE}" destId="{A26A6314-5085-4136-A258-7E44A0D73AE2}" srcOrd="1" destOrd="0" presId="urn:microsoft.com/office/officeart/2005/8/layout/list1"/>
    <dgm:cxn modelId="{E088A120-43F3-4785-B909-94C1A9664019}" type="presParOf" srcId="{0C11CBA2-C99E-46B7-980C-07A81FE9FE2E}" destId="{790917EC-84BB-48E7-90F1-9DF63B6747EC}" srcOrd="9" destOrd="0" presId="urn:microsoft.com/office/officeart/2005/8/layout/list1"/>
    <dgm:cxn modelId="{B285336E-EBF5-49FF-8C19-D40C2A95033B}" type="presParOf" srcId="{0C11CBA2-C99E-46B7-980C-07A81FE9FE2E}" destId="{D2DD45D2-A97A-465F-A7D3-88F4EB265E5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63663-94A6-408F-A1CB-148FDB22A4BA}">
      <dsp:nvSpPr>
        <dsp:cNvPr id="0" name=""/>
        <dsp:cNvSpPr/>
      </dsp:nvSpPr>
      <dsp:spPr>
        <a:xfrm>
          <a:off x="6994" y="0"/>
          <a:ext cx="14311610" cy="401764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Programme: </a:t>
          </a:r>
          <a:r>
            <a:rPr lang="en-GB" sz="3200" b="0" kern="1200" dirty="0">
              <a:latin typeface="Arial" panose="020B0604020202020204" pitchFamily="34" charset="0"/>
              <a:cs typeface="Arial" panose="020B0604020202020204" pitchFamily="34" charset="0"/>
            </a:rPr>
            <a:t>Certificate </a:t>
          </a:r>
          <a:r>
            <a:rPr lang="en-US" sz="3200" b="0" kern="1200" dirty="0">
              <a:latin typeface="Arial" panose="020B0604020202020204" pitchFamily="34" charset="0"/>
              <a:cs typeface="Arial" panose="020B0604020202020204" pitchFamily="34" charset="0"/>
            </a:rPr>
            <a:t>in Higher Education Business Skills for the Workplace
</a:t>
          </a:r>
          <a:r>
            <a:rPr lang="en-US" sz="3200" b="1" kern="1200" dirty="0">
              <a:latin typeface="Arial" panose="020B0604020202020204" pitchFamily="34" charset="0"/>
              <a:cs typeface="Arial" panose="020B0604020202020204" pitchFamily="34" charset="0"/>
            </a:rPr>
            <a:t>Module: </a:t>
          </a:r>
          <a:r>
            <a:rPr lang="en-US" sz="3200" b="0" kern="1200" dirty="0">
              <a:latin typeface="Arial" panose="020B0604020202020204" pitchFamily="34" charset="0"/>
              <a:cs typeface="Arial" panose="020B0604020202020204" pitchFamily="34" charset="0"/>
            </a:rPr>
            <a:t>Enterprise and Entrepreneurship
</a:t>
          </a:r>
          <a:r>
            <a:rPr lang="en-US" sz="3200" b="1" kern="1200" dirty="0">
              <a:latin typeface="Arial" panose="020B0604020202020204" pitchFamily="34" charset="0"/>
              <a:cs typeface="Arial" panose="020B0604020202020204" pitchFamily="34" charset="0"/>
            </a:rPr>
            <a:t>Module Code: </a:t>
          </a:r>
          <a:r>
            <a:rPr lang="en-US" sz="3200" b="0" kern="1200" dirty="0">
              <a:latin typeface="Arial" panose="020B0604020202020204" pitchFamily="34" charset="0"/>
              <a:cs typeface="Arial" panose="020B0604020202020204" pitchFamily="34" charset="0"/>
            </a:rPr>
            <a:t>LCLM4006
</a:t>
          </a:r>
          <a:r>
            <a:rPr lang="en-US" sz="3200" b="1" kern="1200" dirty="0">
              <a:latin typeface="Arial" panose="020B0604020202020204" pitchFamily="34" charset="0"/>
              <a:cs typeface="Arial" panose="020B0604020202020204" pitchFamily="34" charset="0"/>
            </a:rPr>
            <a:t>Lecturer: </a:t>
          </a:r>
          <a:r>
            <a:rPr lang="en-US" sz="3200" b="0" kern="1200" dirty="0">
              <a:latin typeface="Arial" panose="020B0604020202020204" pitchFamily="34" charset="0"/>
              <a:cs typeface="Arial" panose="020B0604020202020204" pitchFamily="34" charset="0"/>
            </a:rPr>
            <a:t>Dr Chung Lai Johnny Wan</a:t>
          </a:r>
        </a:p>
        <a:p>
          <a:pPr marL="0" lvl="0" indent="0" algn="ctr" defTabSz="1422400" rtl="0">
            <a:lnSpc>
              <a:spcPct val="90000"/>
            </a:lnSpc>
            <a:spcBef>
              <a:spcPct val="0"/>
            </a:spcBef>
            <a:spcAft>
              <a:spcPct val="35000"/>
            </a:spcAft>
            <a:buNone/>
          </a:pPr>
          <a:r>
            <a:rPr lang="en-US" sz="3200" b="0" kern="1200" dirty="0">
              <a:latin typeface="Arial" panose="020B0604020202020204" pitchFamily="34" charset="0"/>
              <a:cs typeface="Arial" panose="020B0604020202020204" pitchFamily="34" charset="0"/>
            </a:rPr>
            <a:t>Student name: Elisa </a:t>
          </a:r>
          <a:r>
            <a:rPr lang="en-US" sz="3200" b="0" kern="1200" dirty="0" err="1">
              <a:latin typeface="Arial" panose="020B0604020202020204" pitchFamily="34" charset="0"/>
              <a:cs typeface="Arial" panose="020B0604020202020204" pitchFamily="34" charset="0"/>
            </a:rPr>
            <a:t>Macelaru</a:t>
          </a:r>
          <a:endParaRPr lang="en-US" sz="3200" b="0" kern="1200" dirty="0">
            <a:latin typeface="Arial" panose="020B0604020202020204" pitchFamily="34" charset="0"/>
            <a:cs typeface="Arial" panose="020B0604020202020204" pitchFamily="34" charset="0"/>
          </a:endParaRPr>
        </a:p>
        <a:p>
          <a:pPr marL="0" lvl="0" indent="0" algn="ctr" defTabSz="1422400" rtl="0">
            <a:lnSpc>
              <a:spcPct val="90000"/>
            </a:lnSpc>
            <a:spcBef>
              <a:spcPct val="0"/>
            </a:spcBef>
            <a:spcAft>
              <a:spcPct val="35000"/>
            </a:spcAft>
            <a:buNone/>
          </a:pPr>
          <a:r>
            <a:rPr lang="en-US" sz="3200" b="0" kern="1200" dirty="0">
              <a:latin typeface="Arial" panose="020B0604020202020204" pitchFamily="34" charset="0"/>
              <a:cs typeface="Arial" panose="020B0604020202020204" pitchFamily="34" charset="0"/>
            </a:rPr>
            <a:t>Student id: </a:t>
          </a:r>
          <a:r>
            <a:rPr lang="en-GB" sz="3200" kern="1200" dirty="0"/>
            <a:t>2437929</a:t>
          </a:r>
          <a:endParaRPr lang="en-US" sz="3200" b="0" kern="1200" dirty="0">
            <a:latin typeface="Arial" panose="020B0604020202020204" pitchFamily="34" charset="0"/>
            <a:cs typeface="Arial" panose="020B0604020202020204" pitchFamily="34" charset="0"/>
          </a:endParaRPr>
        </a:p>
      </dsp:txBody>
      <dsp:txXfrm>
        <a:off x="124667" y="117673"/>
        <a:ext cx="14076264" cy="37823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1ED01-3369-4504-BEB7-04DA9F9A179D}">
      <dsp:nvSpPr>
        <dsp:cNvPr id="0" name=""/>
        <dsp:cNvSpPr/>
      </dsp:nvSpPr>
      <dsp:spPr>
        <a:xfrm rot="5400000">
          <a:off x="5983715" y="-2633309"/>
          <a:ext cx="468409" cy="5852160"/>
        </a:xfrm>
        <a:prstGeom prst="round2SameRect">
          <a:avLst/>
        </a:prstGeom>
        <a:solidFill>
          <a:schemeClr val="lt1">
            <a:alpha val="90000"/>
            <a:tint val="40000"/>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US" sz="2000" kern="1200" dirty="0"/>
            <a:t>A professional workspace at student-friendly prices.</a:t>
          </a:r>
        </a:p>
      </dsp:txBody>
      <dsp:txXfrm rot="-5400000">
        <a:off x="3291840" y="81432"/>
        <a:ext cx="5829294" cy="422677"/>
      </dsp:txXfrm>
    </dsp:sp>
    <dsp:sp modelId="{2BC052AA-89D8-4B57-A65A-63DBC4CEBA6B}">
      <dsp:nvSpPr>
        <dsp:cNvPr id="0" name=""/>
        <dsp:cNvSpPr/>
      </dsp:nvSpPr>
      <dsp:spPr>
        <a:xfrm>
          <a:off x="0" y="14"/>
          <a:ext cx="3291840" cy="585512"/>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US" sz="2400" b="1" kern="1200">
              <a:latin typeface="Arial" panose="020B0604020202020204" pitchFamily="34" charset="0"/>
              <a:cs typeface="Arial" panose="020B0604020202020204" pitchFamily="34" charset="0"/>
            </a:rPr>
            <a:t>Unique Selling Point</a:t>
          </a:r>
          <a:endParaRPr lang="en-US" sz="2400" kern="1200">
            <a:latin typeface="Arial" panose="020B0604020202020204" pitchFamily="34" charset="0"/>
            <a:cs typeface="Arial" panose="020B0604020202020204" pitchFamily="34" charset="0"/>
          </a:endParaRPr>
        </a:p>
      </dsp:txBody>
      <dsp:txXfrm>
        <a:off x="28582" y="28596"/>
        <a:ext cx="3234676" cy="528348"/>
      </dsp:txXfrm>
    </dsp:sp>
    <dsp:sp modelId="{4AE3D9E7-D02F-498B-B521-9785937BACD2}">
      <dsp:nvSpPr>
        <dsp:cNvPr id="0" name=""/>
        <dsp:cNvSpPr/>
      </dsp:nvSpPr>
      <dsp:spPr>
        <a:xfrm rot="5400000">
          <a:off x="5983715" y="-2018521"/>
          <a:ext cx="468409" cy="5852160"/>
        </a:xfrm>
        <a:prstGeom prst="round2SameRect">
          <a:avLst/>
        </a:prstGeom>
        <a:solidFill>
          <a:schemeClr val="lt1">
            <a:alpha val="90000"/>
            <a:tint val="40000"/>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US" sz="2000" kern="1200"/>
            <a:t>Private Limited Company (Ltd)</a:t>
          </a:r>
        </a:p>
      </dsp:txBody>
      <dsp:txXfrm rot="-5400000">
        <a:off x="3291840" y="696220"/>
        <a:ext cx="5829294" cy="422677"/>
      </dsp:txXfrm>
    </dsp:sp>
    <dsp:sp modelId="{457FAB90-6859-4C8C-AD00-35A45CD1B311}">
      <dsp:nvSpPr>
        <dsp:cNvPr id="0" name=""/>
        <dsp:cNvSpPr/>
      </dsp:nvSpPr>
      <dsp:spPr>
        <a:xfrm>
          <a:off x="0" y="614802"/>
          <a:ext cx="3291840" cy="585512"/>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US" sz="2400" b="1" kern="1200"/>
            <a:t>Legal Structure</a:t>
          </a:r>
          <a:endParaRPr lang="en-US" sz="2400" kern="1200"/>
        </a:p>
      </dsp:txBody>
      <dsp:txXfrm>
        <a:off x="28582" y="643384"/>
        <a:ext cx="3234676" cy="5283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12F5F-6DCC-44BB-9A40-A591526DBCF9}">
      <dsp:nvSpPr>
        <dsp:cNvPr id="0" name=""/>
        <dsp:cNvSpPr/>
      </dsp:nvSpPr>
      <dsp:spPr>
        <a:xfrm>
          <a:off x="1041" y="365998"/>
          <a:ext cx="2437804" cy="121890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rtl="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1. Social Factors</a:t>
          </a:r>
          <a:endParaRPr lang="en-US" sz="3000" kern="1200">
            <a:latin typeface="Arial" panose="020B0604020202020204" pitchFamily="34" charset="0"/>
            <a:cs typeface="Arial" panose="020B0604020202020204" pitchFamily="34" charset="0"/>
          </a:endParaRPr>
        </a:p>
      </dsp:txBody>
      <dsp:txXfrm>
        <a:off x="36741" y="401698"/>
        <a:ext cx="2366404" cy="1147502"/>
      </dsp:txXfrm>
    </dsp:sp>
    <dsp:sp modelId="{5B8E8F48-EA11-4714-8BE6-7C0BB224D09A}">
      <dsp:nvSpPr>
        <dsp:cNvPr id="0" name=""/>
        <dsp:cNvSpPr/>
      </dsp:nvSpPr>
      <dsp:spPr>
        <a:xfrm>
          <a:off x="244822" y="1584900"/>
          <a:ext cx="243780" cy="914176"/>
        </a:xfrm>
        <a:custGeom>
          <a:avLst/>
          <a:gdLst/>
          <a:ahLst/>
          <a:cxnLst/>
          <a:rect l="0" t="0" r="0" b="0"/>
          <a:pathLst>
            <a:path>
              <a:moveTo>
                <a:pt x="0" y="0"/>
              </a:moveTo>
              <a:lnTo>
                <a:pt x="0" y="914176"/>
              </a:lnTo>
              <a:lnTo>
                <a:pt x="243780" y="914176"/>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2B8DBD-6B68-4DC6-9D97-CCF40C549918}">
      <dsp:nvSpPr>
        <dsp:cNvPr id="0" name=""/>
        <dsp:cNvSpPr/>
      </dsp:nvSpPr>
      <dsp:spPr>
        <a:xfrm>
          <a:off x="488602" y="1889626"/>
          <a:ext cx="1950243" cy="1218902"/>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Growth of hybrid and remote working (</a:t>
          </a:r>
          <a:r>
            <a:rPr lang="en-US" sz="1600" kern="1200" dirty="0" err="1">
              <a:latin typeface="Arial" panose="020B0604020202020204" pitchFamily="34" charset="0"/>
              <a:cs typeface="Arial" panose="020B0604020202020204" pitchFamily="34" charset="0"/>
            </a:rPr>
            <a:t>Handke</a:t>
          </a:r>
          <a:r>
            <a:rPr lang="en-US" sz="1600" kern="1200" dirty="0">
              <a:latin typeface="Arial" panose="020B0604020202020204" pitchFamily="34" charset="0"/>
              <a:cs typeface="Arial" panose="020B0604020202020204" pitchFamily="34" charset="0"/>
            </a:rPr>
            <a:t> et al., 2024)</a:t>
          </a:r>
        </a:p>
      </dsp:txBody>
      <dsp:txXfrm>
        <a:off x="524302" y="1925326"/>
        <a:ext cx="1878843" cy="1147502"/>
      </dsp:txXfrm>
    </dsp:sp>
    <dsp:sp modelId="{81DD8C01-2D92-4500-B519-6E384B2D4ECB}">
      <dsp:nvSpPr>
        <dsp:cNvPr id="0" name=""/>
        <dsp:cNvSpPr/>
      </dsp:nvSpPr>
      <dsp:spPr>
        <a:xfrm>
          <a:off x="244822" y="1584900"/>
          <a:ext cx="243780" cy="2437804"/>
        </a:xfrm>
        <a:custGeom>
          <a:avLst/>
          <a:gdLst/>
          <a:ahLst/>
          <a:cxnLst/>
          <a:rect l="0" t="0" r="0" b="0"/>
          <a:pathLst>
            <a:path>
              <a:moveTo>
                <a:pt x="0" y="0"/>
              </a:moveTo>
              <a:lnTo>
                <a:pt x="0" y="2437804"/>
              </a:lnTo>
              <a:lnTo>
                <a:pt x="243780" y="2437804"/>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E2925A-6081-4EBB-97A0-8D1F86A0B1CE}">
      <dsp:nvSpPr>
        <dsp:cNvPr id="0" name=""/>
        <dsp:cNvSpPr/>
      </dsp:nvSpPr>
      <dsp:spPr>
        <a:xfrm>
          <a:off x="488602" y="3413254"/>
          <a:ext cx="1950243" cy="1218902"/>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Demand for flexible, community-based study spaces</a:t>
          </a:r>
          <a:br>
            <a:rPr lang="en-US" sz="1600" kern="1200">
              <a:latin typeface="Arial" panose="020B0604020202020204" pitchFamily="34" charset="0"/>
              <a:cs typeface="Arial" panose="020B0604020202020204" pitchFamily="34" charset="0"/>
            </a:rPr>
          </a:br>
          <a:r>
            <a:rPr lang="en-US" sz="1600" kern="1200">
              <a:latin typeface="Arial" panose="020B0604020202020204" pitchFamily="34" charset="0"/>
              <a:cs typeface="Arial" panose="020B0604020202020204" pitchFamily="34" charset="0"/>
            </a:rPr>
            <a:t>→ Creates strong market opportunity.</a:t>
          </a:r>
        </a:p>
      </dsp:txBody>
      <dsp:txXfrm>
        <a:off x="524302" y="3448954"/>
        <a:ext cx="1878843" cy="1147502"/>
      </dsp:txXfrm>
    </dsp:sp>
    <dsp:sp modelId="{E0808CF1-18A4-44F5-AA97-F9414C2071B6}">
      <dsp:nvSpPr>
        <dsp:cNvPr id="0" name=""/>
        <dsp:cNvSpPr/>
      </dsp:nvSpPr>
      <dsp:spPr>
        <a:xfrm>
          <a:off x="3048297" y="365998"/>
          <a:ext cx="2437804" cy="121890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rtl="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2. Economic Factors</a:t>
          </a:r>
          <a:endParaRPr lang="en-US" sz="3000" kern="1200">
            <a:latin typeface="Arial" panose="020B0604020202020204" pitchFamily="34" charset="0"/>
            <a:cs typeface="Arial" panose="020B0604020202020204" pitchFamily="34" charset="0"/>
          </a:endParaRPr>
        </a:p>
      </dsp:txBody>
      <dsp:txXfrm>
        <a:off x="3083997" y="401698"/>
        <a:ext cx="2366404" cy="1147502"/>
      </dsp:txXfrm>
    </dsp:sp>
    <dsp:sp modelId="{8585DDA2-EC3E-45BC-AC53-7B8E7F063E50}">
      <dsp:nvSpPr>
        <dsp:cNvPr id="0" name=""/>
        <dsp:cNvSpPr/>
      </dsp:nvSpPr>
      <dsp:spPr>
        <a:xfrm>
          <a:off x="3292078" y="1584900"/>
          <a:ext cx="243780" cy="914176"/>
        </a:xfrm>
        <a:custGeom>
          <a:avLst/>
          <a:gdLst/>
          <a:ahLst/>
          <a:cxnLst/>
          <a:rect l="0" t="0" r="0" b="0"/>
          <a:pathLst>
            <a:path>
              <a:moveTo>
                <a:pt x="0" y="0"/>
              </a:moveTo>
              <a:lnTo>
                <a:pt x="0" y="914176"/>
              </a:lnTo>
              <a:lnTo>
                <a:pt x="243780" y="914176"/>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354B4C-4FB6-49E4-8B89-D637882E8888}">
      <dsp:nvSpPr>
        <dsp:cNvPr id="0" name=""/>
        <dsp:cNvSpPr/>
      </dsp:nvSpPr>
      <dsp:spPr>
        <a:xfrm>
          <a:off x="3535858" y="1889626"/>
          <a:ext cx="1950243" cy="1218902"/>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Rising rent and energy costs (</a:t>
          </a:r>
          <a:r>
            <a:rPr lang="en-US" sz="1600" kern="1200" dirty="0" err="1">
              <a:latin typeface="Arial" panose="020B0604020202020204" pitchFamily="34" charset="0"/>
              <a:cs typeface="Arial" panose="020B0604020202020204" pitchFamily="34" charset="0"/>
            </a:rPr>
            <a:t>Aidar</a:t>
          </a:r>
          <a:r>
            <a:rPr lang="en-US" sz="1600" kern="1200" dirty="0">
              <a:latin typeface="Arial" panose="020B0604020202020204" pitchFamily="34" charset="0"/>
              <a:cs typeface="Arial" panose="020B0604020202020204" pitchFamily="34" charset="0"/>
            </a:rPr>
            <a:t> </a:t>
          </a:r>
          <a:r>
            <a:rPr lang="en-US" sz="1600" kern="1200" dirty="0" err="1">
              <a:latin typeface="Arial" panose="020B0604020202020204" pitchFamily="34" charset="0"/>
              <a:cs typeface="Arial" panose="020B0604020202020204" pitchFamily="34" charset="0"/>
            </a:rPr>
            <a:t>Vafin</a:t>
          </a:r>
          <a:r>
            <a:rPr lang="en-US" sz="1600" kern="1200" dirty="0">
              <a:latin typeface="Arial" panose="020B0604020202020204" pitchFamily="34" charset="0"/>
              <a:cs typeface="Arial" panose="020B0604020202020204" pitchFamily="34" charset="0"/>
            </a:rPr>
            <a:t>, 2022)</a:t>
          </a:r>
        </a:p>
      </dsp:txBody>
      <dsp:txXfrm>
        <a:off x="3571558" y="1925326"/>
        <a:ext cx="1878843" cy="1147502"/>
      </dsp:txXfrm>
    </dsp:sp>
    <dsp:sp modelId="{0FF7F3E8-53FA-4D7D-B5A9-78D533D476B7}">
      <dsp:nvSpPr>
        <dsp:cNvPr id="0" name=""/>
        <dsp:cNvSpPr/>
      </dsp:nvSpPr>
      <dsp:spPr>
        <a:xfrm>
          <a:off x="3292078" y="1584900"/>
          <a:ext cx="243780" cy="2437804"/>
        </a:xfrm>
        <a:custGeom>
          <a:avLst/>
          <a:gdLst/>
          <a:ahLst/>
          <a:cxnLst/>
          <a:rect l="0" t="0" r="0" b="0"/>
          <a:pathLst>
            <a:path>
              <a:moveTo>
                <a:pt x="0" y="0"/>
              </a:moveTo>
              <a:lnTo>
                <a:pt x="0" y="2437804"/>
              </a:lnTo>
              <a:lnTo>
                <a:pt x="243780" y="2437804"/>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D72D4F-3681-488E-BB44-124C984606EC}">
      <dsp:nvSpPr>
        <dsp:cNvPr id="0" name=""/>
        <dsp:cNvSpPr/>
      </dsp:nvSpPr>
      <dsp:spPr>
        <a:xfrm>
          <a:off x="3535858" y="3413254"/>
          <a:ext cx="1950243" cy="1218902"/>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Price-sensitive target market</a:t>
          </a:r>
          <a:br>
            <a:rPr lang="en-US" sz="1600" kern="1200">
              <a:latin typeface="Arial" panose="020B0604020202020204" pitchFamily="34" charset="0"/>
              <a:cs typeface="Arial" panose="020B0604020202020204" pitchFamily="34" charset="0"/>
            </a:rPr>
          </a:br>
          <a:r>
            <a:rPr lang="en-US" sz="1600" kern="1200">
              <a:latin typeface="Arial" panose="020B0604020202020204" pitchFamily="34" charset="0"/>
              <a:cs typeface="Arial" panose="020B0604020202020204" pitchFamily="34" charset="0"/>
            </a:rPr>
            <a:t>→ Membership model ensures steady cash flow.</a:t>
          </a:r>
        </a:p>
      </dsp:txBody>
      <dsp:txXfrm>
        <a:off x="3571558" y="3448954"/>
        <a:ext cx="1878843" cy="1147502"/>
      </dsp:txXfrm>
    </dsp:sp>
    <dsp:sp modelId="{10B63276-7BB2-4F77-B46E-17A71B077EC8}">
      <dsp:nvSpPr>
        <dsp:cNvPr id="0" name=""/>
        <dsp:cNvSpPr/>
      </dsp:nvSpPr>
      <dsp:spPr>
        <a:xfrm>
          <a:off x="6095553" y="365998"/>
          <a:ext cx="2437804" cy="1218902"/>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rtl="0">
            <a:lnSpc>
              <a:spcPct val="90000"/>
            </a:lnSpc>
            <a:spcBef>
              <a:spcPct val="0"/>
            </a:spcBef>
            <a:spcAft>
              <a:spcPct val="35000"/>
            </a:spcAft>
            <a:buNone/>
          </a:pPr>
          <a:r>
            <a:rPr lang="en-US" sz="3000" b="1" kern="1200" dirty="0">
              <a:latin typeface="Arial" panose="020B0604020202020204" pitchFamily="34" charset="0"/>
              <a:cs typeface="Arial" panose="020B0604020202020204" pitchFamily="34" charset="0"/>
            </a:rPr>
            <a:t>3. Legal Factors</a:t>
          </a:r>
          <a:endParaRPr lang="en-US" sz="3000" kern="1200" dirty="0">
            <a:latin typeface="Arial" panose="020B0604020202020204" pitchFamily="34" charset="0"/>
            <a:cs typeface="Arial" panose="020B0604020202020204" pitchFamily="34" charset="0"/>
          </a:endParaRPr>
        </a:p>
      </dsp:txBody>
      <dsp:txXfrm>
        <a:off x="6131253" y="401698"/>
        <a:ext cx="2366404" cy="1147502"/>
      </dsp:txXfrm>
    </dsp:sp>
    <dsp:sp modelId="{F30F56A3-0DCF-4BA4-9C3C-DBE4881ADA38}">
      <dsp:nvSpPr>
        <dsp:cNvPr id="0" name=""/>
        <dsp:cNvSpPr/>
      </dsp:nvSpPr>
      <dsp:spPr>
        <a:xfrm>
          <a:off x="6339333" y="1584900"/>
          <a:ext cx="243780" cy="1622992"/>
        </a:xfrm>
        <a:custGeom>
          <a:avLst/>
          <a:gdLst/>
          <a:ahLst/>
          <a:cxnLst/>
          <a:rect l="0" t="0" r="0" b="0"/>
          <a:pathLst>
            <a:path>
              <a:moveTo>
                <a:pt x="0" y="0"/>
              </a:moveTo>
              <a:lnTo>
                <a:pt x="0" y="1622992"/>
              </a:lnTo>
              <a:lnTo>
                <a:pt x="243780" y="1622992"/>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D42F26-A515-4BAC-9CA5-6F69889BDDC5}">
      <dsp:nvSpPr>
        <dsp:cNvPr id="0" name=""/>
        <dsp:cNvSpPr/>
      </dsp:nvSpPr>
      <dsp:spPr>
        <a:xfrm>
          <a:off x="6583114" y="1889626"/>
          <a:ext cx="1950243" cy="2636534"/>
        </a:xfrm>
        <a:prstGeom prst="roundRect">
          <a:avLst>
            <a:gd name="adj" fmla="val 10000"/>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Food hygiene, Health &amp; Safety, GDPR(Information Commissioner's Office, 2023)</a:t>
          </a:r>
          <a:br>
            <a:rPr lang="en-US" sz="1600" kern="1200" dirty="0">
              <a:latin typeface="Arial" panose="020B0604020202020204" pitchFamily="34" charset="0"/>
              <a:cs typeface="Arial" panose="020B0604020202020204" pitchFamily="34" charset="0"/>
            </a:rPr>
          </a:br>
          <a:r>
            <a:rPr lang="en-US" sz="1600" kern="1200" dirty="0">
              <a:latin typeface="Arial" panose="020B0604020202020204" pitchFamily="34" charset="0"/>
              <a:cs typeface="Arial" panose="020B0604020202020204" pitchFamily="34" charset="0"/>
            </a:rPr>
            <a:t>→ Compliance protects reputation and avoids penalties.</a:t>
          </a:r>
        </a:p>
      </dsp:txBody>
      <dsp:txXfrm>
        <a:off x="6640235" y="1946747"/>
        <a:ext cx="1836001" cy="2522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507D4-F9AC-49DA-892C-82AF728010A7}">
      <dsp:nvSpPr>
        <dsp:cNvPr id="0" name=""/>
        <dsp:cNvSpPr/>
      </dsp:nvSpPr>
      <dsp:spPr>
        <a:xfrm>
          <a:off x="39" y="167306"/>
          <a:ext cx="3738748" cy="120014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a:latin typeface="Arial" panose="020B0604020202020204" pitchFamily="34" charset="0"/>
              <a:cs typeface="Arial" panose="020B0604020202020204" pitchFamily="34" charset="0"/>
            </a:rPr>
            <a:t>Strategy 1: Penetration Pricing</a:t>
          </a:r>
          <a:endParaRPr lang="en-US" sz="2500" kern="1200">
            <a:latin typeface="Arial" panose="020B0604020202020204" pitchFamily="34" charset="0"/>
            <a:cs typeface="Arial" panose="020B0604020202020204" pitchFamily="34" charset="0"/>
          </a:endParaRPr>
        </a:p>
      </dsp:txBody>
      <dsp:txXfrm>
        <a:off x="39" y="167306"/>
        <a:ext cx="3738748" cy="1200143"/>
      </dsp:txXfrm>
    </dsp:sp>
    <dsp:sp modelId="{64C11B3E-B8CC-47E7-A18A-AFEB3BDBE69A}">
      <dsp:nvSpPr>
        <dsp:cNvPr id="0" name=""/>
        <dsp:cNvSpPr/>
      </dsp:nvSpPr>
      <dsp:spPr>
        <a:xfrm>
          <a:off x="39" y="1367449"/>
          <a:ext cx="3738748" cy="3570644"/>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Monthly membership: £60</a:t>
          </a:r>
        </a:p>
        <a:p>
          <a:pPr marL="228600" lvl="1" indent="-228600" algn="l" defTabSz="1111250" rtl="0">
            <a:lnSpc>
              <a:spcPct val="90000"/>
            </a:lnSpc>
            <a:spcBef>
              <a:spcPct val="0"/>
            </a:spcBef>
            <a:spcAft>
              <a:spcPct val="15000"/>
            </a:spcAft>
            <a:buChar char="•"/>
          </a:pPr>
          <a:r>
            <a:rPr lang="en-US" sz="2500" kern="1200" dirty="0">
              <a:latin typeface="Arial" panose="020B0604020202020204" pitchFamily="34" charset="0"/>
              <a:cs typeface="Arial" panose="020B0604020202020204" pitchFamily="34" charset="0"/>
            </a:rPr>
            <a:t>Affordable hourly passes (Kotler and Armstrong, 2018).</a:t>
          </a:r>
        </a:p>
        <a:p>
          <a:pPr marL="228600" lvl="1" indent="-228600" algn="l" defTabSz="1111250" rtl="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Designed to attract students and freelancers</a:t>
          </a:r>
        </a:p>
      </dsp:txBody>
      <dsp:txXfrm>
        <a:off x="39" y="1367449"/>
        <a:ext cx="3738748" cy="3570644"/>
      </dsp:txXfrm>
    </dsp:sp>
    <dsp:sp modelId="{B4D673D0-63F7-49A4-9E53-977C03381A44}">
      <dsp:nvSpPr>
        <dsp:cNvPr id="0" name=""/>
        <dsp:cNvSpPr/>
      </dsp:nvSpPr>
      <dsp:spPr>
        <a:xfrm>
          <a:off x="4262212" y="167306"/>
          <a:ext cx="3738748" cy="120014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a:latin typeface="Arial" panose="020B0604020202020204" pitchFamily="34" charset="0"/>
              <a:cs typeface="Arial" panose="020B0604020202020204" pitchFamily="34" charset="0"/>
            </a:rPr>
            <a:t>Strategy 2: Digital Marketing &amp; Partnerships</a:t>
          </a:r>
          <a:endParaRPr lang="en-US" sz="2500" kern="1200">
            <a:latin typeface="Arial" panose="020B0604020202020204" pitchFamily="34" charset="0"/>
            <a:cs typeface="Arial" panose="020B0604020202020204" pitchFamily="34" charset="0"/>
          </a:endParaRPr>
        </a:p>
      </dsp:txBody>
      <dsp:txXfrm>
        <a:off x="4262212" y="167306"/>
        <a:ext cx="3738748" cy="1200143"/>
      </dsp:txXfrm>
    </dsp:sp>
    <dsp:sp modelId="{F845AFD4-FE07-4083-8B12-D963DD4AAC9E}">
      <dsp:nvSpPr>
        <dsp:cNvPr id="0" name=""/>
        <dsp:cNvSpPr/>
      </dsp:nvSpPr>
      <dsp:spPr>
        <a:xfrm>
          <a:off x="4262212" y="1367449"/>
          <a:ext cx="3738748" cy="3570644"/>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US" sz="2500" kern="1200" dirty="0">
              <a:latin typeface="Arial" panose="020B0604020202020204" pitchFamily="34" charset="0"/>
              <a:cs typeface="Arial" panose="020B0604020202020204" pitchFamily="34" charset="0"/>
            </a:rPr>
            <a:t>Instagram &amp; TikTok (students) (Belch and Belch, 2024)</a:t>
          </a:r>
        </a:p>
        <a:p>
          <a:pPr marL="228600" lvl="1" indent="-228600" algn="l" defTabSz="1111250" rtl="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LinkedIn (remote professionals)</a:t>
          </a:r>
        </a:p>
        <a:p>
          <a:pPr marL="228600" lvl="1" indent="-228600" algn="l" defTabSz="1111250" rtl="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Student ambassadors</a:t>
          </a:r>
        </a:p>
        <a:p>
          <a:pPr marL="228600" lvl="1" indent="-228600" algn="l" defTabSz="1111250" rtl="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Referral incentives</a:t>
          </a:r>
        </a:p>
        <a:p>
          <a:pPr marL="228600" lvl="1" indent="-228600" algn="l" defTabSz="1111250" rtl="0">
            <a:lnSpc>
              <a:spcPct val="90000"/>
            </a:lnSpc>
            <a:spcBef>
              <a:spcPct val="0"/>
            </a:spcBef>
            <a:spcAft>
              <a:spcPct val="15000"/>
            </a:spcAft>
            <a:buChar char="•"/>
          </a:pPr>
          <a:r>
            <a:rPr lang="en-US" sz="2500" kern="1200" dirty="0">
              <a:latin typeface="Arial" panose="020B0604020202020204" pitchFamily="34" charset="0"/>
              <a:cs typeface="Arial" panose="020B0604020202020204" pitchFamily="34" charset="0"/>
            </a:rPr>
            <a:t>University partnerships</a:t>
          </a:r>
        </a:p>
      </dsp:txBody>
      <dsp:txXfrm>
        <a:off x="4262212" y="1367449"/>
        <a:ext cx="3738748" cy="35706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1CF3E-91A8-4128-B197-C7D19FACED40}">
      <dsp:nvSpPr>
        <dsp:cNvPr id="0" name=""/>
        <dsp:cNvSpPr/>
      </dsp:nvSpPr>
      <dsp:spPr>
        <a:xfrm>
          <a:off x="0" y="327620"/>
          <a:ext cx="7276802" cy="876487"/>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4761" tIns="437388" rIns="564761"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a:latin typeface="Arial" panose="020B0604020202020204" pitchFamily="34" charset="0"/>
              <a:cs typeface="Arial" panose="020B0604020202020204" pitchFamily="34" charset="0"/>
            </a:rPr>
            <a:t>£28,000 </a:t>
          </a:r>
        </a:p>
      </dsp:txBody>
      <dsp:txXfrm>
        <a:off x="0" y="327620"/>
        <a:ext cx="7276802" cy="876487"/>
      </dsp:txXfrm>
    </dsp:sp>
    <dsp:sp modelId="{26B48800-9848-4245-8395-FE15C0775CC8}">
      <dsp:nvSpPr>
        <dsp:cNvPr id="0" name=""/>
        <dsp:cNvSpPr/>
      </dsp:nvSpPr>
      <dsp:spPr>
        <a:xfrm>
          <a:off x="363840" y="17660"/>
          <a:ext cx="5093761" cy="61992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2532" tIns="0" rIns="192532" bIns="0" numCol="1" spcCol="1270" anchor="ctr" anchorCtr="0">
          <a:noAutofit/>
        </a:bodyPr>
        <a:lstStyle/>
        <a:p>
          <a:pPr marL="0" lvl="0" indent="0" algn="l" defTabSz="933450" rtl="0">
            <a:lnSpc>
              <a:spcPct val="90000"/>
            </a:lnSpc>
            <a:spcBef>
              <a:spcPct val="0"/>
            </a:spcBef>
            <a:spcAft>
              <a:spcPct val="35000"/>
            </a:spcAft>
            <a:buNone/>
          </a:pPr>
          <a:r>
            <a:rPr lang="en-US" sz="2100" b="1" kern="1200">
              <a:latin typeface="Arial" panose="020B0604020202020204" pitchFamily="34" charset="0"/>
              <a:cs typeface="Arial" panose="020B0604020202020204" pitchFamily="34" charset="0"/>
            </a:rPr>
            <a:t>Total Start-Up Investment Required</a:t>
          </a:r>
          <a:endParaRPr lang="en-US" sz="2100" kern="1200">
            <a:latin typeface="Arial" panose="020B0604020202020204" pitchFamily="34" charset="0"/>
            <a:cs typeface="Arial" panose="020B0604020202020204" pitchFamily="34" charset="0"/>
          </a:endParaRPr>
        </a:p>
      </dsp:txBody>
      <dsp:txXfrm>
        <a:off x="394102" y="47922"/>
        <a:ext cx="5033237" cy="559396"/>
      </dsp:txXfrm>
    </dsp:sp>
    <dsp:sp modelId="{323B6D30-07B6-420D-A0F7-695EDE2D1EAC}">
      <dsp:nvSpPr>
        <dsp:cNvPr id="0" name=""/>
        <dsp:cNvSpPr/>
      </dsp:nvSpPr>
      <dsp:spPr>
        <a:xfrm>
          <a:off x="0" y="1627467"/>
          <a:ext cx="7276802" cy="1488374"/>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4761" tIns="437388" rIns="564761"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dirty="0">
              <a:latin typeface="Arial" panose="020B0604020202020204" pitchFamily="34" charset="0"/>
              <a:cs typeface="Arial" panose="020B0604020202020204" pitchFamily="34" charset="0"/>
            </a:rPr>
            <a:t>£12,000 Personal Savings</a:t>
          </a:r>
        </a:p>
        <a:p>
          <a:pPr marL="228600" lvl="1" indent="-228600" algn="l" defTabSz="933450" rtl="0">
            <a:lnSpc>
              <a:spcPct val="90000"/>
            </a:lnSpc>
            <a:spcBef>
              <a:spcPct val="0"/>
            </a:spcBef>
            <a:spcAft>
              <a:spcPct val="15000"/>
            </a:spcAft>
            <a:buChar char="•"/>
          </a:pPr>
          <a:r>
            <a:rPr lang="en-US" sz="2100" kern="1200" dirty="0">
              <a:latin typeface="Arial" panose="020B0604020202020204" pitchFamily="34" charset="0"/>
              <a:cs typeface="Arial" panose="020B0604020202020204" pitchFamily="34" charset="0"/>
            </a:rPr>
            <a:t>£16,000 UK Government Start-Up Loan (Burns, 2016)</a:t>
          </a:r>
        </a:p>
      </dsp:txBody>
      <dsp:txXfrm>
        <a:off x="0" y="1627467"/>
        <a:ext cx="7276802" cy="1488374"/>
      </dsp:txXfrm>
    </dsp:sp>
    <dsp:sp modelId="{FC4B9630-BC8E-4CEE-A243-0520EB790AC6}">
      <dsp:nvSpPr>
        <dsp:cNvPr id="0" name=""/>
        <dsp:cNvSpPr/>
      </dsp:nvSpPr>
      <dsp:spPr>
        <a:xfrm>
          <a:off x="363840" y="1317507"/>
          <a:ext cx="5093761" cy="61992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2532" tIns="0" rIns="192532" bIns="0" numCol="1" spcCol="1270" anchor="ctr" anchorCtr="0">
          <a:noAutofit/>
        </a:bodyPr>
        <a:lstStyle/>
        <a:p>
          <a:pPr marL="0" lvl="0" indent="0" algn="l" defTabSz="933450" rtl="0">
            <a:lnSpc>
              <a:spcPct val="90000"/>
            </a:lnSpc>
            <a:spcBef>
              <a:spcPct val="0"/>
            </a:spcBef>
            <a:spcAft>
              <a:spcPct val="35000"/>
            </a:spcAft>
            <a:buNone/>
          </a:pPr>
          <a:r>
            <a:rPr lang="en-US" sz="2100" b="1" kern="1200">
              <a:latin typeface="Arial" panose="020B0604020202020204" pitchFamily="34" charset="0"/>
              <a:cs typeface="Arial" panose="020B0604020202020204" pitchFamily="34" charset="0"/>
            </a:rPr>
            <a:t>Funding Sources</a:t>
          </a:r>
          <a:endParaRPr lang="en-US" sz="2100" kern="1200">
            <a:latin typeface="Arial" panose="020B0604020202020204" pitchFamily="34" charset="0"/>
            <a:cs typeface="Arial" panose="020B0604020202020204" pitchFamily="34" charset="0"/>
          </a:endParaRPr>
        </a:p>
      </dsp:txBody>
      <dsp:txXfrm>
        <a:off x="394102" y="1347769"/>
        <a:ext cx="5033237" cy="559396"/>
      </dsp:txXfrm>
    </dsp:sp>
    <dsp:sp modelId="{D2DD45D2-A97A-465F-A7D3-88F4EB265E5B}">
      <dsp:nvSpPr>
        <dsp:cNvPr id="0" name=""/>
        <dsp:cNvSpPr/>
      </dsp:nvSpPr>
      <dsp:spPr>
        <a:xfrm>
          <a:off x="0" y="3539202"/>
          <a:ext cx="7276802" cy="1521449"/>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4761" tIns="437388" rIns="564761"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a:latin typeface="Arial" panose="020B0604020202020204" pitchFamily="34" charset="0"/>
              <a:cs typeface="Arial" panose="020B0604020202020204" pitchFamily="34" charset="0"/>
            </a:rPr>
            <a:t>Maintains full ownership</a:t>
          </a:r>
        </a:p>
        <a:p>
          <a:pPr marL="228600" lvl="1" indent="-228600" algn="l" defTabSz="933450" rtl="0">
            <a:lnSpc>
              <a:spcPct val="90000"/>
            </a:lnSpc>
            <a:spcBef>
              <a:spcPct val="0"/>
            </a:spcBef>
            <a:spcAft>
              <a:spcPct val="15000"/>
            </a:spcAft>
            <a:buChar char="•"/>
          </a:pPr>
          <a:r>
            <a:rPr lang="en-US" sz="2100" kern="1200">
              <a:latin typeface="Arial" panose="020B0604020202020204" pitchFamily="34" charset="0"/>
              <a:cs typeface="Arial" panose="020B0604020202020204" pitchFamily="34" charset="0"/>
            </a:rPr>
            <a:t>Demonstrates founder commitment</a:t>
          </a:r>
        </a:p>
        <a:p>
          <a:pPr marL="228600" lvl="1" indent="-228600" algn="l" defTabSz="933450" rtl="0">
            <a:lnSpc>
              <a:spcPct val="90000"/>
            </a:lnSpc>
            <a:spcBef>
              <a:spcPct val="0"/>
            </a:spcBef>
            <a:spcAft>
              <a:spcPct val="15000"/>
            </a:spcAft>
            <a:buChar char="•"/>
          </a:pPr>
          <a:r>
            <a:rPr lang="en-US" sz="2100" kern="1200">
              <a:latin typeface="Arial" panose="020B0604020202020204" pitchFamily="34" charset="0"/>
              <a:cs typeface="Arial" panose="020B0604020202020204" pitchFamily="34" charset="0"/>
            </a:rPr>
            <a:t>Reduces financial risk</a:t>
          </a:r>
        </a:p>
      </dsp:txBody>
      <dsp:txXfrm>
        <a:off x="0" y="3539202"/>
        <a:ext cx="7276802" cy="1521449"/>
      </dsp:txXfrm>
    </dsp:sp>
    <dsp:sp modelId="{A26A6314-5085-4136-A258-7E44A0D73AE2}">
      <dsp:nvSpPr>
        <dsp:cNvPr id="0" name=""/>
        <dsp:cNvSpPr/>
      </dsp:nvSpPr>
      <dsp:spPr>
        <a:xfrm>
          <a:off x="363840" y="3229242"/>
          <a:ext cx="5093761" cy="61992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2532" tIns="0" rIns="192532" bIns="0" numCol="1" spcCol="1270" anchor="ctr" anchorCtr="0">
          <a:noAutofit/>
        </a:bodyPr>
        <a:lstStyle/>
        <a:p>
          <a:pPr marL="0" lvl="0" indent="0" algn="l" defTabSz="933450" rtl="0">
            <a:lnSpc>
              <a:spcPct val="90000"/>
            </a:lnSpc>
            <a:spcBef>
              <a:spcPct val="0"/>
            </a:spcBef>
            <a:spcAft>
              <a:spcPct val="35000"/>
            </a:spcAft>
            <a:buNone/>
          </a:pPr>
          <a:r>
            <a:rPr lang="en-US" sz="2100" b="1" kern="1200">
              <a:latin typeface="Arial" panose="020B0604020202020204" pitchFamily="34" charset="0"/>
              <a:cs typeface="Arial" panose="020B0604020202020204" pitchFamily="34" charset="0"/>
            </a:rPr>
            <a:t>Why This Structure?</a:t>
          </a:r>
          <a:endParaRPr lang="en-US" sz="2100" kern="1200">
            <a:latin typeface="Arial" panose="020B0604020202020204" pitchFamily="34" charset="0"/>
            <a:cs typeface="Arial" panose="020B0604020202020204" pitchFamily="34" charset="0"/>
          </a:endParaRPr>
        </a:p>
      </dsp:txBody>
      <dsp:txXfrm>
        <a:off x="394102" y="3259504"/>
        <a:ext cx="5033237"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33FA85-85BA-4ED9-B283-A506C17A99B8}" type="datetimeFigureOut">
              <a:rPr lang="en-US" smtClean="0"/>
              <a:t>2/28/2026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F6737A-E52B-4958-8E63-DC61FDE2E50C}" type="slidenum">
              <a:rPr lang="en-US" smtClean="0"/>
              <a:t>‹#›</a:t>
            </a:fld>
            <a:endParaRPr lang="en-US"/>
          </a:p>
        </p:txBody>
      </p:sp>
    </p:spTree>
    <p:extLst>
      <p:ext uri="{BB962C8B-B14F-4D97-AF65-F5344CB8AC3E}">
        <p14:creationId xmlns:p14="http://schemas.microsoft.com/office/powerpoint/2010/main" val="1665747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This presentation presents a new co-working cafe, GreenDesk Co-Working Café Ltd, in the city of Birmingham. The company combines the professional co-working ambience and the comfort and accessibility of a cafe. This idea will target the trend of expanding the need of flexible, affordable and productivity oriented workspaces among the students, freelancers and remote workers.</a:t>
            </a:r>
          </a:p>
          <a:p>
            <a:endParaRPr lang="en-US" dirty="0"/>
          </a:p>
        </p:txBody>
      </p:sp>
      <p:sp>
        <p:nvSpPr>
          <p:cNvPr id="4" name="Slide Number Placeholder 3"/>
          <p:cNvSpPr>
            <a:spLocks noGrp="1"/>
          </p:cNvSpPr>
          <p:nvPr>
            <p:ph type="sldNum" sz="quarter" idx="5"/>
          </p:nvPr>
        </p:nvSpPr>
        <p:spPr/>
        <p:txBody>
          <a:bodyPr/>
          <a:lstStyle/>
          <a:p>
            <a:fld id="{04F6737A-E52B-4958-8E63-DC61FDE2E50C}" type="slidenum">
              <a:rPr lang="en-US" smtClean="0"/>
              <a:t>1</a:t>
            </a:fld>
            <a:endParaRPr lang="en-US"/>
          </a:p>
        </p:txBody>
      </p:sp>
    </p:spTree>
    <p:extLst>
      <p:ext uri="{BB962C8B-B14F-4D97-AF65-F5344CB8AC3E}">
        <p14:creationId xmlns:p14="http://schemas.microsoft.com/office/powerpoint/2010/main" val="3998583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Positioning GreenDesk is as a low-cost hybrid co-working cafe targeting Birmingham student and freelance demographic. The business concept is anchored on an apparent market issue. Most students and telecommuters struggle to work at home with distractions, space constraints and alienation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Greendesk</a:t>
            </a:r>
            <a:r>
              <a:rPr lang="en-US" sz="1200" dirty="0">
                <a:effectLst/>
                <a:latin typeface="Arial" panose="020B0604020202020204" pitchFamily="34" charset="0"/>
                <a:ea typeface="Calibri" panose="020F0502020204030204" pitchFamily="34" charset="0"/>
                <a:cs typeface="Times New Roman" panose="02020603050405020304" pitchFamily="18" charset="0"/>
              </a:rPr>
              <a:t>, 2025). Cafes used to be traditional and did not have an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organised</a:t>
            </a:r>
            <a:r>
              <a:rPr lang="en-US" sz="1200" dirty="0">
                <a:effectLst/>
                <a:latin typeface="Arial" panose="020B0604020202020204" pitchFamily="34" charset="0"/>
                <a:ea typeface="Calibri" panose="020F0502020204030204" pitchFamily="34" charset="0"/>
                <a:cs typeface="Times New Roman" panose="02020603050405020304" pitchFamily="18" charset="0"/>
              </a:rPr>
              <a:t> working environment and were usually noisy. Conversely, the developed co-working chain offers professional facilities but is usually costly and not available to students. GreenDesk is filling this gap by providing a competitive, structured and productivity oriented workspace. The restaurant will contain silent areas, group work places, speedy Wi-Fi and spacious desks. Healthy beverages and foods will also be made available to the customers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Barringer</a:t>
            </a:r>
            <a:r>
              <a:rPr lang="en-US" sz="1200" dirty="0">
                <a:effectLst/>
                <a:latin typeface="Arial" panose="020B0604020202020204" pitchFamily="34" charset="0"/>
                <a:ea typeface="Calibri" panose="020F0502020204030204" pitchFamily="34" charset="0"/>
                <a:cs typeface="Times New Roman" panose="02020603050405020304" pitchFamily="18" charset="0"/>
              </a:rPr>
              <a:t> and Ireland, 2021). Moreover, the enterprise will hold networking events and skills development workshops that would create the feeling of community and provide incentives to retain clients. Green desk has a unique selling point which is a balanced positioning. It offers affordability,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organised</a:t>
            </a:r>
            <a:r>
              <a:rPr lang="en-US" sz="1200" dirty="0">
                <a:effectLst/>
                <a:latin typeface="Arial" panose="020B0604020202020204" pitchFamily="34" charset="0"/>
                <a:ea typeface="Calibri" panose="020F0502020204030204" pitchFamily="34" charset="0"/>
                <a:cs typeface="Times New Roman" panose="02020603050405020304" pitchFamily="18" charset="0"/>
              </a:rPr>
              <a:t> output and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socialisation</a:t>
            </a:r>
            <a:r>
              <a:rPr lang="en-US" sz="1200" dirty="0">
                <a:effectLst/>
                <a:latin typeface="Arial" panose="020B0604020202020204" pitchFamily="34" charset="0"/>
                <a:ea typeface="Calibri" panose="020F0502020204030204" pitchFamily="34" charset="0"/>
                <a:cs typeface="Times New Roman" panose="02020603050405020304" pitchFamily="18" charset="0"/>
              </a:rPr>
              <a:t>, which puts it in a relative position between casual cafes and advanced co-working services (Kotler and Armstrong, 2018). The type of business will be a Private Limited Company. This business model would reduce the level of personal liability, increase the credibility among the financial institutions and suppliers and also facilitate long term growth of the business.</a:t>
            </a:r>
          </a:p>
          <a:p>
            <a:endParaRPr lang="en-US" dirty="0"/>
          </a:p>
        </p:txBody>
      </p:sp>
      <p:sp>
        <p:nvSpPr>
          <p:cNvPr id="4" name="Slide Number Placeholder 3"/>
          <p:cNvSpPr>
            <a:spLocks noGrp="1"/>
          </p:cNvSpPr>
          <p:nvPr>
            <p:ph type="sldNum" sz="quarter" idx="10"/>
          </p:nvPr>
        </p:nvSpPr>
        <p:spPr/>
        <p:txBody>
          <a:bodyPr/>
          <a:lstStyle/>
          <a:p>
            <a:fld id="{04F6737A-E52B-4958-8E63-DC61FDE2E50C}" type="slidenum">
              <a:rPr lang="en-US" smtClean="0"/>
              <a:t>2</a:t>
            </a:fld>
            <a:endParaRPr lang="en-US"/>
          </a:p>
        </p:txBody>
      </p:sp>
    </p:spTree>
    <p:extLst>
      <p:ext uri="{BB962C8B-B14F-4D97-AF65-F5344CB8AC3E}">
        <p14:creationId xmlns:p14="http://schemas.microsoft.com/office/powerpoint/2010/main" val="3018786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There are three external factors that have a great impact on the viability of GreenDesk. First, social factors. There is continued growth of hybrid and remote working throughout the UK. A significant number of professionals are currently telecommuting no less than part-time, and students are now aggressively looking for a more flexible study atmosphere outside of university libraries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Handke</a:t>
            </a:r>
            <a:r>
              <a:rPr lang="en-US" sz="1200" dirty="0">
                <a:effectLst/>
                <a:latin typeface="Arial" panose="020B0604020202020204" pitchFamily="34" charset="0"/>
                <a:ea typeface="Calibri" panose="020F0502020204030204" pitchFamily="34" charset="0"/>
                <a:cs typeface="Times New Roman" panose="02020603050405020304" pitchFamily="18" charset="0"/>
              </a:rPr>
              <a:t> et al., 2024). Community is also becoming more appreciated as a way of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minimising</a:t>
            </a:r>
            <a:r>
              <a:rPr lang="en-US" sz="1200" dirty="0">
                <a:effectLst/>
                <a:latin typeface="Arial" panose="020B0604020202020204" pitchFamily="34" charset="0"/>
                <a:ea typeface="Calibri" panose="020F0502020204030204" pitchFamily="34" charset="0"/>
                <a:cs typeface="Times New Roman" panose="02020603050405020304" pitchFamily="18" charset="0"/>
              </a:rPr>
              <a:t> isolation. Such trends generate powerful demand of flexible working space like GreenDesk.</a:t>
            </a:r>
          </a:p>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Second, economic factors. There are financial threats posed by rising inflation and inflated energy prices and in addition to this, escalating commercial rent. Moreover, the target market is price-sensitive especially students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Aidar</a:t>
            </a:r>
            <a:r>
              <a:rPr lang="en-US" sz="1200" dirty="0">
                <a:effectLst/>
                <a:latin typeface="Arial" panose="020B0604020202020204" pitchFamily="34" charset="0"/>
                <a:ea typeface="Calibri" panose="020F0502020204030204" pitchFamily="34" charset="0"/>
                <a:cs typeface="Times New Roman" panose="02020603050405020304" pitchFamily="18" charset="0"/>
              </a:rPr>
              <a:t>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Vafin</a:t>
            </a:r>
            <a:r>
              <a:rPr lang="en-US" sz="1200" dirty="0">
                <a:effectLst/>
                <a:latin typeface="Arial" panose="020B0604020202020204" pitchFamily="34" charset="0"/>
                <a:ea typeface="Calibri" panose="020F0502020204030204" pitchFamily="34" charset="0"/>
                <a:cs typeface="Times New Roman" panose="02020603050405020304" pitchFamily="18" charset="0"/>
              </a:rPr>
              <a:t>, 2022). To solve this, GreenDesk will adopt the membership-based pricing strategy whereby it would generate predictable recurrent revenue and manage cash flows better.</a:t>
            </a:r>
          </a:p>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Third, legal factors. Being a café and a working place, GreenDesk will be subject to food hygienic requirements, health and safety laws, employment legislation, and GDPR data protection guidelines (Information Commissioner's Office, 2023). This may have a penalty and reputational cost in the event of failure to do so. Thus, stringent compliance and operations procedures will be put in place at the outset.</a:t>
            </a:r>
          </a:p>
          <a:p>
            <a:endParaRPr lang="en-US" dirty="0"/>
          </a:p>
        </p:txBody>
      </p:sp>
      <p:sp>
        <p:nvSpPr>
          <p:cNvPr id="4" name="Slide Number Placeholder 3"/>
          <p:cNvSpPr>
            <a:spLocks noGrp="1"/>
          </p:cNvSpPr>
          <p:nvPr>
            <p:ph type="sldNum" sz="quarter" idx="10"/>
          </p:nvPr>
        </p:nvSpPr>
        <p:spPr/>
        <p:txBody>
          <a:bodyPr/>
          <a:lstStyle/>
          <a:p>
            <a:fld id="{04F6737A-E52B-4958-8E63-DC61FDE2E50C}" type="slidenum">
              <a:rPr lang="en-US" smtClean="0"/>
              <a:t>3</a:t>
            </a:fld>
            <a:endParaRPr lang="en-US"/>
          </a:p>
        </p:txBody>
      </p:sp>
    </p:spTree>
    <p:extLst>
      <p:ext uri="{BB962C8B-B14F-4D97-AF65-F5344CB8AC3E}">
        <p14:creationId xmlns:p14="http://schemas.microsoft.com/office/powerpoint/2010/main" val="3046721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GreenDesk is going to employ two major marketing strategies. The initial one is penetration pricing (Kotler and Armstrong, 2018). A membership offers of £60 monthly is aimed at covering price-sensitive students and freelancers. This pricing is competitive and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minimises</a:t>
            </a:r>
            <a:r>
              <a:rPr lang="en-US" sz="1200" dirty="0">
                <a:effectLst/>
                <a:latin typeface="Arial" panose="020B0604020202020204" pitchFamily="34" charset="0"/>
                <a:ea typeface="Calibri" panose="020F0502020204030204" pitchFamily="34" charset="0"/>
                <a:cs typeface="Times New Roman" panose="02020603050405020304" pitchFamily="18" charset="0"/>
              </a:rPr>
              <a:t> entry barriers as well as early adoption. The goal is to achieve a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stabilised</a:t>
            </a:r>
            <a:r>
              <a:rPr lang="en-US" sz="1200" dirty="0">
                <a:effectLst/>
                <a:latin typeface="Arial" panose="020B0604020202020204" pitchFamily="34" charset="0"/>
                <a:ea typeface="Calibri" panose="020F0502020204030204" pitchFamily="34" charset="0"/>
                <a:cs typeface="Times New Roman" panose="02020603050405020304" pitchFamily="18" charset="0"/>
              </a:rPr>
              <a:t> membership base in the first year of operation.</a:t>
            </a:r>
          </a:p>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The second plan is on digital marketing and strategic alliance. GreenDesk will use social networks like Instagram and TikTok in the audience of students, and LinkedIn will be addressed to find freelancers and remote workers (Belch and Belch, 2024). The business will also work with student ambassadors and local influencers to have more credibility and engagement. Moreover, collaborations with universities and freelance communities will enhance the presence of the brand and promote the long-term acquisition of customers. The reason is that under this model, the business can afford to engage in cost-effective promotion and at the same time reach its targeted market segments.</a:t>
            </a:r>
          </a:p>
          <a:p>
            <a:endParaRPr lang="en-US" dirty="0"/>
          </a:p>
        </p:txBody>
      </p:sp>
      <p:sp>
        <p:nvSpPr>
          <p:cNvPr id="4" name="Slide Number Placeholder 3"/>
          <p:cNvSpPr>
            <a:spLocks noGrp="1"/>
          </p:cNvSpPr>
          <p:nvPr>
            <p:ph type="sldNum" sz="quarter" idx="10"/>
          </p:nvPr>
        </p:nvSpPr>
        <p:spPr/>
        <p:txBody>
          <a:bodyPr/>
          <a:lstStyle/>
          <a:p>
            <a:fld id="{04F6737A-E52B-4958-8E63-DC61FDE2E50C}" type="slidenum">
              <a:rPr lang="en-US" smtClean="0"/>
              <a:t>4</a:t>
            </a:fld>
            <a:endParaRPr lang="en-US"/>
          </a:p>
        </p:txBody>
      </p:sp>
    </p:spTree>
    <p:extLst>
      <p:ext uri="{BB962C8B-B14F-4D97-AF65-F5344CB8AC3E}">
        <p14:creationId xmlns:p14="http://schemas.microsoft.com/office/powerpoint/2010/main" val="2145050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GreenDesk needs an investment of £28,000 to start the business. The capital will be raised by means of a mixture of the personal savings of £12, 000 and the UK Government Start-Up Loan of £16,000 (Burns, 2016). This financing model exhibits commitment by the founders and at the same time ownership and full control of decision making. It also lessens dependence on outside investors and undercuts dilution of equity. The capital will provide sufficient cover to the initial cost set up and offer financial stability at its initial levels of operation.</a:t>
            </a:r>
          </a:p>
          <a:p>
            <a:endParaRPr lang="en-US" dirty="0"/>
          </a:p>
        </p:txBody>
      </p:sp>
      <p:sp>
        <p:nvSpPr>
          <p:cNvPr id="4" name="Slide Number Placeholder 3"/>
          <p:cNvSpPr>
            <a:spLocks noGrp="1"/>
          </p:cNvSpPr>
          <p:nvPr>
            <p:ph type="sldNum" sz="quarter" idx="10"/>
          </p:nvPr>
        </p:nvSpPr>
        <p:spPr/>
        <p:txBody>
          <a:bodyPr/>
          <a:lstStyle/>
          <a:p>
            <a:fld id="{04F6737A-E52B-4958-8E63-DC61FDE2E50C}" type="slidenum">
              <a:rPr lang="en-US" smtClean="0"/>
              <a:t>5</a:t>
            </a:fld>
            <a:endParaRPr lang="en-US"/>
          </a:p>
        </p:txBody>
      </p:sp>
    </p:spTree>
    <p:extLst>
      <p:ext uri="{BB962C8B-B14F-4D97-AF65-F5344CB8AC3E}">
        <p14:creationId xmlns:p14="http://schemas.microsoft.com/office/powerpoint/2010/main" val="2004337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Most of the startup capital will be invested in the rent deposits, furniture and coffee</a:t>
            </a:r>
            <a:r>
              <a:rPr lang="en-GB" sz="1200" dirty="0">
                <a:effectLst/>
                <a:latin typeface="Arial" panose="020B0604020202020204" pitchFamily="34" charset="0"/>
                <a:ea typeface="Calibri" panose="020F0502020204030204" pitchFamily="34" charset="0"/>
                <a:cs typeface="Times New Roman" panose="02020603050405020304" pitchFamily="18" charset="0"/>
              </a:rPr>
              <a:t>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equipments</a:t>
            </a:r>
            <a:r>
              <a:rPr lang="en-US" sz="1200" dirty="0">
                <a:effectLst/>
                <a:latin typeface="Arial" panose="020B0604020202020204" pitchFamily="34" charset="0"/>
                <a:ea typeface="Calibri" panose="020F0502020204030204" pitchFamily="34" charset="0"/>
                <a:cs typeface="Times New Roman" panose="02020603050405020304" pitchFamily="18" charset="0"/>
              </a:rPr>
              <a:t> because they are vital operating resources. The other funds will be allocated to renovation, branding, and web development, marketing launch processes, utilities, licensing and starting inventory (Burns, 2018).</a:t>
            </a:r>
          </a:p>
          <a:p>
            <a:pPr marL="0" marR="0" algn="just">
              <a:lnSpc>
                <a:spcPct val="150000"/>
              </a:lnSpc>
              <a:spcBef>
                <a:spcPts val="1200"/>
              </a:spcBef>
              <a:spcAft>
                <a:spcPts val="12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The initial start-up cost is £28,000. Regarding the estimated revenue, the business anticipates 150 active members contributing monthly fees of £60, resulting into an annual membership fee revenue of £9,000. Café sales will be at an estimated of £4,000 per month, which will translate to a total estimated monthly revenue of £13,000. The break-even will be attained at 12 months based on these estimates and operating costs controlled.</a:t>
            </a:r>
          </a:p>
          <a:p>
            <a:endParaRPr lang="en-US" dirty="0"/>
          </a:p>
        </p:txBody>
      </p:sp>
      <p:sp>
        <p:nvSpPr>
          <p:cNvPr id="4" name="Slide Number Placeholder 3"/>
          <p:cNvSpPr>
            <a:spLocks noGrp="1"/>
          </p:cNvSpPr>
          <p:nvPr>
            <p:ph type="sldNum" sz="quarter" idx="10"/>
          </p:nvPr>
        </p:nvSpPr>
        <p:spPr/>
        <p:txBody>
          <a:bodyPr/>
          <a:lstStyle/>
          <a:p>
            <a:fld id="{04F6737A-E52B-4958-8E63-DC61FDE2E50C}" type="slidenum">
              <a:rPr lang="en-US" smtClean="0"/>
              <a:t>6</a:t>
            </a:fld>
            <a:endParaRPr lang="en-US"/>
          </a:p>
        </p:txBody>
      </p:sp>
    </p:spTree>
    <p:extLst>
      <p:ext uri="{BB962C8B-B14F-4D97-AF65-F5344CB8AC3E}">
        <p14:creationId xmlns:p14="http://schemas.microsoft.com/office/powerpoint/2010/main" val="4228935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Green Desk</a:t>
            </a:r>
            <a:r>
              <a:rPr lang="en-US" sz="1200" dirty="0">
                <a:effectLst/>
                <a:latin typeface="Arial" panose="020B0604020202020204" pitchFamily="34" charset="0"/>
                <a:ea typeface="Calibri" panose="020F0502020204030204" pitchFamily="34" charset="0"/>
                <a:cs typeface="Times New Roman" panose="02020603050405020304" pitchFamily="18" charset="0"/>
              </a:rPr>
              <a:t> Co-Working Café Ltd is a direct response to the growing demand of flexible and affordable hybrid workplaces in Birmingham. The reason is that the business has exhibited a strong competitive position over the casual cafes and the expensive co-working services providers. GreenDesk has a spacious and sustainable future business potential, and realistic financial planning, specific marketing approaches, and well-managed operational control make GreenDesk a good and feasible business opportunity.</a:t>
            </a:r>
          </a:p>
          <a:p>
            <a:endParaRPr lang="en-US" dirty="0"/>
          </a:p>
        </p:txBody>
      </p:sp>
      <p:sp>
        <p:nvSpPr>
          <p:cNvPr id="4" name="Slide Number Placeholder 3"/>
          <p:cNvSpPr>
            <a:spLocks noGrp="1"/>
          </p:cNvSpPr>
          <p:nvPr>
            <p:ph type="sldNum" sz="quarter" idx="10"/>
          </p:nvPr>
        </p:nvSpPr>
        <p:spPr/>
        <p:txBody>
          <a:bodyPr/>
          <a:lstStyle/>
          <a:p>
            <a:fld id="{04F6737A-E52B-4958-8E63-DC61FDE2E50C}" type="slidenum">
              <a:rPr lang="en-US" smtClean="0"/>
              <a:t>7</a:t>
            </a:fld>
            <a:endParaRPr lang="en-US"/>
          </a:p>
        </p:txBody>
      </p:sp>
    </p:spTree>
    <p:extLst>
      <p:ext uri="{BB962C8B-B14F-4D97-AF65-F5344CB8AC3E}">
        <p14:creationId xmlns:p14="http://schemas.microsoft.com/office/powerpoint/2010/main" val="3506171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200" dirty="0" err="1">
                <a:effectLst/>
                <a:latin typeface="Arial" panose="020B0604020202020204" pitchFamily="34" charset="0"/>
                <a:ea typeface="Times New Roman" panose="02020603050405020304" pitchFamily="18" charset="0"/>
              </a:rPr>
              <a:t>Aidar</a:t>
            </a:r>
            <a:r>
              <a:rPr lang="en-US" sz="1200" dirty="0">
                <a:effectLst/>
                <a:latin typeface="Arial" panose="020B0604020202020204" pitchFamily="34" charset="0"/>
                <a:ea typeface="Times New Roman" panose="02020603050405020304" pitchFamily="18" charset="0"/>
              </a:rPr>
              <a:t> </a:t>
            </a:r>
            <a:r>
              <a:rPr lang="en-US" sz="1200" dirty="0" err="1">
                <a:effectLst/>
                <a:latin typeface="Arial" panose="020B0604020202020204" pitchFamily="34" charset="0"/>
                <a:ea typeface="Times New Roman" panose="02020603050405020304" pitchFamily="18" charset="0"/>
              </a:rPr>
              <a:t>Vafin</a:t>
            </a:r>
            <a:r>
              <a:rPr lang="en-US" sz="1200" dirty="0">
                <a:effectLst/>
                <a:latin typeface="Arial" panose="020B0604020202020204" pitchFamily="34" charset="0"/>
                <a:ea typeface="Times New Roman" panose="02020603050405020304" pitchFamily="18" charset="0"/>
              </a:rPr>
              <a:t> (2022). </a:t>
            </a:r>
            <a:r>
              <a:rPr lang="en-US" sz="1200" i="1" dirty="0">
                <a:effectLst/>
                <a:latin typeface="Arial" panose="020B0604020202020204" pitchFamily="34" charset="0"/>
                <a:ea typeface="Times New Roman" panose="02020603050405020304" pitchFamily="18" charset="0"/>
              </a:rPr>
              <a:t>The Impact of Remote Work on Firm’s Profitability: Optimizing Virtual Employee Productivity and Operational Costs</a:t>
            </a:r>
            <a:r>
              <a:rPr lang="en-US" sz="1200" dirty="0">
                <a:effectLst/>
                <a:latin typeface="Arial" panose="020B0604020202020204" pitchFamily="34" charset="0"/>
                <a:ea typeface="Times New Roman" panose="02020603050405020304" pitchFamily="18" charset="0"/>
              </a:rPr>
              <a:t>. [online] Available at: https://www.researchgate.net/publication/360672212_The_Impact_of_Remote_Work_on_Firm [Accessed 18 Feb. 2026].</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err="1">
                <a:effectLst/>
                <a:latin typeface="Arial" panose="020B0604020202020204" pitchFamily="34" charset="0"/>
                <a:ea typeface="Times New Roman" panose="02020603050405020304" pitchFamily="18" charset="0"/>
              </a:rPr>
              <a:t>Barringer</a:t>
            </a:r>
            <a:r>
              <a:rPr lang="en-US" sz="1200" dirty="0">
                <a:effectLst/>
                <a:latin typeface="Arial" panose="020B0604020202020204" pitchFamily="34" charset="0"/>
                <a:ea typeface="Times New Roman" panose="02020603050405020304" pitchFamily="18" charset="0"/>
              </a:rPr>
              <a:t>, B.R. and Ireland, R.D. (2021). </a:t>
            </a:r>
            <a:r>
              <a:rPr lang="en-US" sz="1200" i="1" dirty="0">
                <a:effectLst/>
                <a:latin typeface="Arial" panose="020B0604020202020204" pitchFamily="34" charset="0"/>
                <a:ea typeface="Times New Roman" panose="02020603050405020304" pitchFamily="18" charset="0"/>
              </a:rPr>
              <a:t>Entrepreneurship : Successfully Launching New Ventures</a:t>
            </a:r>
            <a:r>
              <a:rPr lang="en-US" sz="1200" dirty="0">
                <a:effectLst/>
                <a:latin typeface="Arial" panose="020B0604020202020204" pitchFamily="34" charset="0"/>
                <a:ea typeface="Times New Roman" panose="02020603050405020304" pitchFamily="18" charset="0"/>
              </a:rPr>
              <a:t>. 6th ed. New York, </a:t>
            </a:r>
            <a:r>
              <a:rPr lang="en-US" sz="1200" dirty="0" err="1">
                <a:effectLst/>
                <a:latin typeface="Arial" panose="020B0604020202020204" pitchFamily="34" charset="0"/>
                <a:ea typeface="Times New Roman" panose="02020603050405020304" pitchFamily="18" charset="0"/>
              </a:rPr>
              <a:t>Ny</a:t>
            </a:r>
            <a:r>
              <a:rPr lang="en-US" sz="1200" dirty="0">
                <a:effectLst/>
                <a:latin typeface="Arial" panose="020B0604020202020204" pitchFamily="34" charset="0"/>
                <a:ea typeface="Times New Roman" panose="02020603050405020304" pitchFamily="18" charset="0"/>
              </a:rPr>
              <a:t>: Pearson.</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a:effectLst/>
                <a:latin typeface="Arial" panose="020B0604020202020204" pitchFamily="34" charset="0"/>
                <a:ea typeface="Times New Roman" panose="02020603050405020304" pitchFamily="18" charset="0"/>
              </a:rPr>
              <a:t>Belch, G.E. and Belch, M.A. (2024). </a:t>
            </a:r>
            <a:r>
              <a:rPr lang="en-US" sz="1200" i="1" dirty="0">
                <a:effectLst/>
                <a:latin typeface="Arial" panose="020B0604020202020204" pitchFamily="34" charset="0"/>
                <a:ea typeface="Times New Roman" panose="02020603050405020304" pitchFamily="18" charset="0"/>
              </a:rPr>
              <a:t>Advertising and promotion: An integrated marketing communications perspective</a:t>
            </a:r>
            <a:r>
              <a:rPr lang="en-US" sz="1200" dirty="0">
                <a:effectLst/>
                <a:latin typeface="Arial" panose="020B0604020202020204" pitchFamily="34" charset="0"/>
                <a:ea typeface="Times New Roman" panose="02020603050405020304" pitchFamily="18" charset="0"/>
              </a:rPr>
              <a:t>. 13th ed. New York, </a:t>
            </a:r>
            <a:r>
              <a:rPr lang="en-US" sz="1200" dirty="0" err="1">
                <a:effectLst/>
                <a:latin typeface="Arial" panose="020B0604020202020204" pitchFamily="34" charset="0"/>
                <a:ea typeface="Times New Roman" panose="02020603050405020304" pitchFamily="18" charset="0"/>
              </a:rPr>
              <a:t>Ny</a:t>
            </a:r>
            <a:r>
              <a:rPr lang="en-US" sz="1200" dirty="0">
                <a:effectLst/>
                <a:latin typeface="Arial" panose="020B0604020202020204" pitchFamily="34" charset="0"/>
                <a:ea typeface="Times New Roman" panose="02020603050405020304" pitchFamily="18" charset="0"/>
              </a:rPr>
              <a:t>: </a:t>
            </a:r>
            <a:r>
              <a:rPr lang="en-US" sz="1200" dirty="0" err="1">
                <a:effectLst/>
                <a:latin typeface="Arial" panose="020B0604020202020204" pitchFamily="34" charset="0"/>
                <a:ea typeface="Times New Roman" panose="02020603050405020304" pitchFamily="18" charset="0"/>
              </a:rPr>
              <a:t>Mcgraw-Hill</a:t>
            </a:r>
            <a:r>
              <a:rPr lang="en-US" sz="1200" dirty="0">
                <a:effectLst/>
                <a:latin typeface="Arial" panose="020B0604020202020204" pitchFamily="34" charset="0"/>
                <a:ea typeface="Times New Roman" panose="02020603050405020304" pitchFamily="18" charset="0"/>
              </a:rPr>
              <a:t> Education.</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a:effectLst/>
                <a:latin typeface="Arial" panose="020B0604020202020204" pitchFamily="34" charset="0"/>
                <a:ea typeface="Times New Roman" panose="02020603050405020304" pitchFamily="18" charset="0"/>
              </a:rPr>
              <a:t>Burns, P. (2016). </a:t>
            </a:r>
            <a:r>
              <a:rPr lang="en-US" sz="1200" i="1" dirty="0">
                <a:effectLst/>
                <a:latin typeface="Arial" panose="020B0604020202020204" pitchFamily="34" charset="0"/>
                <a:ea typeface="Times New Roman" panose="02020603050405020304" pitchFamily="18" charset="0"/>
              </a:rPr>
              <a:t>Entrepreneurship and small business start-up, growth and maturity</a:t>
            </a:r>
            <a:r>
              <a:rPr lang="en-US" sz="1200" dirty="0">
                <a:effectLst/>
                <a:latin typeface="Arial" panose="020B0604020202020204" pitchFamily="34" charset="0"/>
                <a:ea typeface="Times New Roman" panose="02020603050405020304" pitchFamily="18" charset="0"/>
              </a:rPr>
              <a:t>. London Macmillan Education.</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a:effectLst/>
                <a:latin typeface="Arial" panose="020B0604020202020204" pitchFamily="34" charset="0"/>
                <a:ea typeface="Times New Roman" panose="02020603050405020304" pitchFamily="18" charset="0"/>
              </a:rPr>
              <a:t>Burns, P. (2018). </a:t>
            </a:r>
            <a:r>
              <a:rPr lang="en-US" sz="1200" i="1" dirty="0">
                <a:effectLst/>
                <a:latin typeface="Arial" panose="020B0604020202020204" pitchFamily="34" charset="0"/>
                <a:ea typeface="Times New Roman" panose="02020603050405020304" pitchFamily="18" charset="0"/>
              </a:rPr>
              <a:t>New Venture Creation : a Framework for Entrepreneurial start-ups</a:t>
            </a:r>
            <a:r>
              <a:rPr lang="en-US" sz="1200" dirty="0">
                <a:effectLst/>
                <a:latin typeface="Arial" panose="020B0604020202020204" pitchFamily="34" charset="0"/>
                <a:ea typeface="Times New Roman" panose="02020603050405020304" pitchFamily="18" charset="0"/>
              </a:rPr>
              <a:t>. 2nd ed. London: Palgrave Macmillan.</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err="1">
                <a:effectLst/>
                <a:latin typeface="Arial" panose="020B0604020202020204" pitchFamily="34" charset="0"/>
                <a:ea typeface="Times New Roman" panose="02020603050405020304" pitchFamily="18" charset="0"/>
              </a:rPr>
              <a:t>Greendesk</a:t>
            </a:r>
            <a:r>
              <a:rPr lang="en-US" sz="1200" dirty="0">
                <a:effectLst/>
                <a:latin typeface="Arial" panose="020B0604020202020204" pitchFamily="34" charset="0"/>
                <a:ea typeface="Times New Roman" panose="02020603050405020304" pitchFamily="18" charset="0"/>
              </a:rPr>
              <a:t> (2025). </a:t>
            </a:r>
            <a:r>
              <a:rPr lang="en-US" sz="1200" i="1" dirty="0" err="1">
                <a:effectLst/>
                <a:latin typeface="Arial" panose="020B0604020202020204" pitchFamily="34" charset="0"/>
                <a:ea typeface="Times New Roman" panose="02020603050405020304" pitchFamily="18" charset="0"/>
              </a:rPr>
              <a:t>Greendesk</a:t>
            </a:r>
            <a:r>
              <a:rPr lang="en-US" sz="1200" i="1" dirty="0">
                <a:effectLst/>
                <a:latin typeface="Arial" panose="020B0604020202020204" pitchFamily="34" charset="0"/>
                <a:ea typeface="Times New Roman" panose="02020603050405020304" pitchFamily="18" charset="0"/>
              </a:rPr>
              <a:t> — Offices and Co-Working Spaces for Rent in Brooklyn NY and LIC</a:t>
            </a:r>
            <a:r>
              <a:rPr lang="en-US" sz="1200" dirty="0">
                <a:effectLst/>
                <a:latin typeface="Arial" panose="020B0604020202020204" pitchFamily="34" charset="0"/>
                <a:ea typeface="Times New Roman" panose="02020603050405020304" pitchFamily="18" charset="0"/>
              </a:rPr>
              <a:t>. [online] Green Desk. Available at: https://greendesk.com/ [Accessed 17 Feb. 2026].</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err="1">
                <a:effectLst/>
                <a:latin typeface="Arial" panose="020B0604020202020204" pitchFamily="34" charset="0"/>
                <a:ea typeface="Times New Roman" panose="02020603050405020304" pitchFamily="18" charset="0"/>
              </a:rPr>
              <a:t>Handke</a:t>
            </a:r>
            <a:r>
              <a:rPr lang="en-US" sz="1200" dirty="0">
                <a:effectLst/>
                <a:latin typeface="Arial" panose="020B0604020202020204" pitchFamily="34" charset="0"/>
                <a:ea typeface="Times New Roman" panose="02020603050405020304" pitchFamily="18" charset="0"/>
              </a:rPr>
              <a:t>, L., </a:t>
            </a:r>
            <a:r>
              <a:rPr lang="en-US" sz="1200" dirty="0" err="1">
                <a:effectLst/>
                <a:latin typeface="Arial" panose="020B0604020202020204" pitchFamily="34" charset="0"/>
                <a:ea typeface="Times New Roman" panose="02020603050405020304" pitchFamily="18" charset="0"/>
              </a:rPr>
              <a:t>Aldana</a:t>
            </a:r>
            <a:r>
              <a:rPr lang="en-US" sz="1200" dirty="0">
                <a:effectLst/>
                <a:latin typeface="Arial" panose="020B0604020202020204" pitchFamily="34" charset="0"/>
                <a:ea typeface="Times New Roman" panose="02020603050405020304" pitchFamily="18" charset="0"/>
              </a:rPr>
              <a:t>, A., Costa, P.L. and O’Neill, T.A. (2024). Hybrid Teamwork: What We Know and Where We Can Go From Here. </a:t>
            </a:r>
            <a:r>
              <a:rPr lang="en-US" sz="1200" i="1" dirty="0">
                <a:effectLst/>
                <a:latin typeface="Arial" panose="020B0604020202020204" pitchFamily="34" charset="0"/>
                <a:ea typeface="Times New Roman" panose="02020603050405020304" pitchFamily="18" charset="0"/>
              </a:rPr>
              <a:t>Small Group Research</a:t>
            </a:r>
            <a:r>
              <a:rPr lang="en-US" sz="1200" dirty="0">
                <a:effectLst/>
                <a:latin typeface="Arial" panose="020B0604020202020204" pitchFamily="34" charset="0"/>
                <a:ea typeface="Times New Roman" panose="02020603050405020304" pitchFamily="18" charset="0"/>
              </a:rPr>
              <a:t>, 55(5). </a:t>
            </a:r>
            <a:r>
              <a:rPr lang="en-US" sz="1200" dirty="0" err="1">
                <a:effectLst/>
                <a:latin typeface="Arial" panose="020B0604020202020204" pitchFamily="34" charset="0"/>
                <a:ea typeface="Times New Roman" panose="02020603050405020304" pitchFamily="18" charset="0"/>
              </a:rPr>
              <a:t>doi:https</a:t>
            </a:r>
            <a:r>
              <a:rPr lang="en-US" sz="1200" dirty="0">
                <a:effectLst/>
                <a:latin typeface="Arial" panose="020B0604020202020204" pitchFamily="34" charset="0"/>
                <a:ea typeface="Times New Roman" panose="02020603050405020304" pitchFamily="18" charset="0"/>
              </a:rPr>
              <a:t>://doi.org/10.1177/10464964241279078.</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a:effectLst/>
                <a:latin typeface="Arial" panose="020B0604020202020204" pitchFamily="34" charset="0"/>
                <a:ea typeface="Times New Roman" panose="02020603050405020304" pitchFamily="18" charset="0"/>
              </a:rPr>
              <a:t>Information Commissioner's Office (2023). </a:t>
            </a:r>
            <a:r>
              <a:rPr lang="en-US" sz="1200" i="1" dirty="0">
                <a:effectLst/>
                <a:latin typeface="Arial" panose="020B0604020202020204" pitchFamily="34" charset="0"/>
                <a:ea typeface="Times New Roman" panose="02020603050405020304" pitchFamily="18" charset="0"/>
              </a:rPr>
              <a:t>Data protection and workers’ health information</a:t>
            </a:r>
            <a:r>
              <a:rPr lang="en-US" sz="1200" dirty="0">
                <a:effectLst/>
                <a:latin typeface="Arial" panose="020B0604020202020204" pitchFamily="34" charset="0"/>
                <a:ea typeface="Times New Roman" panose="02020603050405020304" pitchFamily="18" charset="0"/>
              </a:rPr>
              <a:t>. [online] ico.org.uk. Available at: https://ico.org.uk/for-organisations/uk-gdpr-guidance-and-resources/employment/information-about-workers-health/data-protection-and-workers-health-information/ [Accessed 18 Feb. 2026].</a:t>
            </a:r>
            <a:endParaRPr lang="en-US"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US" sz="1200" dirty="0">
                <a:effectLst/>
                <a:latin typeface="Arial" panose="020B0604020202020204" pitchFamily="34" charset="0"/>
                <a:ea typeface="Times New Roman" panose="02020603050405020304" pitchFamily="18" charset="0"/>
              </a:rPr>
              <a:t>Kotler, P. and Armstrong, G. (2018). </a:t>
            </a:r>
            <a:r>
              <a:rPr lang="en-US" sz="1200" i="1" dirty="0">
                <a:effectLst/>
                <a:latin typeface="Arial" panose="020B0604020202020204" pitchFamily="34" charset="0"/>
                <a:ea typeface="Times New Roman" panose="02020603050405020304" pitchFamily="18" charset="0"/>
              </a:rPr>
              <a:t>Principles of marketing</a:t>
            </a:r>
            <a:r>
              <a:rPr lang="en-US" sz="1200" dirty="0">
                <a:effectLst/>
                <a:latin typeface="Arial" panose="020B0604020202020204" pitchFamily="34" charset="0"/>
                <a:ea typeface="Times New Roman" panose="02020603050405020304" pitchFamily="18" charset="0"/>
              </a:rPr>
              <a:t>. Singapore: Pearson/Prentice-Hall </a:t>
            </a:r>
            <a:endParaRPr lang="en-US"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04F6737A-E52B-4958-8E63-DC61FDE2E50C}" type="slidenum">
              <a:rPr lang="en-US" smtClean="0"/>
              <a:t>9</a:t>
            </a:fld>
            <a:endParaRPr lang="en-US"/>
          </a:p>
        </p:txBody>
      </p:sp>
    </p:spTree>
    <p:extLst>
      <p:ext uri="{BB962C8B-B14F-4D97-AF65-F5344CB8AC3E}">
        <p14:creationId xmlns:p14="http://schemas.microsoft.com/office/powerpoint/2010/main" val="23615491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6364277"/>
            <a:ext cx="13452126" cy="413913"/>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67574" y="6365768"/>
            <a:ext cx="4615662" cy="415410"/>
          </a:xfrm>
          <a:prstGeom prst="rect">
            <a:avLst/>
          </a:prstGeom>
        </p:spPr>
      </p:pic>
      <p:sp>
        <p:nvSpPr>
          <p:cNvPr id="9" name="Rectangle 8"/>
          <p:cNvSpPr/>
          <p:nvPr/>
        </p:nvSpPr>
        <p:spPr bwMode="ltGray">
          <a:xfrm>
            <a:off x="1" y="3885117"/>
            <a:ext cx="13452128" cy="24904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667573" y="3885117"/>
            <a:ext cx="4615664" cy="24904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20483" y="4100564"/>
            <a:ext cx="12216201" cy="2059605"/>
          </a:xfrm>
        </p:spPr>
        <p:txBody>
          <a:bodyPr anchor="b">
            <a:noAutofit/>
          </a:bodyPr>
          <a:lstStyle>
            <a:lvl1pPr algn="r">
              <a:defRPr sz="8100"/>
            </a:lvl1pPr>
          </a:lstStyle>
          <a:p>
            <a:r>
              <a:rPr lang="en-US"/>
              <a:t>Click to edit Master title style</a:t>
            </a:r>
            <a:endParaRPr lang="en-US" dirty="0"/>
          </a:p>
        </p:txBody>
      </p:sp>
      <p:sp>
        <p:nvSpPr>
          <p:cNvPr id="3" name="Subtitle 2"/>
          <p:cNvSpPr>
            <a:spLocks noGrp="1"/>
          </p:cNvSpPr>
          <p:nvPr>
            <p:ph type="subTitle" idx="1"/>
          </p:nvPr>
        </p:nvSpPr>
        <p:spPr>
          <a:xfrm>
            <a:off x="1020483" y="6591059"/>
            <a:ext cx="12216201" cy="1676531"/>
          </a:xfrm>
        </p:spPr>
        <p:txBody>
          <a:bodyPr>
            <a:normAutofit/>
          </a:bodyPr>
          <a:lstStyle>
            <a:lvl1pPr marL="0" indent="0" algn="r">
              <a:buNone/>
              <a:defRPr sz="30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3883019" y="4125506"/>
            <a:ext cx="1757832" cy="2034663"/>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0922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17" name="Rectangle 16"/>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46844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6130361"/>
            <a:ext cx="15656718" cy="481746"/>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37" y="6131852"/>
            <a:ext cx="2404496" cy="216405"/>
          </a:xfrm>
          <a:prstGeom prst="rect">
            <a:avLst/>
          </a:prstGeom>
        </p:spPr>
      </p:pic>
      <p:sp>
        <p:nvSpPr>
          <p:cNvPr id="9" name="Rectangle 8"/>
          <p:cNvSpPr/>
          <p:nvPr/>
        </p:nvSpPr>
        <p:spPr bwMode="ltGray">
          <a:xfrm>
            <a:off x="-3" y="4089401"/>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5878738" y="4089401"/>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20483" y="4304843"/>
            <a:ext cx="14420790" cy="1636182"/>
          </a:xfrm>
        </p:spPr>
        <p:txBody>
          <a:bodyPr anchor="ctr">
            <a:normAutofit/>
          </a:bodyPr>
          <a:lstStyle>
            <a:lvl1pPr algn="r">
              <a:defRPr sz="5400"/>
            </a:lvl1pPr>
          </a:lstStyle>
          <a:p>
            <a:r>
              <a:rPr lang="en-US"/>
              <a:t>Click to edit Master title style</a:t>
            </a:r>
            <a:endParaRPr lang="en-US" dirty="0"/>
          </a:p>
        </p:txBody>
      </p:sp>
      <p:sp>
        <p:nvSpPr>
          <p:cNvPr id="3" name="Text Placeholder 2"/>
          <p:cNvSpPr>
            <a:spLocks noGrp="1"/>
          </p:cNvSpPr>
          <p:nvPr>
            <p:ph type="body" idx="1"/>
          </p:nvPr>
        </p:nvSpPr>
        <p:spPr>
          <a:xfrm>
            <a:off x="1020483" y="6348257"/>
            <a:ext cx="14420790" cy="2556026"/>
          </a:xfrm>
        </p:spPr>
        <p:txBody>
          <a:bodyPr>
            <a:normAutofit/>
          </a:bodyPr>
          <a:lstStyle>
            <a:lvl1pPr marL="0" indent="0" algn="r">
              <a:buNone/>
              <a:defRPr sz="30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6094183" y="4304843"/>
            <a:ext cx="1731227" cy="163618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20917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10" name="Rectangle 9"/>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20480" y="3505310"/>
            <a:ext cx="7047537" cy="53989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391185" y="3505310"/>
            <a:ext cx="7050087" cy="53989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844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12" name="Rectangle 11"/>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20479" y="1129844"/>
            <a:ext cx="14420795" cy="162140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59526" y="3505310"/>
            <a:ext cx="6708491" cy="1039703"/>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20484" y="4545013"/>
            <a:ext cx="7047533" cy="4359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730231" y="3505310"/>
            <a:ext cx="6711042" cy="1038114"/>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8391185" y="4545013"/>
            <a:ext cx="7050089" cy="4359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2066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8" name="Rectangle 7"/>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04936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6" name="Rectangle 5"/>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p:cNvSpPr>
            <a:spLocks noGrp="1"/>
          </p:cNvSpPr>
          <p:nvPr>
            <p:ph type="dt" sz="half" idx="10"/>
          </p:nvPr>
        </p:nvSpPr>
        <p:spPr/>
        <p:txBody>
          <a:bodyPr/>
          <a:lstStyle/>
          <a:p>
            <a:fld id="{1D8BD707-D9CF-40AE-B4C6-C98DA3205C09}" type="datetimeFigureOut">
              <a:rPr lang="en-US" smtClean="0"/>
              <a:pPr/>
              <a:t>2/28/2026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33977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10" name="Rectangle 9"/>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20482" y="1129841"/>
            <a:ext cx="14420789" cy="1621410"/>
          </a:xfrm>
        </p:spPr>
        <p:txBody>
          <a:bodyPr anchor="ct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a:xfrm>
            <a:off x="7028769" y="3505310"/>
            <a:ext cx="8412504" cy="53989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0483" y="3505309"/>
            <a:ext cx="5685117" cy="5398976"/>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1476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10" name="Rectangle 9"/>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20485" y="1129842"/>
            <a:ext cx="14420786" cy="1621407"/>
          </a:xfrm>
        </p:spPr>
        <p:txBody>
          <a:bodyPr anchor="ctr">
            <a:normAutofit/>
          </a:bodyPr>
          <a:lstStyle>
            <a:lvl1pPr>
              <a:defRPr sz="5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02500" y="3505311"/>
            <a:ext cx="8138774" cy="5398968"/>
          </a:xfrm>
          <a:noFill/>
          <a:ln>
            <a:noFill/>
          </a:ln>
          <a:effectLst>
            <a:outerShdw blurRad="76200" dist="63500" dir="5040000" algn="tl" rotWithShape="0">
              <a:srgbClr val="000000">
                <a:alpha val="41000"/>
              </a:srgbClr>
            </a:outerShdw>
          </a:effectLst>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020485" y="3505310"/>
            <a:ext cx="5814384" cy="5398973"/>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81455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8892942"/>
            <a:ext cx="15656718" cy="481746"/>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8894433"/>
            <a:ext cx="2404496" cy="216405"/>
          </a:xfrm>
          <a:prstGeom prst="rect">
            <a:avLst/>
          </a:prstGeom>
        </p:spPr>
      </p:pic>
      <p:sp>
        <p:nvSpPr>
          <p:cNvPr id="10" name="Rectangle 9"/>
          <p:cNvSpPr/>
          <p:nvPr/>
        </p:nvSpPr>
        <p:spPr bwMode="ltGray">
          <a:xfrm>
            <a:off x="0" y="6851982"/>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5878741" y="6851982"/>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20484" y="7067425"/>
            <a:ext cx="14420789" cy="679577"/>
          </a:xfrm>
        </p:spPr>
        <p:txBody>
          <a:bodyPr anchor="b">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0484" y="914396"/>
            <a:ext cx="14420789" cy="5384363"/>
          </a:xfrm>
          <a:noFill/>
          <a:ln>
            <a:noFill/>
          </a:ln>
          <a:effectLst>
            <a:outerShdw blurRad="76200" dist="63500" dir="5040000" algn="tl" rotWithShape="0">
              <a:srgbClr val="000000">
                <a:alpha val="41000"/>
              </a:srgbClr>
            </a:outerShdw>
          </a:effectLst>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020478" y="7754375"/>
            <a:ext cx="14420793" cy="934457"/>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6094183" y="7066964"/>
            <a:ext cx="1731227" cy="163618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4164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8892942"/>
            <a:ext cx="15656718" cy="481746"/>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8894433"/>
            <a:ext cx="2404496" cy="216405"/>
          </a:xfrm>
          <a:prstGeom prst="rect">
            <a:avLst/>
          </a:prstGeom>
        </p:spPr>
      </p:pic>
      <p:sp>
        <p:nvSpPr>
          <p:cNvPr id="10" name="Rectangle 9"/>
          <p:cNvSpPr/>
          <p:nvPr/>
        </p:nvSpPr>
        <p:spPr bwMode="ltGray">
          <a:xfrm>
            <a:off x="0" y="6851982"/>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5878741" y="6851982"/>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20483" y="914396"/>
            <a:ext cx="14420787" cy="5389125"/>
          </a:xfrm>
        </p:spPr>
        <p:txBody>
          <a:bodyPr anchor="ctr"/>
          <a:lstStyle>
            <a:lvl1pP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1020484" y="7067423"/>
            <a:ext cx="14420789" cy="1636184"/>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6094183" y="7067423"/>
            <a:ext cx="1731227" cy="163618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31810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8892942"/>
            <a:ext cx="15656718" cy="481746"/>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8894433"/>
            <a:ext cx="2404496" cy="216405"/>
          </a:xfrm>
          <a:prstGeom prst="rect">
            <a:avLst/>
          </a:prstGeom>
        </p:spPr>
      </p:pic>
      <p:sp>
        <p:nvSpPr>
          <p:cNvPr id="14" name="Rectangle 13"/>
          <p:cNvSpPr/>
          <p:nvPr/>
        </p:nvSpPr>
        <p:spPr bwMode="ltGray">
          <a:xfrm>
            <a:off x="0" y="6851982"/>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5878741" y="6851982"/>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91785" y="914398"/>
            <a:ext cx="13078316" cy="4554092"/>
          </a:xfrm>
        </p:spPr>
        <p:txBody>
          <a:bodyPr anchor="ctr"/>
          <a:lstStyle>
            <a:lvl1pP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2103433" y="5480068"/>
            <a:ext cx="12234869" cy="823452"/>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4" name="Text Placeholder 3"/>
          <p:cNvSpPr>
            <a:spLocks noGrp="1"/>
          </p:cNvSpPr>
          <p:nvPr>
            <p:ph type="body" sz="half" idx="2"/>
          </p:nvPr>
        </p:nvSpPr>
        <p:spPr>
          <a:xfrm>
            <a:off x="1020484" y="7067423"/>
            <a:ext cx="14420789" cy="1636184"/>
          </a:xfrm>
        </p:spPr>
        <p:txBody>
          <a:bodyPr anchor="ctr">
            <a:normAutofit/>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6094183" y="7064888"/>
            <a:ext cx="1731227" cy="1636184"/>
          </a:xfrm>
        </p:spPr>
        <p:txBody>
          <a:bodyPr/>
          <a:lstStyle/>
          <a:p>
            <a:fld id="{B6F15528-21DE-4FAA-801E-634DDDAF4B2B}" type="slidenum">
              <a:rPr lang="en-US" smtClean="0"/>
              <a:pPr/>
              <a:t>‹#›</a:t>
            </a:fld>
            <a:endParaRPr lang="en-US"/>
          </a:p>
        </p:txBody>
      </p:sp>
      <p:sp>
        <p:nvSpPr>
          <p:cNvPr id="16" name="TextBox 15"/>
          <p:cNvSpPr txBox="1"/>
          <p:nvPr/>
        </p:nvSpPr>
        <p:spPr>
          <a:xfrm>
            <a:off x="875358" y="1122174"/>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0800" dirty="0">
                <a:solidFill>
                  <a:schemeClr val="tx1"/>
                </a:solidFill>
                <a:effectLst/>
              </a:rPr>
              <a:t>“</a:t>
            </a:r>
          </a:p>
        </p:txBody>
      </p:sp>
      <p:sp>
        <p:nvSpPr>
          <p:cNvPr id="17" name="TextBox 16"/>
          <p:cNvSpPr txBox="1"/>
          <p:nvPr/>
        </p:nvSpPr>
        <p:spPr>
          <a:xfrm>
            <a:off x="14494214" y="4550286"/>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0800" dirty="0">
                <a:solidFill>
                  <a:schemeClr val="tx1"/>
                </a:solidFill>
                <a:effectLst/>
              </a:rPr>
              <a:t>”</a:t>
            </a:r>
          </a:p>
        </p:txBody>
      </p:sp>
    </p:spTree>
    <p:extLst>
      <p:ext uri="{BB962C8B-B14F-4D97-AF65-F5344CB8AC3E}">
        <p14:creationId xmlns:p14="http://schemas.microsoft.com/office/powerpoint/2010/main" val="41723365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8892942"/>
            <a:ext cx="15656718" cy="481746"/>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8894433"/>
            <a:ext cx="2404496" cy="216405"/>
          </a:xfrm>
          <a:prstGeom prst="rect">
            <a:avLst/>
          </a:prstGeom>
        </p:spPr>
      </p:pic>
      <p:sp>
        <p:nvSpPr>
          <p:cNvPr id="11" name="Rectangle 10"/>
          <p:cNvSpPr/>
          <p:nvPr/>
        </p:nvSpPr>
        <p:spPr bwMode="ltGray">
          <a:xfrm>
            <a:off x="0" y="6851982"/>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5878741" y="6851982"/>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20478" y="7067423"/>
            <a:ext cx="14420793" cy="882803"/>
          </a:xfrm>
        </p:spPr>
        <p:txBody>
          <a:bodyPr anchor="b"/>
          <a:lstStyle>
            <a:lvl1pP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1020480" y="7950224"/>
            <a:ext cx="14420793" cy="753383"/>
          </a:xfrm>
        </p:spPr>
        <p:txBody>
          <a:bodyPr anchor="t"/>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6094183" y="7064888"/>
            <a:ext cx="1731227" cy="163618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93805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16" name="Rectangle 15"/>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1003833" y="1129842"/>
            <a:ext cx="14437440" cy="1621407"/>
          </a:xfrm>
        </p:spPr>
        <p:txBody>
          <a:bodyPr/>
          <a:lstStyle/>
          <a:p>
            <a:r>
              <a:rPr lang="en-US"/>
              <a:t>Click to edit Master title style</a:t>
            </a:r>
            <a:endParaRPr lang="en-US" dirty="0"/>
          </a:p>
        </p:txBody>
      </p:sp>
      <p:sp>
        <p:nvSpPr>
          <p:cNvPr id="7" name="Text Placeholder 2"/>
          <p:cNvSpPr>
            <a:spLocks noGrp="1"/>
          </p:cNvSpPr>
          <p:nvPr>
            <p:ph type="body" idx="1"/>
          </p:nvPr>
        </p:nvSpPr>
        <p:spPr>
          <a:xfrm>
            <a:off x="991419" y="3505310"/>
            <a:ext cx="4605051" cy="864393"/>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8" name="Text Placeholder 3"/>
          <p:cNvSpPr>
            <a:spLocks noGrp="1"/>
          </p:cNvSpPr>
          <p:nvPr>
            <p:ph type="body" sz="half" idx="15"/>
          </p:nvPr>
        </p:nvSpPr>
        <p:spPr>
          <a:xfrm>
            <a:off x="1020483" y="4534010"/>
            <a:ext cx="4574553" cy="4370270"/>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9" name="Text Placeholder 4"/>
          <p:cNvSpPr>
            <a:spLocks noGrp="1"/>
          </p:cNvSpPr>
          <p:nvPr>
            <p:ph type="body" sz="quarter" idx="3"/>
          </p:nvPr>
        </p:nvSpPr>
        <p:spPr>
          <a:xfrm>
            <a:off x="5934038" y="3505310"/>
            <a:ext cx="4594860" cy="864393"/>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0" name="Text Placeholder 3"/>
          <p:cNvSpPr>
            <a:spLocks noGrp="1"/>
          </p:cNvSpPr>
          <p:nvPr>
            <p:ph type="body" sz="half" idx="16"/>
          </p:nvPr>
        </p:nvSpPr>
        <p:spPr>
          <a:xfrm>
            <a:off x="5918205" y="4534010"/>
            <a:ext cx="4594860" cy="4370270"/>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1" name="Text Placeholder 4"/>
          <p:cNvSpPr>
            <a:spLocks noGrp="1"/>
          </p:cNvSpPr>
          <p:nvPr>
            <p:ph type="body" sz="quarter" idx="13"/>
          </p:nvPr>
        </p:nvSpPr>
        <p:spPr>
          <a:xfrm>
            <a:off x="10836235" y="3505310"/>
            <a:ext cx="4605038" cy="864393"/>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2" name="Text Placeholder 3"/>
          <p:cNvSpPr>
            <a:spLocks noGrp="1"/>
          </p:cNvSpPr>
          <p:nvPr>
            <p:ph type="body" sz="half" idx="17"/>
          </p:nvPr>
        </p:nvSpPr>
        <p:spPr>
          <a:xfrm>
            <a:off x="10836235" y="4534010"/>
            <a:ext cx="4605038" cy="4370270"/>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2/28/2026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967956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17" name="Rectangle 16"/>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1020483" y="1129842"/>
            <a:ext cx="14420790" cy="1621407"/>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020478" y="6446255"/>
            <a:ext cx="4574558" cy="864393"/>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0" name="Picture Placeholder 2"/>
          <p:cNvSpPr>
            <a:spLocks noGrp="1" noChangeAspect="1"/>
          </p:cNvSpPr>
          <p:nvPr>
            <p:ph type="pic" idx="15"/>
          </p:nvPr>
        </p:nvSpPr>
        <p:spPr>
          <a:xfrm>
            <a:off x="1020478" y="3505310"/>
            <a:ext cx="4574558" cy="2286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1" name="Text Placeholder 3"/>
          <p:cNvSpPr>
            <a:spLocks noGrp="1"/>
          </p:cNvSpPr>
          <p:nvPr>
            <p:ph type="body" sz="half" idx="18"/>
          </p:nvPr>
        </p:nvSpPr>
        <p:spPr>
          <a:xfrm>
            <a:off x="1020478" y="7310648"/>
            <a:ext cx="4574558" cy="1593633"/>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2" name="Text Placeholder 4"/>
          <p:cNvSpPr>
            <a:spLocks noGrp="1"/>
          </p:cNvSpPr>
          <p:nvPr>
            <p:ph type="body" sz="quarter" idx="3"/>
          </p:nvPr>
        </p:nvSpPr>
        <p:spPr>
          <a:xfrm>
            <a:off x="5918207" y="6446255"/>
            <a:ext cx="4594860" cy="864393"/>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3" name="Picture Placeholder 2"/>
          <p:cNvSpPr>
            <a:spLocks noGrp="1" noChangeAspect="1"/>
          </p:cNvSpPr>
          <p:nvPr>
            <p:ph type="pic" idx="21"/>
          </p:nvPr>
        </p:nvSpPr>
        <p:spPr>
          <a:xfrm>
            <a:off x="5918205" y="3505310"/>
            <a:ext cx="4594860" cy="2286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4" name="Text Placeholder 3"/>
          <p:cNvSpPr>
            <a:spLocks noGrp="1"/>
          </p:cNvSpPr>
          <p:nvPr>
            <p:ph type="body" sz="half" idx="19"/>
          </p:nvPr>
        </p:nvSpPr>
        <p:spPr>
          <a:xfrm>
            <a:off x="5916176" y="7310646"/>
            <a:ext cx="4600946" cy="1593633"/>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5" name="Text Placeholder 4"/>
          <p:cNvSpPr>
            <a:spLocks noGrp="1"/>
          </p:cNvSpPr>
          <p:nvPr>
            <p:ph type="body" sz="quarter" idx="13"/>
          </p:nvPr>
        </p:nvSpPr>
        <p:spPr>
          <a:xfrm>
            <a:off x="10846018" y="6446255"/>
            <a:ext cx="4595258" cy="864393"/>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6" name="Picture Placeholder 2"/>
          <p:cNvSpPr>
            <a:spLocks noGrp="1" noChangeAspect="1"/>
          </p:cNvSpPr>
          <p:nvPr>
            <p:ph type="pic" idx="22"/>
          </p:nvPr>
        </p:nvSpPr>
        <p:spPr>
          <a:xfrm>
            <a:off x="10846016" y="3505310"/>
            <a:ext cx="4595258" cy="2286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7" name="Text Placeholder 3"/>
          <p:cNvSpPr>
            <a:spLocks noGrp="1"/>
          </p:cNvSpPr>
          <p:nvPr>
            <p:ph type="body" sz="half" idx="20"/>
          </p:nvPr>
        </p:nvSpPr>
        <p:spPr>
          <a:xfrm>
            <a:off x="10845830" y="7310643"/>
            <a:ext cx="4601345" cy="1593633"/>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2/28/2026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182920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2955360"/>
            <a:ext cx="15656718" cy="481746"/>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78740" y="2956851"/>
            <a:ext cx="2404496" cy="216405"/>
          </a:xfrm>
          <a:prstGeom prst="rect">
            <a:avLst/>
          </a:prstGeom>
        </p:spPr>
      </p:pic>
      <p:sp>
        <p:nvSpPr>
          <p:cNvPr id="9" name="Rectangle 8"/>
          <p:cNvSpPr/>
          <p:nvPr/>
        </p:nvSpPr>
        <p:spPr bwMode="ltGray">
          <a:xfrm>
            <a:off x="0" y="914400"/>
            <a:ext cx="15656718"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5878741" y="914400"/>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06383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12174311" y="2804093"/>
            <a:ext cx="7660482" cy="2052297"/>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14802304" y="8058605"/>
            <a:ext cx="2404496" cy="20522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5193847" y="914396"/>
            <a:ext cx="1610703" cy="653064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0483" y="914396"/>
            <a:ext cx="13305006" cy="7989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210689" y="8904281"/>
            <a:ext cx="4114800" cy="547688"/>
          </a:xfrm>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a:xfrm>
            <a:off x="1020482" y="8904283"/>
            <a:ext cx="9190208" cy="547688"/>
          </a:xfrm>
        </p:spPr>
        <p:txBody>
          <a:bodyPr/>
          <a:lstStyle/>
          <a:p>
            <a:endParaRPr lang="en-US"/>
          </a:p>
        </p:txBody>
      </p:sp>
      <p:sp>
        <p:nvSpPr>
          <p:cNvPr id="6" name="Slide Number Placeholder 5"/>
          <p:cNvSpPr>
            <a:spLocks noGrp="1"/>
          </p:cNvSpPr>
          <p:nvPr>
            <p:ph type="sldNum" sz="quarter" idx="12"/>
          </p:nvPr>
        </p:nvSpPr>
        <p:spPr>
          <a:xfrm>
            <a:off x="15146326" y="8097950"/>
            <a:ext cx="1731227" cy="1636184"/>
          </a:xfrm>
        </p:spPr>
        <p:txBody>
          <a:bodyPr anchor="t"/>
          <a:lstStyle>
            <a:lvl1pPr algn="ctr">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3938202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8901357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7599023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738936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1774082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178545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92408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2305568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8329627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4216815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426203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1220394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P-C-000">
  <p:cSld name="P-C-000">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3163936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2" name="Title Placeholder 1"/>
          <p:cNvSpPr>
            <a:spLocks noGrp="1"/>
          </p:cNvSpPr>
          <p:nvPr>
            <p:ph type="title"/>
          </p:nvPr>
        </p:nvSpPr>
        <p:spPr>
          <a:xfrm>
            <a:off x="1020482" y="1129842"/>
            <a:ext cx="14420792" cy="162140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0482" y="3505310"/>
            <a:ext cx="14420792" cy="53989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326472" y="8904281"/>
            <a:ext cx="4114800" cy="547688"/>
          </a:xfrm>
          <a:prstGeom prst="rect">
            <a:avLst/>
          </a:prstGeom>
        </p:spPr>
        <p:txBody>
          <a:bodyPr vert="horz" lIns="91440" tIns="45720" rIns="91440" bIns="45720" rtlCol="0" anchor="ctr"/>
          <a:lstStyle>
            <a:lvl1pPr algn="r">
              <a:defRPr sz="1575">
                <a:solidFill>
                  <a:schemeClr val="tx1">
                    <a:tint val="75000"/>
                  </a:schemeClr>
                </a:solidFill>
              </a:defRPr>
            </a:lvl1pPr>
          </a:lstStyle>
          <a:p>
            <a:fld id="{1D8BD707-D9CF-40AE-B4C6-C98DA3205C09}" type="datetimeFigureOut">
              <a:rPr lang="en-US" smtClean="0"/>
              <a:pPr/>
              <a:t>2/28/2026</a:t>
            </a:fld>
            <a:endParaRPr lang="en-US"/>
          </a:p>
        </p:txBody>
      </p:sp>
      <p:sp>
        <p:nvSpPr>
          <p:cNvPr id="5" name="Footer Placeholder 4"/>
          <p:cNvSpPr>
            <a:spLocks noGrp="1"/>
          </p:cNvSpPr>
          <p:nvPr>
            <p:ph type="ftr" sz="quarter" idx="3"/>
          </p:nvPr>
        </p:nvSpPr>
        <p:spPr>
          <a:xfrm>
            <a:off x="1020482" y="8904283"/>
            <a:ext cx="10305990" cy="547688"/>
          </a:xfrm>
          <a:prstGeom prst="rect">
            <a:avLst/>
          </a:prstGeom>
        </p:spPr>
        <p:txBody>
          <a:bodyPr vert="horz" lIns="91440" tIns="45720" rIns="91440" bIns="45720" rtlCol="0" anchor="ctr"/>
          <a:lstStyle>
            <a:lvl1pPr algn="l">
              <a:defRPr sz="15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6094183" y="1129841"/>
            <a:ext cx="1731227" cy="1636184"/>
          </a:xfrm>
          <a:prstGeom prst="rect">
            <a:avLst/>
          </a:prstGeom>
        </p:spPr>
        <p:txBody>
          <a:bodyPr vert="horz" lIns="91440" tIns="45720" rIns="91440" bIns="45720" rtlCol="0" anchor="ctr"/>
          <a:lstStyle>
            <a:lvl1pPr algn="l">
              <a:defRPr sz="54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859233002"/>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13716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36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2/28/2026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0896123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sp>
        <p:nvSpPr>
          <p:cNvPr id="17" name="Rectangle 2">
            <a:extLst>
              <a:ext uri="{FF2B5EF4-FFF2-40B4-BE49-F238E27FC236}">
                <a16:creationId xmlns:a16="http://schemas.microsoft.com/office/drawing/2014/main" id="{9B99BB1E-B132-31B8-505A-E9B92974425F}"/>
              </a:ext>
            </a:extLst>
          </p:cNvPr>
          <p:cNvSpPr>
            <a:spLocks noChangeArrowheads="1"/>
          </p:cNvSpPr>
          <p:nvPr/>
        </p:nvSpPr>
        <p:spPr bwMode="auto">
          <a:xfrm>
            <a:off x="0" y="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4" name="Diagram 3"/>
          <p:cNvGraphicFramePr/>
          <p:nvPr>
            <p:extLst>
              <p:ext uri="{D42A27DB-BD31-4B8C-83A1-F6EECF244321}">
                <p14:modId xmlns:p14="http://schemas.microsoft.com/office/powerpoint/2010/main" val="2049607481"/>
              </p:ext>
            </p:extLst>
          </p:nvPr>
        </p:nvGraphicFramePr>
        <p:xfrm>
          <a:off x="2514600" y="5753100"/>
          <a:ext cx="14325600" cy="4017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2512828" y="1333500"/>
            <a:ext cx="12877800" cy="1323439"/>
          </a:xfrm>
          <a:prstGeom prst="rect">
            <a:avLst/>
          </a:prstGeom>
        </p:spPr>
        <p:style>
          <a:lnRef idx="2">
            <a:schemeClr val="accent1"/>
          </a:lnRef>
          <a:fillRef idx="1003">
            <a:schemeClr val="dk2"/>
          </a:fillRef>
          <a:effectRef idx="0">
            <a:schemeClr val="accent1"/>
          </a:effectRef>
          <a:fontRef idx="minor">
            <a:schemeClr val="dk1"/>
          </a:fontRef>
        </p:style>
        <p:txBody>
          <a:bodyPr wrap="square">
            <a:spAutoFit/>
          </a:bodyPr>
          <a:lstStyle/>
          <a:p>
            <a:pPr algn="ctr"/>
            <a:r>
              <a:rPr lang="en-US" sz="4000" b="1" i="1" dirty="0">
                <a:solidFill>
                  <a:schemeClr val="tx1">
                    <a:lumMod val="95000"/>
                  </a:schemeClr>
                </a:solidFill>
                <a:latin typeface="Arial" panose="020B0604020202020204" pitchFamily="34" charset="0"/>
                <a:cs typeface="Arial" panose="020B0604020202020204" pitchFamily="34" charset="0"/>
              </a:rPr>
              <a:t>Title: GreenDesk Co-Working Café Ltd: A Hybrid Workspace Solution for Birmingham</a:t>
            </a:r>
          </a:p>
        </p:txBody>
      </p:sp>
      <p:pic>
        <p:nvPicPr>
          <p:cNvPr id="9" name="Picture 8"/>
          <p:cNvPicPr>
            <a:picLocks noChangeAspect="1"/>
          </p:cNvPicPr>
          <p:nvPr/>
        </p:nvPicPr>
        <p:blipFill>
          <a:blip r:embed="rId8"/>
          <a:stretch>
            <a:fillRect/>
          </a:stretch>
        </p:blipFill>
        <p:spPr>
          <a:xfrm>
            <a:off x="4038600" y="2823625"/>
            <a:ext cx="10525125" cy="233362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sp>
        <p:nvSpPr>
          <p:cNvPr id="2" name="AutoShape 2"/>
          <p:cNvSpPr/>
          <p:nvPr/>
        </p:nvSpPr>
        <p:spPr>
          <a:xfrm rot="-1753206">
            <a:off x="-4558445" y="158895"/>
            <a:ext cx="25783492" cy="9586163"/>
          </a:xfrm>
          <a:prstGeom prst="rect">
            <a:avLst/>
          </a:prstGeom>
          <a:solidFill>
            <a:srgbClr val="545454">
              <a:alpha val="4706"/>
            </a:srgbClr>
          </a:solidFill>
        </p:spPr>
        <p:txBody>
          <a:bodyPr/>
          <a:lstStyle/>
          <a:p>
            <a:endParaRPr lang="en-GB"/>
          </a:p>
        </p:txBody>
      </p:sp>
      <p:grpSp>
        <p:nvGrpSpPr>
          <p:cNvPr id="5" name="Group 5"/>
          <p:cNvGrpSpPr/>
          <p:nvPr/>
        </p:nvGrpSpPr>
        <p:grpSpPr>
          <a:xfrm>
            <a:off x="1066800" y="6504376"/>
            <a:ext cx="7526178" cy="1810294"/>
            <a:chOff x="0" y="0"/>
            <a:chExt cx="1687841" cy="660400"/>
          </a:xfrm>
          <a:solidFill>
            <a:schemeClr val="tx1"/>
          </a:solidFill>
        </p:grpSpPr>
        <p:sp>
          <p:nvSpPr>
            <p:cNvPr id="6" name="Freeform 6"/>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grpFill/>
          </p:spPr>
          <p:txBody>
            <a:bodyPr/>
            <a:lstStyle/>
            <a:p>
              <a:endParaRPr lang="en-GB"/>
            </a:p>
          </p:txBody>
        </p:sp>
      </p:grpSp>
      <p:grpSp>
        <p:nvGrpSpPr>
          <p:cNvPr id="7" name="Group 7"/>
          <p:cNvGrpSpPr/>
          <p:nvPr/>
        </p:nvGrpSpPr>
        <p:grpSpPr>
          <a:xfrm>
            <a:off x="-2512615" y="1681677"/>
            <a:ext cx="8253464" cy="1309890"/>
            <a:chOff x="0" y="0"/>
            <a:chExt cx="4161103" cy="660400"/>
          </a:xfrm>
          <a:solidFill>
            <a:schemeClr val="bg2"/>
          </a:solidFill>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grpSp>
        <p:nvGrpSpPr>
          <p:cNvPr id="9" name="Group 9"/>
          <p:cNvGrpSpPr/>
          <p:nvPr/>
        </p:nvGrpSpPr>
        <p:grpSpPr>
          <a:xfrm>
            <a:off x="12547151" y="1681677"/>
            <a:ext cx="8253464" cy="1309890"/>
            <a:chOff x="0" y="0"/>
            <a:chExt cx="4161103" cy="660400"/>
          </a:xfrm>
          <a:solidFill>
            <a:schemeClr val="bg2"/>
          </a:solidFill>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sp>
        <p:nvSpPr>
          <p:cNvPr id="15" name="TextBox 15"/>
          <p:cNvSpPr txBox="1"/>
          <p:nvPr/>
        </p:nvSpPr>
        <p:spPr>
          <a:xfrm>
            <a:off x="6176317" y="1373836"/>
            <a:ext cx="5935366" cy="2097024"/>
          </a:xfrm>
          <a:prstGeom prst="rect">
            <a:avLst/>
          </a:prstGeom>
        </p:spPr>
        <p:txBody>
          <a:bodyPr lIns="0" tIns="0" rIns="0" bIns="0" rtlCol="0" anchor="t">
            <a:spAutoFit/>
          </a:bodyPr>
          <a:lstStyle/>
          <a:p>
            <a:pPr lvl="0" algn="ctr" defTabSz="914400">
              <a:lnSpc>
                <a:spcPts val="8071"/>
              </a:lnSpc>
              <a:defRPr/>
            </a:pPr>
            <a:r>
              <a:rPr lang="en-US" sz="8236" b="1" i="1" spc="-485" dirty="0">
                <a:solidFill>
                  <a:srgbClr val="EEECE1"/>
                </a:solidFill>
                <a:effectLst>
                  <a:outerShdw blurRad="38100" dist="38100" dir="2700000" algn="tl">
                    <a:srgbClr val="000000">
                      <a:alpha val="43137"/>
                    </a:srgbClr>
                  </a:outerShdw>
                </a:effectLst>
                <a:latin typeface="Montserrat Ultra-Bold Italics"/>
                <a:ea typeface="Montserrat Ultra-Bold Italics"/>
                <a:cs typeface="Montserrat Ultra-Bold Italics"/>
                <a:sym typeface="Montserrat Ultra-Bold Italics"/>
              </a:rPr>
              <a:t>BUSINESS OVERVIEW</a:t>
            </a:r>
            <a:endParaRPr kumimoji="0" lang="en-US" sz="8236" b="1" i="1" u="none" strike="noStrike" kern="1200" cap="none" spc="-485" normalizeH="0" baseline="0" noProof="0" dirty="0">
              <a:ln>
                <a:noFill/>
              </a:ln>
              <a:solidFill>
                <a:srgbClr val="EEECE1"/>
              </a:solidFill>
              <a:effectLst>
                <a:outerShdw blurRad="38100" dist="38100" dir="2700000" algn="tl">
                  <a:srgbClr val="000000">
                    <a:alpha val="43137"/>
                  </a:srgbClr>
                </a:outerShdw>
              </a:effectLst>
              <a:uLnTx/>
              <a:uFillTx/>
              <a:latin typeface="Montserrat Ultra-Bold Italics"/>
              <a:ea typeface="Montserrat Ultra-Bold Italics"/>
              <a:cs typeface="Montserrat Ultra-Bold Italics"/>
              <a:sym typeface="Montserrat Ultra-Bold Italics"/>
            </a:endParaRPr>
          </a:p>
        </p:txBody>
      </p:sp>
      <p:sp>
        <p:nvSpPr>
          <p:cNvPr id="16" name="TextBox 16"/>
          <p:cNvSpPr txBox="1"/>
          <p:nvPr/>
        </p:nvSpPr>
        <p:spPr>
          <a:xfrm>
            <a:off x="3395601" y="3566602"/>
            <a:ext cx="12453999" cy="2244204"/>
          </a:xfrm>
          <a:prstGeom prst="rect">
            <a:avLst/>
          </a:prstGeom>
        </p:spPr>
        <p:txBody>
          <a:bodyPr wrap="square" lIns="0" tIns="0" rIns="0" bIns="0" rtlCol="0" anchor="t">
            <a:spAutoFit/>
          </a:bodyPr>
          <a:lstStyle/>
          <a:p>
            <a:pPr lvl="0" algn="ctr" defTabSz="914400">
              <a:lnSpc>
                <a:spcPts val="3500"/>
              </a:lnSpc>
              <a:defRPr/>
            </a:pPr>
            <a:r>
              <a:rPr lang="en-US" sz="2400" b="1" spc="50" dirty="0">
                <a:solidFill>
                  <a:srgbClr val="EEECE1"/>
                </a:solidFill>
                <a:effectLst>
                  <a:outerShdw blurRad="38100" dist="38100" dir="2700000" algn="tl">
                    <a:srgbClr val="000000">
                      <a:alpha val="43137"/>
                    </a:srgbClr>
                  </a:outerShdw>
                </a:effectLst>
                <a:latin typeface="Montserrat"/>
                <a:ea typeface="Montserrat"/>
                <a:cs typeface="Montserrat"/>
                <a:sym typeface="Montserrat"/>
              </a:rPr>
              <a:t>The Idea</a:t>
            </a:r>
          </a:p>
          <a:p>
            <a:pPr lvl="0" algn="ctr" defTabSz="914400">
              <a:lnSpc>
                <a:spcPts val="3500"/>
              </a:lnSpc>
              <a:defRPr/>
            </a:pPr>
            <a:r>
              <a:rPr lang="en-US" sz="2400" spc="50" dirty="0">
                <a:solidFill>
                  <a:srgbClr val="EEECE1"/>
                </a:solidFill>
                <a:effectLst>
                  <a:outerShdw blurRad="38100" dist="38100" dir="2700000" algn="tl">
                    <a:srgbClr val="000000">
                      <a:alpha val="43137"/>
                    </a:srgbClr>
                  </a:outerShdw>
                </a:effectLst>
                <a:latin typeface="Montserrat"/>
                <a:ea typeface="Montserrat"/>
                <a:cs typeface="Montserrat"/>
                <a:sym typeface="Montserrat"/>
              </a:rPr>
              <a:t>GreenDesk is a hybrid co-working café in Birmingham providing affordable, flexible and productivity-focused workspace (</a:t>
            </a:r>
            <a:r>
              <a:rPr lang="en-US" sz="2400" spc="50" dirty="0" err="1">
                <a:solidFill>
                  <a:srgbClr val="EEECE1"/>
                </a:solidFill>
                <a:effectLst>
                  <a:outerShdw blurRad="38100" dist="38100" dir="2700000" algn="tl">
                    <a:srgbClr val="000000">
                      <a:alpha val="43137"/>
                    </a:srgbClr>
                  </a:outerShdw>
                </a:effectLst>
                <a:latin typeface="Montserrat"/>
                <a:ea typeface="Montserrat"/>
                <a:cs typeface="Montserrat"/>
                <a:sym typeface="Montserrat"/>
              </a:rPr>
              <a:t>Greendesk</a:t>
            </a:r>
            <a:r>
              <a:rPr lang="en-US" sz="2400" spc="50" dirty="0">
                <a:solidFill>
                  <a:srgbClr val="EEECE1"/>
                </a:solidFill>
                <a:effectLst>
                  <a:outerShdw blurRad="38100" dist="38100" dir="2700000" algn="tl">
                    <a:srgbClr val="000000">
                      <a:alpha val="43137"/>
                    </a:srgbClr>
                  </a:outerShdw>
                </a:effectLst>
                <a:latin typeface="Montserrat"/>
                <a:ea typeface="Montserrat"/>
                <a:cs typeface="Montserrat"/>
                <a:sym typeface="Montserrat"/>
              </a:rPr>
              <a:t> , 2025).</a:t>
            </a:r>
          </a:p>
          <a:p>
            <a:pPr lvl="0" algn="ctr" defTabSz="914400">
              <a:lnSpc>
                <a:spcPts val="3500"/>
              </a:lnSpc>
              <a:defRPr/>
            </a:pPr>
            <a:r>
              <a:rPr lang="en-US" sz="2400" b="1" spc="50" dirty="0">
                <a:solidFill>
                  <a:srgbClr val="EEECE1"/>
                </a:solidFill>
                <a:effectLst>
                  <a:outerShdw blurRad="38100" dist="38100" dir="2700000" algn="tl">
                    <a:srgbClr val="000000">
                      <a:alpha val="43137"/>
                    </a:srgbClr>
                  </a:outerShdw>
                </a:effectLst>
                <a:latin typeface="Montserrat"/>
                <a:ea typeface="Montserrat"/>
                <a:cs typeface="Montserrat"/>
                <a:sym typeface="Montserrat"/>
              </a:rPr>
              <a:t>The Problem</a:t>
            </a:r>
          </a:p>
          <a:p>
            <a:pPr lvl="0" algn="ctr" defTabSz="914400">
              <a:lnSpc>
                <a:spcPts val="3500"/>
              </a:lnSpc>
              <a:defRPr/>
            </a:pPr>
            <a:r>
              <a:rPr lang="en-US" sz="2400" spc="50" dirty="0">
                <a:solidFill>
                  <a:srgbClr val="EEECE1"/>
                </a:solidFill>
                <a:effectLst>
                  <a:outerShdw blurRad="38100" dist="38100" dir="2700000" algn="tl">
                    <a:srgbClr val="000000">
                      <a:alpha val="43137"/>
                    </a:srgbClr>
                  </a:outerShdw>
                </a:effectLst>
                <a:latin typeface="Montserrat"/>
                <a:ea typeface="Montserrat"/>
                <a:cs typeface="Montserrat"/>
                <a:sym typeface="Montserrat"/>
              </a:rPr>
              <a:t>Distractions at home, Noisy cafés, Expensive co-working spaces</a:t>
            </a:r>
          </a:p>
        </p:txBody>
      </p:sp>
      <p:sp>
        <p:nvSpPr>
          <p:cNvPr id="19" name="TextBox 19"/>
          <p:cNvSpPr txBox="1"/>
          <p:nvPr/>
        </p:nvSpPr>
        <p:spPr>
          <a:xfrm>
            <a:off x="-152400" y="5624748"/>
            <a:ext cx="5516797" cy="631776"/>
          </a:xfrm>
          <a:prstGeom prst="rect">
            <a:avLst/>
          </a:prstGeom>
        </p:spPr>
        <p:txBody>
          <a:bodyPr wrap="square" lIns="0" tIns="0" rIns="0" bIns="0" rtlCol="0" anchor="t">
            <a:spAutoFit/>
          </a:bodyPr>
          <a:lstStyle/>
          <a:p>
            <a:pPr marL="0" marR="0" lvl="0" indent="0" algn="ctr" defTabSz="914400" rtl="0" eaLnBrk="1" fontAlgn="auto" latinLnBrk="0" hangingPunct="1">
              <a:lnSpc>
                <a:spcPts val="5588"/>
              </a:lnSpc>
              <a:spcBef>
                <a:spcPts val="0"/>
              </a:spcBef>
              <a:spcAft>
                <a:spcPts val="0"/>
              </a:spcAft>
              <a:buClrTx/>
              <a:buSzTx/>
              <a:buFontTx/>
              <a:buNone/>
              <a:tabLst/>
              <a:defRPr/>
            </a:pPr>
            <a:r>
              <a:rPr kumimoji="0" lang="en-US" sz="2400" b="1" i="0" u="none" strike="noStrike" kern="1200" cap="none" spc="58" normalizeH="0" baseline="0" noProof="0" dirty="0">
                <a:ln>
                  <a:noFill/>
                </a:ln>
                <a:solidFill>
                  <a:srgbClr val="EEECE1"/>
                </a:solidFill>
                <a:effectLst>
                  <a:outerShdw blurRad="38100" dist="38100" dir="2700000" algn="tl">
                    <a:srgbClr val="000000">
                      <a:alpha val="43137"/>
                    </a:srgbClr>
                  </a:outerShdw>
                </a:effectLst>
                <a:uLnTx/>
                <a:uFillTx/>
                <a:latin typeface="Montserrat Ultra-Bold"/>
                <a:ea typeface="Montserrat Ultra-Bold"/>
                <a:cs typeface="Montserrat Ultra-Bold"/>
                <a:sym typeface="Montserrat Ultra-Bold"/>
              </a:rPr>
              <a:t>The</a:t>
            </a:r>
            <a:r>
              <a:rPr kumimoji="0" lang="en-US" sz="2400" b="1" i="0" u="none" strike="noStrike" kern="1200" cap="none" spc="58" normalizeH="0" noProof="0" dirty="0">
                <a:ln>
                  <a:noFill/>
                </a:ln>
                <a:solidFill>
                  <a:srgbClr val="EEECE1"/>
                </a:solidFill>
                <a:effectLst>
                  <a:outerShdw blurRad="38100" dist="38100" dir="2700000" algn="tl">
                    <a:srgbClr val="000000">
                      <a:alpha val="43137"/>
                    </a:srgbClr>
                  </a:outerShdw>
                </a:effectLst>
                <a:uLnTx/>
                <a:uFillTx/>
                <a:latin typeface="Montserrat Ultra-Bold"/>
                <a:ea typeface="Montserrat Ultra-Bold"/>
                <a:cs typeface="Montserrat Ultra-Bold"/>
                <a:sym typeface="Montserrat Ultra-Bold"/>
              </a:rPr>
              <a:t> Solution</a:t>
            </a:r>
            <a:endParaRPr kumimoji="0" lang="en-US" sz="2400" b="1" i="0" u="none" strike="noStrike" kern="1200" cap="none" spc="58" normalizeH="0" baseline="0" noProof="0" dirty="0">
              <a:ln>
                <a:noFill/>
              </a:ln>
              <a:solidFill>
                <a:srgbClr val="EEECE1"/>
              </a:solidFill>
              <a:effectLst>
                <a:outerShdw blurRad="38100" dist="38100" dir="2700000" algn="tl">
                  <a:srgbClr val="000000">
                    <a:alpha val="43137"/>
                  </a:srgbClr>
                </a:outerShdw>
              </a:effectLst>
              <a:uLnTx/>
              <a:uFillTx/>
              <a:latin typeface="Montserrat Ultra-Bold"/>
              <a:ea typeface="Montserrat Ultra-Bold"/>
              <a:cs typeface="Montserrat Ultra-Bold"/>
              <a:sym typeface="Montserrat Ultra-Bold"/>
            </a:endParaRPr>
          </a:p>
        </p:txBody>
      </p:sp>
      <p:sp>
        <p:nvSpPr>
          <p:cNvPr id="21" name="TextBox 21"/>
          <p:cNvSpPr txBox="1"/>
          <p:nvPr/>
        </p:nvSpPr>
        <p:spPr>
          <a:xfrm>
            <a:off x="1447800" y="6742464"/>
            <a:ext cx="6324600" cy="314702"/>
          </a:xfrm>
          <a:prstGeom prst="rect">
            <a:avLst/>
          </a:prstGeom>
        </p:spPr>
        <p:txBody>
          <a:bodyPr wrap="square" lIns="0" tIns="0" rIns="0" bIns="0" rtlCol="0" anchor="t">
            <a:spAutoFit/>
          </a:bodyPr>
          <a:lstStyle/>
          <a:p>
            <a:pPr marR="0" lvl="0" algn="l" defTabSz="914400" rtl="0" eaLnBrk="1" fontAlgn="auto" latinLnBrk="0" hangingPunct="1">
              <a:lnSpc>
                <a:spcPct val="107000"/>
              </a:lnSpc>
              <a:spcBef>
                <a:spcPts val="0"/>
              </a:spcBef>
              <a:spcAft>
                <a:spcPts val="800"/>
              </a:spcAft>
              <a:buClrTx/>
              <a:buSzPts val="1000"/>
              <a:tabLst>
                <a:tab pos="457200" algn="l"/>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p:cNvSpPr/>
          <p:nvPr/>
        </p:nvSpPr>
        <p:spPr>
          <a:xfrm>
            <a:off x="1604317" y="6716185"/>
            <a:ext cx="9144000" cy="1200329"/>
          </a:xfrm>
          <a:prstGeom prst="rect">
            <a:avLst/>
          </a:prstGeom>
        </p:spPr>
        <p:txBody>
          <a:bodyPr>
            <a:spAutoFit/>
          </a:bodyPr>
          <a:lstStyle/>
          <a:p>
            <a:pPr marL="285750" indent="-285750">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Quiet and group work zones</a:t>
            </a:r>
          </a:p>
          <a:p>
            <a:pPr marL="285750" indent="-285750">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High-speed Wi-Fi</a:t>
            </a:r>
          </a:p>
          <a:p>
            <a:pPr marL="285750" indent="-285750">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Comfortable workspace</a:t>
            </a:r>
          </a:p>
          <a:p>
            <a:pPr marL="285750" indent="-285750">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Café services and community events</a:t>
            </a:r>
          </a:p>
        </p:txBody>
      </p:sp>
      <p:graphicFrame>
        <p:nvGraphicFramePr>
          <p:cNvPr id="13" name="Diagram 12"/>
          <p:cNvGraphicFramePr/>
          <p:nvPr>
            <p:extLst>
              <p:ext uri="{D42A27DB-BD31-4B8C-83A1-F6EECF244321}">
                <p14:modId xmlns:p14="http://schemas.microsoft.com/office/powerpoint/2010/main" val="2237403758"/>
              </p:ext>
            </p:extLst>
          </p:nvPr>
        </p:nvGraphicFramePr>
        <p:xfrm>
          <a:off x="1066800" y="8619884"/>
          <a:ext cx="9144000" cy="1200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Picture 13"/>
          <p:cNvPicPr>
            <a:picLocks noChangeAspect="1"/>
          </p:cNvPicPr>
          <p:nvPr/>
        </p:nvPicPr>
        <p:blipFill>
          <a:blip r:embed="rId8"/>
          <a:stretch>
            <a:fillRect/>
          </a:stretch>
        </p:blipFill>
        <p:spPr>
          <a:xfrm>
            <a:off x="13047268" y="6003168"/>
            <a:ext cx="4478731" cy="4324292"/>
          </a:xfrm>
          <a:prstGeom prst="rect">
            <a:avLst/>
          </a:prstGeom>
        </p:spPr>
      </p:pic>
      <p:pic>
        <p:nvPicPr>
          <p:cNvPr id="17" name="Picture 16"/>
          <p:cNvPicPr>
            <a:picLocks noChangeAspect="1"/>
          </p:cNvPicPr>
          <p:nvPr/>
        </p:nvPicPr>
        <p:blipFill>
          <a:blip r:embed="rId9"/>
          <a:stretch>
            <a:fillRect/>
          </a:stretch>
        </p:blipFill>
        <p:spPr>
          <a:xfrm>
            <a:off x="1066800" y="3315556"/>
            <a:ext cx="2143125" cy="2143125"/>
          </a:xfrm>
          <a:prstGeom prst="rect">
            <a:avLst/>
          </a:prstGeom>
        </p:spPr>
      </p:pic>
    </p:spTree>
    <p:extLst>
      <p:ext uri="{BB962C8B-B14F-4D97-AF65-F5344CB8AC3E}">
        <p14:creationId xmlns:p14="http://schemas.microsoft.com/office/powerpoint/2010/main" val="2402325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sp>
        <p:nvSpPr>
          <p:cNvPr id="2" name="AutoShape 2"/>
          <p:cNvSpPr/>
          <p:nvPr/>
        </p:nvSpPr>
        <p:spPr>
          <a:xfrm rot="-1753206">
            <a:off x="-3948844" y="768494"/>
            <a:ext cx="25783492" cy="9586163"/>
          </a:xfrm>
          <a:prstGeom prst="rect">
            <a:avLst/>
          </a:prstGeom>
          <a:solidFill>
            <a:srgbClr val="545454">
              <a:alpha val="4706"/>
            </a:srgbClr>
          </a:solidFill>
        </p:spPr>
        <p:txBody>
          <a:bodyPr/>
          <a:lstStyle/>
          <a:p>
            <a:endParaRPr lang="en-GB"/>
          </a:p>
        </p:txBody>
      </p:sp>
      <p:grpSp>
        <p:nvGrpSpPr>
          <p:cNvPr id="7" name="Group 7"/>
          <p:cNvGrpSpPr/>
          <p:nvPr/>
        </p:nvGrpSpPr>
        <p:grpSpPr>
          <a:xfrm>
            <a:off x="-4126732" y="1348832"/>
            <a:ext cx="8253464" cy="1309890"/>
            <a:chOff x="0" y="0"/>
            <a:chExt cx="4161103" cy="660400"/>
          </a:xfrm>
          <a:solidFill>
            <a:schemeClr val="bg2"/>
          </a:solidFill>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grpSp>
        <p:nvGrpSpPr>
          <p:cNvPr id="9" name="Group 9"/>
          <p:cNvGrpSpPr/>
          <p:nvPr/>
        </p:nvGrpSpPr>
        <p:grpSpPr>
          <a:xfrm>
            <a:off x="14161268" y="1409700"/>
            <a:ext cx="8253464" cy="1309890"/>
            <a:chOff x="0" y="0"/>
            <a:chExt cx="4161103" cy="660400"/>
          </a:xfrm>
          <a:solidFill>
            <a:schemeClr val="bg2"/>
          </a:solidFill>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sp>
        <p:nvSpPr>
          <p:cNvPr id="15" name="TextBox 15"/>
          <p:cNvSpPr txBox="1"/>
          <p:nvPr/>
        </p:nvSpPr>
        <p:spPr>
          <a:xfrm>
            <a:off x="4848726" y="1349026"/>
            <a:ext cx="8534400" cy="2077492"/>
          </a:xfrm>
          <a:prstGeom prst="rect">
            <a:avLst/>
          </a:prstGeom>
        </p:spPr>
        <p:txBody>
          <a:bodyPr wrap="square" lIns="0" tIns="0" rIns="0" bIns="0" rtlCol="0" anchor="t">
            <a:spAutoFit/>
          </a:bodyPr>
          <a:lstStyle/>
          <a:p>
            <a:pPr lvl="0" algn="ctr" defTabSz="914400">
              <a:lnSpc>
                <a:spcPts val="8071"/>
              </a:lnSpc>
              <a:defRPr/>
            </a:pPr>
            <a:r>
              <a:rPr lang="en-US" sz="6600" b="1" i="1" spc="-485" dirty="0">
                <a:solidFill>
                  <a:srgbClr val="EEECE1"/>
                </a:solidFill>
                <a:effectLst>
                  <a:outerShdw blurRad="38100" dist="38100" dir="2700000" algn="tl">
                    <a:srgbClr val="000000">
                      <a:alpha val="43137"/>
                    </a:srgbClr>
                  </a:outerShdw>
                </a:effectLst>
                <a:latin typeface="Montserrat Ultra-Bold Italics"/>
                <a:ea typeface="Montserrat Ultra-Bold Italics"/>
                <a:cs typeface="Montserrat Ultra-Bold Italics"/>
                <a:sym typeface="Montserrat Ultra-Bold Italics"/>
              </a:rPr>
              <a:t>KEY EXTERNAL FACTORS (PESTEL)</a:t>
            </a:r>
            <a:endParaRPr kumimoji="0" lang="en-US" sz="6600" b="1" i="1" u="none" strike="noStrike" kern="1200" cap="none" spc="-485" normalizeH="0" baseline="0" noProof="0" dirty="0">
              <a:ln>
                <a:noFill/>
              </a:ln>
              <a:solidFill>
                <a:srgbClr val="EEECE1"/>
              </a:solidFill>
              <a:effectLst>
                <a:outerShdw blurRad="38100" dist="38100" dir="2700000" algn="tl">
                  <a:srgbClr val="000000">
                    <a:alpha val="43137"/>
                  </a:srgbClr>
                </a:outerShdw>
              </a:effectLst>
              <a:uLnTx/>
              <a:uFillTx/>
              <a:latin typeface="Montserrat Ultra-Bold Italics"/>
              <a:ea typeface="Montserrat Ultra-Bold Italics"/>
              <a:cs typeface="Montserrat Ultra-Bold Italics"/>
              <a:sym typeface="Montserrat Ultra-Bold Italics"/>
            </a:endParaRPr>
          </a:p>
        </p:txBody>
      </p:sp>
      <p:graphicFrame>
        <p:nvGraphicFramePr>
          <p:cNvPr id="5" name="Diagram 4"/>
          <p:cNvGraphicFramePr/>
          <p:nvPr>
            <p:extLst>
              <p:ext uri="{D42A27DB-BD31-4B8C-83A1-F6EECF244321}">
                <p14:modId xmlns:p14="http://schemas.microsoft.com/office/powerpoint/2010/main" val="3546852970"/>
              </p:ext>
            </p:extLst>
          </p:nvPr>
        </p:nvGraphicFramePr>
        <p:xfrm>
          <a:off x="1676400" y="3459754"/>
          <a:ext cx="8534400" cy="4998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10946227" y="3818559"/>
            <a:ext cx="6430081" cy="428054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12452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sp>
        <p:nvSpPr>
          <p:cNvPr id="30" name="TextBox 30"/>
          <p:cNvSpPr txBox="1"/>
          <p:nvPr/>
        </p:nvSpPr>
        <p:spPr>
          <a:xfrm>
            <a:off x="10297956" y="1607530"/>
            <a:ext cx="4305061" cy="538609"/>
          </a:xfrm>
          <a:prstGeom prst="rect">
            <a:avLst/>
          </a:prstGeom>
        </p:spPr>
        <p:txBody>
          <a:bodyPr lIns="0" tIns="0" rIns="0" bIns="0" rtlCol="0" anchor="t">
            <a:spAutoFit/>
          </a:bodyPr>
          <a:lstStyle/>
          <a:p>
            <a:pPr algn="l">
              <a:lnSpc>
                <a:spcPts val="2348"/>
              </a:lnSpc>
              <a:spcBef>
                <a:spcPct val="0"/>
              </a:spcBef>
            </a:pPr>
            <a:endParaRPr lang="en-US" sz="1677" spc="33" dirty="0">
              <a:solidFill>
                <a:srgbClr val="FFFFFF"/>
              </a:solidFill>
              <a:latin typeface="Montserrat"/>
              <a:ea typeface="Montserrat"/>
              <a:cs typeface="Montserrat"/>
              <a:sym typeface="Montserrat"/>
            </a:endParaRPr>
          </a:p>
          <a:p>
            <a:pPr algn="ctr">
              <a:lnSpc>
                <a:spcPts val="1928"/>
              </a:lnSpc>
              <a:spcBef>
                <a:spcPct val="0"/>
              </a:spcBef>
            </a:pPr>
            <a:endParaRPr lang="en-US" sz="1677" spc="33" dirty="0">
              <a:solidFill>
                <a:srgbClr val="FFFFFF"/>
              </a:solidFill>
              <a:latin typeface="Montserrat"/>
              <a:ea typeface="Montserrat"/>
              <a:cs typeface="Montserrat"/>
              <a:sym typeface="Montserrat"/>
            </a:endParaRPr>
          </a:p>
        </p:txBody>
      </p:sp>
      <p:sp>
        <p:nvSpPr>
          <p:cNvPr id="35" name="Rectangle 34">
            <a:extLst>
              <a:ext uri="{FF2B5EF4-FFF2-40B4-BE49-F238E27FC236}">
                <a16:creationId xmlns:a16="http://schemas.microsoft.com/office/drawing/2014/main" id="{EA202F51-047E-1EDD-5928-D40892DEB5C8}"/>
              </a:ext>
            </a:extLst>
          </p:cNvPr>
          <p:cNvSpPr/>
          <p:nvPr/>
        </p:nvSpPr>
        <p:spPr>
          <a:xfrm>
            <a:off x="3453278" y="449582"/>
            <a:ext cx="11125200" cy="167640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4800" b="1" dirty="0">
                <a:latin typeface="Arial" panose="020B0604020202020204" pitchFamily="34" charset="0"/>
                <a:cs typeface="Arial" panose="020B0604020202020204" pitchFamily="34" charset="0"/>
              </a:rPr>
              <a:t>MARKETING STRATEGIES</a:t>
            </a:r>
            <a:endParaRPr lang="en-GB" sz="4800" dirty="0">
              <a:latin typeface="Arial" panose="020B0604020202020204" pitchFamily="34" charset="0"/>
              <a:cs typeface="Arial" panose="020B0604020202020204" pitchFamily="34" charset="0"/>
            </a:endParaRPr>
          </a:p>
        </p:txBody>
      </p:sp>
      <p:graphicFrame>
        <p:nvGraphicFramePr>
          <p:cNvPr id="7" name="Diagram 6"/>
          <p:cNvGraphicFramePr/>
          <p:nvPr>
            <p:extLst>
              <p:ext uri="{D42A27DB-BD31-4B8C-83A1-F6EECF244321}">
                <p14:modId xmlns:p14="http://schemas.microsoft.com/office/powerpoint/2010/main" val="700959912"/>
              </p:ext>
            </p:extLst>
          </p:nvPr>
        </p:nvGraphicFramePr>
        <p:xfrm>
          <a:off x="8305800" y="2857500"/>
          <a:ext cx="80010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stretch>
            <a:fillRect/>
          </a:stretch>
        </p:blipFill>
        <p:spPr>
          <a:xfrm>
            <a:off x="1295400" y="2857500"/>
            <a:ext cx="6553200" cy="524173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820762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grpSp>
        <p:nvGrpSpPr>
          <p:cNvPr id="7" name="Group 7"/>
          <p:cNvGrpSpPr/>
          <p:nvPr/>
        </p:nvGrpSpPr>
        <p:grpSpPr>
          <a:xfrm>
            <a:off x="-4126732" y="1348832"/>
            <a:ext cx="8253464" cy="1309890"/>
            <a:chOff x="0" y="0"/>
            <a:chExt cx="4161103" cy="660400"/>
          </a:xfrm>
          <a:solidFill>
            <a:schemeClr val="bg2"/>
          </a:solidFill>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grpSp>
        <p:nvGrpSpPr>
          <p:cNvPr id="9" name="Group 9"/>
          <p:cNvGrpSpPr/>
          <p:nvPr/>
        </p:nvGrpSpPr>
        <p:grpSpPr>
          <a:xfrm>
            <a:off x="14161268" y="1409700"/>
            <a:ext cx="8253464" cy="1309890"/>
            <a:chOff x="0" y="0"/>
            <a:chExt cx="4161103" cy="660400"/>
          </a:xfrm>
          <a:solidFill>
            <a:schemeClr val="bg2"/>
          </a:solidFill>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sp>
        <p:nvSpPr>
          <p:cNvPr id="15" name="TextBox 15"/>
          <p:cNvSpPr txBox="1"/>
          <p:nvPr/>
        </p:nvSpPr>
        <p:spPr>
          <a:xfrm>
            <a:off x="4415291" y="1348832"/>
            <a:ext cx="9476874" cy="2077492"/>
          </a:xfrm>
          <a:prstGeom prst="rect">
            <a:avLst/>
          </a:prstGeom>
        </p:spPr>
        <p:txBody>
          <a:bodyPr wrap="square" lIns="0" tIns="0" rIns="0" bIns="0" rtlCol="0" anchor="t">
            <a:spAutoFit/>
          </a:bodyPr>
          <a:lstStyle/>
          <a:p>
            <a:pPr lvl="0" algn="ctr" defTabSz="914400">
              <a:lnSpc>
                <a:spcPts val="8071"/>
              </a:lnSpc>
              <a:defRPr/>
            </a:pPr>
            <a:r>
              <a:rPr lang="en-US" sz="6600" b="1" i="1" spc="-485" dirty="0">
                <a:solidFill>
                  <a:srgbClr val="EEECE1"/>
                </a:solidFill>
                <a:effectLst>
                  <a:outerShdw blurRad="38100" dist="38100" dir="2700000" algn="tl">
                    <a:srgbClr val="000000">
                      <a:alpha val="43137"/>
                    </a:srgbClr>
                  </a:outerShdw>
                </a:effectLst>
                <a:latin typeface="Montserrat Ultra-Bold Italics"/>
                <a:ea typeface="Montserrat Ultra-Bold Italics"/>
                <a:cs typeface="Montserrat Ultra-Bold Italics"/>
                <a:sym typeface="Montserrat Ultra-Bold Italics"/>
              </a:rPr>
              <a:t>FUNDING REQUIREMENT &amp; SOURCES</a:t>
            </a:r>
          </a:p>
        </p:txBody>
      </p:sp>
      <p:graphicFrame>
        <p:nvGraphicFramePr>
          <p:cNvPr id="6" name="Diagram 5"/>
          <p:cNvGraphicFramePr/>
          <p:nvPr>
            <p:extLst>
              <p:ext uri="{D42A27DB-BD31-4B8C-83A1-F6EECF244321}">
                <p14:modId xmlns:p14="http://schemas.microsoft.com/office/powerpoint/2010/main" val="2949616788"/>
              </p:ext>
            </p:extLst>
          </p:nvPr>
        </p:nvGraphicFramePr>
        <p:xfrm>
          <a:off x="2171998" y="3924300"/>
          <a:ext cx="7276802" cy="5078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p:cNvPicPr>
            <a:picLocks noChangeAspect="1"/>
          </p:cNvPicPr>
          <p:nvPr/>
        </p:nvPicPr>
        <p:blipFill>
          <a:blip r:embed="rId8"/>
          <a:stretch>
            <a:fillRect/>
          </a:stretch>
        </p:blipFill>
        <p:spPr>
          <a:xfrm>
            <a:off x="10744200" y="4398998"/>
            <a:ext cx="5852160" cy="4572000"/>
          </a:xfrm>
          <a:prstGeom prst="rect">
            <a:avLst/>
          </a:prstGeom>
        </p:spPr>
      </p:pic>
    </p:spTree>
    <p:extLst>
      <p:ext uri="{BB962C8B-B14F-4D97-AF65-F5344CB8AC3E}">
        <p14:creationId xmlns:p14="http://schemas.microsoft.com/office/powerpoint/2010/main" val="3195328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a:extLst>
            <a:ext uri="{FF2B5EF4-FFF2-40B4-BE49-F238E27FC236}">
              <a16:creationId xmlns:a16="http://schemas.microsoft.com/office/drawing/2014/main" id="{49E1E9A1-3948-AF50-ECB9-0240340D7879}"/>
            </a:ext>
          </a:extLst>
        </p:cNvPr>
        <p:cNvGrpSpPr/>
        <p:nvPr/>
      </p:nvGrpSpPr>
      <p:grpSpPr>
        <a:xfrm>
          <a:off x="0" y="0"/>
          <a:ext cx="0" cy="0"/>
          <a:chOff x="0" y="0"/>
          <a:chExt cx="0" cy="0"/>
        </a:xfrm>
      </p:grpSpPr>
      <p:sp>
        <p:nvSpPr>
          <p:cNvPr id="4" name="Rectangle 3"/>
          <p:cNvSpPr/>
          <p:nvPr/>
        </p:nvSpPr>
        <p:spPr>
          <a:xfrm>
            <a:off x="3581400" y="1104900"/>
            <a:ext cx="11049000" cy="1505605"/>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lnSpc>
                <a:spcPct val="107000"/>
              </a:lnSpc>
              <a:spcAft>
                <a:spcPts val="800"/>
              </a:spcAft>
            </a:pPr>
            <a:r>
              <a:rPr lang="en-US" sz="4400" b="1" i="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ALLOCATION OF FUNDS &amp; FINANCIAL PROJECTION</a:t>
            </a:r>
            <a:endParaRPr lang="en-US" sz="2800"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141768119"/>
              </p:ext>
            </p:extLst>
          </p:nvPr>
        </p:nvGraphicFramePr>
        <p:xfrm>
          <a:off x="2911964" y="3238499"/>
          <a:ext cx="12387872" cy="6029583"/>
        </p:xfrm>
        <a:graphic>
          <a:graphicData uri="http://schemas.openxmlformats.org/drawingml/2006/table">
            <a:tbl>
              <a:tblPr>
                <a:tableStyleId>{5940675A-B579-460E-94D1-54222C63F5DA}</a:tableStyleId>
              </a:tblPr>
              <a:tblGrid>
                <a:gridCol w="3096968">
                  <a:extLst>
                    <a:ext uri="{9D8B030D-6E8A-4147-A177-3AD203B41FA5}">
                      <a16:colId xmlns:a16="http://schemas.microsoft.com/office/drawing/2014/main" val="3301219887"/>
                    </a:ext>
                  </a:extLst>
                </a:gridCol>
                <a:gridCol w="3096968">
                  <a:extLst>
                    <a:ext uri="{9D8B030D-6E8A-4147-A177-3AD203B41FA5}">
                      <a16:colId xmlns:a16="http://schemas.microsoft.com/office/drawing/2014/main" val="1486121248"/>
                    </a:ext>
                  </a:extLst>
                </a:gridCol>
                <a:gridCol w="3096968">
                  <a:extLst>
                    <a:ext uri="{9D8B030D-6E8A-4147-A177-3AD203B41FA5}">
                      <a16:colId xmlns:a16="http://schemas.microsoft.com/office/drawing/2014/main" val="2888418307"/>
                    </a:ext>
                  </a:extLst>
                </a:gridCol>
                <a:gridCol w="3096968">
                  <a:extLst>
                    <a:ext uri="{9D8B030D-6E8A-4147-A177-3AD203B41FA5}">
                      <a16:colId xmlns:a16="http://schemas.microsoft.com/office/drawing/2014/main" val="1278422686"/>
                    </a:ext>
                  </a:extLst>
                </a:gridCol>
              </a:tblGrid>
              <a:tr h="547935">
                <a:tc>
                  <a:txBody>
                    <a:bodyPr/>
                    <a:lstStyle/>
                    <a:p>
                      <a:pPr algn="ctr"/>
                      <a:r>
                        <a:rPr lang="en-US" sz="2000" b="1" dirty="0">
                          <a:latin typeface="Arial" panose="020B0604020202020204" pitchFamily="34" charset="0"/>
                          <a:cs typeface="Arial" panose="020B0604020202020204" pitchFamily="34" charset="0"/>
                        </a:rPr>
                        <a:t>Start-Up Cost Allocation</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b="1" dirty="0">
                          <a:latin typeface="Arial" panose="020B0604020202020204" pitchFamily="34" charset="0"/>
                          <a:cs typeface="Arial" panose="020B0604020202020204" pitchFamily="34" charset="0"/>
                        </a:rPr>
                        <a:t>Cost (£)</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b="1" dirty="0">
                          <a:latin typeface="Arial" panose="020B0604020202020204" pitchFamily="34" charset="0"/>
                          <a:cs typeface="Arial" panose="020B0604020202020204" pitchFamily="34" charset="0"/>
                        </a:rPr>
                        <a:t>Monthly Revenue Projection</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b="1" dirty="0">
                          <a:latin typeface="Arial" panose="020B0604020202020204" pitchFamily="34" charset="0"/>
                          <a:cs typeface="Arial" panose="020B0604020202020204" pitchFamily="34" charset="0"/>
                        </a:rPr>
                        <a:t>Amount (£)</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3262755807"/>
                  </a:ext>
                </a:extLst>
              </a:tr>
              <a:tr h="700335">
                <a:tc>
                  <a:txBody>
                    <a:bodyPr/>
                    <a:lstStyle/>
                    <a:p>
                      <a:pPr algn="ctr"/>
                      <a:r>
                        <a:rPr lang="en-US" sz="2000" dirty="0">
                          <a:latin typeface="Arial" panose="020B0604020202020204" pitchFamily="34" charset="0"/>
                          <a:cs typeface="Arial" panose="020B0604020202020204" pitchFamily="34" charset="0"/>
                        </a:rPr>
                        <a:t>Rent Deposit &amp; First Month</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8,000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Membership (150 × £60)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dirty="0">
                          <a:latin typeface="Arial" panose="020B0604020202020204" pitchFamily="34" charset="0"/>
                          <a:cs typeface="Arial" panose="020B0604020202020204" pitchFamily="34" charset="0"/>
                        </a:rPr>
                        <a:t>9,000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2854564576"/>
                  </a:ext>
                </a:extLst>
              </a:tr>
              <a:tr h="700335">
                <a:tc>
                  <a:txBody>
                    <a:bodyPr/>
                    <a:lstStyle/>
                    <a:p>
                      <a:pPr algn="ctr"/>
                      <a:r>
                        <a:rPr lang="en-US" sz="2000">
                          <a:latin typeface="Arial" panose="020B0604020202020204" pitchFamily="34" charset="0"/>
                          <a:cs typeface="Arial" panose="020B0604020202020204" pitchFamily="34" charset="0"/>
                        </a:rPr>
                        <a:t>Furniture &amp; Desks</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6,000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Café Sales (Estimated)</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4,000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2600896857"/>
                  </a:ext>
                </a:extLst>
              </a:tr>
              <a:tr h="385185">
                <a:tc>
                  <a:txBody>
                    <a:bodyPr/>
                    <a:lstStyle/>
                    <a:p>
                      <a:pPr algn="ctr"/>
                      <a:r>
                        <a:rPr lang="en-US" sz="2000">
                          <a:latin typeface="Arial" panose="020B0604020202020204" pitchFamily="34" charset="0"/>
                          <a:cs typeface="Arial" panose="020B0604020202020204" pitchFamily="34" charset="0"/>
                        </a:rPr>
                        <a:t>Coffee Equipment</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4,000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2155171489"/>
                  </a:ext>
                </a:extLst>
              </a:tr>
              <a:tr h="700335">
                <a:tc>
                  <a:txBody>
                    <a:bodyPr/>
                    <a:lstStyle/>
                    <a:p>
                      <a:pPr algn="ctr"/>
                      <a:r>
                        <a:rPr lang="en-US" sz="2000">
                          <a:latin typeface="Arial" panose="020B0604020202020204" pitchFamily="34" charset="0"/>
                          <a:cs typeface="Arial" panose="020B0604020202020204" pitchFamily="34" charset="0"/>
                        </a:rPr>
                        <a:t>Renovation &amp; Branding</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dirty="0">
                          <a:latin typeface="Arial" panose="020B0604020202020204" pitchFamily="34" charset="0"/>
                          <a:cs typeface="Arial" panose="020B0604020202020204" pitchFamily="34" charset="0"/>
                        </a:rPr>
                        <a:t>3,000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dirty="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434018233"/>
                  </a:ext>
                </a:extLst>
              </a:tr>
              <a:tr h="700335">
                <a:tc>
                  <a:txBody>
                    <a:bodyPr/>
                    <a:lstStyle/>
                    <a:p>
                      <a:pPr algn="ctr"/>
                      <a:r>
                        <a:rPr lang="en-US" sz="2000">
                          <a:latin typeface="Arial" panose="020B0604020202020204" pitchFamily="34" charset="0"/>
                          <a:cs typeface="Arial" panose="020B0604020202020204" pitchFamily="34" charset="0"/>
                        </a:rPr>
                        <a:t>Website &amp; Booking System</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1,500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2397827660"/>
                  </a:ext>
                </a:extLst>
              </a:tr>
              <a:tr h="385185">
                <a:tc>
                  <a:txBody>
                    <a:bodyPr/>
                    <a:lstStyle/>
                    <a:p>
                      <a:pPr algn="ctr"/>
                      <a:r>
                        <a:rPr lang="en-US" sz="2000">
                          <a:latin typeface="Arial" panose="020B0604020202020204" pitchFamily="34" charset="0"/>
                          <a:cs typeface="Arial" panose="020B0604020202020204" pitchFamily="34" charset="0"/>
                        </a:rPr>
                        <a:t>Marketing Launch</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2,000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669830629"/>
                  </a:ext>
                </a:extLst>
              </a:tr>
              <a:tr h="700335">
                <a:tc>
                  <a:txBody>
                    <a:bodyPr/>
                    <a:lstStyle/>
                    <a:p>
                      <a:pPr algn="ctr"/>
                      <a:r>
                        <a:rPr lang="en-US" sz="2000" dirty="0">
                          <a:latin typeface="Arial" panose="020B0604020202020204" pitchFamily="34" charset="0"/>
                          <a:cs typeface="Arial" panose="020B0604020202020204" pitchFamily="34" charset="0"/>
                        </a:rPr>
                        <a:t>Licensing, Utilities &amp; Insurance</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2,500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2787374505"/>
                  </a:ext>
                </a:extLst>
              </a:tr>
              <a:tr h="385185">
                <a:tc>
                  <a:txBody>
                    <a:bodyPr/>
                    <a:lstStyle/>
                    <a:p>
                      <a:pPr algn="ctr"/>
                      <a:r>
                        <a:rPr lang="en-US" sz="2000">
                          <a:latin typeface="Arial" panose="020B0604020202020204" pitchFamily="34" charset="0"/>
                          <a:cs typeface="Arial" panose="020B0604020202020204" pitchFamily="34" charset="0"/>
                        </a:rPr>
                        <a:t>Initial Stock</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1,000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endParaRPr lang="en-US" sz="2000">
                        <a:latin typeface="Arial" panose="020B0604020202020204" pitchFamily="34" charset="0"/>
                        <a:cs typeface="Arial" panose="020B0604020202020204" pitchFamily="34" charset="0"/>
                      </a:endParaRP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1304030829"/>
                  </a:ext>
                </a:extLst>
              </a:tr>
              <a:tr h="700335">
                <a:tc>
                  <a:txBody>
                    <a:bodyPr/>
                    <a:lstStyle/>
                    <a:p>
                      <a:pPr algn="ctr"/>
                      <a:r>
                        <a:rPr lang="en-US" sz="2000">
                          <a:latin typeface="Arial" panose="020B0604020202020204" pitchFamily="34" charset="0"/>
                          <a:cs typeface="Arial" panose="020B0604020202020204" pitchFamily="34" charset="0"/>
                        </a:rPr>
                        <a:t>Total Required Capital</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b="1" dirty="0">
                          <a:latin typeface="Arial" panose="020B0604020202020204" pitchFamily="34" charset="0"/>
                          <a:cs typeface="Arial" panose="020B0604020202020204" pitchFamily="34" charset="0"/>
                        </a:rPr>
                        <a:t>28,000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a:latin typeface="Arial" panose="020B0604020202020204" pitchFamily="34" charset="0"/>
                          <a:cs typeface="Arial" panose="020B0604020202020204" pitchFamily="34" charset="0"/>
                        </a:rPr>
                        <a:t>Total Monthly Revenue</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tc>
                  <a:txBody>
                    <a:bodyPr/>
                    <a:lstStyle/>
                    <a:p>
                      <a:pPr algn="ctr"/>
                      <a:r>
                        <a:rPr lang="en-US" sz="2000" b="1" dirty="0">
                          <a:latin typeface="Arial" panose="020B0604020202020204" pitchFamily="34" charset="0"/>
                          <a:cs typeface="Arial" panose="020B0604020202020204" pitchFamily="34" charset="0"/>
                        </a:rPr>
                        <a:t>13,000</a:t>
                      </a:r>
                    </a:p>
                  </a:txBody>
                  <a:tcPr marL="62417" marR="62417" marT="31209" marB="3120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artDeco"/>
                      <a:lightRig rig="flood" dir="t"/>
                    </a:cell3D>
                  </a:tcPr>
                </a:tc>
                <a:extLst>
                  <a:ext uri="{0D108BD9-81ED-4DB2-BD59-A6C34878D82A}">
                    <a16:rowId xmlns:a16="http://schemas.microsoft.com/office/drawing/2014/main" val="453721435"/>
                  </a:ext>
                </a:extLst>
              </a:tr>
            </a:tbl>
          </a:graphicData>
        </a:graphic>
      </p:graphicFrame>
    </p:spTree>
    <p:extLst>
      <p:ext uri="{BB962C8B-B14F-4D97-AF65-F5344CB8AC3E}">
        <p14:creationId xmlns:p14="http://schemas.microsoft.com/office/powerpoint/2010/main" val="446878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grpSp>
        <p:nvGrpSpPr>
          <p:cNvPr id="7" name="Group 7"/>
          <p:cNvGrpSpPr/>
          <p:nvPr/>
        </p:nvGrpSpPr>
        <p:grpSpPr>
          <a:xfrm>
            <a:off x="-4126732" y="1348832"/>
            <a:ext cx="8253464" cy="1309890"/>
            <a:chOff x="0" y="0"/>
            <a:chExt cx="4161103" cy="660400"/>
          </a:xfrm>
          <a:solidFill>
            <a:schemeClr val="bg2"/>
          </a:solidFill>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grpSp>
        <p:nvGrpSpPr>
          <p:cNvPr id="9" name="Group 9"/>
          <p:cNvGrpSpPr/>
          <p:nvPr/>
        </p:nvGrpSpPr>
        <p:grpSpPr>
          <a:xfrm>
            <a:off x="14161268" y="1409700"/>
            <a:ext cx="8253464" cy="1309890"/>
            <a:chOff x="0" y="0"/>
            <a:chExt cx="4161103" cy="660400"/>
          </a:xfrm>
          <a:solidFill>
            <a:schemeClr val="bg2"/>
          </a:solidFill>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sp>
        <p:nvSpPr>
          <p:cNvPr id="15" name="TextBox 15"/>
          <p:cNvSpPr txBox="1"/>
          <p:nvPr/>
        </p:nvSpPr>
        <p:spPr>
          <a:xfrm>
            <a:off x="4848726" y="1471979"/>
            <a:ext cx="8534400" cy="971676"/>
          </a:xfrm>
          <a:prstGeom prst="rect">
            <a:avLst/>
          </a:prstGeom>
        </p:spPr>
        <p:txBody>
          <a:bodyPr wrap="square" lIns="0" tIns="0" rIns="0" bIns="0" rtlCol="0" anchor="t">
            <a:spAutoFit/>
          </a:bodyPr>
          <a:lstStyle/>
          <a:p>
            <a:pPr lvl="0" algn="ctr" defTabSz="914400">
              <a:lnSpc>
                <a:spcPts val="8071"/>
              </a:lnSpc>
              <a:defRPr/>
            </a:pPr>
            <a:r>
              <a:rPr lang="en-US" sz="6600" b="1" i="1" spc="-485" dirty="0">
                <a:solidFill>
                  <a:srgbClr val="EEECE1"/>
                </a:solidFill>
                <a:effectLst>
                  <a:outerShdw blurRad="38100" dist="38100" dir="2700000" algn="tl">
                    <a:srgbClr val="000000">
                      <a:alpha val="43137"/>
                    </a:srgbClr>
                  </a:outerShdw>
                </a:effectLst>
                <a:latin typeface="Montserrat Ultra-Bold Italics"/>
                <a:ea typeface="Montserrat Ultra-Bold Italics"/>
                <a:cs typeface="Montserrat Ultra-Bold Italics"/>
                <a:sym typeface="Montserrat Ultra-Bold Italics"/>
              </a:rPr>
              <a:t>CONCLUSION</a:t>
            </a:r>
            <a:endParaRPr kumimoji="0" lang="en-US" sz="6600" b="1" i="1" u="none" strike="noStrike" kern="1200" cap="none" spc="-485" normalizeH="0" baseline="0" noProof="0" dirty="0">
              <a:ln>
                <a:noFill/>
              </a:ln>
              <a:solidFill>
                <a:srgbClr val="EEECE1"/>
              </a:solidFill>
              <a:effectLst>
                <a:outerShdw blurRad="38100" dist="38100" dir="2700000" algn="tl">
                  <a:srgbClr val="000000">
                    <a:alpha val="43137"/>
                  </a:srgbClr>
                </a:outerShdw>
              </a:effectLst>
              <a:uLnTx/>
              <a:uFillTx/>
              <a:latin typeface="Montserrat Ultra-Bold Italics"/>
              <a:ea typeface="Montserrat Ultra-Bold Italics"/>
              <a:cs typeface="Montserrat Ultra-Bold Italics"/>
              <a:sym typeface="Montserrat Ultra-Bold Italics"/>
            </a:endParaRPr>
          </a:p>
        </p:txBody>
      </p:sp>
      <p:sp>
        <p:nvSpPr>
          <p:cNvPr id="2" name="Rectangle 1"/>
          <p:cNvSpPr/>
          <p:nvPr/>
        </p:nvSpPr>
        <p:spPr>
          <a:xfrm>
            <a:off x="1752600" y="4076700"/>
            <a:ext cx="9220200" cy="4196020"/>
          </a:xfrm>
          <a:prstGeom prst="rect">
            <a:avLst/>
          </a:prstGeom>
        </p:spPr>
        <p:txBody>
          <a:bodyPr wrap="square">
            <a:spAutoFit/>
          </a:bodyPr>
          <a:lstStyle/>
          <a:p>
            <a:pPr marL="342900" marR="0" lvl="0" indent="-342900">
              <a:lnSpc>
                <a:spcPct val="200000"/>
              </a:lnSpc>
              <a:spcBef>
                <a:spcPts val="0"/>
              </a:spcBef>
              <a:spcAft>
                <a:spcPts val="800"/>
              </a:spcAft>
              <a:buSzPts val="1000"/>
              <a:buFont typeface="Wingdings" panose="05000000000000000000" pitchFamily="2" charset="2"/>
              <a:buChar char="v"/>
              <a:tabLst>
                <a:tab pos="457200" algn="l"/>
              </a:tabLst>
            </a:pPr>
            <a:r>
              <a:rPr lang="en-US" sz="2400" dirty="0">
                <a:solidFill>
                  <a:schemeClr val="bg1"/>
                </a:solidFill>
                <a:latin typeface="Arial" panose="020B0604020202020204" pitchFamily="34" charset="0"/>
                <a:ea typeface="Times New Roman" panose="02020603050405020304" pitchFamily="18" charset="0"/>
                <a:cs typeface="Arial" panose="020B0604020202020204" pitchFamily="34" charset="0"/>
              </a:rPr>
              <a:t>•Strong demand for affordable hybrid workspaces.</a:t>
            </a:r>
          </a:p>
          <a:p>
            <a:pPr marL="342900" marR="0" lvl="0" indent="-342900">
              <a:lnSpc>
                <a:spcPct val="200000"/>
              </a:lnSpc>
              <a:spcBef>
                <a:spcPts val="0"/>
              </a:spcBef>
              <a:spcAft>
                <a:spcPts val="800"/>
              </a:spcAft>
              <a:buSzPts val="1000"/>
              <a:buFont typeface="Wingdings" panose="05000000000000000000" pitchFamily="2" charset="2"/>
              <a:buChar char="v"/>
              <a:tabLst>
                <a:tab pos="457200" algn="l"/>
              </a:tabLst>
            </a:pPr>
            <a:r>
              <a:rPr lang="en-US" sz="2400" dirty="0">
                <a:solidFill>
                  <a:schemeClr val="bg1"/>
                </a:solidFill>
                <a:latin typeface="Arial" panose="020B0604020202020204" pitchFamily="34" charset="0"/>
                <a:ea typeface="Times New Roman" panose="02020603050405020304" pitchFamily="18" charset="0"/>
                <a:cs typeface="Arial" panose="020B0604020202020204" pitchFamily="34" charset="0"/>
              </a:rPr>
              <a:t>Clear competitive positioning in Birmingham.</a:t>
            </a:r>
          </a:p>
          <a:p>
            <a:pPr marL="342900" marR="0" lvl="0" indent="-342900">
              <a:lnSpc>
                <a:spcPct val="200000"/>
              </a:lnSpc>
              <a:spcBef>
                <a:spcPts val="0"/>
              </a:spcBef>
              <a:spcAft>
                <a:spcPts val="800"/>
              </a:spcAft>
              <a:buSzPts val="1000"/>
              <a:buFont typeface="Wingdings" panose="05000000000000000000" pitchFamily="2" charset="2"/>
              <a:buChar char="v"/>
              <a:tabLst>
                <a:tab pos="457200" algn="l"/>
              </a:tabLst>
            </a:pPr>
            <a:r>
              <a:rPr lang="en-US" sz="2400" dirty="0">
                <a:solidFill>
                  <a:schemeClr val="bg1"/>
                </a:solidFill>
                <a:latin typeface="Arial" panose="020B0604020202020204" pitchFamily="34" charset="0"/>
                <a:ea typeface="Times New Roman" panose="02020603050405020304" pitchFamily="18" charset="0"/>
                <a:cs typeface="Arial" panose="020B0604020202020204" pitchFamily="34" charset="0"/>
              </a:rPr>
              <a:t>£28,000 start-up investment required.</a:t>
            </a:r>
          </a:p>
          <a:p>
            <a:pPr marL="342900" marR="0" lvl="0" indent="-342900">
              <a:lnSpc>
                <a:spcPct val="200000"/>
              </a:lnSpc>
              <a:spcBef>
                <a:spcPts val="0"/>
              </a:spcBef>
              <a:spcAft>
                <a:spcPts val="800"/>
              </a:spcAft>
              <a:buSzPts val="1000"/>
              <a:buFont typeface="Wingdings" panose="05000000000000000000" pitchFamily="2" charset="2"/>
              <a:buChar char="v"/>
              <a:tabLst>
                <a:tab pos="457200" algn="l"/>
              </a:tabLst>
            </a:pPr>
            <a:r>
              <a:rPr lang="en-US" sz="2400" dirty="0">
                <a:solidFill>
                  <a:schemeClr val="bg1"/>
                </a:solidFill>
                <a:latin typeface="Arial" panose="020B0604020202020204" pitchFamily="34" charset="0"/>
                <a:ea typeface="Times New Roman" panose="02020603050405020304" pitchFamily="18" charset="0"/>
                <a:cs typeface="Arial" panose="020B0604020202020204" pitchFamily="34" charset="0"/>
              </a:rPr>
              <a:t>Break-even expected within 12 months.</a:t>
            </a:r>
          </a:p>
          <a:p>
            <a:pPr marL="342900" marR="0" lvl="0" indent="-342900">
              <a:lnSpc>
                <a:spcPct val="200000"/>
              </a:lnSpc>
              <a:spcBef>
                <a:spcPts val="0"/>
              </a:spcBef>
              <a:spcAft>
                <a:spcPts val="800"/>
              </a:spcAft>
              <a:buSzPts val="1000"/>
              <a:buFont typeface="Wingdings" panose="05000000000000000000" pitchFamily="2" charset="2"/>
              <a:buChar char="v"/>
              <a:tabLst>
                <a:tab pos="457200" algn="l"/>
              </a:tabLst>
            </a:pPr>
            <a:r>
              <a:rPr lang="en-US" sz="2400" dirty="0">
                <a:solidFill>
                  <a:schemeClr val="bg1"/>
                </a:solidFill>
                <a:latin typeface="Arial" panose="020B0604020202020204" pitchFamily="34" charset="0"/>
                <a:ea typeface="Times New Roman" panose="02020603050405020304" pitchFamily="18" charset="0"/>
                <a:cs typeface="Arial" panose="020B0604020202020204" pitchFamily="34" charset="0"/>
              </a:rPr>
              <a:t>Scalable and sustainable business model.	</a:t>
            </a:r>
          </a:p>
        </p:txBody>
      </p:sp>
      <p:pic>
        <p:nvPicPr>
          <p:cNvPr id="3" name="Picture 2"/>
          <p:cNvPicPr>
            <a:picLocks noChangeAspect="1"/>
          </p:cNvPicPr>
          <p:nvPr/>
        </p:nvPicPr>
        <p:blipFill>
          <a:blip r:embed="rId3"/>
          <a:stretch>
            <a:fillRect/>
          </a:stretch>
        </p:blipFill>
        <p:spPr>
          <a:xfrm>
            <a:off x="10058080" y="3695700"/>
            <a:ext cx="8229919" cy="6591300"/>
          </a:xfrm>
          <a:prstGeom prst="rect">
            <a:avLst/>
          </a:prstGeom>
        </p:spPr>
      </p:pic>
    </p:spTree>
    <p:extLst>
      <p:ext uri="{BB962C8B-B14F-4D97-AF65-F5344CB8AC3E}">
        <p14:creationId xmlns:p14="http://schemas.microsoft.com/office/powerpoint/2010/main" val="1673771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grpSp>
        <p:nvGrpSpPr>
          <p:cNvPr id="7" name="Group 7"/>
          <p:cNvGrpSpPr/>
          <p:nvPr/>
        </p:nvGrpSpPr>
        <p:grpSpPr>
          <a:xfrm>
            <a:off x="-4126732" y="1348832"/>
            <a:ext cx="8253464" cy="1309890"/>
            <a:chOff x="0" y="0"/>
            <a:chExt cx="4161103" cy="660400"/>
          </a:xfrm>
          <a:solidFill>
            <a:schemeClr val="bg2"/>
          </a:solidFill>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grpSp>
        <p:nvGrpSpPr>
          <p:cNvPr id="9" name="Group 9"/>
          <p:cNvGrpSpPr/>
          <p:nvPr/>
        </p:nvGrpSpPr>
        <p:grpSpPr>
          <a:xfrm>
            <a:off x="14161268" y="1409700"/>
            <a:ext cx="8253464" cy="1309890"/>
            <a:chOff x="0" y="0"/>
            <a:chExt cx="4161103" cy="660400"/>
          </a:xfrm>
          <a:solidFill>
            <a:schemeClr val="bg2"/>
          </a:solidFill>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sp>
        <p:nvSpPr>
          <p:cNvPr id="15" name="TextBox 15"/>
          <p:cNvSpPr txBox="1"/>
          <p:nvPr/>
        </p:nvSpPr>
        <p:spPr>
          <a:xfrm>
            <a:off x="3200400" y="6057900"/>
            <a:ext cx="10716126" cy="1038746"/>
          </a:xfrm>
          <a:prstGeom prst="rect">
            <a:avLst/>
          </a:prstGeom>
        </p:spPr>
        <p:txBody>
          <a:bodyPr wrap="square" lIns="0" tIns="0" rIns="0" bIns="0" rtlCol="0" anchor="t">
            <a:spAutoFit/>
          </a:bodyPr>
          <a:lstStyle/>
          <a:p>
            <a:pPr lvl="0" algn="ctr" defTabSz="914400">
              <a:lnSpc>
                <a:spcPts val="8071"/>
              </a:lnSpc>
              <a:defRPr/>
            </a:pPr>
            <a:r>
              <a:rPr lang="en-US" sz="34400" b="1" i="1" spc="-485" dirty="0">
                <a:solidFill>
                  <a:srgbClr val="EEECE1"/>
                </a:solidFill>
                <a:effectLst>
                  <a:outerShdw blurRad="38100" dist="38100" dir="2700000" algn="tl">
                    <a:srgbClr val="000000">
                      <a:alpha val="43137"/>
                    </a:srgbClr>
                  </a:outerShdw>
                </a:effectLst>
                <a:latin typeface="Montserrat Ultra-Bold Italics"/>
                <a:ea typeface="Montserrat Ultra-Bold Italics"/>
                <a:cs typeface="Montserrat Ultra-Bold Italics"/>
                <a:sym typeface="Montserrat Ultra-Bold Italics"/>
              </a:rPr>
              <a:t>Q &amp;A</a:t>
            </a:r>
            <a:endParaRPr kumimoji="0" lang="en-US" sz="34400" b="1" i="1" u="none" strike="noStrike" kern="1200" cap="none" spc="-485" normalizeH="0" baseline="0" noProof="0" dirty="0">
              <a:ln>
                <a:noFill/>
              </a:ln>
              <a:solidFill>
                <a:srgbClr val="EEECE1"/>
              </a:solidFill>
              <a:effectLst>
                <a:outerShdw blurRad="38100" dist="38100" dir="2700000" algn="tl">
                  <a:srgbClr val="000000">
                    <a:alpha val="43137"/>
                  </a:srgbClr>
                </a:outerShdw>
              </a:effectLst>
              <a:uLnTx/>
              <a:uFillTx/>
              <a:latin typeface="Montserrat Ultra-Bold Italics"/>
              <a:ea typeface="Montserrat Ultra-Bold Italics"/>
              <a:cs typeface="Montserrat Ultra-Bold Italics"/>
              <a:sym typeface="Montserrat Ultra-Bold Italics"/>
            </a:endParaRPr>
          </a:p>
        </p:txBody>
      </p:sp>
    </p:spTree>
    <p:extLst>
      <p:ext uri="{BB962C8B-B14F-4D97-AF65-F5344CB8AC3E}">
        <p14:creationId xmlns:p14="http://schemas.microsoft.com/office/powerpoint/2010/main" val="1122605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6A00"/>
        </a:solidFill>
        <a:effectLst/>
      </p:bgPr>
    </p:bg>
    <p:spTree>
      <p:nvGrpSpPr>
        <p:cNvPr id="1" name=""/>
        <p:cNvGrpSpPr/>
        <p:nvPr/>
      </p:nvGrpSpPr>
      <p:grpSpPr>
        <a:xfrm>
          <a:off x="0" y="0"/>
          <a:ext cx="0" cy="0"/>
          <a:chOff x="0" y="0"/>
          <a:chExt cx="0" cy="0"/>
        </a:xfrm>
      </p:grpSpPr>
      <p:grpSp>
        <p:nvGrpSpPr>
          <p:cNvPr id="7" name="Group 7"/>
          <p:cNvGrpSpPr/>
          <p:nvPr/>
        </p:nvGrpSpPr>
        <p:grpSpPr>
          <a:xfrm>
            <a:off x="-4126732" y="1348832"/>
            <a:ext cx="8253464" cy="1309890"/>
            <a:chOff x="0" y="0"/>
            <a:chExt cx="4161103" cy="660400"/>
          </a:xfrm>
          <a:solidFill>
            <a:schemeClr val="bg2"/>
          </a:solidFill>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grpSp>
        <p:nvGrpSpPr>
          <p:cNvPr id="9" name="Group 9"/>
          <p:cNvGrpSpPr/>
          <p:nvPr/>
        </p:nvGrpSpPr>
        <p:grpSpPr>
          <a:xfrm>
            <a:off x="14161268" y="1409700"/>
            <a:ext cx="8253464" cy="1309890"/>
            <a:chOff x="0" y="0"/>
            <a:chExt cx="4161103" cy="660400"/>
          </a:xfrm>
          <a:solidFill>
            <a:schemeClr val="bg2"/>
          </a:solidFill>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grpFill/>
          </p:spPr>
          <p:txBody>
            <a:bodyPr/>
            <a:lstStyle/>
            <a:p>
              <a:endParaRPr lang="en-GB"/>
            </a:p>
          </p:txBody>
        </p:sp>
      </p:grpSp>
      <p:sp>
        <p:nvSpPr>
          <p:cNvPr id="15" name="TextBox 15"/>
          <p:cNvSpPr txBox="1"/>
          <p:nvPr/>
        </p:nvSpPr>
        <p:spPr>
          <a:xfrm>
            <a:off x="4848726" y="1471979"/>
            <a:ext cx="8534400" cy="971676"/>
          </a:xfrm>
          <a:prstGeom prst="rect">
            <a:avLst/>
          </a:prstGeom>
        </p:spPr>
        <p:txBody>
          <a:bodyPr wrap="square" lIns="0" tIns="0" rIns="0" bIns="0" rtlCol="0" anchor="t">
            <a:spAutoFit/>
          </a:bodyPr>
          <a:lstStyle/>
          <a:p>
            <a:pPr lvl="0" algn="ctr" defTabSz="914400">
              <a:lnSpc>
                <a:spcPts val="8071"/>
              </a:lnSpc>
              <a:defRPr/>
            </a:pPr>
            <a:r>
              <a:rPr lang="en-US" sz="6600" b="1" i="1" spc="-485" dirty="0">
                <a:solidFill>
                  <a:srgbClr val="EEECE1"/>
                </a:solidFill>
                <a:effectLst>
                  <a:outerShdw blurRad="38100" dist="38100" dir="2700000" algn="tl">
                    <a:srgbClr val="000000">
                      <a:alpha val="43137"/>
                    </a:srgbClr>
                  </a:outerShdw>
                </a:effectLst>
                <a:latin typeface="Montserrat Ultra-Bold Italics"/>
                <a:ea typeface="Montserrat Ultra-Bold Italics"/>
                <a:cs typeface="Montserrat Ultra-Bold Italics"/>
                <a:sym typeface="Montserrat Ultra-Bold Italics"/>
              </a:rPr>
              <a:t>References</a:t>
            </a:r>
            <a:endParaRPr kumimoji="0" lang="en-US" sz="6600" b="1" i="1" u="none" strike="noStrike" kern="1200" cap="none" spc="-485" normalizeH="0" baseline="0" noProof="0" dirty="0">
              <a:ln>
                <a:noFill/>
              </a:ln>
              <a:solidFill>
                <a:srgbClr val="EEECE1"/>
              </a:solidFill>
              <a:effectLst>
                <a:outerShdw blurRad="38100" dist="38100" dir="2700000" algn="tl">
                  <a:srgbClr val="000000">
                    <a:alpha val="43137"/>
                  </a:srgbClr>
                </a:outerShdw>
              </a:effectLst>
              <a:uLnTx/>
              <a:uFillTx/>
              <a:latin typeface="Montserrat Ultra-Bold Italics"/>
              <a:ea typeface="Montserrat Ultra-Bold Italics"/>
              <a:cs typeface="Montserrat Ultra-Bold Italics"/>
              <a:sym typeface="Montserrat Ultra-Bold Italics"/>
            </a:endParaRPr>
          </a:p>
        </p:txBody>
      </p:sp>
      <p:sp>
        <p:nvSpPr>
          <p:cNvPr id="3" name="Rectangle 2"/>
          <p:cNvSpPr/>
          <p:nvPr/>
        </p:nvSpPr>
        <p:spPr>
          <a:xfrm>
            <a:off x="2667000" y="3467100"/>
            <a:ext cx="13335000" cy="5570756"/>
          </a:xfrm>
          <a:prstGeom prst="rect">
            <a:avLst/>
          </a:prstGeom>
        </p:spPr>
        <p:txBody>
          <a:bodyPr wrap="square">
            <a:spAutoFit/>
          </a:bodyPr>
          <a:lstStyle/>
          <a:p>
            <a:pPr marL="285750" indent="-285750" algn="just">
              <a:spcBef>
                <a:spcPts val="1200"/>
              </a:spcBef>
              <a:spcAft>
                <a:spcPts val="1200"/>
              </a:spcAft>
              <a:buFont typeface="Arial" panose="020B0604020202020204" pitchFamily="34" charset="0"/>
              <a:buChar char="•"/>
            </a:pP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Aidar</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Vafin</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(2022).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The Impact of Remote Work on Firm’s Profitability: Optimizing Virtual Employee Productivity and Operational Costs</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[online] Available at: https://www.researchgate.net/publication/360672212_The_Impact_of_Remote_Work_on_Firm [Accessed 18 Feb. 2026].</a:t>
            </a:r>
          </a:p>
          <a:p>
            <a:pPr marL="285750" indent="-285750" algn="just">
              <a:spcBef>
                <a:spcPts val="1200"/>
              </a:spcBef>
              <a:spcAft>
                <a:spcPts val="1200"/>
              </a:spcAft>
              <a:buFont typeface="Arial" panose="020B0604020202020204" pitchFamily="34" charset="0"/>
              <a:buChar char="•"/>
            </a:pP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Barringer</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B.R. and Ireland, R.D. (2021).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Entrepreneurship : Successfully Launching New Ventures</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6th ed. New York, </a:t>
            </a: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Ny</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Pearson.</a:t>
            </a:r>
          </a:p>
          <a:p>
            <a:pPr marL="285750" indent="-285750" algn="just">
              <a:spcBef>
                <a:spcPts val="1200"/>
              </a:spcBef>
              <a:spcAft>
                <a:spcPts val="1200"/>
              </a:spcAft>
              <a:buFont typeface="Arial" panose="020B0604020202020204" pitchFamily="34" charset="0"/>
              <a:buChar char="•"/>
            </a:pP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Belch, G.E. and Belch, M.A. (2024).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Advertising and promotion: An integrated marketing communications perspective</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13th ed. New York, </a:t>
            </a: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Ny</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Mcgraw-Hill</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Education.</a:t>
            </a:r>
          </a:p>
          <a:p>
            <a:pPr marL="285750" indent="-285750" algn="just">
              <a:spcBef>
                <a:spcPts val="1200"/>
              </a:spcBef>
              <a:spcAft>
                <a:spcPts val="1200"/>
              </a:spcAft>
              <a:buFont typeface="Arial" panose="020B0604020202020204" pitchFamily="34" charset="0"/>
              <a:buChar char="•"/>
            </a:pP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Burns, P. (2016).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Entrepreneurship and small business start-up, growth and maturity</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London Macmillan Education.</a:t>
            </a:r>
          </a:p>
          <a:p>
            <a:pPr marL="285750" indent="-285750" algn="just">
              <a:spcBef>
                <a:spcPts val="1200"/>
              </a:spcBef>
              <a:spcAft>
                <a:spcPts val="1200"/>
              </a:spcAft>
              <a:buFont typeface="Arial" panose="020B0604020202020204" pitchFamily="34" charset="0"/>
              <a:buChar char="•"/>
            </a:pP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Burns, P. (2018).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New Venture Creation : a Framework for Entrepreneurial start-ups</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2nd ed. London: Palgrave Macmillan.</a:t>
            </a:r>
          </a:p>
          <a:p>
            <a:pPr marL="285750" indent="-285750" algn="just">
              <a:spcBef>
                <a:spcPts val="1200"/>
              </a:spcBef>
              <a:spcAft>
                <a:spcPts val="1200"/>
              </a:spcAft>
              <a:buFont typeface="Arial" panose="020B0604020202020204" pitchFamily="34" charset="0"/>
              <a:buChar char="•"/>
            </a:pP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Greendesk</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(2025). </a:t>
            </a:r>
            <a:r>
              <a:rPr lang="en-US" sz="1400" i="1" dirty="0" err="1">
                <a:solidFill>
                  <a:schemeClr val="bg1"/>
                </a:solidFill>
                <a:latin typeface="Arial" panose="020B0604020202020204" pitchFamily="34" charset="0"/>
                <a:ea typeface="Times New Roman" panose="02020603050405020304" pitchFamily="18" charset="0"/>
                <a:cs typeface="Arial" panose="020B0604020202020204" pitchFamily="34" charset="0"/>
              </a:rPr>
              <a:t>Greendesk</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 — Offices and Co-Working Spaces for Rent in Brooklyn NY and LIC</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[online] Green Desk. Available at: https://greendesk.com/ [Accessed 17 Feb. 2026].</a:t>
            </a:r>
          </a:p>
          <a:p>
            <a:pPr marL="285750" indent="-285750" algn="just">
              <a:spcBef>
                <a:spcPts val="1200"/>
              </a:spcBef>
              <a:spcAft>
                <a:spcPts val="1200"/>
              </a:spcAft>
              <a:buFont typeface="Arial" panose="020B0604020202020204" pitchFamily="34" charset="0"/>
              <a:buChar char="•"/>
            </a:pP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Handke</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L., </a:t>
            </a: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Aldana</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A., Costa, P.L. and O’Neill, T.A. (2024). Hybrid Teamwork: What We Know and Where We Can Go From Here.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Small Group Research</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55(5). </a:t>
            </a:r>
            <a:r>
              <a:rPr lang="en-US" sz="1400" dirty="0" err="1">
                <a:solidFill>
                  <a:schemeClr val="bg1"/>
                </a:solidFill>
                <a:latin typeface="Arial" panose="020B0604020202020204" pitchFamily="34" charset="0"/>
                <a:ea typeface="Times New Roman" panose="02020603050405020304" pitchFamily="18" charset="0"/>
                <a:cs typeface="Arial" panose="020B0604020202020204" pitchFamily="34" charset="0"/>
              </a:rPr>
              <a:t>doi:https</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://doi.org/10.1177/10464964241279078.</a:t>
            </a:r>
          </a:p>
          <a:p>
            <a:pPr marL="285750" indent="-285750" algn="just">
              <a:spcBef>
                <a:spcPts val="1200"/>
              </a:spcBef>
              <a:spcAft>
                <a:spcPts val="1200"/>
              </a:spcAft>
              <a:buFont typeface="Arial" panose="020B0604020202020204" pitchFamily="34" charset="0"/>
              <a:buChar char="•"/>
            </a:pP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Information Commissioner's Office (2023).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Data protection and workers’ health information</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[online] ico.org.uk. Available at: https://ico.org.uk/for-organisations/uk-gdpr-guidance-and-resources/employment/information-about-workers-health/data-protection-and-workers-health-information/ [Accessed 18 Feb. 2026].</a:t>
            </a:r>
          </a:p>
          <a:p>
            <a:pPr marL="285750" indent="-285750" algn="just">
              <a:spcBef>
                <a:spcPts val="1200"/>
              </a:spcBef>
              <a:spcAft>
                <a:spcPts val="1200"/>
              </a:spcAft>
              <a:buFont typeface="Arial" panose="020B0604020202020204" pitchFamily="34" charset="0"/>
              <a:buChar char="•"/>
            </a:pP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Kotler, P. and Armstrong, G. (2018). </a:t>
            </a:r>
            <a:r>
              <a:rPr lang="en-US" sz="1400" i="1" dirty="0">
                <a:solidFill>
                  <a:schemeClr val="bg1"/>
                </a:solidFill>
                <a:latin typeface="Arial" panose="020B0604020202020204" pitchFamily="34" charset="0"/>
                <a:ea typeface="Times New Roman" panose="02020603050405020304" pitchFamily="18" charset="0"/>
                <a:cs typeface="Arial" panose="020B0604020202020204" pitchFamily="34" charset="0"/>
              </a:rPr>
              <a:t>Principles of marketing</a:t>
            </a:r>
            <a:r>
              <a:rPr lang="en-US" sz="1400" dirty="0">
                <a:solidFill>
                  <a:schemeClr val="bg1"/>
                </a:solidFill>
                <a:latin typeface="Arial" panose="020B0604020202020204" pitchFamily="34" charset="0"/>
                <a:ea typeface="Times New Roman" panose="02020603050405020304" pitchFamily="18" charset="0"/>
                <a:cs typeface="Arial" panose="020B0604020202020204" pitchFamily="34" charset="0"/>
              </a:rPr>
              <a:t>. Singapore: Pearson/Prentice-Hall </a:t>
            </a:r>
            <a:endParaRPr lang="en-US"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26919094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2155</Words>
  <Application>Microsoft Office PowerPoint</Application>
  <PresentationFormat>Custom</PresentationFormat>
  <Paragraphs>122</Paragraphs>
  <Slides>9</Slides>
  <Notes>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9</vt:i4>
      </vt:variant>
    </vt:vector>
  </HeadingPairs>
  <TitlesOfParts>
    <vt:vector size="19" baseType="lpstr">
      <vt:lpstr>Wingdings</vt:lpstr>
      <vt:lpstr>Montserrat Ultra-Bold Italics</vt:lpstr>
      <vt:lpstr>Trebuchet MS</vt:lpstr>
      <vt:lpstr>Arial</vt:lpstr>
      <vt:lpstr>Times New Roman</vt:lpstr>
      <vt:lpstr>Calibri</vt:lpstr>
      <vt:lpstr>Montserrat Ultra-Bold</vt:lpstr>
      <vt:lpstr>Montserrat</vt:lpstr>
      <vt:lpstr>Berlin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2026-01-06T15:31:30Z</dcterms:created>
  <dcterms:modified xsi:type="dcterms:W3CDTF">2026-02-28T14:49:11Z</dcterms:modified>
  <dc:identifier/>
</cp:coreProperties>
</file>