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7"/>
  </p:notesMasterIdLst>
  <p:handoutMasterIdLst>
    <p:handoutMasterId r:id="rId18"/>
  </p:handoutMasterIdLst>
  <p:sldIdLst>
    <p:sldId id="256" r:id="rId4"/>
    <p:sldId id="258" r:id="rId5"/>
    <p:sldId id="257" r:id="rId6"/>
    <p:sldId id="260" r:id="rId7"/>
    <p:sldId id="287" r:id="rId8"/>
    <p:sldId id="262" r:id="rId9"/>
    <p:sldId id="296" r:id="rId10"/>
    <p:sldId id="288" r:id="rId11"/>
    <p:sldId id="291" r:id="rId12"/>
    <p:sldId id="295" r:id="rId13"/>
    <p:sldId id="289" r:id="rId14"/>
    <p:sldId id="293" r:id="rId15"/>
    <p:sldId id="285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1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Vertical</a:t>
            </a:r>
            <a:r>
              <a:rPr lang="en-GB" baseline="0" dirty="0"/>
              <a:t> alignment: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CSS Flexbox</a:t>
            </a:r>
            <a:r>
              <a:rPr lang="en-GB" baseline="0" dirty="0"/>
              <a:t> align-items: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1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cssref/css3_pr_align-items.as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3schools.com/cssref/css3_pr_justify-content.asp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1: Application Development (</a:t>
            </a:r>
            <a:r>
              <a:rPr lang="en-GB" dirty="0" err="1"/>
              <a:t>AppDev</a:t>
            </a:r>
            <a:r>
              <a:rPr lang="en-GB" dirty="0"/>
              <a:t>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01-Oct-2018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Overview of Module</a:t>
            </a:r>
          </a:p>
          <a:p>
            <a:r>
              <a:rPr lang="en-GB" dirty="0"/>
              <a:t>HTML and CSS Recap</a:t>
            </a:r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aim of this module is to provide you with a systematic understanding of the concepts underlying the implementation of </a:t>
            </a:r>
            <a:r>
              <a:rPr lang="en-GB" b="1" dirty="0"/>
              <a:t>interactive web, games, desktop or mobile experiences</a:t>
            </a:r>
            <a:r>
              <a:rPr lang="en-GB" dirty="0"/>
              <a:t>.</a:t>
            </a:r>
          </a:p>
          <a:p>
            <a:r>
              <a:rPr lang="en-GB" dirty="0"/>
              <a:t>The module will focus on web applications and will cover two main areas:</a:t>
            </a:r>
          </a:p>
          <a:p>
            <a:pPr lvl="1"/>
            <a:r>
              <a:rPr lang="en-GB" dirty="0"/>
              <a:t>Client-side Responsive Web Development</a:t>
            </a:r>
          </a:p>
          <a:p>
            <a:pPr lvl="1"/>
            <a:r>
              <a:rPr lang="en-GB" dirty="0"/>
              <a:t>Server-side Web Development with Microsoft ASP.NET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0"/>
            <a:ext cx="2857899" cy="16747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463" y="4869160"/>
            <a:ext cx="23622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100% Coursework</a:t>
            </a:r>
          </a:p>
          <a:p>
            <a:pPr lvl="1"/>
            <a:r>
              <a:rPr lang="en-GB" dirty="0"/>
              <a:t>Coursework 1</a:t>
            </a:r>
          </a:p>
          <a:p>
            <a:pPr lvl="2"/>
            <a:r>
              <a:rPr lang="en-GB" dirty="0"/>
              <a:t>Hand out:	October 2018</a:t>
            </a:r>
          </a:p>
          <a:p>
            <a:pPr lvl="2"/>
            <a:r>
              <a:rPr lang="en-GB" dirty="0"/>
              <a:t>Hand in:	December 2018</a:t>
            </a:r>
          </a:p>
          <a:p>
            <a:pPr lvl="1"/>
            <a:r>
              <a:rPr lang="en-GB" dirty="0"/>
              <a:t>Coursework 2</a:t>
            </a:r>
          </a:p>
          <a:p>
            <a:pPr lvl="2"/>
            <a:r>
              <a:rPr lang="en-GB" dirty="0"/>
              <a:t>Hand out:	February 2019</a:t>
            </a:r>
          </a:p>
          <a:p>
            <a:pPr lvl="2"/>
            <a:r>
              <a:rPr lang="en-GB" dirty="0"/>
              <a:t>Hand in:	April/May 2019</a:t>
            </a:r>
          </a:p>
        </p:txBody>
      </p:sp>
    </p:spTree>
    <p:extLst>
      <p:ext uri="{BB962C8B-B14F-4D97-AF65-F5344CB8AC3E}">
        <p14:creationId xmlns:p14="http://schemas.microsoft.com/office/powerpoint/2010/main" val="365399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Materials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Books</a:t>
            </a:r>
          </a:p>
          <a:p>
            <a:pPr lvl="1"/>
            <a:r>
              <a:rPr lang="en-GB" dirty="0"/>
              <a:t>The reading list is available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on </a:t>
            </a:r>
            <a:r>
              <a:rPr lang="en-GB" dirty="0">
                <a:hlinkClick r:id="rId2"/>
              </a:rPr>
              <a:t>Moodle</a:t>
            </a:r>
            <a:r>
              <a:rPr lang="en-GB" dirty="0"/>
              <a:t> under the reading materials section.</a:t>
            </a:r>
          </a:p>
          <a:p>
            <a:r>
              <a:rPr lang="en-GB" dirty="0"/>
              <a:t>Online Resources</a:t>
            </a:r>
          </a:p>
          <a:p>
            <a:pPr lvl="1"/>
            <a:r>
              <a:rPr lang="en-GB" dirty="0"/>
              <a:t>A list of online resources is also available on Moodle in the sidebar.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16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Application Development</a:t>
            </a:r>
          </a:p>
        </p:txBody>
      </p:sp>
    </p:spTree>
    <p:extLst>
      <p:ext uri="{BB962C8B-B14F-4D97-AF65-F5344CB8AC3E}">
        <p14:creationId xmlns:p14="http://schemas.microsoft.com/office/powerpoint/2010/main" val="159278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31BB1BE-81D2-4EBE-B9C7-E33E12A8E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HTML and CSS Recap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3511175F-430E-46D8-B4A3-5F4511AB9D5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Log on to Moodle for the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5767DD6-0E49-49D4-A950-4289B6BB14E5}"/>
              </a:ext>
            </a:extLst>
          </p:cNvPr>
          <p:cNvSpPr/>
          <p:nvPr/>
        </p:nvSpPr>
        <p:spPr>
          <a:xfrm>
            <a:off x="3226158" y="2924944"/>
            <a:ext cx="29263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Test </a:t>
            </a:r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sym typeface="Wingdings" panose="05000000000000000000" pitchFamily="2" charset="2"/>
              </a:rPr>
              <a:t></a:t>
            </a:r>
            <a:endParaRPr lang="en-US" sz="7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725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7AA2C180-0FE7-465C-B6BC-AB2F5F3EE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 Basic Usage Recap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62C290C1-7AA9-4264-9A83-CE74A5A2D2A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Popular framework for building responsive, mobile-first website.</a:t>
            </a:r>
          </a:p>
          <a:p>
            <a:r>
              <a:rPr lang="en-GB" dirty="0"/>
              <a:t>Uses a grid system based on 12-columns.</a:t>
            </a:r>
          </a:p>
          <a:p>
            <a:r>
              <a:rPr lang="en-GB" dirty="0"/>
              <a:t>You </a:t>
            </a:r>
            <a:r>
              <a:rPr lang="en-GB" dirty="0" smtClean="0"/>
              <a:t>build your web page content using the grid classes:</a:t>
            </a:r>
            <a:endParaRPr lang="en-GB" dirty="0"/>
          </a:p>
          <a:p>
            <a:pPr lvl="1"/>
            <a:r>
              <a:rPr lang="en-GB" b="1" dirty="0"/>
              <a:t>Container classes</a:t>
            </a:r>
            <a:r>
              <a:rPr lang="en-GB" dirty="0"/>
              <a:t>, representing the </a:t>
            </a:r>
            <a:r>
              <a:rPr lang="en-GB" b="1" dirty="0"/>
              <a:t>grid</a:t>
            </a:r>
          </a:p>
          <a:p>
            <a:pPr lvl="1"/>
            <a:r>
              <a:rPr lang="en-GB" b="1" dirty="0"/>
              <a:t>Row classes</a:t>
            </a:r>
          </a:p>
          <a:p>
            <a:pPr lvl="1"/>
            <a:r>
              <a:rPr lang="en-GB" b="1" dirty="0"/>
              <a:t>Column (col) classes</a:t>
            </a:r>
          </a:p>
        </p:txBody>
      </p:sp>
    </p:spTree>
    <p:extLst>
      <p:ext uri="{BB962C8B-B14F-4D97-AF65-F5344CB8AC3E}">
        <p14:creationId xmlns:p14="http://schemas.microsoft.com/office/powerpoint/2010/main" val="321838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 Grid: Containers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Containers</a:t>
            </a:r>
            <a:r>
              <a:rPr lang="en-GB" dirty="0"/>
              <a:t> are the most basic element in Bootstrap.</a:t>
            </a:r>
          </a:p>
          <a:p>
            <a:pPr lvl="1"/>
            <a:r>
              <a:rPr lang="en-GB" dirty="0"/>
              <a:t>Rows and columns, as well as nested grids, are nested inside containers.</a:t>
            </a:r>
          </a:p>
          <a:p>
            <a:r>
              <a:rPr lang="en-GB" dirty="0"/>
              <a:t>Two classes for containers:</a:t>
            </a:r>
          </a:p>
          <a:p>
            <a:pPr lvl="1"/>
            <a:r>
              <a:rPr lang="en-GB" b="1" dirty="0"/>
              <a:t>.container</a:t>
            </a:r>
            <a:r>
              <a:rPr lang="en-GB" dirty="0"/>
              <a:t>: a fixed width grid centred by default (constrains the grid width to max value).</a:t>
            </a:r>
          </a:p>
          <a:p>
            <a:pPr marL="1097280" lvl="3" indent="0">
              <a:buNone/>
            </a:pP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="container"&gt;</a:t>
            </a:r>
            <a:endParaRPr lang="en-GB" dirty="0"/>
          </a:p>
          <a:p>
            <a:pPr lvl="1"/>
            <a:r>
              <a:rPr lang="en-GB" b="1" dirty="0"/>
              <a:t>.container-fluid</a:t>
            </a:r>
            <a:r>
              <a:rPr lang="en-GB" dirty="0"/>
              <a:t>: a 100% full width grid.</a:t>
            </a:r>
          </a:p>
          <a:p>
            <a:pPr marL="1097280" lvl="3" indent="0">
              <a:buNone/>
            </a:pP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="container-fluid"&gt;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579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 Grid: Rows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 fontScale="92500"/>
          </a:bodyPr>
          <a:lstStyle/>
          <a:p>
            <a:r>
              <a:rPr lang="en-GB" b="1" dirty="0"/>
              <a:t>Rows</a:t>
            </a:r>
            <a:r>
              <a:rPr lang="en-GB" dirty="0"/>
              <a:t> come next and the CSS class is </a:t>
            </a:r>
            <a:r>
              <a:rPr lang="en-GB" b="1" dirty="0"/>
              <a:t>.row</a:t>
            </a:r>
          </a:p>
          <a:p>
            <a:pPr lvl="1"/>
            <a:r>
              <a:rPr lang="en-GB" dirty="0"/>
              <a:t>They contain columns to visually align your content.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6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6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6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="row"&gt;</a:t>
            </a:r>
            <a:endParaRPr lang="en-GB" dirty="0"/>
          </a:p>
          <a:p>
            <a:r>
              <a:rPr lang="en-GB" dirty="0"/>
              <a:t>Flexbox alignment properties can be applied to the element with the row class to align content:</a:t>
            </a:r>
          </a:p>
          <a:p>
            <a:pPr lvl="1"/>
            <a:r>
              <a:rPr lang="en-GB" b="1" dirty="0"/>
              <a:t>Vertical alignment</a:t>
            </a:r>
            <a:r>
              <a:rPr lang="en-GB" dirty="0"/>
              <a:t>: use flexbox’s </a:t>
            </a:r>
            <a:r>
              <a:rPr lang="en-GB" dirty="0">
                <a:hlinkClick r:id="rId3"/>
              </a:rPr>
              <a:t>align-items</a:t>
            </a:r>
            <a:r>
              <a:rPr lang="en-GB" dirty="0"/>
              <a:t> properties – </a:t>
            </a:r>
            <a:r>
              <a:rPr lang="en-GB" dirty="0" err="1"/>
              <a:t>stretch|center|flex-start|flex-end|baseline</a:t>
            </a:r>
            <a:endParaRPr lang="en-GB" dirty="0"/>
          </a:p>
          <a:p>
            <a:pPr marL="1143000" lvl="3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="row align-items-</a:t>
            </a:r>
            <a:r>
              <a:rPr lang="en-GB" sz="21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center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endParaRPr lang="en-GB" dirty="0"/>
          </a:p>
          <a:p>
            <a:pPr lvl="1"/>
            <a:r>
              <a:rPr lang="en-GB" b="1" dirty="0"/>
              <a:t>Horizontal alignment</a:t>
            </a:r>
            <a:r>
              <a:rPr lang="en-GB" dirty="0"/>
              <a:t>: use flexbox’s </a:t>
            </a:r>
            <a:r>
              <a:rPr lang="en-GB" dirty="0">
                <a:hlinkClick r:id="rId4"/>
              </a:rPr>
              <a:t>justify-content</a:t>
            </a:r>
            <a:r>
              <a:rPr lang="en-GB" dirty="0"/>
              <a:t> properties – </a:t>
            </a:r>
            <a:r>
              <a:rPr lang="en-GB" dirty="0" err="1"/>
              <a:t>flex-start|flex-end|center|space-between|space-around</a:t>
            </a:r>
            <a:endParaRPr lang="en-GB" dirty="0"/>
          </a:p>
          <a:p>
            <a:pPr marL="1143000" lvl="3" indent="0">
              <a:buNone/>
            </a:pP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="row justify-content-end"&gt;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579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 Grid: Columns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Content is placed within </a:t>
            </a:r>
            <a:r>
              <a:rPr lang="en-GB" b="1" dirty="0"/>
              <a:t>Columns</a:t>
            </a:r>
            <a:r>
              <a:rPr lang="en-GB" dirty="0"/>
              <a:t>.</a:t>
            </a:r>
          </a:p>
          <a:p>
            <a:r>
              <a:rPr lang="en-GB" dirty="0"/>
              <a:t>Use the columns classes </a:t>
            </a:r>
            <a:r>
              <a:rPr lang="en-GB" b="1" dirty="0"/>
              <a:t>.col-size-n</a:t>
            </a:r>
            <a:r>
              <a:rPr lang="en-GB" dirty="0"/>
              <a:t> for HTML elements with content.</a:t>
            </a:r>
          </a:p>
          <a:p>
            <a:pPr lvl="1"/>
            <a:r>
              <a:rPr lang="en-GB" b="1" dirty="0"/>
              <a:t>size</a:t>
            </a:r>
            <a:r>
              <a:rPr lang="en-GB" dirty="0"/>
              <a:t>: the breakpoint size: </a:t>
            </a:r>
            <a:r>
              <a:rPr lang="en-GB" dirty="0" err="1"/>
              <a:t>sm</a:t>
            </a:r>
            <a:r>
              <a:rPr lang="en-GB" dirty="0"/>
              <a:t>, md, </a:t>
            </a:r>
            <a:r>
              <a:rPr lang="en-GB" dirty="0" err="1"/>
              <a:t>lg</a:t>
            </a:r>
            <a:r>
              <a:rPr lang="en-GB" dirty="0"/>
              <a:t>, xl (no size for the smallest/default i.e. .col-n)</a:t>
            </a:r>
          </a:p>
          <a:p>
            <a:pPr lvl="1"/>
            <a:r>
              <a:rPr lang="en-GB" b="1" dirty="0"/>
              <a:t>n</a:t>
            </a:r>
            <a:r>
              <a:rPr lang="en-GB" dirty="0"/>
              <a:t>: the number of columns to span</a:t>
            </a:r>
          </a:p>
          <a:p>
            <a:r>
              <a:rPr lang="en-GB" dirty="0"/>
              <a:t>For today’s exercise, we will simply be using the default </a:t>
            </a:r>
            <a:r>
              <a:rPr lang="en-GB" b="1" dirty="0"/>
              <a:t>.col-n</a:t>
            </a:r>
            <a:r>
              <a:rPr lang="en-GB" dirty="0"/>
              <a:t> as we did last year.</a:t>
            </a:r>
          </a:p>
          <a:p>
            <a:pPr marL="685800" lvl="2" indent="0">
              <a:buNone/>
            </a:pP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="col-12"&gt;</a:t>
            </a:r>
            <a:r>
              <a:rPr lang="en-GB" sz="2400" dirty="0">
                <a:highlight>
                  <a:srgbClr val="FFFFFF"/>
                </a:highlight>
                <a:latin typeface="Consolas" panose="020B0609020204030204" pitchFamily="49" charset="0"/>
              </a:rPr>
              <a:t>Content…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4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4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403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599599-80C8-4C7B-BD9B-FBA6F84B4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900" dirty="0"/>
              <a:t>Bootstrap 4 Grid Layout</a:t>
            </a:r>
            <a:r>
              <a:rPr lang="en-GB" dirty="0"/>
              <a:t/>
            </a:r>
            <a:br>
              <a:rPr lang="en-GB" dirty="0"/>
            </a:br>
            <a:r>
              <a:rPr lang="en-GB" sz="3100" dirty="0"/>
              <a:t>Basic usage, non-responsive</a:t>
            </a: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52BB9437-2FAD-4603-A1E4-332F9CDFAD63}"/>
              </a:ext>
            </a:extLst>
          </p:cNvPr>
          <p:cNvGraphicFramePr>
            <a:graphicFrameLocks noGrp="1"/>
          </p:cNvGraphicFramePr>
          <p:nvPr/>
        </p:nvGraphicFramePr>
        <p:xfrm>
          <a:off x="612775" y="1600200"/>
          <a:ext cx="81534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xmlns="" val="333921238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352358518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424587494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37470464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408105229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201692344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11639865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410489757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140042277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28567448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378104636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xmlns="" val="1744806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6400058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B55EE895-FA92-4874-8D20-9809EBC829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457035"/>
              </p:ext>
            </p:extLst>
          </p:nvPr>
        </p:nvGraphicFramePr>
        <p:xfrm>
          <a:off x="612648" y="2250025"/>
          <a:ext cx="8153400" cy="386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17800">
                  <a:extLst>
                    <a:ext uri="{9D8B030D-6E8A-4147-A177-3AD203B41FA5}">
                      <a16:colId xmlns:a16="http://schemas.microsoft.com/office/drawing/2014/main" xmlns="" val="1058157852"/>
                    </a:ext>
                  </a:extLst>
                </a:gridCol>
                <a:gridCol w="5435600">
                  <a:extLst>
                    <a:ext uri="{9D8B030D-6E8A-4147-A177-3AD203B41FA5}">
                      <a16:colId xmlns:a16="http://schemas.microsoft.com/office/drawing/2014/main" xmlns="" val="22522825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39386203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="col-12"&gt;&lt;/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>
                        <a:highlight>
                          <a:srgbClr val="FFFFFF"/>
                        </a:highlight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7650069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24693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="col-4"&gt;&lt;/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endParaRPr lang="en-GB" sz="1800" dirty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endParaRPr lang="en-GB" sz="1800" dirty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="col-8"&gt;&lt;/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711930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5697117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3246215"/>
                  </a:ext>
                </a:extLst>
              </a:tr>
            </a:tbl>
          </a:graphicData>
        </a:graphic>
      </p:graphicFrame>
      <p:sp>
        <p:nvSpPr>
          <p:cNvPr id="10" name="Right Brace 9">
            <a:extLst>
              <a:ext uri="{FF2B5EF4-FFF2-40B4-BE49-F238E27FC236}">
                <a16:creationId xmlns:a16="http://schemas.microsoft.com/office/drawing/2014/main" xmlns="" id="{A09A8C43-AA4E-490E-9019-3BB5C93E629F}"/>
              </a:ext>
            </a:extLst>
          </p:cNvPr>
          <p:cNvSpPr/>
          <p:nvPr/>
        </p:nvSpPr>
        <p:spPr>
          <a:xfrm>
            <a:off x="8388424" y="2420888"/>
            <a:ext cx="504056" cy="35283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" lIns="1152000" rtlCol="0" anchor="ctr"/>
          <a:lstStyle/>
          <a:p>
            <a:pPr algn="ctr"/>
            <a:r>
              <a:rPr lang="en-GB" b="1" dirty="0"/>
              <a:t>Grid</a:t>
            </a:r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xmlns="" id="{6C9FDF10-C80E-48F6-AA63-1CB226380736}"/>
              </a:ext>
            </a:extLst>
          </p:cNvPr>
          <p:cNvSpPr/>
          <p:nvPr/>
        </p:nvSpPr>
        <p:spPr>
          <a:xfrm>
            <a:off x="7668344" y="2698502"/>
            <a:ext cx="504056" cy="80250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" lIns="1152000" rtlCol="0" anchor="ctr"/>
          <a:lstStyle/>
          <a:p>
            <a:pPr algn="ctr"/>
            <a:r>
              <a:rPr lang="en-GB" b="1" dirty="0"/>
              <a:t>Row 1</a:t>
            </a:r>
          </a:p>
        </p:txBody>
      </p:sp>
      <p:sp>
        <p:nvSpPr>
          <p:cNvPr id="13" name="Right Brace 12">
            <a:extLst>
              <a:ext uri="{FF2B5EF4-FFF2-40B4-BE49-F238E27FC236}">
                <a16:creationId xmlns:a16="http://schemas.microsoft.com/office/drawing/2014/main" xmlns="" id="{22F69C76-E70F-440E-B68C-FADD7CA06A0D}"/>
              </a:ext>
            </a:extLst>
          </p:cNvPr>
          <p:cNvSpPr/>
          <p:nvPr/>
        </p:nvSpPr>
        <p:spPr>
          <a:xfrm>
            <a:off x="7668344" y="3602156"/>
            <a:ext cx="504056" cy="198708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" lIns="1152000" rtlCol="0" anchor="ctr"/>
          <a:lstStyle/>
          <a:p>
            <a:pPr algn="ctr"/>
            <a:r>
              <a:rPr lang="en-GB" b="1" dirty="0"/>
              <a:t>Row 2</a:t>
            </a:r>
          </a:p>
        </p:txBody>
      </p:sp>
      <p:sp>
        <p:nvSpPr>
          <p:cNvPr id="14" name="Right Brace 13">
            <a:extLst>
              <a:ext uri="{FF2B5EF4-FFF2-40B4-BE49-F238E27FC236}">
                <a16:creationId xmlns:a16="http://schemas.microsoft.com/office/drawing/2014/main" xmlns="" id="{56A9E755-8148-45E4-82EF-DB7A39B97664}"/>
              </a:ext>
            </a:extLst>
          </p:cNvPr>
          <p:cNvSpPr/>
          <p:nvPr/>
        </p:nvSpPr>
        <p:spPr>
          <a:xfrm rot="5400000">
            <a:off x="1835696" y="3875617"/>
            <a:ext cx="504056" cy="194421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none" lIns="1152000" rtlCol="0" anchor="ctr"/>
          <a:lstStyle/>
          <a:p>
            <a:pPr algn="ctr"/>
            <a:r>
              <a:rPr lang="en-GB" b="1" dirty="0"/>
              <a:t>Row 2, Column 1</a:t>
            </a:r>
          </a:p>
        </p:txBody>
      </p:sp>
      <p:sp>
        <p:nvSpPr>
          <p:cNvPr id="15" name="Right Brace 14">
            <a:extLst>
              <a:ext uri="{FF2B5EF4-FFF2-40B4-BE49-F238E27FC236}">
                <a16:creationId xmlns:a16="http://schemas.microsoft.com/office/drawing/2014/main" xmlns="" id="{C103E608-66ED-4445-94F5-B7B958932CC0}"/>
              </a:ext>
            </a:extLst>
          </p:cNvPr>
          <p:cNvSpPr/>
          <p:nvPr/>
        </p:nvSpPr>
        <p:spPr>
          <a:xfrm rot="5400000">
            <a:off x="4239786" y="3875617"/>
            <a:ext cx="504056" cy="194421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none" lIns="1152000" rtlCol="0" anchor="ctr"/>
          <a:lstStyle/>
          <a:p>
            <a:pPr algn="ctr"/>
            <a:r>
              <a:rPr lang="en-GB" b="1" dirty="0"/>
              <a:t>Row 2, Column 2</a:t>
            </a:r>
          </a:p>
        </p:txBody>
      </p:sp>
      <p:sp>
        <p:nvSpPr>
          <p:cNvPr id="17" name="Right Brace 16">
            <a:extLst>
              <a:ext uri="{FF2B5EF4-FFF2-40B4-BE49-F238E27FC236}">
                <a16:creationId xmlns:a16="http://schemas.microsoft.com/office/drawing/2014/main" xmlns="" id="{63817059-43A2-4C48-9081-8C6541B1CF15}"/>
              </a:ext>
            </a:extLst>
          </p:cNvPr>
          <p:cNvSpPr/>
          <p:nvPr/>
        </p:nvSpPr>
        <p:spPr>
          <a:xfrm>
            <a:off x="5580112" y="2924944"/>
            <a:ext cx="504056" cy="36004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horz" wrap="none" lIns="2484000" rtlCol="0" anchor="ctr"/>
          <a:lstStyle/>
          <a:p>
            <a:pPr algn="ctr"/>
            <a:r>
              <a:rPr lang="en-GB" b="1" dirty="0"/>
              <a:t>Row 1, Column1</a:t>
            </a:r>
          </a:p>
        </p:txBody>
      </p:sp>
    </p:spTree>
    <p:extLst>
      <p:ext uri="{BB962C8B-B14F-4D97-AF65-F5344CB8AC3E}">
        <p14:creationId xmlns:p14="http://schemas.microsoft.com/office/powerpoint/2010/main" val="422714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67358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10541</TotalTime>
  <Words>521</Words>
  <Application>Microsoft Office PowerPoint</Application>
  <PresentationFormat>On-screen Show (4:3)</PresentationFormat>
  <Paragraphs>98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Introduction</vt:lpstr>
      <vt:lpstr>Today’s Lecture</vt:lpstr>
      <vt:lpstr>Module Aim</vt:lpstr>
      <vt:lpstr>Module Assessment</vt:lpstr>
      <vt:lpstr>Reading Materials</vt:lpstr>
      <vt:lpstr>Application Development</vt:lpstr>
      <vt:lpstr>HTML and CSS Recap</vt:lpstr>
      <vt:lpstr>Bootstrap Basic Usage Recap</vt:lpstr>
      <vt:lpstr>Bootstrap Grid: Containers</vt:lpstr>
      <vt:lpstr>Bootstrap Grid: Rows</vt:lpstr>
      <vt:lpstr>Bootstrap Grid: Columns</vt:lpstr>
      <vt:lpstr>Bootstrap 4 Grid Layout Basic usage, non-responsive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1249</cp:revision>
  <cp:lastPrinted>2014-09-29T16:21:25Z</cp:lastPrinted>
  <dcterms:created xsi:type="dcterms:W3CDTF">2013-09-18T07:00:31Z</dcterms:created>
  <dcterms:modified xsi:type="dcterms:W3CDTF">2018-10-02T11:46:53Z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