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17.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3.xml" ContentType="application/vnd.openxmlformats-officedocument.themeOverr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83" r:id="rId2"/>
    <p:sldId id="284" r:id="rId3"/>
    <p:sldId id="286" r:id="rId4"/>
    <p:sldId id="285" r:id="rId5"/>
    <p:sldId id="287" r:id="rId6"/>
    <p:sldId id="257" r:id="rId7"/>
    <p:sldId id="295" r:id="rId8"/>
    <p:sldId id="296" r:id="rId9"/>
    <p:sldId id="290" r:id="rId10"/>
    <p:sldId id="289" r:id="rId11"/>
    <p:sldId id="291" r:id="rId12"/>
    <p:sldId id="298" r:id="rId13"/>
    <p:sldId id="292" r:id="rId14"/>
    <p:sldId id="294" r:id="rId15"/>
    <p:sldId id="293" r:id="rId16"/>
    <p:sldId id="288" r:id="rId17"/>
    <p:sldId id="300" r:id="rId18"/>
    <p:sldId id="297" r:id="rId19"/>
    <p:sldId id="267" r:id="rId20"/>
    <p:sldId id="30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5" d="100"/>
          <a:sy n="75" d="100"/>
        </p:scale>
        <p:origin x="28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GB"/>
              <a:t>County</a:t>
            </a:r>
            <a:r>
              <a:rPr lang="en-GB" baseline="0"/>
              <a:t> Participation Data</a:t>
            </a:r>
            <a:endParaRPr lang="en-GB"/>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1-5B8B-448C-8A06-633CD581A5FA}"/>
              </c:ext>
            </c:extLst>
          </c:dPt>
          <c:dPt>
            <c:idx val="1"/>
            <c:bubble3D val="0"/>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3-5B8B-448C-8A06-633CD581A5FA}"/>
              </c:ext>
            </c:extLst>
          </c:dPt>
          <c:dPt>
            <c:idx val="2"/>
            <c:bubble3D val="0"/>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5-5B8B-448C-8A06-633CD581A5FA}"/>
              </c:ext>
            </c:extLst>
          </c:dPt>
          <c:dPt>
            <c:idx val="3"/>
            <c:bubble3D val="0"/>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extLst>
              <c:ext xmlns:c16="http://schemas.microsoft.com/office/drawing/2014/chart" uri="{C3380CC4-5D6E-409C-BE32-E72D297353CC}">
                <c16:uniqueId val="{00000007-5B8B-448C-8A06-633CD581A5FA}"/>
              </c:ext>
            </c:extLst>
          </c:dPt>
          <c:dLbls>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Sheet1!$A$1:$D$3</c:f>
              <c:strCache>
                <c:ptCount val="4"/>
                <c:pt idx="0">
                  <c:v>Pembrokeshire</c:v>
                </c:pt>
                <c:pt idx="1">
                  <c:v>Carmarthenshire</c:v>
                </c:pt>
                <c:pt idx="2">
                  <c:v>Ceredigion</c:v>
                </c:pt>
                <c:pt idx="3">
                  <c:v>Total</c:v>
                </c:pt>
              </c:strCache>
            </c:strRef>
          </c:cat>
          <c:val>
            <c:numRef>
              <c:f>Sheet1!$A$4:$D$4</c:f>
              <c:numCache>
                <c:formatCode>General</c:formatCode>
                <c:ptCount val="4"/>
                <c:pt idx="0">
                  <c:v>17</c:v>
                </c:pt>
                <c:pt idx="1">
                  <c:v>36</c:v>
                </c:pt>
                <c:pt idx="2">
                  <c:v>9</c:v>
                </c:pt>
                <c:pt idx="3">
                  <c:v>62</c:v>
                </c:pt>
              </c:numCache>
            </c:numRef>
          </c:val>
          <c:extLst>
            <c:ext xmlns:c16="http://schemas.microsoft.com/office/drawing/2014/chart" uri="{C3380CC4-5D6E-409C-BE32-E72D297353CC}">
              <c16:uniqueId val="{00000008-5B8B-448C-8A06-633CD581A5FA}"/>
            </c:ext>
          </c:extLst>
        </c:ser>
        <c:dLbls>
          <c:dLblPos val="outEnd"/>
          <c:showLegendKey val="0"/>
          <c:showVal val="0"/>
          <c:showCatName val="0"/>
          <c:showSerName val="0"/>
          <c:showPercent val="1"/>
          <c:showBubbleSize val="0"/>
          <c:showLeaderLines val="1"/>
        </c:dLbls>
      </c:pie3DChart>
      <c:spPr>
        <a:noFill/>
        <a:ln>
          <a:noFill/>
        </a:ln>
        <a:effectLst/>
      </c:spPr>
    </c:plotArea>
    <c:legend>
      <c:legendPos val="b"/>
      <c:layout>
        <c:manualLayout>
          <c:xMode val="edge"/>
          <c:yMode val="edge"/>
          <c:x val="0.22955533204582029"/>
          <c:y val="0.87843778392233229"/>
          <c:w val="0.54088933590835941"/>
          <c:h val="0.12156221607766761"/>
        </c:manualLayout>
      </c:layout>
      <c:overlay val="0"/>
      <c:spPr>
        <a:noFill/>
        <a:ln>
          <a:noFill/>
        </a:ln>
        <a:effectLst/>
      </c:spPr>
      <c:txPr>
        <a:bodyPr rot="0" spcFirstLastPara="1" vertOverflow="ellipsis" vert="horz" wrap="square" anchor="ctr" anchorCtr="1"/>
        <a:lstStyle/>
        <a:p>
          <a:pPr>
            <a:defRPr sz="1100" b="1"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GB"/>
              <a:t>County</a:t>
            </a:r>
            <a:r>
              <a:rPr lang="en-GB" baseline="0"/>
              <a:t> Participation Data</a:t>
            </a:r>
            <a:endParaRPr lang="en-GB"/>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dLbls>
          <c:dLblPos val="outEnd"/>
          <c:showLegendKey val="0"/>
          <c:showVal val="0"/>
          <c:showCatName val="0"/>
          <c:showSerName val="0"/>
          <c:showPercent val="1"/>
          <c:showBubbleSize val="0"/>
          <c:showLeaderLines val="0"/>
        </c:dLbls>
      </c:pie3DChart>
      <c:spPr>
        <a:noFill/>
        <a:ln>
          <a:noFill/>
        </a:ln>
        <a:effectLst/>
      </c:spPr>
    </c:plotArea>
    <c:legend>
      <c:legendPos val="b"/>
      <c:layout>
        <c:manualLayout>
          <c:xMode val="edge"/>
          <c:yMode val="edge"/>
          <c:x val="0.22955533204582029"/>
          <c:y val="0.87843778392233229"/>
          <c:w val="0.54088933590835941"/>
          <c:h val="0.12156221607766761"/>
        </c:manualLayout>
      </c:layout>
      <c:overlay val="0"/>
      <c:spPr>
        <a:noFill/>
        <a:ln>
          <a:noFill/>
        </a:ln>
        <a:effectLst/>
      </c:spPr>
      <c:txPr>
        <a:bodyPr rot="0" spcFirstLastPara="1" vertOverflow="ellipsis" vert="horz" wrap="square" anchor="ctr" anchorCtr="1"/>
        <a:lstStyle/>
        <a:p>
          <a:pPr>
            <a:defRPr sz="1100" b="1"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a:t>Confidence</a:t>
            </a:r>
            <a:r>
              <a:rPr lang="en-GB" b="1" baseline="0"/>
              <a:t> Gained from Attending the Induction</a:t>
            </a:r>
            <a:endParaRPr lang="en-GB" b="1"/>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5236512445391651E-2"/>
          <c:y val="0.1032883028671619"/>
          <c:w val="0.89180808051318339"/>
          <c:h val="0.76459543187234291"/>
        </c:manualLayout>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050" b="1" i="0" u="none" strike="noStrike" kern="1200" baseline="0">
                    <a:solidFill>
                      <a:schemeClr val="tx1">
                        <a:lumMod val="75000"/>
                        <a:lumOff val="25000"/>
                      </a:schemeClr>
                    </a:solidFill>
                    <a:latin typeface="Arial" panose="020B0604020202020204" pitchFamily="34" charset="0"/>
                    <a:ea typeface="+mn-ea"/>
                    <a:cs typeface="Arial" panose="020B0604020202020204" pitchFamily="34" charset="0"/>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Sheet1!$A$3:$A$12</c:f>
              <c:strCache>
                <c:ptCount val="10"/>
                <c:pt idx="1">
                  <c:v>Strongly Disagree</c:v>
                </c:pt>
                <c:pt idx="3">
                  <c:v>Disagree</c:v>
                </c:pt>
                <c:pt idx="5">
                  <c:v>Neither Agree/Disagree</c:v>
                </c:pt>
                <c:pt idx="7">
                  <c:v>Agree</c:v>
                </c:pt>
                <c:pt idx="9">
                  <c:v>Strongly Agree</c:v>
                </c:pt>
              </c:strCache>
              <c:extLst/>
            </c:strRef>
          </c:cat>
          <c:val>
            <c:numRef>
              <c:f>Sheet1!$B$3:$B$12</c:f>
              <c:numCache>
                <c:formatCode>General</c:formatCode>
                <c:ptCount val="10"/>
                <c:pt idx="1">
                  <c:v>1</c:v>
                </c:pt>
                <c:pt idx="3">
                  <c:v>2</c:v>
                </c:pt>
                <c:pt idx="5">
                  <c:v>6</c:v>
                </c:pt>
                <c:pt idx="7">
                  <c:v>22</c:v>
                </c:pt>
                <c:pt idx="9">
                  <c:v>31</c:v>
                </c:pt>
              </c:numCache>
              <c:extLst/>
            </c:numRef>
          </c:val>
          <c:extLst>
            <c:ext xmlns:c16="http://schemas.microsoft.com/office/drawing/2014/chart" uri="{C3380CC4-5D6E-409C-BE32-E72D297353CC}">
              <c16:uniqueId val="{00000000-5C85-4D30-AAED-900450904825}"/>
            </c:ext>
          </c:extLst>
        </c:ser>
        <c:ser>
          <c:idx val="1"/>
          <c:order val="1"/>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Sheet1!$A$3:$A$12</c:f>
              <c:strCache>
                <c:ptCount val="10"/>
                <c:pt idx="1">
                  <c:v>Strongly Disagree</c:v>
                </c:pt>
                <c:pt idx="3">
                  <c:v>Disagree</c:v>
                </c:pt>
                <c:pt idx="5">
                  <c:v>Neither Agree/Disagree</c:v>
                </c:pt>
                <c:pt idx="7">
                  <c:v>Agree</c:v>
                </c:pt>
                <c:pt idx="9">
                  <c:v>Strongly Agree</c:v>
                </c:pt>
              </c:strCache>
              <c:extLst/>
            </c:strRef>
          </c:cat>
          <c:val>
            <c:numRef>
              <c:f>Sheet1!$C$3:$C$12</c:f>
              <c:numCache>
                <c:formatCode>General</c:formatCode>
                <c:ptCount val="10"/>
              </c:numCache>
              <c:extLst/>
            </c:numRef>
          </c:val>
          <c:extLst>
            <c:ext xmlns:c16="http://schemas.microsoft.com/office/drawing/2014/chart" uri="{C3380CC4-5D6E-409C-BE32-E72D297353CC}">
              <c16:uniqueId val="{00000001-5C85-4D30-AAED-900450904825}"/>
            </c:ext>
          </c:extLst>
        </c:ser>
        <c:dLbls>
          <c:showLegendKey val="0"/>
          <c:showVal val="1"/>
          <c:showCatName val="0"/>
          <c:showSerName val="0"/>
          <c:showPercent val="0"/>
          <c:showBubbleSize val="0"/>
        </c:dLbls>
        <c:gapWidth val="150"/>
        <c:axId val="803764096"/>
        <c:axId val="812578304"/>
      </c:barChart>
      <c:lineChart>
        <c:grouping val="standard"/>
        <c:varyColors val="0"/>
        <c:ser>
          <c:idx val="2"/>
          <c:order val="2"/>
          <c:spPr>
            <a:ln w="28575" cap="rnd">
              <a:solidFill>
                <a:schemeClr val="accent3"/>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Sheet1!$A$3:$A$12</c:f>
              <c:strCache>
                <c:ptCount val="10"/>
                <c:pt idx="1">
                  <c:v>Strongly Disagree</c:v>
                </c:pt>
                <c:pt idx="3">
                  <c:v>Disagree</c:v>
                </c:pt>
                <c:pt idx="5">
                  <c:v>Neither Agree/Disagree</c:v>
                </c:pt>
                <c:pt idx="7">
                  <c:v>Agree</c:v>
                </c:pt>
                <c:pt idx="9">
                  <c:v>Strongly Agree</c:v>
                </c:pt>
              </c:strCache>
              <c:extLst/>
            </c:strRef>
          </c:cat>
          <c:val>
            <c:numRef>
              <c:f>Sheet1!$D$3:$D$12</c:f>
              <c:numCache>
                <c:formatCode>General</c:formatCode>
                <c:ptCount val="10"/>
              </c:numCache>
              <c:extLst/>
            </c:numRef>
          </c:val>
          <c:smooth val="0"/>
          <c:extLst>
            <c:ext xmlns:c16="http://schemas.microsoft.com/office/drawing/2014/chart" uri="{C3380CC4-5D6E-409C-BE32-E72D297353CC}">
              <c16:uniqueId val="{00000002-5C85-4D30-AAED-900450904825}"/>
            </c:ext>
          </c:extLst>
        </c:ser>
        <c:ser>
          <c:idx val="3"/>
          <c:order val="3"/>
          <c:spPr>
            <a:ln w="28575" cap="rnd">
              <a:solidFill>
                <a:schemeClr val="accent4"/>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Sheet1!$A$3:$A$12</c:f>
              <c:strCache>
                <c:ptCount val="10"/>
                <c:pt idx="1">
                  <c:v>Strongly Disagree</c:v>
                </c:pt>
                <c:pt idx="3">
                  <c:v>Disagree</c:v>
                </c:pt>
                <c:pt idx="5">
                  <c:v>Neither Agree/Disagree</c:v>
                </c:pt>
                <c:pt idx="7">
                  <c:v>Agree</c:v>
                </c:pt>
                <c:pt idx="9">
                  <c:v>Strongly Agree</c:v>
                </c:pt>
              </c:strCache>
              <c:extLst/>
            </c:strRef>
          </c:cat>
          <c:val>
            <c:numRef>
              <c:f>Sheet1!$E$3:$E$12</c:f>
              <c:numCache>
                <c:formatCode>General</c:formatCode>
                <c:ptCount val="10"/>
              </c:numCache>
              <c:extLst/>
            </c:numRef>
          </c:val>
          <c:smooth val="0"/>
          <c:extLst>
            <c:ext xmlns:c16="http://schemas.microsoft.com/office/drawing/2014/chart" uri="{C3380CC4-5D6E-409C-BE32-E72D297353CC}">
              <c16:uniqueId val="{00000003-5C85-4D30-AAED-900450904825}"/>
            </c:ext>
          </c:extLst>
        </c:ser>
        <c:dLbls>
          <c:showLegendKey val="0"/>
          <c:showVal val="1"/>
          <c:showCatName val="0"/>
          <c:showSerName val="0"/>
          <c:showPercent val="0"/>
          <c:showBubbleSize val="0"/>
        </c:dLbls>
        <c:marker val="1"/>
        <c:smooth val="0"/>
        <c:axId val="803764096"/>
        <c:axId val="812578304"/>
      </c:lineChart>
      <c:catAx>
        <c:axId val="80376409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50" b="1"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812578304"/>
        <c:crosses val="autoZero"/>
        <c:auto val="1"/>
        <c:lblAlgn val="ctr"/>
        <c:lblOffset val="100"/>
        <c:noMultiLvlLbl val="0"/>
      </c:catAx>
      <c:valAx>
        <c:axId val="8125783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03764096"/>
        <c:crosses val="autoZero"/>
        <c:crossBetween val="between"/>
      </c:valAx>
      <c:spPr>
        <a:solidFill>
          <a:srgbClr val="FFFFFF">
            <a:lumMod val="85000"/>
            <a:alpha val="62000"/>
          </a:srgbClr>
        </a:solidFill>
        <a:ln>
          <a:solidFill>
            <a:srgbClr val="000000"/>
          </a:solidFill>
        </a:ln>
        <a:effectLst/>
      </c:spPr>
    </c:plotArea>
    <c:legend>
      <c:legendPos val="b"/>
      <c:layout>
        <c:manualLayout>
          <c:xMode val="edge"/>
          <c:yMode val="edge"/>
          <c:x val="0.25122658552126059"/>
          <c:y val="0.92777254439675927"/>
          <c:w val="0.49754682895747887"/>
          <c:h val="7.2227455603240717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45">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345">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ppt/charts/style3.xml><?xml version="1.0" encoding="utf-8"?>
<cs:chartStyle xmlns:cs="http://schemas.microsoft.com/office/drawing/2012/chartStyle" xmlns:a="http://schemas.openxmlformats.org/drawingml/2006/main" id="32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01BEDA-E0EE-4F56-9504-7240FF0AD022}" type="datetimeFigureOut">
              <a:rPr lang="en-GB" smtClean="0"/>
              <a:t>25/04/2024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7153EC-F760-4AFA-862D-29BCFD0C3EBC}" type="slidenum">
              <a:rPr lang="en-GB" smtClean="0"/>
              <a:t>‹#›</a:t>
            </a:fld>
            <a:endParaRPr lang="en-GB"/>
          </a:p>
        </p:txBody>
      </p:sp>
    </p:spTree>
    <p:extLst>
      <p:ext uri="{BB962C8B-B14F-4D97-AF65-F5344CB8AC3E}">
        <p14:creationId xmlns:p14="http://schemas.microsoft.com/office/powerpoint/2010/main" val="6943023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Thank you for the opportunity to present this research project. My name is Eunice and I currently work for the Health Board, and I am about to submit the final part of my dissertation with details that I will discuss with you today.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6349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Born and grew up in Zimbabwe and came to this country 20 years ago on a mission to visit and seems like I have managed to overstay my welcome. Studied accounting initially but did not have the same opportunities when I arrived due to visa restrictions. I worked by night and attended college by day. My experiences working as a care worker have huge contributions to this research in that I can relate to the then and now, as well as what I hope for the future HCSW. It is going in the right direction but not there yet for everyone. The position I hold has allowed me to bring ideas of a suitable induction, as a pilot and now mandated.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3135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dirty="0"/>
              <a:t>The basis of the research is to review the Health Care Support Worker (HCSW) Community Induction training that started in October 2022, following the success of a similar project, the All-Wales Induction Framework (AWIF). </a:t>
            </a:r>
            <a:r>
              <a:rPr lang="en-GB" sz="1200" dirty="0">
                <a:effectLst/>
                <a:latin typeface="Arial" panose="020B0604020202020204" pitchFamily="34" charset="0"/>
                <a:ea typeface="Calibri" panose="020F0502020204030204" pitchFamily="34" charset="0"/>
                <a:cs typeface="Times New Roman" panose="02020603050405020304" pitchFamily="18" charset="0"/>
              </a:rPr>
              <a:t>The pilot at its conclusion was evaluated to determine whether its aims and objectives were met and enable sharing of the findings. The community induction’s formation was based on these evaluations; however, some changes have been made to the programme therefore further evaluation is required to examine the benefits of the induction and evidence of a standardised induction within all health and social care settings.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4847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dirty="0"/>
              <a:t>The research will make reference to the following strategies and national and legislative requirements.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The Community Induction is based on the foundations laid out by the delivery plan for the ‘Healthier Wales’ workforce strategy (Welsh Govt, 2018) for health and social care which outlines the actions that will be taken to meet the challenges and opportunities that 2022 to 2023 and beyond will bring. Most of the seven key principles are embedded within this induction including, having an engaged, motivated and healthy workforce, that is listened to and are included in the decision-making. This leads to better recruitment and retention, creating seamless working models that ensure a standardised care and support for the people is followed. Excellent education and training, through clear learning pathways from the time of induction and what progression routes are then mapped out, through leadership and succession. With this in mind therefore the aims and objectives are detailed next</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66816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33163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research seeks to answer these questions.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4920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200000"/>
              </a:lnSpc>
              <a:spcBef>
                <a:spcPts val="0"/>
              </a:spcBef>
              <a:spcAft>
                <a:spcPts val="80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This empirical study is based on the need to critically analyse and evaluate the impact that the new induction has had. To ultimately compare the differences between staff confidence for those who have completed the induction programme and those who have not. This will support the evaluation on how an induction can influence the personal growth and professional development of care workers. </a:t>
            </a:r>
            <a:endPar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Following on the successful pilot, and the move from Local Authorities funding to HEIW meant that I needed to investigate the impact the induction we deliver was having on the staff that attended. Needed to investigate feedback from those who attended and those who have not and the managers who made the referrals.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9861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Aft>
                <a:spcPts val="800"/>
              </a:spcAft>
            </a:pPr>
            <a:r>
              <a:rPr lang="en-GB" sz="1200" dirty="0">
                <a:effectLst/>
                <a:latin typeface="Arial" panose="020B0604020202020204" pitchFamily="34" charset="0"/>
                <a:ea typeface="Calibri" panose="020F0502020204030204" pitchFamily="34" charset="0"/>
              </a:rPr>
              <a:t>This review seeks to identify key insights and trends in the sector which will contribute to the extensive examination of similar existing research. The researcher will explore and underscore the significance of social care inductions in preparing workers for their roles and responsibilities. The overarching goal being to assess how effective this induction contributes to the quality of care provided to vulnerable </a:t>
            </a:r>
            <a:r>
              <a:rPr lang="en-GB" sz="1200" dirty="0" err="1">
                <a:effectLst/>
                <a:latin typeface="Arial" panose="020B0604020202020204" pitchFamily="34" charset="0"/>
                <a:ea typeface="Calibri" panose="020F0502020204030204" pitchFamily="34" charset="0"/>
              </a:rPr>
              <a:t>peopleThe</a:t>
            </a:r>
            <a:r>
              <a:rPr lang="en-GB" sz="1200" dirty="0">
                <a:effectLst/>
                <a:latin typeface="Arial" panose="020B0604020202020204" pitchFamily="34" charset="0"/>
                <a:ea typeface="Calibri" panose="020F0502020204030204" pitchFamily="34" charset="0"/>
              </a:rPr>
              <a:t> researcher suggests that there is need for more intricate methodologies that incorporate a wider range of perceptions, from managers, individuals using the services and peers, to look at the impact of preparedness upon new HCSW motivations and retention levels.</a:t>
            </a:r>
            <a:r>
              <a:rPr lang="en-GB" sz="1100" dirty="0">
                <a:effectLst/>
                <a:latin typeface="Calibri" panose="020F0502020204030204" pitchFamily="34" charset="0"/>
                <a:ea typeface="Calibri" panose="020F0502020204030204" pitchFamily="34" charset="0"/>
                <a:cs typeface="Arial" panose="020B0604020202020204" pitchFamily="34" charset="0"/>
              </a:rPr>
              <a:t> </a:t>
            </a:r>
            <a:r>
              <a:rPr lang="en-GB" sz="1200" dirty="0">
                <a:effectLst/>
                <a:latin typeface="Arial" panose="020B0604020202020204" pitchFamily="34" charset="0"/>
                <a:ea typeface="Calibri" panose="020F0502020204030204" pitchFamily="34" charset="0"/>
                <a:cs typeface="Times New Roman" panose="02020603050405020304" pitchFamily="18" charset="0"/>
              </a:rPr>
              <a:t>A critical analysis of the impact aims to prove that The outcomes of the induction can significantly differ between those who have completed the course and those who have not. In as much as the analysis aims to explore the various factors contributing to these variations and assess the potential implications. The researcher based the investigation on evidence that the Welsh Government promotes the development of accredited training programmes as well as career frameworks that would support the HCSW workforce. These programmes are designed not only to familiarise individuals with their roles and responsibilities but also to instil the values and ethics essential for providing effective and compassionate care. The importance of induction has been strengthened in the last few years due to the growing requirement for SCW registration.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64257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marR="0" lvl="1" indent="-28575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srgbClr val="0D0D0D"/>
                </a:solidFill>
                <a:effectLst/>
                <a:highlight>
                  <a:srgbClr val="FFFFFF"/>
                </a:highlight>
                <a:uLnTx/>
                <a:uFillTx/>
                <a:latin typeface="Söhne"/>
                <a:ea typeface="+mn-ea"/>
                <a:cs typeface="+mn-cs"/>
              </a:rPr>
              <a:t>I will Discuss how the findings of the literature review inform my own research questions, hypotheses, or methodology.</a:t>
            </a:r>
          </a:p>
          <a:p>
            <a:pPr marL="742950" marR="0" lvl="1" indent="-28575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srgbClr val="0D0D0D"/>
                </a:solidFill>
                <a:effectLst/>
                <a:highlight>
                  <a:srgbClr val="FFFFFF"/>
                </a:highlight>
                <a:uLnTx/>
                <a:uFillTx/>
                <a:latin typeface="Söhne"/>
                <a:ea typeface="+mn-ea"/>
                <a:cs typeface="+mn-cs"/>
              </a:rPr>
              <a:t>Explain how my dissertation and how it builds upon or diverges from the existing literature.</a:t>
            </a:r>
          </a:p>
          <a:p>
            <a:pPr marL="0" marR="0" lvl="0"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1" i="0" u="none" strike="noStrike" kern="1200" cap="none" spc="0" normalizeH="0" baseline="0" noProof="0" dirty="0">
                <a:ln>
                  <a:noFill/>
                </a:ln>
                <a:solidFill>
                  <a:srgbClr val="0D0D0D"/>
                </a:solidFill>
                <a:effectLst/>
                <a:highlight>
                  <a:srgbClr val="FFFFFF"/>
                </a:highlight>
                <a:uLnTx/>
                <a:uFillTx/>
                <a:latin typeface="Söhne"/>
                <a:ea typeface="+mn-ea"/>
                <a:cs typeface="+mn-cs"/>
              </a:rPr>
              <a:t>Conclusion</a:t>
            </a:r>
            <a:r>
              <a:rPr kumimoji="0" lang="en-US" sz="1200" b="0" i="0" u="none" strike="noStrike" kern="1200" cap="none" spc="0" normalizeH="0" baseline="0" noProof="0" dirty="0">
                <a:ln>
                  <a:noFill/>
                </a:ln>
                <a:solidFill>
                  <a:srgbClr val="0D0D0D"/>
                </a:solidFill>
                <a:effectLst/>
                <a:highlight>
                  <a:srgbClr val="FFFFFF"/>
                </a:highlight>
                <a:uLnTx/>
                <a:uFillTx/>
                <a:latin typeface="Söhne"/>
                <a:ea typeface="+mn-ea"/>
                <a:cs typeface="+mn-cs"/>
              </a:rPr>
              <a:t>:</a:t>
            </a:r>
          </a:p>
          <a:p>
            <a:pPr marL="742950" marR="0" lvl="1" indent="-28575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srgbClr val="0D0D0D"/>
                </a:solidFill>
                <a:effectLst/>
                <a:highlight>
                  <a:srgbClr val="FFFFFF"/>
                </a:highlight>
                <a:uLnTx/>
                <a:uFillTx/>
                <a:latin typeface="Söhne"/>
                <a:ea typeface="+mn-ea"/>
                <a:cs typeface="+mn-cs"/>
              </a:rPr>
              <a:t>Summarize the main points of the literature review.</a:t>
            </a:r>
          </a:p>
          <a:p>
            <a:pPr marL="742950" marR="0" lvl="1" indent="-28575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srgbClr val="0D0D0D"/>
                </a:solidFill>
                <a:effectLst/>
                <a:highlight>
                  <a:srgbClr val="FFFFFF"/>
                </a:highlight>
                <a:uLnTx/>
                <a:uFillTx/>
                <a:latin typeface="Söhne"/>
                <a:ea typeface="+mn-ea"/>
                <a:cs typeface="+mn-cs"/>
              </a:rPr>
              <a:t>Reiterate the significance of the literature review within the broader context of your dissertation.</a:t>
            </a:r>
          </a:p>
          <a:p>
            <a:pPr marL="742950" marR="0" lvl="1" indent="-28575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1200" b="0" i="0" u="none" strike="noStrike" kern="1200" cap="none" spc="0" normalizeH="0" baseline="0" noProof="0" dirty="0">
                <a:ln>
                  <a:noFill/>
                </a:ln>
                <a:solidFill>
                  <a:srgbClr val="0D0D0D"/>
                </a:solidFill>
                <a:effectLst/>
                <a:highlight>
                  <a:srgbClr val="FFFFFF"/>
                </a:highlight>
                <a:uLnTx/>
                <a:uFillTx/>
                <a:latin typeface="Söhne"/>
                <a:ea typeface="+mn-ea"/>
                <a:cs typeface="+mn-cs"/>
              </a:rPr>
              <a:t>Highlight any implications for future research or practice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83256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srgbClr val="514843"/>
                </a:solidFill>
                <a:effectLst/>
                <a:uLnTx/>
                <a:uFillTx/>
                <a:latin typeface="Euphemia"/>
                <a:ea typeface="+mn-ea"/>
                <a:cs typeface="+mn-cs"/>
              </a:rPr>
              <a:t>Ethical principles </a:t>
            </a:r>
            <a:r>
              <a:rPr kumimoji="0" lang="en-GB" sz="1200" b="0" i="0" u="none" strike="noStrike" kern="1200" cap="none" spc="0" normalizeH="0" baseline="0" noProof="0" dirty="0">
                <a:ln>
                  <a:noFill/>
                </a:ln>
                <a:solidFill>
                  <a:srgbClr val="514843"/>
                </a:solidFill>
                <a:effectLst/>
                <a:uLnTx/>
                <a:uFillTx/>
                <a:latin typeface="Euphemia"/>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43434"/>
                </a:solidFill>
                <a:effectLst/>
                <a:latin typeface="Open Sans" panose="020B0606030504020204" pitchFamily="34" charset="0"/>
              </a:rPr>
              <a:t>As a researcher my responsibilities when undertaking work includes not least of all to ensure participants are not harmed or left in harm's way and are fully heard, I should seek </a:t>
            </a:r>
            <a:r>
              <a:rPr kumimoji="0" lang="en-GB" sz="1200" b="0" i="0" u="none" strike="noStrike" kern="1200" cap="none" spc="0" normalizeH="0" baseline="0" noProof="0" dirty="0">
                <a:ln>
                  <a:noFill/>
                </a:ln>
                <a:solidFill>
                  <a:srgbClr val="514843"/>
                </a:solidFill>
                <a:effectLst/>
                <a:uLnTx/>
                <a:uFillTx/>
                <a:latin typeface="Euphemia"/>
                <a:ea typeface="+mn-ea"/>
                <a:cs typeface="+mn-cs"/>
              </a:rPr>
              <a:t>informed consent, ensure anonymity, participant safety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514843"/>
                </a:solidFill>
                <a:effectLst/>
                <a:uLnTx/>
                <a:uFillTx/>
                <a:latin typeface="Euphemia"/>
                <a:ea typeface="+mn-ea"/>
                <a:cs typeface="+mn-cs"/>
              </a:rPr>
              <a:t>Insider research – Niche, in a position to know the programme and propose changes after an evaluation. I cannot be biased, have no influence or abuse of power,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srgbClr val="514843"/>
                </a:solidFill>
                <a:effectLst/>
                <a:uLnTx/>
                <a:uFillTx/>
                <a:latin typeface="Euphemia"/>
                <a:ea typeface="+mn-ea"/>
                <a:cs typeface="+mn-cs"/>
              </a:rPr>
              <a:t>Lit review </a:t>
            </a:r>
            <a:r>
              <a:rPr kumimoji="0" lang="en-GB" sz="1200" b="0" i="0" u="none" strike="noStrike" kern="1200" cap="none" spc="0" normalizeH="0" baseline="0" noProof="0" dirty="0">
                <a:ln>
                  <a:noFill/>
                </a:ln>
                <a:solidFill>
                  <a:srgbClr val="514843"/>
                </a:solidFill>
                <a:effectLst/>
                <a:uLnTx/>
                <a:uFillTx/>
                <a:latin typeface="Euphemia"/>
                <a:ea typeface="+mn-ea"/>
                <a:cs typeface="+mn-cs"/>
              </a:rPr>
              <a:t>– As explained above</a:t>
            </a:r>
            <a:endParaRPr kumimoji="0" lang="en-GB" sz="1200" b="1" i="0" u="sng" strike="noStrike" kern="1200" cap="none" spc="0" normalizeH="0" baseline="0" noProof="0" dirty="0">
              <a:ln>
                <a:noFill/>
              </a:ln>
              <a:solidFill>
                <a:srgbClr val="514843"/>
              </a:solidFill>
              <a:effectLst/>
              <a:uLnTx/>
              <a:uFillTx/>
              <a:latin typeface="Euphemi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srgbClr val="514843"/>
                </a:solidFill>
                <a:effectLst/>
                <a:uLnTx/>
                <a:uFillTx/>
                <a:latin typeface="Euphemia"/>
                <a:ea typeface="+mn-ea"/>
                <a:cs typeface="+mn-cs"/>
              </a:rPr>
              <a:t>Mixed methods </a:t>
            </a:r>
            <a:r>
              <a:rPr kumimoji="0" lang="en-GB" sz="1200" b="0" i="0" u="none" strike="noStrike" kern="1200" cap="none" spc="0" normalizeH="0" baseline="0" noProof="0" dirty="0">
                <a:ln>
                  <a:noFill/>
                </a:ln>
                <a:solidFill>
                  <a:srgbClr val="514843"/>
                </a:solidFill>
                <a:effectLst/>
                <a:uLnTx/>
                <a:uFillTx/>
                <a:latin typeface="Euphemia"/>
                <a:ea typeface="+mn-ea"/>
                <a:cs typeface="+mn-cs"/>
              </a:rPr>
              <a:t>– Using data and quality information from participants via interviews and questionnaires, thoughts and feelings, different ways of collecting data to enhance the validity and credibility of findings,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srgbClr val="514843"/>
                </a:solidFill>
                <a:effectLst/>
                <a:uLnTx/>
                <a:uFillTx/>
                <a:latin typeface="Euphemia"/>
                <a:ea typeface="+mn-ea"/>
                <a:cs typeface="+mn-cs"/>
              </a:rPr>
              <a:t>Questionnaire</a:t>
            </a:r>
            <a:r>
              <a:rPr kumimoji="0" lang="en-GB" sz="1200" b="0" i="0" u="none" strike="noStrike" kern="1200" cap="none" spc="0" normalizeH="0" baseline="0" noProof="0" dirty="0">
                <a:ln>
                  <a:noFill/>
                </a:ln>
                <a:solidFill>
                  <a:srgbClr val="514843"/>
                </a:solidFill>
                <a:effectLst/>
                <a:uLnTx/>
                <a:uFillTx/>
                <a:latin typeface="Euphemia"/>
                <a:ea typeface="+mn-ea"/>
                <a:cs typeface="+mn-cs"/>
              </a:rPr>
              <a:t> – Designed a questionnaire that was distributed within the 3 counties and questions were intended to reveal some trends required for this research and guide future researches’. Used a covering letter, for each participant, requested consent and ask to participate in the interview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srgbClr val="514843"/>
                </a:solidFill>
                <a:effectLst/>
                <a:uLnTx/>
                <a:uFillTx/>
                <a:latin typeface="Euphemia"/>
                <a:ea typeface="+mn-ea"/>
                <a:cs typeface="+mn-cs"/>
              </a:rPr>
              <a:t>Sample size </a:t>
            </a:r>
            <a:r>
              <a:rPr lang="en-GB" sz="1200" dirty="0">
                <a:effectLst/>
                <a:latin typeface="Arial" panose="020B0604020202020204" pitchFamily="34" charset="0"/>
                <a:ea typeface="Calibri" panose="020F0502020204030204" pitchFamily="34" charset="0"/>
              </a:rPr>
              <a:t>The survey was conducted amongst 62 staff working in the sector including; 35 induction attendees, 14 managers and 13 non-attendees.</a:t>
            </a:r>
            <a:endParaRPr kumimoji="0" lang="en-GB" sz="1200" b="0" i="0" u="none" strike="noStrike" kern="1200" cap="none" spc="0" normalizeH="0" baseline="0" noProof="0" dirty="0">
              <a:ln>
                <a:noFill/>
              </a:ln>
              <a:solidFill>
                <a:srgbClr val="514843"/>
              </a:solidFill>
              <a:effectLst/>
              <a:uLnTx/>
              <a:uFillTx/>
              <a:latin typeface="Euphemia"/>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srgbClr val="514843"/>
                </a:solidFill>
                <a:effectLst/>
                <a:uLnTx/>
                <a:uFillTx/>
                <a:latin typeface="Euphemia"/>
                <a:ea typeface="+mn-ea"/>
                <a:cs typeface="+mn-cs"/>
              </a:rPr>
              <a:t>Focus group </a:t>
            </a:r>
            <a:r>
              <a:rPr kumimoji="0" lang="en-GB" sz="1200" b="0" i="0" u="none" strike="noStrike" kern="1200" cap="none" spc="0" normalizeH="0" baseline="0" noProof="0" dirty="0">
                <a:ln>
                  <a:noFill/>
                </a:ln>
                <a:solidFill>
                  <a:srgbClr val="514843"/>
                </a:solidFill>
                <a:effectLst/>
                <a:uLnTx/>
                <a:uFillTx/>
                <a:latin typeface="Euphemia"/>
                <a:ea typeface="+mn-ea"/>
                <a:cs typeface="+mn-cs"/>
              </a:rPr>
              <a:t>– from those that volunteered to participate, themed, questions will be developed from the results of the questionnaires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srgbClr val="514843"/>
                </a:solidFill>
                <a:effectLst/>
                <a:uLnTx/>
                <a:uFillTx/>
                <a:latin typeface="Euphemia"/>
                <a:ea typeface="+mn-ea"/>
                <a:cs typeface="+mn-cs"/>
              </a:rPr>
              <a:t>Data analysis </a:t>
            </a:r>
            <a:r>
              <a:rPr kumimoji="0" lang="en-GB" sz="1200" b="0" i="0" u="none" strike="noStrike" kern="1200" cap="none" spc="0" normalizeH="0" baseline="0" noProof="0" dirty="0">
                <a:ln>
                  <a:noFill/>
                </a:ln>
                <a:solidFill>
                  <a:srgbClr val="514843"/>
                </a:solidFill>
                <a:effectLst/>
                <a:uLnTx/>
                <a:uFillTx/>
                <a:latin typeface="Euphemia"/>
                <a:ea typeface="+mn-ea"/>
                <a:cs typeface="+mn-cs"/>
              </a:rPr>
              <a:t>– </a:t>
            </a:r>
            <a:r>
              <a:rPr lang="en-GB" b="0" i="0" dirty="0">
                <a:solidFill>
                  <a:srgbClr val="494949"/>
                </a:solidFill>
                <a:effectLst/>
                <a:latin typeface="Merriweather" panose="00000500000000000000" pitchFamily="2" charset="0"/>
              </a:rPr>
              <a:t>As thematic analysis tends to be a bit of an exploratory process, </a:t>
            </a:r>
            <a:r>
              <a:rPr lang="en-GB" b="1" i="0" dirty="0">
                <a:solidFill>
                  <a:srgbClr val="494949"/>
                </a:solidFill>
                <a:effectLst/>
                <a:latin typeface="Merriweather" panose="00000500000000000000" pitchFamily="2" charset="0"/>
              </a:rPr>
              <a:t>research questions can evolve</a:t>
            </a:r>
            <a:r>
              <a:rPr lang="en-GB" b="0" i="0" dirty="0">
                <a:solidFill>
                  <a:srgbClr val="494949"/>
                </a:solidFill>
                <a:effectLst/>
                <a:latin typeface="Merriweather" panose="00000500000000000000" pitchFamily="2" charset="0"/>
              </a:rPr>
              <a:t> as you progress with your coding and theme identification.</a:t>
            </a:r>
            <a:endParaRPr kumimoji="0" lang="en-GB" sz="1200" b="0" i="0" u="none" strike="noStrike" kern="1200" cap="none" spc="0" normalizeH="0" baseline="0" noProof="0" dirty="0">
              <a:ln>
                <a:noFill/>
              </a:ln>
              <a:solidFill>
                <a:srgbClr val="514843"/>
              </a:solidFill>
              <a:effectLst/>
              <a:uLnTx/>
              <a:uFillTx/>
              <a:latin typeface="Euphemia"/>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45802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Calibri" panose="020F0502020204030204" pitchFamily="34" charset="0"/>
              </a:rPr>
              <a:t>Consideration of the methods to be applied to this study went through a process of elimination where the researcher identified that the use of qualitative methods was appropriate in situations where they felt quantitative measures could not sufficiently describe a situation in relation to the study. opted to use mixed methods to validate their findings, to gain answers to the formulated problem statement and accompanying objectives. The basic assumption of mixed methods research is utilising multiple data sources to ensure a holistic understanding</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2577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study will follow the requirements detailed in the ethics document and will pay due diligence to analysing insider and outsider researcher implications. Both research perspectives contribute some valuable insights when conducted ethically and with some consideration to the unique challenges and implications associated with each approach. . The researcher will crucially consider ethical implications and address these by being transparent in their communication. The writer believes that ultimately, being an insider or outsider researcher should be a conscious decision made with consideration of the objectives and the potential impact on data collection, analysis, and interpretation.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68981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questionnaire was sent out to previous attendees, managers and non-attendees. Ethical approval and consent will be sought using a cover letter within the questionnaire and the purpose of the study was explained including their voluntary participation. Some of the feedback we received were as follows, these were actual attendee feedback</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22211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b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4627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b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32002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Participation from the 3 counties was less than anticipated, however this created different possible reasons why and these will be discussed fully in the findings.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3557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answers sought from attendees regarding the question, Did attending the induction give you more confidence than before? 31 strongly agreed whilst 22 agreed. It is important to note that those in agreement outweigh those who neither agreed or disagreed ot strongly disagreed.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99366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GB" sz="18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These findings form the basis for the recommendations</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25341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learnt that it is not as easy as we think to look at the way you work and take a deeper look and realise things can be done better. Applying methods and designs to the research was something new to me but I have realised the benefits and I will always look at systems in a different light from what this research has taught me.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9542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can I have any questions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2286DE-6816-4278-BEAF-ABE7363737D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79262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4/25/2024</a:t>
            </a:fld>
            <a:endParaRPr lang="en-US"/>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3161587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7A4ED5C-5A53-433E-8A55-46F54CE81DA5}" type="datetime1">
              <a:rPr lang="en-US" smtClean="0"/>
              <a:t>4/25/2024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a:p>
        </p:txBody>
      </p:sp>
    </p:spTree>
    <p:extLst>
      <p:ext uri="{BB962C8B-B14F-4D97-AF65-F5344CB8AC3E}">
        <p14:creationId xmlns:p14="http://schemas.microsoft.com/office/powerpoint/2010/main" val="937440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4/25/2024</a:t>
            </a:fld>
            <a:endParaRPr lang="en-US"/>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2634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4AB71B9-2624-4F21-93EE-35A78B1A0DAD}" type="datetime1">
              <a:rPr lang="en-US" smtClean="0"/>
              <a:t>4/25/2024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3484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6D37C2A-BE2E-4840-A907-3254E2916C96}" type="datetime1">
              <a:rPr lang="en-US" smtClean="0"/>
              <a:t>4/25/2024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93972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05CD215-1C45-48A0-8534-39FFE8A7C95A}" type="datetime1">
              <a:rPr lang="en-US" smtClean="0"/>
              <a:t>4/25/2024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a:p>
        </p:txBody>
      </p:sp>
    </p:spTree>
    <p:extLst>
      <p:ext uri="{BB962C8B-B14F-4D97-AF65-F5344CB8AC3E}">
        <p14:creationId xmlns:p14="http://schemas.microsoft.com/office/powerpoint/2010/main" val="3474124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4/25/2024</a:t>
            </a:fld>
            <a:endParaRPr lang="en-US"/>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712577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4/25/2024</a:t>
            </a:fld>
            <a:endParaRPr lang="en-US"/>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3475198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4/25/2024</a:t>
            </a:fld>
            <a:endParaRPr lang="en-US"/>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a:p>
        </p:txBody>
      </p:sp>
    </p:spTree>
    <p:extLst>
      <p:ext uri="{BB962C8B-B14F-4D97-AF65-F5344CB8AC3E}">
        <p14:creationId xmlns:p14="http://schemas.microsoft.com/office/powerpoint/2010/main" val="2437430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41BC61-5547-4A60-8DA1-6699760D9972}" type="datetime1">
              <a:rPr lang="en-US" smtClean="0"/>
              <a:t>4/25/2024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a:p>
        </p:txBody>
      </p:sp>
    </p:spTree>
    <p:extLst>
      <p:ext uri="{BB962C8B-B14F-4D97-AF65-F5344CB8AC3E}">
        <p14:creationId xmlns:p14="http://schemas.microsoft.com/office/powerpoint/2010/main" val="968464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4/25/2024</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0998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4/25/2024</a:t>
            </a:fld>
            <a:endParaRPr lang="en-US"/>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21511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www.brainyquote.com/authors/albert-szent-gyorgyi-quote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chart" Target="../charts/chart3.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04" y="0"/>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95508"/>
            <a:ext cx="7582419"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533884" y="1262357"/>
            <a:ext cx="6453691" cy="4333285"/>
          </a:xfrm>
        </p:spPr>
        <p:txBody>
          <a:bodyPr vert="horz" lIns="109728" tIns="109728" rIns="109728" bIns="91440" rtlCol="0" anchor="b">
            <a:normAutofit fontScale="90000"/>
          </a:bodyPr>
          <a:lstStyle/>
          <a:p>
            <a:pPr lvl="0">
              <a:lnSpc>
                <a:spcPct val="115000"/>
              </a:lnSpc>
            </a:pPr>
            <a:br>
              <a:rPr lang="en-US" sz="1500" cap="none" dirty="0">
                <a:solidFill>
                  <a:schemeClr val="tx2"/>
                </a:solidFill>
              </a:rPr>
            </a:br>
            <a:br>
              <a:rPr lang="en-US" sz="1500" cap="none" dirty="0">
                <a:solidFill>
                  <a:schemeClr val="tx2"/>
                </a:solidFill>
              </a:rPr>
            </a:br>
            <a:br>
              <a:rPr lang="en-US" sz="1500" cap="none" dirty="0">
                <a:solidFill>
                  <a:schemeClr val="tx2"/>
                </a:solidFill>
              </a:rPr>
            </a:br>
            <a:br>
              <a:rPr lang="en-US" sz="1500" cap="none" dirty="0">
                <a:solidFill>
                  <a:schemeClr val="tx2"/>
                </a:solidFill>
              </a:rPr>
            </a:br>
            <a:br>
              <a:rPr lang="en-US" sz="1500" cap="none" dirty="0">
                <a:solidFill>
                  <a:schemeClr val="tx2"/>
                </a:solidFill>
              </a:rPr>
            </a:br>
            <a:br>
              <a:rPr lang="en-US" sz="1500" cap="none" dirty="0">
                <a:solidFill>
                  <a:schemeClr val="tx2"/>
                </a:solidFill>
              </a:rPr>
            </a:br>
            <a:br>
              <a:rPr lang="en-US" sz="1500" cap="none" dirty="0">
                <a:solidFill>
                  <a:schemeClr val="tx2"/>
                </a:solidFill>
              </a:rPr>
            </a:br>
            <a:r>
              <a:rPr lang="en-US" sz="2700" b="1" cap="none" dirty="0">
                <a:solidFill>
                  <a:schemeClr val="tx2"/>
                </a:solidFill>
                <a:latin typeface="Arial" panose="020B0604020202020204" pitchFamily="34" charset="0"/>
                <a:cs typeface="Arial" panose="020B0604020202020204" pitchFamily="34" charset="0"/>
              </a:rPr>
              <a:t>Project Presentation </a:t>
            </a:r>
            <a:br>
              <a:rPr lang="en-US" sz="2700" b="1" cap="none" dirty="0">
                <a:solidFill>
                  <a:schemeClr val="tx2"/>
                </a:solidFill>
                <a:latin typeface="Arial" panose="020B0604020202020204" pitchFamily="34" charset="0"/>
                <a:cs typeface="Arial" panose="020B0604020202020204" pitchFamily="34" charset="0"/>
              </a:rPr>
            </a:br>
            <a:r>
              <a:rPr lang="en-GB" sz="2700" i="1" dirty="0">
                <a:solidFill>
                  <a:schemeClr val="tx1"/>
                </a:solidFill>
                <a:latin typeface="Arial" panose="020B0604020202020204" pitchFamily="34" charset="0"/>
                <a:ea typeface="Calibri" panose="020F0502020204030204" pitchFamily="34" charset="0"/>
                <a:cs typeface="Arial" panose="020B0604020202020204" pitchFamily="34" charset="0"/>
              </a:rPr>
              <a:t>BMPF7010</a:t>
            </a:r>
            <a:br>
              <a:rPr lang="en-US" sz="2200" b="1" cap="none" dirty="0">
                <a:solidFill>
                  <a:schemeClr val="tx2"/>
                </a:solidFill>
                <a:latin typeface="Arial" panose="020B0604020202020204" pitchFamily="34" charset="0"/>
                <a:cs typeface="Arial" panose="020B0604020202020204" pitchFamily="34" charset="0"/>
              </a:rPr>
            </a:br>
            <a:br>
              <a:rPr lang="en-US" sz="2200" b="1" cap="none" dirty="0">
                <a:solidFill>
                  <a:schemeClr val="tx2"/>
                </a:solidFill>
                <a:latin typeface="Arial" panose="020B0604020202020204" pitchFamily="34" charset="0"/>
                <a:cs typeface="Arial" panose="020B0604020202020204" pitchFamily="34" charset="0"/>
              </a:rPr>
            </a:br>
            <a:br>
              <a:rPr lang="en-US" sz="2200" b="1" cap="none" dirty="0">
                <a:solidFill>
                  <a:schemeClr val="tx2"/>
                </a:solidFill>
                <a:latin typeface="Arial" panose="020B0604020202020204" pitchFamily="34" charset="0"/>
                <a:cs typeface="Arial" panose="020B0604020202020204" pitchFamily="34" charset="0"/>
              </a:rPr>
            </a:br>
            <a:br>
              <a:rPr lang="en-US" sz="2200" cap="none" dirty="0">
                <a:solidFill>
                  <a:schemeClr val="tx2"/>
                </a:solidFill>
                <a:latin typeface="Arial" panose="020B0604020202020204" pitchFamily="34" charset="0"/>
                <a:cs typeface="Arial" panose="020B0604020202020204" pitchFamily="34" charset="0"/>
              </a:rPr>
            </a:br>
            <a:br>
              <a:rPr lang="en-US" sz="2200" cap="none" dirty="0">
                <a:solidFill>
                  <a:schemeClr val="tx2"/>
                </a:solidFill>
                <a:latin typeface="Arial" panose="020B0604020202020204" pitchFamily="34" charset="0"/>
                <a:cs typeface="Arial" panose="020B0604020202020204" pitchFamily="34" charset="0"/>
              </a:rPr>
            </a:br>
            <a:r>
              <a:rPr lang="en-US" sz="2200" cap="none" dirty="0">
                <a:solidFill>
                  <a:schemeClr val="tx2"/>
                </a:solidFill>
                <a:latin typeface="Arial" panose="020B0604020202020204" pitchFamily="34" charset="0"/>
                <a:cs typeface="Arial" panose="020B0604020202020204" pitchFamily="34" charset="0"/>
              </a:rPr>
              <a:t>University of South Wales (UWTSD)</a:t>
            </a:r>
            <a:br>
              <a:rPr lang="en-US" sz="2200" cap="none" dirty="0">
                <a:solidFill>
                  <a:schemeClr val="tx2"/>
                </a:solidFill>
                <a:latin typeface="Arial" panose="020B0604020202020204" pitchFamily="34" charset="0"/>
                <a:cs typeface="Arial" panose="020B0604020202020204" pitchFamily="34" charset="0"/>
              </a:rPr>
            </a:br>
            <a:r>
              <a:rPr lang="en-US" sz="2200" cap="none" dirty="0">
                <a:solidFill>
                  <a:schemeClr val="tx2"/>
                </a:solidFill>
                <a:latin typeface="Arial" panose="020B0604020202020204" pitchFamily="34" charset="0"/>
                <a:cs typeface="Arial" panose="020B0604020202020204" pitchFamily="34" charset="0"/>
              </a:rPr>
              <a:t>Student No. 2031055</a:t>
            </a:r>
            <a:br>
              <a:rPr lang="en-US" sz="2200" cap="none" dirty="0">
                <a:solidFill>
                  <a:schemeClr val="tx2"/>
                </a:solidFill>
                <a:latin typeface="Arial" panose="020B0604020202020204" pitchFamily="34" charset="0"/>
                <a:cs typeface="Arial" panose="020B0604020202020204" pitchFamily="34" charset="0"/>
              </a:rPr>
            </a:br>
            <a:br>
              <a:rPr lang="en-US" sz="2200" cap="none" dirty="0">
                <a:solidFill>
                  <a:schemeClr val="tx2"/>
                </a:solidFill>
                <a:latin typeface="Arial" panose="020B0604020202020204" pitchFamily="34" charset="0"/>
                <a:cs typeface="Arial" panose="020B0604020202020204" pitchFamily="34" charset="0"/>
              </a:rPr>
            </a:br>
            <a:r>
              <a:rPr lang="en-US" sz="2200" b="1" cap="none" dirty="0">
                <a:solidFill>
                  <a:schemeClr val="tx2"/>
                </a:solidFill>
                <a:latin typeface="Arial" panose="020B0604020202020204" pitchFamily="34" charset="0"/>
                <a:cs typeface="Arial" panose="020B0604020202020204" pitchFamily="34" charset="0"/>
              </a:rPr>
              <a:t>Eunice Moyo</a:t>
            </a:r>
            <a:endParaRPr lang="en-US" sz="1500" b="1" cap="none" dirty="0">
              <a:solidFill>
                <a:schemeClr val="tx2"/>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0BF6772-9A66-FA85-8039-79B7907FBC77}"/>
              </a:ext>
            </a:extLst>
          </p:cNvPr>
          <p:cNvSpPr txBox="1"/>
          <p:nvPr/>
        </p:nvSpPr>
        <p:spPr>
          <a:xfrm>
            <a:off x="1143000" y="5021008"/>
            <a:ext cx="5834053" cy="958441"/>
          </a:xfrm>
          <a:prstGeom prst="rect">
            <a:avLst/>
          </a:prstGeom>
        </p:spPr>
        <p:txBody>
          <a:bodyPr vert="horz" lIns="109728" tIns="109728" rIns="109728" bIns="91440" rtlCol="0" anchor="t">
            <a:normAutofit/>
          </a:bodyPr>
          <a:lstStyle/>
          <a:p>
            <a:pPr marR="0" lvl="0" fontAlgn="auto">
              <a:lnSpc>
                <a:spcPct val="150000"/>
              </a:lnSpc>
              <a:spcBef>
                <a:spcPts val="930"/>
              </a:spcBef>
              <a:spcAft>
                <a:spcPts val="0"/>
              </a:spcAft>
              <a:buClrTx/>
              <a:buSzTx/>
              <a:tabLst/>
              <a:defRPr/>
            </a:pPr>
            <a:endParaRPr kumimoji="0" lang="en-US" sz="2400" i="1" u="none" strike="noStrike" spc="150" normalizeH="0" noProof="0" dirty="0">
              <a:ln>
                <a:noFill/>
              </a:ln>
              <a:solidFill>
                <a:schemeClr val="tx2"/>
              </a:solidFill>
              <a:effectLst/>
              <a:uLnTx/>
              <a:uFillTx/>
            </a:endParaRPr>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31853" r="3" b="3"/>
          <a:stretch/>
        </p:blipFill>
        <p:spPr>
          <a:xfrm>
            <a:off x="7596691" y="1080562"/>
            <a:ext cx="4606533" cy="5069861"/>
          </a:xfrm>
          <a:prstGeom prst="rect">
            <a:avLst/>
          </a:prstGeom>
        </p:spPr>
      </p:pic>
      <p:sp>
        <p:nvSpPr>
          <p:cNvPr id="60" name="Rectangle 59">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7032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B725BC23-E0DD-4037-B2B8-7B6FA6454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39" name="Rectangle 38">
            <a:extLst>
              <a:ext uri="{FF2B5EF4-FFF2-40B4-BE49-F238E27FC236}">
                <a16:creationId xmlns:a16="http://schemas.microsoft.com/office/drawing/2014/main" id="{199EE120-2D35-4A48-BAAE-238F986A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23134" r="-2" b="-2"/>
          <a:stretch/>
        </p:blipFill>
        <p:spPr>
          <a:xfrm>
            <a:off x="20" y="1804072"/>
            <a:ext cx="4458058" cy="4349801"/>
          </a:xfrm>
          <a:prstGeom prst="rect">
            <a:avLst/>
          </a:prstGeom>
        </p:spPr>
      </p:pic>
      <p:sp>
        <p:nvSpPr>
          <p:cNvPr id="41" name="Rectangle 40">
            <a:extLst>
              <a:ext uri="{FF2B5EF4-FFF2-40B4-BE49-F238E27FC236}">
                <a16:creationId xmlns:a16="http://schemas.microsoft.com/office/drawing/2014/main" id="{552F9EAC-0C70-441C-AC78-65174C28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4882101" y="2099865"/>
            <a:ext cx="6666980" cy="2658269"/>
          </a:xfrm>
        </p:spPr>
        <p:txBody>
          <a:bodyPr anchor="b">
            <a:normAutofit/>
          </a:bodyPr>
          <a:lstStyle/>
          <a:p>
            <a:pPr>
              <a:lnSpc>
                <a:spcPct val="115000"/>
              </a:lnSpc>
            </a:pPr>
            <a:br>
              <a:rPr lang="en-GB" sz="3300" b="1">
                <a:solidFill>
                  <a:srgbClr val="002060"/>
                </a:solidFill>
                <a:latin typeface="Arial Nova" panose="020B0604020202020204" pitchFamily="34" charset="0"/>
              </a:rPr>
            </a:br>
            <a:br>
              <a:rPr lang="en-GB" sz="3300" b="1">
                <a:solidFill>
                  <a:srgbClr val="002060"/>
                </a:solidFill>
                <a:latin typeface="Arial Nova" panose="020B0604020202020204" pitchFamily="34" charset="0"/>
              </a:rPr>
            </a:br>
            <a:endParaRPr lang="en-GB" sz="2800" b="1" dirty="0">
              <a:solidFill>
                <a:srgbClr val="002060"/>
              </a:solidFill>
              <a:latin typeface="Arial Nova" panose="020B0604020202020204" pitchFamily="34" charset="0"/>
            </a:endParaRPr>
          </a:p>
        </p:txBody>
      </p:sp>
      <p:sp>
        <p:nvSpPr>
          <p:cNvPr id="3" name="Subtitle 2">
            <a:extLst>
              <a:ext uri="{FF2B5EF4-FFF2-40B4-BE49-F238E27FC236}">
                <a16:creationId xmlns:a16="http://schemas.microsoft.com/office/drawing/2014/main" id="{4BF9C691-53E7-4187-B537-69F47184B8D0}"/>
              </a:ext>
            </a:extLst>
          </p:cNvPr>
          <p:cNvSpPr>
            <a:spLocks noGrp="1"/>
          </p:cNvSpPr>
          <p:nvPr>
            <p:ph type="subTitle" idx="1"/>
          </p:nvPr>
        </p:nvSpPr>
        <p:spPr>
          <a:xfrm>
            <a:off x="4914107" y="2062438"/>
            <a:ext cx="6666980" cy="3909484"/>
          </a:xfrm>
        </p:spPr>
        <p:txBody>
          <a:bodyPr anchor="t">
            <a:normAutofit fontScale="25000" lnSpcReduction="20000"/>
          </a:bodyPr>
          <a:lstStyle/>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rPr>
              <a:t>Arrived in the UK 2002, worked as a care worker whilst I was a student</a:t>
            </a:r>
          </a:p>
          <a:p>
            <a:pPr marL="285750" indent="-285750" rtl="0">
              <a:buFont typeface="Arial" panose="020B0604020202020204" pitchFamily="34" charset="0"/>
              <a:buChar char="•"/>
            </a:pPr>
            <a:r>
              <a:rPr lang="en-GB" sz="6400" dirty="0">
                <a:solidFill>
                  <a:schemeClr val="tx1"/>
                </a:solidFill>
                <a:latin typeface="Arial" panose="020B0604020202020204" pitchFamily="34" charset="0"/>
                <a:cs typeface="Arial" panose="020B0604020202020204" pitchFamily="34" charset="0"/>
              </a:rPr>
              <a:t>Arrived in the UK 2002, worked as a care worker whilst studying </a:t>
            </a:r>
          </a:p>
          <a:p>
            <a:pPr rtl="0"/>
            <a:endParaRPr lang="en-GB" sz="6400" dirty="0">
              <a:solidFill>
                <a:schemeClr val="tx1"/>
              </a:solidFill>
              <a:latin typeface="Arial" panose="020B0604020202020204" pitchFamily="34" charset="0"/>
              <a:cs typeface="Arial" panose="020B0604020202020204" pitchFamily="34" charset="0"/>
            </a:endParaRPr>
          </a:p>
          <a:p>
            <a:pPr marL="285750" indent="-285750" rtl="0">
              <a:buFont typeface="Arial" panose="020B0604020202020204" pitchFamily="34" charset="0"/>
              <a:buChar char="•"/>
            </a:pPr>
            <a:r>
              <a:rPr lang="en-GB" sz="6400" dirty="0">
                <a:solidFill>
                  <a:schemeClr val="tx1"/>
                </a:solidFill>
                <a:latin typeface="Arial" panose="020B0604020202020204" pitchFamily="34" charset="0"/>
                <a:cs typeface="Arial" panose="020B0604020202020204" pitchFamily="34" charset="0"/>
              </a:rPr>
              <a:t>A total change from Accountancy to Health &amp; Social Care</a:t>
            </a:r>
          </a:p>
          <a:p>
            <a:pPr marL="285750" indent="-285750" rtl="0">
              <a:buFont typeface="Arial" panose="020B0604020202020204" pitchFamily="34" charset="0"/>
              <a:buChar char="•"/>
            </a:pPr>
            <a:endParaRPr lang="en-GB" sz="6400" dirty="0">
              <a:solidFill>
                <a:schemeClr val="tx1"/>
              </a:solidFill>
              <a:latin typeface="Arial" panose="020B0604020202020204" pitchFamily="34" charset="0"/>
              <a:cs typeface="Arial" panose="020B0604020202020204" pitchFamily="34" charset="0"/>
            </a:endParaRPr>
          </a:p>
          <a:p>
            <a:pPr marL="285750" indent="-285750" rtl="0">
              <a:buFont typeface="Arial" panose="020B0604020202020204" pitchFamily="34" charset="0"/>
              <a:buChar char="•"/>
            </a:pPr>
            <a:r>
              <a:rPr lang="en-GB" sz="6400" dirty="0">
                <a:solidFill>
                  <a:schemeClr val="tx1"/>
                </a:solidFill>
                <a:latin typeface="Arial" panose="020B0604020202020204" pitchFamily="34" charset="0"/>
                <a:cs typeface="Arial" panose="020B0604020202020204" pitchFamily="34" charset="0"/>
              </a:rPr>
              <a:t>Progression to other positions</a:t>
            </a:r>
          </a:p>
          <a:p>
            <a:pPr marL="285750" indent="-285750" rtl="0">
              <a:buFont typeface="Arial" panose="020B0604020202020204" pitchFamily="34" charset="0"/>
              <a:buChar char="•"/>
            </a:pPr>
            <a:endParaRPr lang="en-GB" sz="6400" dirty="0">
              <a:solidFill>
                <a:schemeClr val="tx1"/>
              </a:solidFill>
              <a:latin typeface="Arial" panose="020B0604020202020204" pitchFamily="34" charset="0"/>
              <a:cs typeface="Arial" panose="020B0604020202020204" pitchFamily="34" charset="0"/>
            </a:endParaRPr>
          </a:p>
          <a:p>
            <a:pPr marL="285750" indent="-285750" rtl="0">
              <a:buFont typeface="Arial" panose="020B0604020202020204" pitchFamily="34" charset="0"/>
              <a:buChar char="•"/>
            </a:pPr>
            <a:r>
              <a:rPr lang="en-GB" sz="6400" dirty="0">
                <a:solidFill>
                  <a:schemeClr val="tx1"/>
                </a:solidFill>
                <a:latin typeface="Arial" panose="020B0604020202020204" pitchFamily="34" charset="0"/>
                <a:cs typeface="Arial" panose="020B0604020202020204" pitchFamily="34" charset="0"/>
              </a:rPr>
              <a:t>Social Work and Teaching</a:t>
            </a: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5600" b="0" i="0" u="none" strike="noStrike" kern="1200" cap="none" spc="0" normalizeH="0" baseline="0" noProof="0" dirty="0">
                <a:ln>
                  <a:noFill/>
                </a:ln>
                <a:solidFill>
                  <a:srgbClr val="FFFFFF"/>
                </a:solidFill>
                <a:effectLst/>
                <a:uLnTx/>
                <a:uFillTx/>
                <a:latin typeface="Calibri Light" panose="020F0302020204030204"/>
                <a:ea typeface="+mn-ea"/>
                <a:cs typeface="+mn-cs"/>
              </a:rPr>
              <a:t>worked as a care worker whilst I was a student</a:t>
            </a: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rPr>
              <a:t>A total change from Accountancy to Health &amp; Social Care</a:t>
            </a: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rPr>
              <a:t>Progression to managerial positions </a:t>
            </a: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rPr>
              <a:t>Social Work and Teaching</a:t>
            </a: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rPr>
              <a:t>A total change from Accountancy to Health &amp; Social Care</a:t>
            </a: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rPr>
              <a:t>Progression to managerial positions </a:t>
            </a: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rPr>
              <a:t>Social Work and Teaching</a:t>
            </a:r>
          </a:p>
          <a:p>
            <a:pPr algn="ctr">
              <a:lnSpc>
                <a:spcPct val="140000"/>
              </a:lnSpc>
            </a:pPr>
            <a:endParaRPr lang="en-GB" sz="3200" b="1" i="1" dirty="0">
              <a:solidFill>
                <a:srgbClr val="002060"/>
              </a:solidFill>
            </a:endParaRPr>
          </a:p>
        </p:txBody>
      </p:sp>
      <p:sp>
        <p:nvSpPr>
          <p:cNvPr id="43" name="Rectangle 42">
            <a:extLst>
              <a:ext uri="{FF2B5EF4-FFF2-40B4-BE49-F238E27FC236}">
                <a16:creationId xmlns:a16="http://schemas.microsoft.com/office/drawing/2014/main" id="{0D48F6B8-EF56-4340-982E-F4D6F5DC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5" name="Rectangle 44">
            <a:extLst>
              <a:ext uri="{FF2B5EF4-FFF2-40B4-BE49-F238E27FC236}">
                <a16:creationId xmlns:a16="http://schemas.microsoft.com/office/drawing/2014/main" id="{AC596C40-FEA6-4867-853D-CF37DE3B6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7" name="Rectangle 46">
            <a:extLst>
              <a:ext uri="{FF2B5EF4-FFF2-40B4-BE49-F238E27FC236}">
                <a16:creationId xmlns:a16="http://schemas.microsoft.com/office/drawing/2014/main" id="{9DC7C5E2-274E-49A3-A8E0-46A5B8CAC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9" name="Rectangle 48">
            <a:extLst>
              <a:ext uri="{FF2B5EF4-FFF2-40B4-BE49-F238E27FC236}">
                <a16:creationId xmlns:a16="http://schemas.microsoft.com/office/drawing/2014/main" id="{D6CF8D2C-9E01-48EC-8DDF-8A1FF60AE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6" name="TextBox 5">
            <a:extLst>
              <a:ext uri="{FF2B5EF4-FFF2-40B4-BE49-F238E27FC236}">
                <a16:creationId xmlns:a16="http://schemas.microsoft.com/office/drawing/2014/main" id="{3A0B95D5-E77E-727D-8E9F-69884DF34AFD}"/>
              </a:ext>
            </a:extLst>
          </p:cNvPr>
          <p:cNvSpPr txBox="1"/>
          <p:nvPr/>
        </p:nvSpPr>
        <p:spPr>
          <a:xfrm>
            <a:off x="5156200" y="143100"/>
            <a:ext cx="5808133" cy="1974387"/>
          </a:xfrm>
          <a:prstGeom prst="rect">
            <a:avLst/>
          </a:prstGeom>
          <a:noFill/>
        </p:spPr>
        <p:txBody>
          <a:bodyPr wrap="square">
            <a:spAutoFit/>
          </a:bodyPr>
          <a:lstStyle/>
          <a:p>
            <a:pPr marL="0" marR="0" lvl="0" indent="0" algn="ctr" defTabSz="914400" rtl="0" eaLnBrk="1" fontAlgn="auto" latinLnBrk="0" hangingPunct="1">
              <a:lnSpc>
                <a:spcPct val="140000"/>
              </a:lnSpc>
              <a:spcBef>
                <a:spcPts val="930"/>
              </a:spcBef>
              <a:spcAft>
                <a:spcPts val="0"/>
              </a:spcAft>
              <a:buClrTx/>
              <a:buSzTx/>
              <a:buFont typeface="Corbel" panose="020B0503020204020204" pitchFamily="34" charset="0"/>
              <a:buNone/>
              <a:tabLst/>
              <a:defRPr/>
            </a:pPr>
            <a:r>
              <a:rPr kumimoji="0" lang="en-GB" sz="2800" b="1" i="1" u="none" strike="noStrike" kern="1200" cap="none" spc="150" normalizeH="0" baseline="0" noProof="0" dirty="0">
                <a:ln>
                  <a:noFill/>
                </a:ln>
                <a:solidFill>
                  <a:srgbClr val="002060"/>
                </a:solidFill>
                <a:effectLst/>
                <a:uLnTx/>
                <a:uFillTx/>
                <a:latin typeface="Meiryo"/>
                <a:ea typeface="+mn-ea"/>
                <a:cs typeface="+mn-cs"/>
              </a:rPr>
              <a:t>Introduction &amp; Author Background</a:t>
            </a:r>
          </a:p>
          <a:p>
            <a:pPr marL="0" marR="0" lvl="0" indent="0" algn="ctr" defTabSz="914400" rtl="0" eaLnBrk="1" fontAlgn="auto" latinLnBrk="0" hangingPunct="1">
              <a:lnSpc>
                <a:spcPct val="140000"/>
              </a:lnSpc>
              <a:spcBef>
                <a:spcPts val="930"/>
              </a:spcBef>
              <a:spcAft>
                <a:spcPts val="0"/>
              </a:spcAft>
              <a:buClrTx/>
              <a:buSzTx/>
              <a:buFont typeface="Corbel" panose="020B0503020204020204" pitchFamily="34" charset="0"/>
              <a:buNone/>
              <a:tabLst/>
              <a:defRPr/>
            </a:pPr>
            <a:endParaRPr kumimoji="0" lang="en-GB" sz="2800" b="1" i="1" u="none" strike="noStrike" kern="1200" cap="none" spc="150" normalizeH="0" baseline="0" noProof="0" dirty="0">
              <a:ln>
                <a:noFill/>
              </a:ln>
              <a:solidFill>
                <a:srgbClr val="002060"/>
              </a:solidFill>
              <a:effectLst/>
              <a:uLnTx/>
              <a:uFillTx/>
              <a:latin typeface="Meiryo"/>
              <a:ea typeface="+mn-ea"/>
              <a:cs typeface="+mn-cs"/>
            </a:endParaRPr>
          </a:p>
        </p:txBody>
      </p:sp>
      <p:pic>
        <p:nvPicPr>
          <p:cNvPr id="5" name="Picture 4">
            <a:extLst>
              <a:ext uri="{FF2B5EF4-FFF2-40B4-BE49-F238E27FC236}">
                <a16:creationId xmlns:a16="http://schemas.microsoft.com/office/drawing/2014/main" id="{F311AEAD-2824-51BB-2581-97431C5B6626}"/>
              </a:ext>
            </a:extLst>
          </p:cNvPr>
          <p:cNvPicPr>
            <a:picLocks noChangeAspect="1"/>
          </p:cNvPicPr>
          <p:nvPr/>
        </p:nvPicPr>
        <p:blipFill>
          <a:blip r:embed="rId4"/>
          <a:stretch>
            <a:fillRect/>
          </a:stretch>
        </p:blipFill>
        <p:spPr>
          <a:xfrm>
            <a:off x="-38533" y="1804072"/>
            <a:ext cx="4426072" cy="4934432"/>
          </a:xfrm>
          <a:prstGeom prst="rect">
            <a:avLst/>
          </a:prstGeom>
        </p:spPr>
      </p:pic>
    </p:spTree>
    <p:extLst>
      <p:ext uri="{BB962C8B-B14F-4D97-AF65-F5344CB8AC3E}">
        <p14:creationId xmlns:p14="http://schemas.microsoft.com/office/powerpoint/2010/main" val="823656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0" name="Rectangle 53">
            <a:extLst>
              <a:ext uri="{FF2B5EF4-FFF2-40B4-BE49-F238E27FC236}">
                <a16:creationId xmlns:a16="http://schemas.microsoft.com/office/drawing/2014/main" id="{CA22F210-7186-4074-94C5-FAD2C2EB1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Meiryo"/>
              <a:ea typeface="+mn-ea"/>
              <a:cs typeface="+mn-cs"/>
            </a:endParaRPr>
          </a:p>
        </p:txBody>
      </p:sp>
      <p:sp>
        <p:nvSpPr>
          <p:cNvPr id="71" name="Rectangle 55">
            <a:extLst>
              <a:ext uri="{FF2B5EF4-FFF2-40B4-BE49-F238E27FC236}">
                <a16:creationId xmlns:a16="http://schemas.microsoft.com/office/drawing/2014/main" id="{7ED93057-B056-4D1D-B0DA-F1619DAAF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1635103" y="1057522"/>
            <a:ext cx="4741843" cy="2173433"/>
          </a:xfrm>
        </p:spPr>
        <p:txBody>
          <a:bodyPr>
            <a:normAutofit/>
          </a:bodyPr>
          <a:lstStyle/>
          <a:p>
            <a:pPr lvl="0" algn="ctr">
              <a:lnSpc>
                <a:spcPct val="115000"/>
              </a:lnSpc>
              <a:spcBef>
                <a:spcPts val="930"/>
              </a:spcBef>
            </a:pPr>
            <a:br>
              <a:rPr lang="en-GB" sz="2100" b="1" cap="none" dirty="0">
                <a:solidFill>
                  <a:schemeClr val="bg1"/>
                </a:solidFill>
                <a:ea typeface="+mn-ea"/>
                <a:cs typeface="+mn-cs"/>
              </a:rPr>
            </a:br>
            <a:r>
              <a:rPr lang="en-GB" sz="2400" b="1" cap="none" dirty="0">
                <a:solidFill>
                  <a:schemeClr val="bg1"/>
                </a:solidFill>
                <a:ea typeface="+mn-ea"/>
                <a:cs typeface="+mn-cs"/>
              </a:rPr>
              <a:t>Research Background</a:t>
            </a:r>
            <a:endParaRPr lang="en-GB" sz="2400" b="1" dirty="0">
              <a:solidFill>
                <a:schemeClr val="bg1"/>
              </a:solidFill>
              <a:latin typeface="Arial Nova" panose="020B0604020202020204" pitchFamily="34" charset="0"/>
            </a:endParaRPr>
          </a:p>
        </p:txBody>
      </p:sp>
      <p:sp>
        <p:nvSpPr>
          <p:cNvPr id="72" name="Rectangle 57">
            <a:extLst>
              <a:ext uri="{FF2B5EF4-FFF2-40B4-BE49-F238E27FC236}">
                <a16:creationId xmlns:a16="http://schemas.microsoft.com/office/drawing/2014/main" id="{F5B41592-BC5E-4AE2-8CA7-91C73FD8F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73" name="Rectangle 59">
            <a:extLst>
              <a:ext uri="{FF2B5EF4-FFF2-40B4-BE49-F238E27FC236}">
                <a16:creationId xmlns:a16="http://schemas.microsoft.com/office/drawing/2014/main" id="{CB574A3D-9991-4D4A-91DF-0D0DE47DB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74" name="Rectangle 61">
            <a:extLst>
              <a:ext uri="{FF2B5EF4-FFF2-40B4-BE49-F238E27FC236}">
                <a16:creationId xmlns:a16="http://schemas.microsoft.com/office/drawing/2014/main" id="{D5A56255-4961-41E1-887B-7319F23C9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39047" r="2641"/>
          <a:stretch/>
        </p:blipFill>
        <p:spPr>
          <a:xfrm>
            <a:off x="6859936" y="-2"/>
            <a:ext cx="5332064" cy="6858002"/>
          </a:xfrm>
          <a:prstGeom prst="rect">
            <a:avLst/>
          </a:prstGeom>
        </p:spPr>
      </p:pic>
      <p:sp>
        <p:nvSpPr>
          <p:cNvPr id="5" name="TextBox 4">
            <a:extLst>
              <a:ext uri="{FF2B5EF4-FFF2-40B4-BE49-F238E27FC236}">
                <a16:creationId xmlns:a16="http://schemas.microsoft.com/office/drawing/2014/main" id="{F2807404-9EEA-70D5-EF72-B721A9C8C6AF}"/>
              </a:ext>
            </a:extLst>
          </p:cNvPr>
          <p:cNvSpPr txBox="1"/>
          <p:nvPr/>
        </p:nvSpPr>
        <p:spPr>
          <a:xfrm>
            <a:off x="1209630" y="4611266"/>
            <a:ext cx="5054352" cy="1600438"/>
          </a:xfrm>
          <a:prstGeom prst="rect">
            <a:avLst/>
          </a:prstGeom>
          <a:noFill/>
        </p:spPr>
        <p:txBody>
          <a:bodyPr wrap="square">
            <a:spAutoFit/>
          </a:bodyPr>
          <a:lstStyle/>
          <a:p>
            <a:pPr algn="ctr"/>
            <a:r>
              <a:rPr lang="en-GB" sz="2000" b="0" i="0" dirty="0">
                <a:solidFill>
                  <a:srgbClr val="101010"/>
                </a:solidFill>
                <a:effectLst/>
                <a:latin typeface="Arial" panose="020B0604020202020204" pitchFamily="34" charset="0"/>
              </a:rPr>
              <a:t>‘Research is to see what everybody else has seen, and to think what nobody else has thought’</a:t>
            </a:r>
          </a:p>
          <a:p>
            <a:pPr algn="ctr"/>
            <a:endParaRPr lang="en-GB" sz="2000" b="0" i="0" dirty="0">
              <a:solidFill>
                <a:srgbClr val="101010"/>
              </a:solidFill>
              <a:effectLst/>
              <a:latin typeface="Arial" panose="020B0604020202020204" pitchFamily="34" charset="0"/>
            </a:endParaRPr>
          </a:p>
          <a:p>
            <a:pPr algn="ctr"/>
            <a:r>
              <a:rPr lang="en-GB" b="1" i="0" u="none" strike="noStrike" dirty="0">
                <a:solidFill>
                  <a:srgbClr val="0000AA"/>
                </a:solidFill>
                <a:effectLst/>
                <a:latin typeface="Arial" panose="020B0604020202020204" pitchFamily="34" charset="0"/>
                <a:hlinkClick r:id="rId4"/>
              </a:rPr>
              <a:t>Albert Szent-Gyorgyi</a:t>
            </a:r>
            <a:endParaRPr lang="en-GB" b="1" i="0"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2323672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04" y="0"/>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95508"/>
            <a:ext cx="7582419"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406400" y="1074544"/>
            <a:ext cx="6815667" cy="5016892"/>
          </a:xfrm>
        </p:spPr>
        <p:txBody>
          <a:bodyPr anchor="b">
            <a:normAutofit fontScale="90000"/>
          </a:bodyPr>
          <a:lstStyle/>
          <a:p>
            <a:pPr lvl="0">
              <a:lnSpc>
                <a:spcPct val="115000"/>
              </a:lnSpc>
              <a:spcBef>
                <a:spcPts val="1000"/>
              </a:spcBef>
            </a:pPr>
            <a:r>
              <a:rPr lang="en-GB" sz="2000" cap="none" spc="0" dirty="0">
                <a:solidFill>
                  <a:schemeClr val="tx1"/>
                </a:solidFill>
                <a:latin typeface="+mn-lt"/>
                <a:ea typeface="+mn-ea"/>
                <a:cs typeface="+mn-cs"/>
              </a:rPr>
              <a:t>Delivering the All-Wales Induction Framework to community workers</a:t>
            </a:r>
            <a:br>
              <a:rPr lang="en-GB" sz="2000" cap="none" spc="0" dirty="0">
                <a:solidFill>
                  <a:schemeClr val="tx1"/>
                </a:solidFill>
                <a:latin typeface="+mn-lt"/>
                <a:ea typeface="+mn-ea"/>
                <a:cs typeface="+mn-cs"/>
              </a:rPr>
            </a:br>
            <a:br>
              <a:rPr lang="en-GB" sz="2000" cap="none" spc="0" dirty="0">
                <a:solidFill>
                  <a:schemeClr val="tx1"/>
                </a:solidFill>
                <a:latin typeface="+mn-lt"/>
                <a:ea typeface="+mn-ea"/>
                <a:cs typeface="+mn-cs"/>
              </a:rPr>
            </a:br>
            <a:br>
              <a:rPr lang="en-GB" sz="2000" cap="none" spc="0" dirty="0">
                <a:solidFill>
                  <a:schemeClr val="tx1"/>
                </a:solidFill>
                <a:latin typeface="+mn-lt"/>
                <a:ea typeface="+mn-ea"/>
                <a:cs typeface="+mn-cs"/>
              </a:rPr>
            </a:br>
            <a:r>
              <a:rPr lang="en-GB" sz="2000" cap="none" spc="0" dirty="0">
                <a:solidFill>
                  <a:schemeClr val="tx1"/>
                </a:solidFill>
                <a:latin typeface="+mn-lt"/>
                <a:ea typeface="+mn-ea"/>
                <a:cs typeface="+mn-cs"/>
              </a:rPr>
              <a:t>Meeting Social Care Wales registration requirements</a:t>
            </a:r>
            <a:br>
              <a:rPr lang="en-GB" sz="2000" cap="none" spc="0" dirty="0">
                <a:solidFill>
                  <a:schemeClr val="tx1"/>
                </a:solidFill>
                <a:latin typeface="+mn-lt"/>
                <a:ea typeface="+mn-ea"/>
                <a:cs typeface="+mn-cs"/>
              </a:rPr>
            </a:br>
            <a:br>
              <a:rPr lang="en-GB" sz="2000" cap="none" spc="0" dirty="0">
                <a:solidFill>
                  <a:schemeClr val="tx1"/>
                </a:solidFill>
                <a:latin typeface="+mn-lt"/>
                <a:ea typeface="+mn-ea"/>
                <a:cs typeface="+mn-cs"/>
              </a:rPr>
            </a:br>
            <a:br>
              <a:rPr lang="en-GB" sz="2000" cap="none" spc="0" dirty="0">
                <a:solidFill>
                  <a:schemeClr val="tx1"/>
                </a:solidFill>
                <a:latin typeface="+mn-lt"/>
                <a:ea typeface="+mn-ea"/>
                <a:cs typeface="+mn-cs"/>
              </a:rPr>
            </a:br>
            <a:r>
              <a:rPr lang="en-GB" sz="2000" cap="none" spc="0" dirty="0">
                <a:solidFill>
                  <a:schemeClr val="tx1"/>
                </a:solidFill>
                <a:latin typeface="+mn-lt"/>
                <a:ea typeface="+mn-ea"/>
                <a:cs typeface="+mn-cs"/>
              </a:rPr>
              <a:t>A Healthier Wales: a workforce strategy for health and social care, delivery plan</a:t>
            </a:r>
            <a:br>
              <a:rPr lang="en-GB" sz="2000" cap="none" spc="0" dirty="0">
                <a:solidFill>
                  <a:schemeClr val="tx1"/>
                </a:solidFill>
                <a:latin typeface="+mn-lt"/>
                <a:ea typeface="+mn-ea"/>
                <a:cs typeface="+mn-cs"/>
              </a:rPr>
            </a:br>
            <a:br>
              <a:rPr lang="en-GB" sz="2000" cap="none" spc="0" dirty="0">
                <a:solidFill>
                  <a:schemeClr val="tx1"/>
                </a:solidFill>
                <a:latin typeface="+mn-lt"/>
                <a:ea typeface="+mn-ea"/>
                <a:cs typeface="+mn-cs"/>
              </a:rPr>
            </a:br>
            <a:r>
              <a:rPr lang="en-US" sz="2000" cap="none" spc="0" dirty="0">
                <a:solidFill>
                  <a:schemeClr val="tx1"/>
                </a:solidFill>
                <a:latin typeface="+mn-lt"/>
                <a:ea typeface="+mn-ea"/>
                <a:cs typeface="+mn-cs"/>
              </a:rPr>
              <a:t>Mandatory accredited NHS Wales Induction for Clinical Healthcare Support Workers (Agored 2015)</a:t>
            </a:r>
            <a:br>
              <a:rPr lang="en-US" sz="2000" cap="none" spc="0" dirty="0">
                <a:solidFill>
                  <a:schemeClr val="tx1"/>
                </a:solidFill>
                <a:latin typeface="+mn-lt"/>
                <a:ea typeface="+mn-ea"/>
                <a:cs typeface="+mn-cs"/>
              </a:rPr>
            </a:br>
            <a:br>
              <a:rPr lang="en-US" sz="2000" cap="none" spc="0" dirty="0">
                <a:solidFill>
                  <a:schemeClr val="tx2"/>
                </a:solidFill>
                <a:latin typeface="+mn-lt"/>
                <a:ea typeface="+mn-ea"/>
                <a:cs typeface="+mn-cs"/>
              </a:rPr>
            </a:br>
            <a:endParaRPr lang="en-US" sz="2000" cap="none" spc="0" dirty="0">
              <a:solidFill>
                <a:schemeClr val="tx2"/>
              </a:solidFill>
              <a:latin typeface="+mn-lt"/>
              <a:ea typeface="+mn-ea"/>
              <a:cs typeface="+mn-cs"/>
            </a:endParaRPr>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31853" r="3" b="3"/>
          <a:stretch/>
        </p:blipFill>
        <p:spPr>
          <a:xfrm>
            <a:off x="7585467" y="1074544"/>
            <a:ext cx="4606533" cy="5069861"/>
          </a:xfrm>
          <a:prstGeom prst="rect">
            <a:avLst/>
          </a:prstGeom>
        </p:spPr>
      </p:pic>
      <p:sp>
        <p:nvSpPr>
          <p:cNvPr id="85" name="Rectangle 84">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65376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B725BC23-E0DD-4037-B2B8-7B6FA6454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39" name="Rectangle 38">
            <a:extLst>
              <a:ext uri="{FF2B5EF4-FFF2-40B4-BE49-F238E27FC236}">
                <a16:creationId xmlns:a16="http://schemas.microsoft.com/office/drawing/2014/main" id="{199EE120-2D35-4A48-BAAE-238F986A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23134" r="-2" b="-2"/>
          <a:stretch/>
        </p:blipFill>
        <p:spPr>
          <a:xfrm>
            <a:off x="0" y="1882074"/>
            <a:ext cx="4458058" cy="4349801"/>
          </a:xfrm>
          <a:prstGeom prst="rect">
            <a:avLst/>
          </a:prstGeom>
        </p:spPr>
      </p:pic>
      <p:sp>
        <p:nvSpPr>
          <p:cNvPr id="41" name="Rectangle 40">
            <a:extLst>
              <a:ext uri="{FF2B5EF4-FFF2-40B4-BE49-F238E27FC236}">
                <a16:creationId xmlns:a16="http://schemas.microsoft.com/office/drawing/2014/main" id="{552F9EAC-0C70-441C-AC78-65174C28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4882101" y="2146851"/>
            <a:ext cx="6666980" cy="2658269"/>
          </a:xfrm>
        </p:spPr>
        <p:txBody>
          <a:bodyPr anchor="b">
            <a:normAutofit/>
          </a:bodyPr>
          <a:lstStyle/>
          <a:p>
            <a:pPr>
              <a:lnSpc>
                <a:spcPct val="115000"/>
              </a:lnSpc>
            </a:pPr>
            <a:br>
              <a:rPr lang="en-GB" sz="3300" b="1" dirty="0">
                <a:solidFill>
                  <a:srgbClr val="002060"/>
                </a:solidFill>
                <a:latin typeface="Arial Nova" panose="020B0604020202020204" pitchFamily="34" charset="0"/>
              </a:rPr>
            </a:br>
            <a:br>
              <a:rPr lang="en-GB" sz="3300" b="1" dirty="0">
                <a:solidFill>
                  <a:srgbClr val="002060"/>
                </a:solidFill>
                <a:latin typeface="Arial Nova" panose="020B0604020202020204" pitchFamily="34" charset="0"/>
              </a:rPr>
            </a:br>
            <a:endParaRPr lang="en-GB" sz="2800" b="1" dirty="0">
              <a:solidFill>
                <a:srgbClr val="002060"/>
              </a:solidFill>
              <a:latin typeface="Arial Nova" panose="020B0604020202020204" pitchFamily="34" charset="0"/>
            </a:endParaRPr>
          </a:p>
        </p:txBody>
      </p:sp>
      <p:sp>
        <p:nvSpPr>
          <p:cNvPr id="3" name="Subtitle 2">
            <a:extLst>
              <a:ext uri="{FF2B5EF4-FFF2-40B4-BE49-F238E27FC236}">
                <a16:creationId xmlns:a16="http://schemas.microsoft.com/office/drawing/2014/main" id="{4BF9C691-53E7-4187-B537-69F47184B8D0}"/>
              </a:ext>
            </a:extLst>
          </p:cNvPr>
          <p:cNvSpPr>
            <a:spLocks noGrp="1"/>
          </p:cNvSpPr>
          <p:nvPr>
            <p:ph type="subTitle" idx="1"/>
          </p:nvPr>
        </p:nvSpPr>
        <p:spPr>
          <a:xfrm>
            <a:off x="4990025" y="2063469"/>
            <a:ext cx="6666980" cy="3536219"/>
          </a:xfrm>
        </p:spPr>
        <p:txBody>
          <a:bodyPr anchor="t">
            <a:noAutofit/>
          </a:bodyPr>
          <a:lstStyle/>
          <a:p>
            <a:pPr algn="ctr">
              <a:lnSpc>
                <a:spcPct val="140000"/>
              </a:lnSpc>
            </a:pPr>
            <a:endParaRPr lang="en-GB" sz="2000" b="1" i="1" dirty="0">
              <a:solidFill>
                <a:srgbClr val="002060"/>
              </a:solidFill>
            </a:endParaRPr>
          </a:p>
          <a:p>
            <a:pPr algn="ctr">
              <a:lnSpc>
                <a:spcPct val="140000"/>
              </a:lnSpc>
            </a:pPr>
            <a:r>
              <a:rPr lang="en-GB" sz="2000" b="1" i="1" dirty="0">
                <a:solidFill>
                  <a:srgbClr val="002060"/>
                </a:solidFill>
              </a:rPr>
              <a:t> </a:t>
            </a:r>
          </a:p>
        </p:txBody>
      </p:sp>
      <p:sp>
        <p:nvSpPr>
          <p:cNvPr id="43" name="Rectangle 42">
            <a:extLst>
              <a:ext uri="{FF2B5EF4-FFF2-40B4-BE49-F238E27FC236}">
                <a16:creationId xmlns:a16="http://schemas.microsoft.com/office/drawing/2014/main" id="{0D48F6B8-EF56-4340-982E-F4D6F5DC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5" name="Rectangle 44">
            <a:extLst>
              <a:ext uri="{FF2B5EF4-FFF2-40B4-BE49-F238E27FC236}">
                <a16:creationId xmlns:a16="http://schemas.microsoft.com/office/drawing/2014/main" id="{AC596C40-FEA6-4867-853D-CF37DE3B6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7" name="Rectangle 46">
            <a:extLst>
              <a:ext uri="{FF2B5EF4-FFF2-40B4-BE49-F238E27FC236}">
                <a16:creationId xmlns:a16="http://schemas.microsoft.com/office/drawing/2014/main" id="{9DC7C5E2-274E-49A3-A8E0-46A5B8CAC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9" name="Rectangle 48">
            <a:extLst>
              <a:ext uri="{FF2B5EF4-FFF2-40B4-BE49-F238E27FC236}">
                <a16:creationId xmlns:a16="http://schemas.microsoft.com/office/drawing/2014/main" id="{D6CF8D2C-9E01-48EC-8DDF-8A1FF60AE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6" name="TextBox 5">
            <a:extLst>
              <a:ext uri="{FF2B5EF4-FFF2-40B4-BE49-F238E27FC236}">
                <a16:creationId xmlns:a16="http://schemas.microsoft.com/office/drawing/2014/main" id="{4BF5A41C-FE01-4104-B5D0-444BA8EB8E94}"/>
              </a:ext>
            </a:extLst>
          </p:cNvPr>
          <p:cNvSpPr txBox="1"/>
          <p:nvPr/>
        </p:nvSpPr>
        <p:spPr>
          <a:xfrm>
            <a:off x="4675367" y="1680091"/>
            <a:ext cx="6731578" cy="4262705"/>
          </a:xfrm>
          <a:prstGeom prst="rect">
            <a:avLst/>
          </a:prstGeom>
          <a:noFill/>
        </p:spPr>
        <p:txBody>
          <a:bodyPr wrap="square">
            <a:spAutoFit/>
          </a:body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kumimoji="0" lang="en-GB" sz="1600" b="1" i="0" u="none" strike="noStrike" kern="1200" cap="none" spc="0" normalizeH="0" baseline="0" noProof="0" dirty="0">
              <a:ln>
                <a:noFill/>
              </a:ln>
              <a:solidFill>
                <a:srgbClr val="000000"/>
              </a:solidFill>
              <a:effectLst/>
              <a:uLnTx/>
              <a:uFillTx/>
              <a:latin typeface="Calibri Light" panose="020F0302020204030204"/>
              <a:ea typeface="+mn-ea"/>
              <a:cs typeface="+mn-cs"/>
            </a:endParaRPr>
          </a:p>
          <a:p>
            <a:pPr marL="342900" marR="0" lvl="0" indent="-342900" algn="l" defTabSz="914400" rtl="0" eaLnBrk="1" fontAlgn="auto" latinLnBrk="0" hangingPunct="1">
              <a:lnSpc>
                <a:spcPct val="100000"/>
              </a:lnSpc>
              <a:spcBef>
                <a:spcPts val="1000"/>
              </a:spcBef>
              <a:spcAft>
                <a:spcPts val="0"/>
              </a:spcAft>
              <a:buClrTx/>
              <a:buSzTx/>
              <a:buFont typeface="Symbol" panose="05050102010706020507" pitchFamily="18" charset="2"/>
              <a:buChar char=""/>
              <a:tabLst/>
              <a:defRPr/>
            </a:pPr>
            <a:r>
              <a:rPr lang="en-GB" dirty="0">
                <a:solidFill>
                  <a:srgbClr val="000000"/>
                </a:solidFill>
                <a:latin typeface="Arial" panose="020B0604020202020204" pitchFamily="34" charset="0"/>
                <a:cs typeface="Arial" panose="020B0604020202020204" pitchFamily="34" charset="0"/>
              </a:rPr>
              <a:t>P</a:t>
            </a:r>
            <a:r>
              <a:rPr kumimoji="0" lang="en-GB"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resent a project outline and discuss objectives</a:t>
            </a:r>
          </a:p>
          <a:p>
            <a:pPr marL="342900" marR="0" lvl="0" indent="-342900" algn="l" defTabSz="914400" rtl="0" eaLnBrk="1" fontAlgn="auto" latinLnBrk="0" hangingPunct="1">
              <a:lnSpc>
                <a:spcPct val="100000"/>
              </a:lnSpc>
              <a:spcBef>
                <a:spcPts val="1000"/>
              </a:spcBef>
              <a:spcAft>
                <a:spcPts val="0"/>
              </a:spcAft>
              <a:buClrTx/>
              <a:buSzTx/>
              <a:buFont typeface="Symbol" panose="05050102010706020507" pitchFamily="18" charset="2"/>
              <a:buChar char=""/>
              <a:tabLst/>
              <a:defRPr/>
            </a:pPr>
            <a:endParaRPr kumimoji="0" lang="en-GB"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1000"/>
              </a:spcBef>
              <a:spcAft>
                <a:spcPts val="0"/>
              </a:spcAft>
              <a:buClrTx/>
              <a:buSzTx/>
              <a:buFont typeface="Symbol" panose="05050102010706020507" pitchFamily="18" charset="2"/>
              <a:buChar char=""/>
              <a:tabLst/>
              <a:defRPr/>
            </a:pPr>
            <a:r>
              <a:rPr kumimoji="0" lang="en-GB"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Discuss justifications for conducting the project</a:t>
            </a:r>
          </a:p>
          <a:p>
            <a:pPr marR="0" lvl="0" algn="l" defTabSz="914400" rtl="0" eaLnBrk="1" fontAlgn="auto" latinLnBrk="0" hangingPunct="1">
              <a:lnSpc>
                <a:spcPct val="100000"/>
              </a:lnSpc>
              <a:spcBef>
                <a:spcPts val="1000"/>
              </a:spcBef>
              <a:spcAft>
                <a:spcPts val="0"/>
              </a:spcAft>
              <a:buClrTx/>
              <a:buSzTx/>
              <a:tabLst/>
              <a:defRPr/>
            </a:pPr>
            <a:endParaRPr kumimoji="0" lang="en-GB"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1000"/>
              </a:spcBef>
              <a:spcAft>
                <a:spcPts val="0"/>
              </a:spcAft>
              <a:buClrTx/>
              <a:buSzTx/>
              <a:buFont typeface="Symbol" panose="05050102010706020507" pitchFamily="18" charset="2"/>
              <a:buChar char=""/>
              <a:tabLst/>
              <a:defRPr/>
            </a:pPr>
            <a:r>
              <a:rPr kumimoji="0" lang="en-GB"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Outline methods and analyse findings </a:t>
            </a:r>
          </a:p>
          <a:p>
            <a:pPr marL="342900" marR="0" lvl="0" indent="-342900" algn="l" defTabSz="914400" rtl="0" eaLnBrk="1" fontAlgn="auto" latinLnBrk="0" hangingPunct="1">
              <a:lnSpc>
                <a:spcPct val="100000"/>
              </a:lnSpc>
              <a:spcBef>
                <a:spcPts val="1000"/>
              </a:spcBef>
              <a:spcAft>
                <a:spcPts val="0"/>
              </a:spcAft>
              <a:buClrTx/>
              <a:buSzTx/>
              <a:buFont typeface="Symbol" panose="05050102010706020507" pitchFamily="18" charset="2"/>
              <a:buChar char=""/>
              <a:tabLst/>
              <a:defRPr/>
            </a:pPr>
            <a:endParaRPr kumimoji="0" lang="en-GB"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1000"/>
              </a:spcBef>
              <a:spcAft>
                <a:spcPts val="0"/>
              </a:spcAft>
              <a:buClrTx/>
              <a:buSzTx/>
              <a:buFont typeface="Symbol" panose="05050102010706020507" pitchFamily="18" charset="2"/>
              <a:buChar char=""/>
              <a:tabLst/>
              <a:defRPr/>
            </a:pPr>
            <a:r>
              <a:rPr kumimoji="0" lang="en-GB"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Reflect on the lessons learned within this work-based learning module on a personal level</a:t>
            </a:r>
          </a:p>
          <a:p>
            <a:pPr marR="0" lvl="0" algn="l" defTabSz="914400" rtl="0" eaLnBrk="1" fontAlgn="auto" latinLnBrk="0" hangingPunct="1">
              <a:lnSpc>
                <a:spcPct val="100000"/>
              </a:lnSpc>
              <a:spcBef>
                <a:spcPts val="1000"/>
              </a:spcBef>
              <a:spcAft>
                <a:spcPts val="0"/>
              </a:spcAft>
              <a:buClrTx/>
              <a:buSzTx/>
              <a:tabLst/>
              <a:defRPr/>
            </a:pPr>
            <a:r>
              <a:rPr kumimoji="0" lang="en-GB"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a:t>
            </a:r>
          </a:p>
          <a:p>
            <a:pPr marL="342900" marR="0" lvl="0" indent="-342900" algn="l" defTabSz="914400" rtl="0" eaLnBrk="1" fontAlgn="auto" latinLnBrk="0" hangingPunct="1">
              <a:lnSpc>
                <a:spcPct val="100000"/>
              </a:lnSpc>
              <a:spcBef>
                <a:spcPts val="1000"/>
              </a:spcBef>
              <a:spcAft>
                <a:spcPts val="800"/>
              </a:spcAft>
              <a:buClrTx/>
              <a:buSzTx/>
              <a:buFont typeface="Symbol" panose="05050102010706020507" pitchFamily="18" charset="2"/>
              <a:buChar char=""/>
              <a:tabLst/>
              <a:defRPr/>
            </a:pPr>
            <a:r>
              <a:rPr kumimoji="0" lang="en-GB"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Identify next areas of development, recommend conclusions </a:t>
            </a:r>
          </a:p>
        </p:txBody>
      </p:sp>
      <p:sp>
        <p:nvSpPr>
          <p:cNvPr id="8" name="TextBox 7">
            <a:extLst>
              <a:ext uri="{FF2B5EF4-FFF2-40B4-BE49-F238E27FC236}">
                <a16:creationId xmlns:a16="http://schemas.microsoft.com/office/drawing/2014/main" id="{E292745A-24AB-9F4D-6F52-3B079C266BEB}"/>
              </a:ext>
            </a:extLst>
          </p:cNvPr>
          <p:cNvSpPr txBox="1"/>
          <p:nvPr/>
        </p:nvSpPr>
        <p:spPr>
          <a:xfrm>
            <a:off x="4587903" y="164046"/>
            <a:ext cx="7506031" cy="1523494"/>
          </a:xfrm>
          <a:prstGeom prst="rect">
            <a:avLst/>
          </a:prstGeom>
          <a:noFill/>
        </p:spPr>
        <p:txBody>
          <a:bodyPr wrap="square">
            <a:spAutoFit/>
          </a:bodyPr>
          <a:lstStyle/>
          <a:p>
            <a:r>
              <a:rPr kumimoji="0" lang="en-GB" sz="3100" b="1" i="0" u="none" strike="noStrike" kern="1200" cap="none" spc="0" normalizeH="0" baseline="0" noProof="0" dirty="0">
                <a:ln>
                  <a:noFill/>
                </a:ln>
                <a:solidFill>
                  <a:srgbClr val="002060"/>
                </a:solidFill>
                <a:effectLst/>
                <a:uLnTx/>
                <a:uFillTx/>
                <a:ea typeface="+mj-ea"/>
                <a:cs typeface="+mj-cs"/>
              </a:rPr>
              <a:t>Aims </a:t>
            </a:r>
          </a:p>
          <a:p>
            <a:endParaRPr kumimoji="0" lang="en-GB" sz="3100" b="1" i="0" u="none" strike="noStrike" kern="1200" cap="none" spc="0" normalizeH="0" baseline="0" noProof="0" dirty="0">
              <a:ln>
                <a:noFill/>
              </a:ln>
              <a:solidFill>
                <a:srgbClr val="002060"/>
              </a:solidFill>
              <a:effectLst/>
              <a:uLnTx/>
              <a:uFillTx/>
              <a:ea typeface="+mj-ea"/>
              <a:cs typeface="+mj-cs"/>
            </a:endParaRPr>
          </a:p>
          <a:p>
            <a:r>
              <a:rPr kumimoji="0" lang="en-GB" sz="3100" b="1" i="0" u="none" strike="noStrike" kern="1200" cap="none" spc="0" normalizeH="0" baseline="0" noProof="0" dirty="0">
                <a:ln>
                  <a:noFill/>
                </a:ln>
                <a:solidFill>
                  <a:srgbClr val="002060"/>
                </a:solidFill>
                <a:effectLst/>
                <a:uLnTx/>
                <a:uFillTx/>
                <a:ea typeface="+mj-ea"/>
                <a:cs typeface="+mj-cs"/>
              </a:rPr>
              <a:t>Provide an overview of the project</a:t>
            </a:r>
            <a:endParaRPr lang="en-GB" dirty="0">
              <a:solidFill>
                <a:srgbClr val="002060"/>
              </a:solidFill>
            </a:endParaRPr>
          </a:p>
        </p:txBody>
      </p:sp>
    </p:spTree>
    <p:extLst>
      <p:ext uri="{BB962C8B-B14F-4D97-AF65-F5344CB8AC3E}">
        <p14:creationId xmlns:p14="http://schemas.microsoft.com/office/powerpoint/2010/main" val="583610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B725BC23-E0DD-4037-B2B8-7B6FA6454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39" name="Rectangle 38">
            <a:extLst>
              <a:ext uri="{FF2B5EF4-FFF2-40B4-BE49-F238E27FC236}">
                <a16:creationId xmlns:a16="http://schemas.microsoft.com/office/drawing/2014/main" id="{199EE120-2D35-4A48-BAAE-238F986A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23134" r="-2" b="-2"/>
          <a:stretch/>
        </p:blipFill>
        <p:spPr>
          <a:xfrm>
            <a:off x="20" y="1804072"/>
            <a:ext cx="4458058" cy="4349801"/>
          </a:xfrm>
          <a:prstGeom prst="rect">
            <a:avLst/>
          </a:prstGeom>
        </p:spPr>
      </p:pic>
      <p:sp>
        <p:nvSpPr>
          <p:cNvPr id="41" name="Rectangle 40">
            <a:extLst>
              <a:ext uri="{FF2B5EF4-FFF2-40B4-BE49-F238E27FC236}">
                <a16:creationId xmlns:a16="http://schemas.microsoft.com/office/drawing/2014/main" id="{552F9EAC-0C70-441C-AC78-65174C28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4882101" y="2146851"/>
            <a:ext cx="6666980" cy="2658269"/>
          </a:xfrm>
        </p:spPr>
        <p:txBody>
          <a:bodyPr anchor="b">
            <a:normAutofit/>
          </a:bodyPr>
          <a:lstStyle/>
          <a:p>
            <a:pPr>
              <a:lnSpc>
                <a:spcPct val="115000"/>
              </a:lnSpc>
            </a:pPr>
            <a:br>
              <a:rPr lang="en-GB" sz="3300" b="1" dirty="0">
                <a:solidFill>
                  <a:srgbClr val="002060"/>
                </a:solidFill>
                <a:latin typeface="Arial Nova" panose="020B0604020202020204" pitchFamily="34" charset="0"/>
              </a:rPr>
            </a:br>
            <a:br>
              <a:rPr lang="en-GB" sz="3300" b="1" dirty="0">
                <a:solidFill>
                  <a:srgbClr val="002060"/>
                </a:solidFill>
                <a:latin typeface="Arial Nova" panose="020B0604020202020204" pitchFamily="34" charset="0"/>
              </a:rPr>
            </a:br>
            <a:endParaRPr lang="en-GB" sz="2800" b="1" dirty="0">
              <a:solidFill>
                <a:srgbClr val="002060"/>
              </a:solidFill>
              <a:latin typeface="Arial Nova" panose="020B0604020202020204" pitchFamily="34" charset="0"/>
            </a:endParaRPr>
          </a:p>
        </p:txBody>
      </p:sp>
      <p:sp>
        <p:nvSpPr>
          <p:cNvPr id="3" name="Subtitle 2">
            <a:extLst>
              <a:ext uri="{FF2B5EF4-FFF2-40B4-BE49-F238E27FC236}">
                <a16:creationId xmlns:a16="http://schemas.microsoft.com/office/drawing/2014/main" id="{4BF9C691-53E7-4187-B537-69F47184B8D0}"/>
              </a:ext>
            </a:extLst>
          </p:cNvPr>
          <p:cNvSpPr>
            <a:spLocks noGrp="1"/>
          </p:cNvSpPr>
          <p:nvPr>
            <p:ph type="subTitle" idx="1"/>
          </p:nvPr>
        </p:nvSpPr>
        <p:spPr>
          <a:xfrm>
            <a:off x="4911539" y="1985281"/>
            <a:ext cx="6843920" cy="3780519"/>
          </a:xfrm>
        </p:spPr>
        <p:txBody>
          <a:bodyPr anchor="t">
            <a:noAutofit/>
          </a:bodyPr>
          <a:lstStyle/>
          <a:p>
            <a:pPr>
              <a:lnSpc>
                <a:spcPct val="107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What has been the impact of the community health and social care induction? </a:t>
            </a:r>
          </a:p>
          <a:p>
            <a:pPr>
              <a:lnSpc>
                <a:spcPct val="107000"/>
              </a:lnSpc>
              <a:spcAft>
                <a:spcPts val="800"/>
              </a:spcAft>
            </a:pP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What are the differences in confidence between those who have attended the induction than those who have not? </a:t>
            </a:r>
          </a:p>
          <a:p>
            <a:pPr>
              <a:lnSpc>
                <a:spcPct val="107000"/>
              </a:lnSpc>
              <a:spcAft>
                <a:spcPts val="800"/>
              </a:spcAft>
            </a:pP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What benefits can be evaluated?</a:t>
            </a:r>
          </a:p>
          <a:p>
            <a:pPr algn="ctr">
              <a:lnSpc>
                <a:spcPct val="140000"/>
              </a:lnSpc>
            </a:pPr>
            <a:endParaRPr lang="en-GB" sz="2000" b="1" i="1" dirty="0">
              <a:solidFill>
                <a:srgbClr val="002060"/>
              </a:solidFill>
            </a:endParaRPr>
          </a:p>
        </p:txBody>
      </p:sp>
      <p:sp>
        <p:nvSpPr>
          <p:cNvPr id="43" name="Rectangle 42">
            <a:extLst>
              <a:ext uri="{FF2B5EF4-FFF2-40B4-BE49-F238E27FC236}">
                <a16:creationId xmlns:a16="http://schemas.microsoft.com/office/drawing/2014/main" id="{0D48F6B8-EF56-4340-982E-F4D6F5DC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5" name="Rectangle 44">
            <a:extLst>
              <a:ext uri="{FF2B5EF4-FFF2-40B4-BE49-F238E27FC236}">
                <a16:creationId xmlns:a16="http://schemas.microsoft.com/office/drawing/2014/main" id="{AC596C40-FEA6-4867-853D-CF37DE3B6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7" name="Rectangle 46">
            <a:extLst>
              <a:ext uri="{FF2B5EF4-FFF2-40B4-BE49-F238E27FC236}">
                <a16:creationId xmlns:a16="http://schemas.microsoft.com/office/drawing/2014/main" id="{9DC7C5E2-274E-49A3-A8E0-46A5B8CAC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9" name="Rectangle 48">
            <a:extLst>
              <a:ext uri="{FF2B5EF4-FFF2-40B4-BE49-F238E27FC236}">
                <a16:creationId xmlns:a16="http://schemas.microsoft.com/office/drawing/2014/main" id="{D6CF8D2C-9E01-48EC-8DDF-8A1FF60AE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6" name="TextBox 5">
            <a:extLst>
              <a:ext uri="{FF2B5EF4-FFF2-40B4-BE49-F238E27FC236}">
                <a16:creationId xmlns:a16="http://schemas.microsoft.com/office/drawing/2014/main" id="{31419D6D-F52C-E71E-5AAB-71CBCB30A4B5}"/>
              </a:ext>
            </a:extLst>
          </p:cNvPr>
          <p:cNvSpPr txBox="1"/>
          <p:nvPr/>
        </p:nvSpPr>
        <p:spPr>
          <a:xfrm>
            <a:off x="5243509" y="535934"/>
            <a:ext cx="6096000" cy="487506"/>
          </a:xfrm>
          <a:prstGeom prst="rect">
            <a:avLst/>
          </a:prstGeom>
          <a:noFill/>
        </p:spPr>
        <p:txBody>
          <a:bodyPr wrap="square">
            <a:spAutoFit/>
          </a:bodyPr>
          <a:lstStyle/>
          <a:p>
            <a:pPr marL="0" marR="0" lvl="0" indent="0" algn="l" defTabSz="914400" rtl="0" eaLnBrk="1" fontAlgn="auto" latinLnBrk="0" hangingPunct="1">
              <a:lnSpc>
                <a:spcPct val="107000"/>
              </a:lnSpc>
              <a:spcBef>
                <a:spcPts val="930"/>
              </a:spcBef>
              <a:spcAft>
                <a:spcPts val="800"/>
              </a:spcAft>
              <a:buClrTx/>
              <a:buSzTx/>
              <a:buFont typeface="Corbel" panose="020B0503020204020204" pitchFamily="34" charset="0"/>
              <a:buNone/>
              <a:tabLst/>
              <a:defRPr/>
            </a:pPr>
            <a:r>
              <a:rPr kumimoji="0" lang="en-GB" sz="2400" b="1" i="0" u="none" strike="noStrike" kern="1200" cap="none" spc="150" normalizeH="0" baseline="0" noProof="0" dirty="0">
                <a:ln>
                  <a:noFill/>
                </a:ln>
                <a:solidFill>
                  <a:srgbClr val="002060"/>
                </a:solidFill>
                <a:effectLst/>
                <a:uLnTx/>
                <a:uFillTx/>
                <a:latin typeface="+mj-lt"/>
                <a:ea typeface="Calibri" panose="020F0502020204030204" pitchFamily="34" charset="0"/>
                <a:cs typeface="Times New Roman" panose="02020603050405020304" pitchFamily="18" charset="0"/>
              </a:rPr>
              <a:t>Research Questions</a:t>
            </a:r>
            <a:endParaRPr kumimoji="0" lang="en-GB" sz="2400" b="0" i="0" u="none" strike="noStrike" kern="1200" cap="none" spc="150" normalizeH="0" baseline="0" noProof="0" dirty="0">
              <a:ln>
                <a:noFill/>
              </a:ln>
              <a:solidFill>
                <a:srgbClr val="002060"/>
              </a:solidFill>
              <a:effectLst/>
              <a:uLnTx/>
              <a:uFillTx/>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97544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B725BC23-E0DD-4037-B2B8-7B6FA6454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39" name="Rectangle 38">
            <a:extLst>
              <a:ext uri="{FF2B5EF4-FFF2-40B4-BE49-F238E27FC236}">
                <a16:creationId xmlns:a16="http://schemas.microsoft.com/office/drawing/2014/main" id="{199EE120-2D35-4A48-BAAE-238F986A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23134" r="-2" b="-2"/>
          <a:stretch/>
        </p:blipFill>
        <p:spPr>
          <a:xfrm>
            <a:off x="20" y="1804072"/>
            <a:ext cx="4458058" cy="4349801"/>
          </a:xfrm>
          <a:prstGeom prst="rect">
            <a:avLst/>
          </a:prstGeom>
        </p:spPr>
      </p:pic>
      <p:sp>
        <p:nvSpPr>
          <p:cNvPr id="41" name="Rectangle 40">
            <a:extLst>
              <a:ext uri="{FF2B5EF4-FFF2-40B4-BE49-F238E27FC236}">
                <a16:creationId xmlns:a16="http://schemas.microsoft.com/office/drawing/2014/main" id="{552F9EAC-0C70-441C-AC78-65174C28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4882101" y="2146851"/>
            <a:ext cx="6666980" cy="2658269"/>
          </a:xfrm>
        </p:spPr>
        <p:txBody>
          <a:bodyPr anchor="b">
            <a:normAutofit/>
          </a:bodyPr>
          <a:lstStyle/>
          <a:p>
            <a:pPr>
              <a:lnSpc>
                <a:spcPct val="115000"/>
              </a:lnSpc>
            </a:pPr>
            <a:br>
              <a:rPr lang="en-GB" sz="3300" b="1" dirty="0">
                <a:solidFill>
                  <a:srgbClr val="002060"/>
                </a:solidFill>
                <a:latin typeface="Arial Nova" panose="020B0604020202020204" pitchFamily="34" charset="0"/>
              </a:rPr>
            </a:br>
            <a:br>
              <a:rPr lang="en-GB" sz="3300" b="1" dirty="0">
                <a:solidFill>
                  <a:srgbClr val="002060"/>
                </a:solidFill>
                <a:latin typeface="Arial Nova" panose="020B0604020202020204" pitchFamily="34" charset="0"/>
              </a:rPr>
            </a:br>
            <a:endParaRPr lang="en-GB" sz="2800" b="1" dirty="0">
              <a:solidFill>
                <a:srgbClr val="002060"/>
              </a:solidFill>
              <a:latin typeface="Arial Nova" panose="020B0604020202020204" pitchFamily="34" charset="0"/>
            </a:endParaRPr>
          </a:p>
        </p:txBody>
      </p:sp>
      <p:sp>
        <p:nvSpPr>
          <p:cNvPr id="3" name="Subtitle 2">
            <a:extLst>
              <a:ext uri="{FF2B5EF4-FFF2-40B4-BE49-F238E27FC236}">
                <a16:creationId xmlns:a16="http://schemas.microsoft.com/office/drawing/2014/main" id="{4BF9C691-53E7-4187-B537-69F47184B8D0}"/>
              </a:ext>
            </a:extLst>
          </p:cNvPr>
          <p:cNvSpPr>
            <a:spLocks noGrp="1"/>
          </p:cNvSpPr>
          <p:nvPr>
            <p:ph type="subTitle" idx="1"/>
          </p:nvPr>
        </p:nvSpPr>
        <p:spPr>
          <a:xfrm>
            <a:off x="4800600" y="1981200"/>
            <a:ext cx="6856405" cy="3666067"/>
          </a:xfrm>
        </p:spPr>
        <p:txBody>
          <a:bodyPr anchor="t">
            <a:noAutofit/>
          </a:bodyPr>
          <a:lstStyle/>
          <a:p>
            <a:pPr algn="ctr">
              <a:lnSpc>
                <a:spcPct val="140000"/>
              </a:lnSpc>
            </a:pPr>
            <a:endParaRPr lang="en-GB" sz="2800" b="1" i="1" dirty="0">
              <a:solidFill>
                <a:srgbClr val="002060"/>
              </a:solidFill>
            </a:endParaRPr>
          </a:p>
          <a:p>
            <a:pPr algn="ctr">
              <a:lnSpc>
                <a:spcPct val="140000"/>
              </a:lnSpc>
            </a:pPr>
            <a:r>
              <a:rPr lang="en-GB" sz="2000" b="1" i="1" dirty="0">
                <a:solidFill>
                  <a:srgbClr val="002060"/>
                </a:solidFill>
              </a:rPr>
              <a:t> </a:t>
            </a:r>
          </a:p>
        </p:txBody>
      </p:sp>
      <p:sp>
        <p:nvSpPr>
          <p:cNvPr id="43" name="Rectangle 42">
            <a:extLst>
              <a:ext uri="{FF2B5EF4-FFF2-40B4-BE49-F238E27FC236}">
                <a16:creationId xmlns:a16="http://schemas.microsoft.com/office/drawing/2014/main" id="{0D48F6B8-EF56-4340-982E-F4D6F5DC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5" name="Rectangle 44">
            <a:extLst>
              <a:ext uri="{FF2B5EF4-FFF2-40B4-BE49-F238E27FC236}">
                <a16:creationId xmlns:a16="http://schemas.microsoft.com/office/drawing/2014/main" id="{AC596C40-FEA6-4867-853D-CF37DE3B6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7" name="Rectangle 46">
            <a:extLst>
              <a:ext uri="{FF2B5EF4-FFF2-40B4-BE49-F238E27FC236}">
                <a16:creationId xmlns:a16="http://schemas.microsoft.com/office/drawing/2014/main" id="{9DC7C5E2-274E-49A3-A8E0-46A5B8CAC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9" name="Rectangle 48">
            <a:extLst>
              <a:ext uri="{FF2B5EF4-FFF2-40B4-BE49-F238E27FC236}">
                <a16:creationId xmlns:a16="http://schemas.microsoft.com/office/drawing/2014/main" id="{D6CF8D2C-9E01-48EC-8DDF-8A1FF60AE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5" name="TextBox 4">
            <a:extLst>
              <a:ext uri="{FF2B5EF4-FFF2-40B4-BE49-F238E27FC236}">
                <a16:creationId xmlns:a16="http://schemas.microsoft.com/office/drawing/2014/main" id="{AF525CD4-0610-30CE-BEB8-6711AB481943}"/>
              </a:ext>
            </a:extLst>
          </p:cNvPr>
          <p:cNvSpPr txBox="1"/>
          <p:nvPr/>
        </p:nvSpPr>
        <p:spPr>
          <a:xfrm>
            <a:off x="4882101" y="544426"/>
            <a:ext cx="5589767" cy="584775"/>
          </a:xfrm>
          <a:prstGeom prst="rect">
            <a:avLst/>
          </a:prstGeom>
          <a:noFill/>
        </p:spPr>
        <p:txBody>
          <a:bodyPr wrap="square" rtlCol="0">
            <a:spAutoFit/>
          </a:bodyPr>
          <a:lstStyle/>
          <a:p>
            <a:r>
              <a:rPr lang="en-GB" sz="3200" b="1" dirty="0">
                <a:solidFill>
                  <a:srgbClr val="002060"/>
                </a:solidFill>
              </a:rPr>
              <a:t>Project Outline</a:t>
            </a:r>
          </a:p>
        </p:txBody>
      </p:sp>
      <p:sp>
        <p:nvSpPr>
          <p:cNvPr id="7" name="TextBox 6">
            <a:extLst>
              <a:ext uri="{FF2B5EF4-FFF2-40B4-BE49-F238E27FC236}">
                <a16:creationId xmlns:a16="http://schemas.microsoft.com/office/drawing/2014/main" id="{13272B1D-01EE-F1A2-B65A-8A1109B3395E}"/>
              </a:ext>
            </a:extLst>
          </p:cNvPr>
          <p:cNvSpPr txBox="1"/>
          <p:nvPr/>
        </p:nvSpPr>
        <p:spPr>
          <a:xfrm>
            <a:off x="5167591" y="2554359"/>
            <a:ext cx="6096000" cy="2523768"/>
          </a:xfrm>
          <a:prstGeom prst="rect">
            <a:avLst/>
          </a:prstGeom>
          <a:noFill/>
        </p:spPr>
        <p:txBody>
          <a:bodyPr wrap="square">
            <a:spAutoFit/>
          </a:bodyPr>
          <a:lstStyle/>
          <a:p>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Critically analyse and evaluate the impact that the new induction has had</a:t>
            </a:r>
          </a:p>
          <a:p>
            <a:b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br>
            <a:b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b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To ultimately compare the differences between staff confidence for those who have completed the induction programme and those who have not</a:t>
            </a:r>
            <a:b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3449923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B725BC23-E0DD-4037-B2B8-7B6FA6454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39" name="Rectangle 38">
            <a:extLst>
              <a:ext uri="{FF2B5EF4-FFF2-40B4-BE49-F238E27FC236}">
                <a16:creationId xmlns:a16="http://schemas.microsoft.com/office/drawing/2014/main" id="{199EE120-2D35-4A48-BAAE-238F986A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23134" r="-2" b="-2"/>
          <a:stretch/>
        </p:blipFill>
        <p:spPr>
          <a:xfrm>
            <a:off x="20" y="1804072"/>
            <a:ext cx="4458058" cy="4349801"/>
          </a:xfrm>
          <a:prstGeom prst="rect">
            <a:avLst/>
          </a:prstGeom>
        </p:spPr>
      </p:pic>
      <p:sp>
        <p:nvSpPr>
          <p:cNvPr id="41" name="Rectangle 40">
            <a:extLst>
              <a:ext uri="{FF2B5EF4-FFF2-40B4-BE49-F238E27FC236}">
                <a16:creationId xmlns:a16="http://schemas.microsoft.com/office/drawing/2014/main" id="{552F9EAC-0C70-441C-AC78-65174C28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4882101" y="2146851"/>
            <a:ext cx="6666980" cy="2658269"/>
          </a:xfrm>
        </p:spPr>
        <p:txBody>
          <a:bodyPr anchor="b">
            <a:normAutofit/>
          </a:bodyPr>
          <a:lstStyle/>
          <a:p>
            <a:pPr>
              <a:lnSpc>
                <a:spcPct val="115000"/>
              </a:lnSpc>
            </a:pPr>
            <a:br>
              <a:rPr lang="en-GB" sz="3300" b="1" dirty="0">
                <a:solidFill>
                  <a:srgbClr val="002060"/>
                </a:solidFill>
                <a:latin typeface="Arial Nova" panose="020B0604020202020204" pitchFamily="34" charset="0"/>
              </a:rPr>
            </a:br>
            <a:br>
              <a:rPr lang="en-GB" sz="3300" b="1" dirty="0">
                <a:solidFill>
                  <a:srgbClr val="002060"/>
                </a:solidFill>
                <a:latin typeface="Arial Nova" panose="020B0604020202020204" pitchFamily="34" charset="0"/>
              </a:rPr>
            </a:br>
            <a:endParaRPr lang="en-GB" sz="2800" b="1" dirty="0">
              <a:solidFill>
                <a:srgbClr val="002060"/>
              </a:solidFill>
              <a:latin typeface="Arial Nova" panose="020B0604020202020204" pitchFamily="34" charset="0"/>
            </a:endParaRPr>
          </a:p>
        </p:txBody>
      </p:sp>
      <p:sp>
        <p:nvSpPr>
          <p:cNvPr id="3" name="Subtitle 2">
            <a:extLst>
              <a:ext uri="{FF2B5EF4-FFF2-40B4-BE49-F238E27FC236}">
                <a16:creationId xmlns:a16="http://schemas.microsoft.com/office/drawing/2014/main" id="{4BF9C691-53E7-4187-B537-69F47184B8D0}"/>
              </a:ext>
            </a:extLst>
          </p:cNvPr>
          <p:cNvSpPr>
            <a:spLocks noGrp="1"/>
          </p:cNvSpPr>
          <p:nvPr>
            <p:ph type="subTitle" idx="1"/>
          </p:nvPr>
        </p:nvSpPr>
        <p:spPr>
          <a:xfrm>
            <a:off x="4939040" y="2337683"/>
            <a:ext cx="6666980" cy="3078326"/>
          </a:xfrm>
        </p:spPr>
        <p:txBody>
          <a:bodyPr anchor="t">
            <a:noAutofit/>
          </a:bodyPr>
          <a:lstStyle/>
          <a:p>
            <a:pPr algn="ctr">
              <a:lnSpc>
                <a:spcPct val="140000"/>
              </a:lnSpc>
            </a:pPr>
            <a:endParaRPr lang="en-GB" sz="2800" b="1" i="1" dirty="0">
              <a:solidFill>
                <a:srgbClr val="002060"/>
              </a:solidFill>
            </a:endParaRPr>
          </a:p>
          <a:p>
            <a:pPr algn="ctr">
              <a:lnSpc>
                <a:spcPct val="140000"/>
              </a:lnSpc>
            </a:pPr>
            <a:r>
              <a:rPr lang="en-GB" sz="2000" b="1" i="1" dirty="0">
                <a:solidFill>
                  <a:srgbClr val="002060"/>
                </a:solidFill>
              </a:rPr>
              <a:t> </a:t>
            </a:r>
          </a:p>
        </p:txBody>
      </p:sp>
      <p:sp>
        <p:nvSpPr>
          <p:cNvPr id="43" name="Rectangle 42">
            <a:extLst>
              <a:ext uri="{FF2B5EF4-FFF2-40B4-BE49-F238E27FC236}">
                <a16:creationId xmlns:a16="http://schemas.microsoft.com/office/drawing/2014/main" id="{0D48F6B8-EF56-4340-982E-F4D6F5DC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5" name="Rectangle 44">
            <a:extLst>
              <a:ext uri="{FF2B5EF4-FFF2-40B4-BE49-F238E27FC236}">
                <a16:creationId xmlns:a16="http://schemas.microsoft.com/office/drawing/2014/main" id="{AC596C40-FEA6-4867-853D-CF37DE3B6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7" name="Rectangle 46">
            <a:extLst>
              <a:ext uri="{FF2B5EF4-FFF2-40B4-BE49-F238E27FC236}">
                <a16:creationId xmlns:a16="http://schemas.microsoft.com/office/drawing/2014/main" id="{9DC7C5E2-274E-49A3-A8E0-46A5B8CAC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9" name="Rectangle 48">
            <a:extLst>
              <a:ext uri="{FF2B5EF4-FFF2-40B4-BE49-F238E27FC236}">
                <a16:creationId xmlns:a16="http://schemas.microsoft.com/office/drawing/2014/main" id="{D6CF8D2C-9E01-48EC-8DDF-8A1FF60AE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5" name="TextBox 4">
            <a:extLst>
              <a:ext uri="{FF2B5EF4-FFF2-40B4-BE49-F238E27FC236}">
                <a16:creationId xmlns:a16="http://schemas.microsoft.com/office/drawing/2014/main" id="{AF525CD4-0610-30CE-BEB8-6711AB481943}"/>
              </a:ext>
            </a:extLst>
          </p:cNvPr>
          <p:cNvSpPr txBox="1"/>
          <p:nvPr/>
        </p:nvSpPr>
        <p:spPr>
          <a:xfrm>
            <a:off x="4939040" y="539625"/>
            <a:ext cx="5589767" cy="584775"/>
          </a:xfrm>
          <a:prstGeom prst="rect">
            <a:avLst/>
          </a:prstGeom>
          <a:noFill/>
        </p:spPr>
        <p:txBody>
          <a:bodyPr wrap="square" rtlCol="0">
            <a:spAutoFit/>
          </a:bodyPr>
          <a:lstStyle/>
          <a:p>
            <a:r>
              <a:rPr lang="en-GB" sz="3200" b="1" dirty="0">
                <a:solidFill>
                  <a:srgbClr val="002060"/>
                </a:solidFill>
                <a:latin typeface="Arial" panose="020B0604020202020204" pitchFamily="34" charset="0"/>
                <a:cs typeface="Arial" panose="020B0604020202020204" pitchFamily="34" charset="0"/>
              </a:rPr>
              <a:t>Justification</a:t>
            </a:r>
          </a:p>
        </p:txBody>
      </p:sp>
      <p:sp>
        <p:nvSpPr>
          <p:cNvPr id="6" name="TextBox 5">
            <a:extLst>
              <a:ext uri="{FF2B5EF4-FFF2-40B4-BE49-F238E27FC236}">
                <a16:creationId xmlns:a16="http://schemas.microsoft.com/office/drawing/2014/main" id="{9A9465C2-CC59-548C-0C60-51B32D8F959D}"/>
              </a:ext>
            </a:extLst>
          </p:cNvPr>
          <p:cNvSpPr txBox="1"/>
          <p:nvPr/>
        </p:nvSpPr>
        <p:spPr>
          <a:xfrm>
            <a:off x="4882098" y="2787428"/>
            <a:ext cx="6050943" cy="1754326"/>
          </a:xfrm>
          <a:prstGeom prst="rect">
            <a:avLst/>
          </a:prstGeom>
          <a:noFill/>
        </p:spPr>
        <p:txBody>
          <a:bodyPr wrap="square" rtlCol="0">
            <a:spAutoFit/>
          </a:bodyPr>
          <a:lstStyle/>
          <a:p>
            <a:pPr marL="285750" indent="-285750">
              <a:buFont typeface="Arial" panose="020B0604020202020204" pitchFamily="34" charset="0"/>
              <a:buChar char="•"/>
            </a:pPr>
            <a:r>
              <a:rPr lang="en-GB" dirty="0"/>
              <a:t>Gaps and significance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Key insights and trends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Overreaching aims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992548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04" y="0"/>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95508"/>
            <a:ext cx="7582419"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1139589" y="1709530"/>
            <a:ext cx="5837464" cy="3311479"/>
          </a:xfrm>
        </p:spPr>
        <p:txBody>
          <a:bodyPr anchor="b">
            <a:normAutofit fontScale="90000"/>
          </a:bodyPr>
          <a:lstStyle/>
          <a:p>
            <a:pPr>
              <a:lnSpc>
                <a:spcPct val="115000"/>
              </a:lnSpc>
            </a:pPr>
            <a:br>
              <a:rPr lang="en-GB" sz="1800" cap="none" dirty="0">
                <a:solidFill>
                  <a:schemeClr val="tx2"/>
                </a:solidFill>
                <a:latin typeface="Arial" panose="020B0604020202020204" pitchFamily="34" charset="0"/>
                <a:cs typeface="Arial" panose="020B0604020202020204" pitchFamily="34" charset="0"/>
              </a:rPr>
            </a:br>
            <a:br>
              <a:rPr lang="en-GB" sz="1800" cap="none" dirty="0">
                <a:solidFill>
                  <a:schemeClr val="tx2"/>
                </a:solidFill>
                <a:latin typeface="Arial" panose="020B0604020202020204" pitchFamily="34" charset="0"/>
                <a:cs typeface="Arial" panose="020B0604020202020204" pitchFamily="34" charset="0"/>
              </a:rPr>
            </a:br>
            <a:br>
              <a:rPr lang="en-GB" sz="1800" cap="none" dirty="0">
                <a:solidFill>
                  <a:schemeClr val="tx2"/>
                </a:solidFill>
                <a:latin typeface="Arial" panose="020B0604020202020204" pitchFamily="34" charset="0"/>
                <a:cs typeface="Arial" panose="020B0604020202020204" pitchFamily="34" charset="0"/>
              </a:rPr>
            </a:br>
            <a:br>
              <a:rPr lang="en-GB" sz="1800" cap="none" dirty="0">
                <a:solidFill>
                  <a:schemeClr val="tx2"/>
                </a:solidFill>
                <a:latin typeface="Arial" panose="020B0604020202020204" pitchFamily="34" charset="0"/>
                <a:cs typeface="Arial" panose="020B0604020202020204" pitchFamily="34" charset="0"/>
              </a:rPr>
            </a:br>
            <a:br>
              <a:rPr lang="en-GB" sz="1800" cap="none" dirty="0">
                <a:solidFill>
                  <a:schemeClr val="tx2"/>
                </a:solidFill>
                <a:latin typeface="Arial" panose="020B0604020202020204" pitchFamily="34" charset="0"/>
                <a:cs typeface="Arial" panose="020B0604020202020204" pitchFamily="34" charset="0"/>
              </a:rPr>
            </a:br>
            <a:br>
              <a:rPr lang="en-GB" b="1" dirty="0">
                <a:solidFill>
                  <a:schemeClr val="tx2"/>
                </a:solidFill>
                <a:latin typeface="Arial Nova" panose="020B0604020202020204" pitchFamily="34" charset="0"/>
              </a:rPr>
            </a:br>
            <a:br>
              <a:rPr lang="en-GB" b="1" dirty="0">
                <a:solidFill>
                  <a:schemeClr val="tx2"/>
                </a:solidFill>
                <a:latin typeface="Arial Nova" panose="020B0604020202020204" pitchFamily="34" charset="0"/>
              </a:rPr>
            </a:br>
            <a:endParaRPr lang="en-GB" b="1" dirty="0">
              <a:solidFill>
                <a:schemeClr val="tx2"/>
              </a:solidFill>
              <a:latin typeface="Arial Nova" panose="020B0604020202020204" pitchFamily="34" charset="0"/>
            </a:endParaRPr>
          </a:p>
        </p:txBody>
      </p:sp>
      <p:sp>
        <p:nvSpPr>
          <p:cNvPr id="3" name="Subtitle 2">
            <a:extLst>
              <a:ext uri="{FF2B5EF4-FFF2-40B4-BE49-F238E27FC236}">
                <a16:creationId xmlns:a16="http://schemas.microsoft.com/office/drawing/2014/main" id="{4BF9C691-53E7-4187-B537-69F47184B8D0}"/>
              </a:ext>
            </a:extLst>
          </p:cNvPr>
          <p:cNvSpPr>
            <a:spLocks noGrp="1"/>
          </p:cNvSpPr>
          <p:nvPr>
            <p:ph type="subTitle" idx="1"/>
          </p:nvPr>
        </p:nvSpPr>
        <p:spPr>
          <a:xfrm>
            <a:off x="843703" y="49050"/>
            <a:ext cx="5834053" cy="958441"/>
          </a:xfrm>
        </p:spPr>
        <p:txBody>
          <a:bodyPr anchor="t">
            <a:normAutofit/>
          </a:bodyPr>
          <a:lstStyle/>
          <a:p>
            <a:r>
              <a:rPr lang="en-GB" sz="2800" b="1" dirty="0">
                <a:solidFill>
                  <a:srgbClr val="002060"/>
                </a:solidFill>
                <a:latin typeface="Arial" panose="020B0604020202020204" pitchFamily="34" charset="0"/>
                <a:cs typeface="Arial" panose="020B0604020202020204" pitchFamily="34" charset="0"/>
              </a:rPr>
              <a:t>Literature Review</a:t>
            </a:r>
          </a:p>
        </p:txBody>
      </p:sp>
      <p:pic>
        <p:nvPicPr>
          <p:cNvPr id="4" name="Picture 3" descr="A group of blue and green geometric shapes&#10;&#10;Description automatically generated">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39047" r="2641"/>
          <a:stretch/>
        </p:blipFill>
        <p:spPr>
          <a:xfrm>
            <a:off x="8284098" y="1555288"/>
            <a:ext cx="3185648" cy="4097333"/>
          </a:xfrm>
          <a:prstGeom prst="rect">
            <a:avLst/>
          </a:prstGeom>
        </p:spPr>
      </p:pic>
      <p:sp>
        <p:nvSpPr>
          <p:cNvPr id="32" name="Rectangle 31">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92F1992-05A0-8F3E-E479-28D77851C43D}"/>
              </a:ext>
            </a:extLst>
          </p:cNvPr>
          <p:cNvSpPr txBox="1"/>
          <p:nvPr/>
        </p:nvSpPr>
        <p:spPr>
          <a:xfrm>
            <a:off x="414867" y="1389700"/>
            <a:ext cx="6739465" cy="3970318"/>
          </a:xfrm>
          <a:prstGeom prst="rect">
            <a:avLst/>
          </a:prstGeom>
          <a:noFill/>
        </p:spPr>
        <p:txBody>
          <a:bodyPr wrap="square">
            <a:spAutoFit/>
          </a:bodyPr>
          <a:lstStyle/>
          <a:p>
            <a:r>
              <a:rPr lang="en-GB" dirty="0"/>
              <a:t>A summary of the main concepts, theories, and findings presented in the literature</a:t>
            </a:r>
            <a:br>
              <a:rPr lang="en-GB" dirty="0"/>
            </a:br>
            <a:br>
              <a:rPr lang="en-GB" dirty="0"/>
            </a:br>
            <a:r>
              <a:rPr lang="en-GB" dirty="0"/>
              <a:t>Highlighting any trends, patterns, or debates that emerged across the study</a:t>
            </a:r>
            <a:br>
              <a:rPr lang="en-GB" dirty="0"/>
            </a:br>
            <a:br>
              <a:rPr lang="en-GB" dirty="0"/>
            </a:br>
            <a:r>
              <a:rPr lang="en-GB" dirty="0"/>
              <a:t>Methodologies used in the studies reviewed, including research designs, data collection methods, and analysis techniques</a:t>
            </a:r>
            <a:br>
              <a:rPr lang="en-GB" dirty="0"/>
            </a:br>
            <a:br>
              <a:rPr lang="en-GB" dirty="0"/>
            </a:br>
            <a:r>
              <a:rPr lang="en-GB" dirty="0"/>
              <a:t>Gaps and limitations within existing literature</a:t>
            </a:r>
            <a:br>
              <a:rPr lang="en-GB" dirty="0"/>
            </a:br>
            <a:br>
              <a:rPr lang="en-GB" dirty="0"/>
            </a:br>
            <a:r>
              <a:rPr lang="en-GB" dirty="0"/>
              <a:t>Critical analysis of the strengths and weaknesses of the literature, including any biases or methodological issues</a:t>
            </a:r>
          </a:p>
        </p:txBody>
      </p:sp>
    </p:spTree>
    <p:extLst>
      <p:ext uri="{BB962C8B-B14F-4D97-AF65-F5344CB8AC3E}">
        <p14:creationId xmlns:p14="http://schemas.microsoft.com/office/powerpoint/2010/main" val="2016695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B725BC23-E0DD-4037-B2B8-7B6FA6454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39" name="Rectangle 38">
            <a:extLst>
              <a:ext uri="{FF2B5EF4-FFF2-40B4-BE49-F238E27FC236}">
                <a16:creationId xmlns:a16="http://schemas.microsoft.com/office/drawing/2014/main" id="{199EE120-2D35-4A48-BAAE-238F986A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23134" r="-2" b="-2"/>
          <a:stretch/>
        </p:blipFill>
        <p:spPr>
          <a:xfrm>
            <a:off x="20" y="1778951"/>
            <a:ext cx="4458058" cy="4349801"/>
          </a:xfrm>
          <a:prstGeom prst="rect">
            <a:avLst/>
          </a:prstGeom>
        </p:spPr>
      </p:pic>
      <p:sp>
        <p:nvSpPr>
          <p:cNvPr id="41" name="Rectangle 40">
            <a:extLst>
              <a:ext uri="{FF2B5EF4-FFF2-40B4-BE49-F238E27FC236}">
                <a16:creationId xmlns:a16="http://schemas.microsoft.com/office/drawing/2014/main" id="{552F9EAC-0C70-441C-AC78-65174C28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4882101" y="2099865"/>
            <a:ext cx="6666980" cy="2658269"/>
          </a:xfrm>
        </p:spPr>
        <p:txBody>
          <a:bodyPr anchor="b">
            <a:normAutofit/>
          </a:bodyPr>
          <a:lstStyle/>
          <a:p>
            <a:pPr>
              <a:lnSpc>
                <a:spcPct val="115000"/>
              </a:lnSpc>
            </a:pPr>
            <a:br>
              <a:rPr lang="en-GB" sz="3300" b="1">
                <a:solidFill>
                  <a:srgbClr val="002060"/>
                </a:solidFill>
                <a:latin typeface="Arial Nova" panose="020B0604020202020204" pitchFamily="34" charset="0"/>
              </a:rPr>
            </a:br>
            <a:br>
              <a:rPr lang="en-GB" sz="3300" b="1">
                <a:solidFill>
                  <a:srgbClr val="002060"/>
                </a:solidFill>
                <a:latin typeface="Arial Nova" panose="020B0604020202020204" pitchFamily="34" charset="0"/>
              </a:rPr>
            </a:br>
            <a:endParaRPr lang="en-GB" sz="2800" b="1" dirty="0">
              <a:solidFill>
                <a:srgbClr val="002060"/>
              </a:solidFill>
              <a:latin typeface="Arial Nova" panose="020B0604020202020204" pitchFamily="34" charset="0"/>
            </a:endParaRPr>
          </a:p>
        </p:txBody>
      </p:sp>
      <p:sp>
        <p:nvSpPr>
          <p:cNvPr id="3" name="Subtitle 2">
            <a:extLst>
              <a:ext uri="{FF2B5EF4-FFF2-40B4-BE49-F238E27FC236}">
                <a16:creationId xmlns:a16="http://schemas.microsoft.com/office/drawing/2014/main" id="{4BF9C691-53E7-4187-B537-69F47184B8D0}"/>
              </a:ext>
            </a:extLst>
          </p:cNvPr>
          <p:cNvSpPr>
            <a:spLocks noGrp="1"/>
          </p:cNvSpPr>
          <p:nvPr>
            <p:ph type="subTitle" idx="1"/>
          </p:nvPr>
        </p:nvSpPr>
        <p:spPr>
          <a:xfrm>
            <a:off x="4683318" y="1847216"/>
            <a:ext cx="6787703" cy="3909484"/>
          </a:xfrm>
        </p:spPr>
        <p:txBody>
          <a:bodyPr anchor="t">
            <a:normAutofit fontScale="25000" lnSpcReduction="20000"/>
          </a:bodyPr>
          <a:lstStyle/>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rPr>
              <a:t>Arrived in the UK 2002, worked as a care worker whilst I was a student</a:t>
            </a:r>
          </a:p>
          <a:p>
            <a:pPr marL="857250" marR="0" lvl="0" indent="-857250" algn="l" defTabSz="914400" rtl="0" eaLnBrk="1" fontAlgn="auto" latinLnBrk="0" hangingPunct="1">
              <a:lnSpc>
                <a:spcPct val="200000"/>
              </a:lnSpc>
              <a:spcBef>
                <a:spcPts val="1800"/>
              </a:spcBef>
              <a:spcAft>
                <a:spcPts val="0"/>
              </a:spcAft>
              <a:buClrTx/>
              <a:buSzTx/>
              <a:buFont typeface="Arial" panose="020B0604020202020204" pitchFamily="34" charset="0"/>
              <a:buChar char="•"/>
              <a:tabLst/>
              <a:defRPr/>
            </a:pPr>
            <a:r>
              <a:rPr kumimoji="0" lang="en-GB" sz="7200" b="0" i="0" u="none" strike="noStrike" kern="1200" cap="none" spc="0" normalizeH="0" baseline="0" noProof="0" dirty="0">
                <a:ln>
                  <a:noFill/>
                </a:ln>
                <a:solidFill>
                  <a:prstClr val="black"/>
                </a:solidFill>
                <a:effectLst/>
                <a:uLnTx/>
                <a:uFillTx/>
                <a:latin typeface="Euphemia"/>
                <a:ea typeface="+mn-ea"/>
                <a:cs typeface="+mn-cs"/>
              </a:rPr>
              <a:t>Literature review</a:t>
            </a:r>
          </a:p>
          <a:p>
            <a:pPr marL="857250" marR="0" lvl="0" indent="-857250" algn="l" defTabSz="914400" rtl="0" eaLnBrk="1" fontAlgn="auto" latinLnBrk="0" hangingPunct="1">
              <a:lnSpc>
                <a:spcPct val="200000"/>
              </a:lnSpc>
              <a:spcBef>
                <a:spcPts val="1800"/>
              </a:spcBef>
              <a:spcAft>
                <a:spcPts val="0"/>
              </a:spcAft>
              <a:buClrTx/>
              <a:buSzTx/>
              <a:buFont typeface="Arial" panose="020B0604020202020204" pitchFamily="34" charset="0"/>
              <a:buChar char="•"/>
              <a:tabLst/>
              <a:defRPr/>
            </a:pPr>
            <a:r>
              <a:rPr kumimoji="0" lang="en-GB" sz="7200" b="0" i="0" u="none" strike="noStrike" kern="1200" cap="none" spc="0" normalizeH="0" baseline="0" noProof="0" dirty="0">
                <a:ln>
                  <a:noFill/>
                </a:ln>
                <a:solidFill>
                  <a:prstClr val="black"/>
                </a:solidFill>
                <a:effectLst/>
                <a:uLnTx/>
                <a:uFillTx/>
                <a:latin typeface="Euphemia"/>
                <a:ea typeface="+mn-ea"/>
                <a:cs typeface="+mn-cs"/>
              </a:rPr>
              <a:t>Mixed methods </a:t>
            </a:r>
          </a:p>
          <a:p>
            <a:pPr marL="857250" marR="0" lvl="0" indent="-857250" algn="l" defTabSz="914400" rtl="0" eaLnBrk="1" fontAlgn="auto" latinLnBrk="0" hangingPunct="1">
              <a:lnSpc>
                <a:spcPct val="200000"/>
              </a:lnSpc>
              <a:spcBef>
                <a:spcPts val="1800"/>
              </a:spcBef>
              <a:spcAft>
                <a:spcPts val="0"/>
              </a:spcAft>
              <a:buClrTx/>
              <a:buSzTx/>
              <a:buFont typeface="Arial" panose="020B0604020202020204" pitchFamily="34" charset="0"/>
              <a:buChar char="•"/>
              <a:tabLst/>
              <a:defRPr/>
            </a:pPr>
            <a:r>
              <a:rPr kumimoji="0" lang="en-GB" sz="7200" b="0" i="0" u="none" strike="noStrike" kern="1200" cap="none" spc="0" normalizeH="0" baseline="0" noProof="0" dirty="0">
                <a:ln>
                  <a:noFill/>
                </a:ln>
                <a:solidFill>
                  <a:prstClr val="black"/>
                </a:solidFill>
                <a:effectLst/>
                <a:uLnTx/>
                <a:uFillTx/>
                <a:latin typeface="Euphemia"/>
                <a:ea typeface="+mn-ea"/>
                <a:cs typeface="+mn-cs"/>
              </a:rPr>
              <a:t>Questionnaire/Survey</a:t>
            </a:r>
          </a:p>
          <a:p>
            <a:pPr marL="857250" marR="0" lvl="0" indent="-857250" algn="l" defTabSz="914400" rtl="0" eaLnBrk="1" fontAlgn="auto" latinLnBrk="0" hangingPunct="1">
              <a:lnSpc>
                <a:spcPct val="200000"/>
              </a:lnSpc>
              <a:spcBef>
                <a:spcPts val="1800"/>
              </a:spcBef>
              <a:spcAft>
                <a:spcPts val="0"/>
              </a:spcAft>
              <a:buClrTx/>
              <a:buSzTx/>
              <a:buFont typeface="Arial" panose="020B0604020202020204" pitchFamily="34" charset="0"/>
              <a:buChar char="•"/>
              <a:tabLst/>
              <a:defRPr/>
            </a:pPr>
            <a:r>
              <a:rPr kumimoji="0" lang="en-GB" sz="7200" b="0" i="0" u="none" strike="noStrike" kern="1200" cap="none" spc="0" normalizeH="0" baseline="0" noProof="0" dirty="0">
                <a:ln>
                  <a:noFill/>
                </a:ln>
                <a:solidFill>
                  <a:prstClr val="black"/>
                </a:solidFill>
                <a:effectLst/>
                <a:uLnTx/>
                <a:uFillTx/>
                <a:latin typeface="Euphemia"/>
                <a:ea typeface="+mn-ea"/>
                <a:cs typeface="+mn-cs"/>
              </a:rPr>
              <a:t>Interviews</a:t>
            </a:r>
          </a:p>
          <a:p>
            <a:pPr marL="857250" marR="0" lvl="0" indent="-857250" algn="l" defTabSz="914400" rtl="0" eaLnBrk="1" fontAlgn="auto" latinLnBrk="0" hangingPunct="1">
              <a:lnSpc>
                <a:spcPct val="200000"/>
              </a:lnSpc>
              <a:spcBef>
                <a:spcPts val="1800"/>
              </a:spcBef>
              <a:spcAft>
                <a:spcPts val="0"/>
              </a:spcAft>
              <a:buClrTx/>
              <a:buSzTx/>
              <a:buFont typeface="Arial" panose="020B0604020202020204" pitchFamily="34" charset="0"/>
              <a:buChar char="•"/>
              <a:tabLst/>
              <a:defRPr/>
            </a:pPr>
            <a:r>
              <a:rPr kumimoji="0" lang="en-GB" sz="7200" b="0" i="0" u="none" strike="noStrike" kern="1200" cap="none" spc="0" normalizeH="0" baseline="0" noProof="0" dirty="0">
                <a:ln>
                  <a:noFill/>
                </a:ln>
                <a:solidFill>
                  <a:prstClr val="black"/>
                </a:solidFill>
                <a:effectLst/>
                <a:uLnTx/>
                <a:uFillTx/>
                <a:latin typeface="Euphemia"/>
                <a:ea typeface="+mn-ea"/>
                <a:cs typeface="+mn-cs"/>
              </a:rPr>
              <a:t>Data analysis, Numeric and Thematic</a:t>
            </a:r>
            <a:endParaRPr kumimoji="0" lang="en-GB" sz="7200" b="0" i="0" u="none" strike="noStrike" kern="1200" cap="none" spc="0" normalizeH="0" baseline="0" noProof="0" dirty="0">
              <a:ln>
                <a:noFill/>
              </a:ln>
              <a:solidFill>
                <a:srgbClr val="000000"/>
              </a:solidFill>
              <a:effectLst/>
              <a:uLnTx/>
              <a:uFillTx/>
              <a:latin typeface="Calibri Light"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5600" b="0" i="0" u="none" strike="noStrike" kern="1200" cap="none" spc="0" normalizeH="0" baseline="0" noProof="0" dirty="0">
                <a:ln>
                  <a:noFill/>
                </a:ln>
                <a:solidFill>
                  <a:srgbClr val="FFFFFF"/>
                </a:solidFill>
                <a:effectLst/>
                <a:uLnTx/>
                <a:uFillTx/>
                <a:latin typeface="Calibri Light" panose="020F0302020204030204"/>
                <a:ea typeface="+mn-ea"/>
                <a:cs typeface="+mn-cs"/>
              </a:rPr>
              <a:t>worked as a care worker whilst I was a student</a:t>
            </a: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rPr>
              <a:t>A total change from Accountancy to Health &amp; Social Care</a:t>
            </a: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rPr>
              <a:t>Progression to managerial positions </a:t>
            </a: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rPr>
              <a:t>Social Work and Teaching</a:t>
            </a: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rPr>
              <a:t>A total change from Accountancy to Health &amp; Social Care</a:t>
            </a: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rPr>
              <a:t>Progression to managerial positions </a:t>
            </a: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endParaRPr>
          </a:p>
          <a:p>
            <a:pPr marL="285750" marR="0" lvl="0" indent="-28575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FFFFFF"/>
                </a:solidFill>
                <a:effectLst/>
                <a:uLnTx/>
                <a:uFillTx/>
                <a:latin typeface="Calibri Light" panose="020F0302020204030204"/>
                <a:ea typeface="+mn-ea"/>
                <a:cs typeface="+mn-cs"/>
              </a:rPr>
              <a:t>Social Work and Teaching</a:t>
            </a:r>
          </a:p>
          <a:p>
            <a:pPr algn="ctr">
              <a:lnSpc>
                <a:spcPct val="140000"/>
              </a:lnSpc>
            </a:pPr>
            <a:endParaRPr lang="en-GB" sz="3200" b="1" i="1" dirty="0">
              <a:solidFill>
                <a:srgbClr val="002060"/>
              </a:solidFill>
            </a:endParaRPr>
          </a:p>
        </p:txBody>
      </p:sp>
      <p:sp>
        <p:nvSpPr>
          <p:cNvPr id="43" name="Rectangle 42">
            <a:extLst>
              <a:ext uri="{FF2B5EF4-FFF2-40B4-BE49-F238E27FC236}">
                <a16:creationId xmlns:a16="http://schemas.microsoft.com/office/drawing/2014/main" id="{0D48F6B8-EF56-4340-982E-F4D6F5DC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5" name="Rectangle 44">
            <a:extLst>
              <a:ext uri="{FF2B5EF4-FFF2-40B4-BE49-F238E27FC236}">
                <a16:creationId xmlns:a16="http://schemas.microsoft.com/office/drawing/2014/main" id="{AC596C40-FEA6-4867-853D-CF37DE3B6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7" name="Rectangle 46">
            <a:extLst>
              <a:ext uri="{FF2B5EF4-FFF2-40B4-BE49-F238E27FC236}">
                <a16:creationId xmlns:a16="http://schemas.microsoft.com/office/drawing/2014/main" id="{9DC7C5E2-274E-49A3-A8E0-46A5B8CAC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9" name="Rectangle 48">
            <a:extLst>
              <a:ext uri="{FF2B5EF4-FFF2-40B4-BE49-F238E27FC236}">
                <a16:creationId xmlns:a16="http://schemas.microsoft.com/office/drawing/2014/main" id="{D6CF8D2C-9E01-48EC-8DDF-8A1FF60AE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6" name="TextBox 5">
            <a:extLst>
              <a:ext uri="{FF2B5EF4-FFF2-40B4-BE49-F238E27FC236}">
                <a16:creationId xmlns:a16="http://schemas.microsoft.com/office/drawing/2014/main" id="{8265A39B-0DC7-80DA-7095-B15B426F9FB4}"/>
              </a:ext>
            </a:extLst>
          </p:cNvPr>
          <p:cNvSpPr txBox="1"/>
          <p:nvPr/>
        </p:nvSpPr>
        <p:spPr>
          <a:xfrm>
            <a:off x="2743458" y="658830"/>
            <a:ext cx="6698986" cy="707886"/>
          </a:xfrm>
          <a:prstGeom prst="rect">
            <a:avLst/>
          </a:prstGeom>
          <a:noFill/>
        </p:spPr>
        <p:txBody>
          <a:bodyPr wrap="square">
            <a:spAutoFit/>
          </a:bodyPr>
          <a:lstStyle/>
          <a:p>
            <a:pPr algn="ctr"/>
            <a:r>
              <a:rPr kumimoji="0" lang="en-GB" sz="4000" b="0" i="0" u="none" strike="noStrike" kern="1200" spc="0" normalizeH="0" baseline="0" noProof="0" dirty="0">
                <a:ln>
                  <a:noFill/>
                </a:ln>
                <a:solidFill>
                  <a:srgbClr val="002060"/>
                </a:solidFill>
                <a:effectLst/>
                <a:uLnTx/>
                <a:uFillTx/>
                <a:latin typeface="Arial" panose="020B0604020202020204" pitchFamily="34" charset="0"/>
                <a:ea typeface="+mj-ea"/>
                <a:cs typeface="Arial" panose="020B0604020202020204" pitchFamily="34" charset="0"/>
              </a:rPr>
              <a:t>Methods</a:t>
            </a:r>
            <a:endParaRPr lang="en-GB"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5893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B725BC23-E0DD-4037-B2B8-7B6FA6454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39" name="Rectangle 38">
            <a:extLst>
              <a:ext uri="{FF2B5EF4-FFF2-40B4-BE49-F238E27FC236}">
                <a16:creationId xmlns:a16="http://schemas.microsoft.com/office/drawing/2014/main" id="{199EE120-2D35-4A48-BAAE-238F986A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23134" r="-2" b="-2"/>
          <a:stretch/>
        </p:blipFill>
        <p:spPr>
          <a:xfrm>
            <a:off x="-82525" y="1859443"/>
            <a:ext cx="4458058" cy="4349801"/>
          </a:xfrm>
          <a:prstGeom prst="rect">
            <a:avLst/>
          </a:prstGeom>
        </p:spPr>
      </p:pic>
      <p:sp>
        <p:nvSpPr>
          <p:cNvPr id="41" name="Rectangle 40">
            <a:extLst>
              <a:ext uri="{FF2B5EF4-FFF2-40B4-BE49-F238E27FC236}">
                <a16:creationId xmlns:a16="http://schemas.microsoft.com/office/drawing/2014/main" id="{552F9EAC-0C70-441C-AC78-65174C28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4882101" y="2146851"/>
            <a:ext cx="6666980" cy="2658269"/>
          </a:xfrm>
        </p:spPr>
        <p:txBody>
          <a:bodyPr anchor="b">
            <a:normAutofit/>
          </a:bodyPr>
          <a:lstStyle/>
          <a:p>
            <a:pPr>
              <a:lnSpc>
                <a:spcPct val="115000"/>
              </a:lnSpc>
            </a:pPr>
            <a:br>
              <a:rPr lang="en-GB" sz="3300" b="1" dirty="0">
                <a:solidFill>
                  <a:srgbClr val="002060"/>
                </a:solidFill>
                <a:latin typeface="Arial Nova" panose="020B0604020202020204" pitchFamily="34" charset="0"/>
              </a:rPr>
            </a:br>
            <a:br>
              <a:rPr lang="en-GB" sz="3300" b="1" dirty="0">
                <a:solidFill>
                  <a:srgbClr val="002060"/>
                </a:solidFill>
                <a:latin typeface="Arial Nova" panose="020B0604020202020204" pitchFamily="34" charset="0"/>
              </a:rPr>
            </a:br>
            <a:endParaRPr lang="en-GB" sz="2800" b="1" dirty="0">
              <a:solidFill>
                <a:srgbClr val="002060"/>
              </a:solidFill>
              <a:latin typeface="Arial Nova" panose="020B0604020202020204" pitchFamily="34" charset="0"/>
            </a:endParaRPr>
          </a:p>
        </p:txBody>
      </p:sp>
      <p:sp>
        <p:nvSpPr>
          <p:cNvPr id="3" name="Subtitle 2">
            <a:extLst>
              <a:ext uri="{FF2B5EF4-FFF2-40B4-BE49-F238E27FC236}">
                <a16:creationId xmlns:a16="http://schemas.microsoft.com/office/drawing/2014/main" id="{4BF9C691-53E7-4187-B537-69F47184B8D0}"/>
              </a:ext>
            </a:extLst>
          </p:cNvPr>
          <p:cNvSpPr>
            <a:spLocks noGrp="1"/>
          </p:cNvSpPr>
          <p:nvPr>
            <p:ph type="subTitle" idx="1"/>
          </p:nvPr>
        </p:nvSpPr>
        <p:spPr>
          <a:xfrm>
            <a:off x="4303190" y="2222279"/>
            <a:ext cx="6666980" cy="2342739"/>
          </a:xfrm>
        </p:spPr>
        <p:txBody>
          <a:bodyPr anchor="t">
            <a:noAutofit/>
          </a:bodyPr>
          <a:lstStyle/>
          <a:p>
            <a:pPr algn="ctr">
              <a:lnSpc>
                <a:spcPct val="140000"/>
              </a:lnSpc>
            </a:pPr>
            <a:r>
              <a:rPr lang="en-GB" sz="2000" b="1" i="1" dirty="0">
                <a:solidFill>
                  <a:srgbClr val="002060"/>
                </a:solidFill>
              </a:rPr>
              <a:t>Qualitative and Quantitative</a:t>
            </a:r>
          </a:p>
        </p:txBody>
      </p:sp>
      <p:sp>
        <p:nvSpPr>
          <p:cNvPr id="43" name="Rectangle 42">
            <a:extLst>
              <a:ext uri="{FF2B5EF4-FFF2-40B4-BE49-F238E27FC236}">
                <a16:creationId xmlns:a16="http://schemas.microsoft.com/office/drawing/2014/main" id="{0D48F6B8-EF56-4340-982E-F4D6F5DC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5" name="Rectangle 44">
            <a:extLst>
              <a:ext uri="{FF2B5EF4-FFF2-40B4-BE49-F238E27FC236}">
                <a16:creationId xmlns:a16="http://schemas.microsoft.com/office/drawing/2014/main" id="{AC596C40-FEA6-4867-853D-CF37DE3B6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7" name="Rectangle 46">
            <a:extLst>
              <a:ext uri="{FF2B5EF4-FFF2-40B4-BE49-F238E27FC236}">
                <a16:creationId xmlns:a16="http://schemas.microsoft.com/office/drawing/2014/main" id="{9DC7C5E2-274E-49A3-A8E0-46A5B8CAC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49" name="Rectangle 48">
            <a:extLst>
              <a:ext uri="{FF2B5EF4-FFF2-40B4-BE49-F238E27FC236}">
                <a16:creationId xmlns:a16="http://schemas.microsoft.com/office/drawing/2014/main" id="{D6CF8D2C-9E01-48EC-8DDF-8A1FF60AE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6" name="TextBox 5">
            <a:extLst>
              <a:ext uri="{FF2B5EF4-FFF2-40B4-BE49-F238E27FC236}">
                <a16:creationId xmlns:a16="http://schemas.microsoft.com/office/drawing/2014/main" id="{6FBA5D3B-1A5F-1E62-224E-1FD106B88E51}"/>
              </a:ext>
            </a:extLst>
          </p:cNvPr>
          <p:cNvSpPr txBox="1"/>
          <p:nvPr/>
        </p:nvSpPr>
        <p:spPr>
          <a:xfrm>
            <a:off x="4685924" y="715347"/>
            <a:ext cx="6096000" cy="584775"/>
          </a:xfrm>
          <a:prstGeom prst="rect">
            <a:avLst/>
          </a:prstGeom>
          <a:noFill/>
        </p:spPr>
        <p:txBody>
          <a:bodyPr wrap="square">
            <a:spAutoFit/>
          </a:bodyPr>
          <a:lstStyle/>
          <a:p>
            <a:pPr algn="ctr"/>
            <a:r>
              <a:rPr kumimoji="0" lang="en-GB" sz="3200" b="1" i="0" u="none" strike="noStrike" kern="1200" spc="0" normalizeH="0" baseline="0" noProof="0" dirty="0">
                <a:ln>
                  <a:noFill/>
                </a:ln>
                <a:solidFill>
                  <a:srgbClr val="002060"/>
                </a:solidFill>
                <a:effectLst/>
                <a:uLnTx/>
                <a:uFillTx/>
                <a:latin typeface="Arial" panose="020B0604020202020204" pitchFamily="34" charset="0"/>
                <a:ea typeface="+mj-ea"/>
                <a:cs typeface="Arial" panose="020B0604020202020204" pitchFamily="34" charset="0"/>
              </a:rPr>
              <a:t>Mixed Method Research </a:t>
            </a:r>
            <a:endParaRPr lang="en-GB" sz="3200" b="1" dirty="0">
              <a:solidFill>
                <a:srgbClr val="00206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D16A25B-DDC9-46B1-A3CA-F649C4F74163}"/>
              </a:ext>
            </a:extLst>
          </p:cNvPr>
          <p:cNvSpPr txBox="1"/>
          <p:nvPr/>
        </p:nvSpPr>
        <p:spPr>
          <a:xfrm>
            <a:off x="4685924" y="3899034"/>
            <a:ext cx="7369725" cy="1304203"/>
          </a:xfrm>
          <a:prstGeom prst="rect">
            <a:avLst/>
          </a:prstGeom>
          <a:noFill/>
        </p:spPr>
        <p:txBody>
          <a:bodyPr wrap="square">
            <a:spAutoFit/>
          </a:bodyPr>
          <a:lstStyle/>
          <a:p>
            <a:pPr algn="ctr">
              <a:lnSpc>
                <a:spcPct val="150000"/>
              </a:lnSpc>
            </a:pPr>
            <a:r>
              <a:rPr lang="en-GB" dirty="0"/>
              <a:t>In operationalising the study, I used a mixed method approach as well as a phenomenological research design with the intention of bringing about some anticipated outcomes</a:t>
            </a:r>
          </a:p>
        </p:txBody>
      </p:sp>
    </p:spTree>
    <p:extLst>
      <p:ext uri="{BB962C8B-B14F-4D97-AF65-F5344CB8AC3E}">
        <p14:creationId xmlns:p14="http://schemas.microsoft.com/office/powerpoint/2010/main" val="136400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04" y="0"/>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95508"/>
            <a:ext cx="7582419"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330200" y="1811346"/>
            <a:ext cx="6570653" cy="4982646"/>
          </a:xfrm>
        </p:spPr>
        <p:txBody>
          <a:bodyPr anchor="b">
            <a:normAutofit fontScale="90000"/>
          </a:bodyPr>
          <a:lstStyle/>
          <a:p>
            <a:pPr marL="342900" lvl="0" indent="-342900">
              <a:lnSpc>
                <a:spcPct val="200000"/>
              </a:lnSpc>
              <a:spcBef>
                <a:spcPts val="0"/>
              </a:spcBef>
              <a:spcAft>
                <a:spcPts val="800"/>
              </a:spcAft>
              <a:buFont typeface="Arial" panose="020B0604020202020204" pitchFamily="34" charset="0"/>
              <a:buChar char="•"/>
            </a:pPr>
            <a: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t>Ethics</a:t>
            </a: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t>Bias and objectivity</a:t>
            </a: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t>Confidentiality</a:t>
            </a: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t>Insider research implications</a:t>
            </a: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endParaRPr lang="en-US" sz="2400" cap="none" spc="0" dirty="0">
              <a:solidFill>
                <a:schemeClr val="tx2"/>
              </a:solidFill>
              <a:latin typeface="Calibri Light" panose="020F0302020204030204"/>
              <a:ea typeface="+mn-ea"/>
              <a:cs typeface="+mn-cs"/>
            </a:endParaRPr>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31853" r="3" b="3"/>
          <a:stretch/>
        </p:blipFill>
        <p:spPr>
          <a:xfrm>
            <a:off x="7585467" y="1074544"/>
            <a:ext cx="4606533" cy="5069861"/>
          </a:xfrm>
          <a:prstGeom prst="rect">
            <a:avLst/>
          </a:prstGeom>
        </p:spPr>
      </p:pic>
      <p:sp>
        <p:nvSpPr>
          <p:cNvPr id="85" name="Rectangle 84">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D643C36-5C76-4DCA-9A4E-1265C4B2E1CE}"/>
              </a:ext>
            </a:extLst>
          </p:cNvPr>
          <p:cNvSpPr txBox="1"/>
          <p:nvPr/>
        </p:nvSpPr>
        <p:spPr>
          <a:xfrm>
            <a:off x="330200" y="254725"/>
            <a:ext cx="6942667" cy="584775"/>
          </a:xfrm>
          <a:prstGeom prst="rect">
            <a:avLst/>
          </a:prstGeom>
          <a:noFill/>
        </p:spPr>
        <p:txBody>
          <a:bodyPr wrap="square" rtlCol="0">
            <a:spAutoFit/>
          </a:bodyPr>
          <a:lstStyle/>
          <a:p>
            <a:r>
              <a:rPr lang="en-GB" sz="3200" b="1" dirty="0">
                <a:solidFill>
                  <a:srgbClr val="002060"/>
                </a:solidFill>
              </a:rPr>
              <a:t>Insider/Outsider Research </a:t>
            </a:r>
          </a:p>
        </p:txBody>
      </p:sp>
    </p:spTree>
    <p:extLst>
      <p:ext uri="{BB962C8B-B14F-4D97-AF65-F5344CB8AC3E}">
        <p14:creationId xmlns:p14="http://schemas.microsoft.com/office/powerpoint/2010/main" val="2525678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04" y="0"/>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95508"/>
            <a:ext cx="7582419"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475403" y="1079488"/>
            <a:ext cx="6570653" cy="5142654"/>
          </a:xfrm>
        </p:spPr>
        <p:txBody>
          <a:bodyPr anchor="b">
            <a:normAutofit/>
          </a:bodyPr>
          <a:lstStyle/>
          <a:p>
            <a:pPr lvl="0">
              <a:lnSpc>
                <a:spcPct val="200000"/>
              </a:lnSpc>
              <a:spcBef>
                <a:spcPts val="0"/>
              </a:spcBef>
              <a:spcAft>
                <a:spcPts val="800"/>
              </a:spcAft>
            </a:pP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endParaRPr lang="en-US" sz="2400" cap="none" spc="0" dirty="0">
              <a:solidFill>
                <a:schemeClr val="tx2"/>
              </a:solidFill>
              <a:latin typeface="Calibri Light" panose="020F0302020204030204"/>
              <a:ea typeface="+mn-ea"/>
              <a:cs typeface="+mn-cs"/>
            </a:endParaRPr>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31853" r="3" b="3"/>
          <a:stretch/>
        </p:blipFill>
        <p:spPr>
          <a:xfrm>
            <a:off x="7585467" y="1074544"/>
            <a:ext cx="4606533" cy="5069861"/>
          </a:xfrm>
          <a:prstGeom prst="rect">
            <a:avLst/>
          </a:prstGeom>
        </p:spPr>
      </p:pic>
      <p:sp>
        <p:nvSpPr>
          <p:cNvPr id="85" name="Rectangle 84">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D643C36-5C76-4DCA-9A4E-1265C4B2E1CE}"/>
              </a:ext>
            </a:extLst>
          </p:cNvPr>
          <p:cNvSpPr txBox="1"/>
          <p:nvPr/>
        </p:nvSpPr>
        <p:spPr>
          <a:xfrm>
            <a:off x="1253067" y="254725"/>
            <a:ext cx="5063066" cy="584775"/>
          </a:xfrm>
          <a:prstGeom prst="rect">
            <a:avLst/>
          </a:prstGeom>
          <a:noFill/>
        </p:spPr>
        <p:txBody>
          <a:bodyPr wrap="square" rtlCol="0">
            <a:spAutoFit/>
          </a:bodyPr>
          <a:lstStyle/>
          <a:p>
            <a:r>
              <a:rPr lang="en-GB" sz="3200" b="1" dirty="0">
                <a:solidFill>
                  <a:srgbClr val="002060"/>
                </a:solidFill>
                <a:latin typeface="Arial" panose="020B0604020202020204" pitchFamily="34" charset="0"/>
                <a:cs typeface="Arial" panose="020B0604020202020204" pitchFamily="34" charset="0"/>
              </a:rPr>
              <a:t>Questionnaire/Survey</a:t>
            </a:r>
          </a:p>
        </p:txBody>
      </p:sp>
      <p:sp>
        <p:nvSpPr>
          <p:cNvPr id="11" name="TextBox 10">
            <a:extLst>
              <a:ext uri="{FF2B5EF4-FFF2-40B4-BE49-F238E27FC236}">
                <a16:creationId xmlns:a16="http://schemas.microsoft.com/office/drawing/2014/main" id="{FEAD19B4-0ADD-0474-B9A5-92943561474A}"/>
              </a:ext>
            </a:extLst>
          </p:cNvPr>
          <p:cNvSpPr txBox="1"/>
          <p:nvPr/>
        </p:nvSpPr>
        <p:spPr>
          <a:xfrm>
            <a:off x="540689" y="1871000"/>
            <a:ext cx="6505368" cy="2862322"/>
          </a:xfrm>
          <a:prstGeom prst="rect">
            <a:avLst/>
          </a:prstGeom>
          <a:noFill/>
        </p:spPr>
        <p:txBody>
          <a:bodyPr wrap="square">
            <a:spAutoFit/>
          </a:bodyPr>
          <a:lstStyle/>
          <a:p>
            <a:pPr algn="ctr"/>
            <a:r>
              <a:rPr lang="en-GB" dirty="0"/>
              <a:t>In collecting the research data, a survey design, which uses a random sampling technique by distributing questionnaires was used</a:t>
            </a:r>
          </a:p>
          <a:p>
            <a:pPr algn="ctr"/>
            <a:endParaRPr lang="en-GB" dirty="0"/>
          </a:p>
          <a:p>
            <a:pPr algn="ctr"/>
            <a:endParaRPr lang="en-GB" dirty="0"/>
          </a:p>
          <a:p>
            <a:pPr algn="ctr"/>
            <a:endParaRPr lang="en-GB" dirty="0"/>
          </a:p>
          <a:p>
            <a:pPr algn="ctr"/>
            <a:r>
              <a:rPr lang="en-GB" dirty="0"/>
              <a:t>A designated date was used to distribute the questionnaires through Microsoft Forms, and the selection was based on those who replied by the deadline date</a:t>
            </a:r>
          </a:p>
        </p:txBody>
      </p:sp>
    </p:spTree>
    <p:extLst>
      <p:ext uri="{BB962C8B-B14F-4D97-AF65-F5344CB8AC3E}">
        <p14:creationId xmlns:p14="http://schemas.microsoft.com/office/powerpoint/2010/main" val="1622798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04" y="0"/>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95508"/>
            <a:ext cx="7582419"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253608" y="-681913"/>
            <a:ext cx="6570653" cy="5142654"/>
          </a:xfrm>
        </p:spPr>
        <p:txBody>
          <a:bodyPr anchor="b">
            <a:normAutofit/>
          </a:bodyPr>
          <a:lstStyle/>
          <a:p>
            <a:pPr lvl="0">
              <a:lnSpc>
                <a:spcPct val="100000"/>
              </a:lnSpc>
              <a:spcBef>
                <a:spcPts val="0"/>
              </a:spcBef>
              <a:spcAft>
                <a:spcPts val="800"/>
              </a:spcAft>
            </a:pPr>
            <a:r>
              <a:rPr lang="en-GB" sz="16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t>“The classes were awesome👍 I enjoyed learning, well.! As a Nurse we know many of the things however learning about the policies was new for me. So, thank you for taking us in and teaching us” (HCSW 7)</a:t>
            </a: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endParaRPr lang="en-US" sz="2400" cap="none" spc="0" dirty="0">
              <a:solidFill>
                <a:schemeClr val="tx2"/>
              </a:solidFill>
              <a:latin typeface="Calibri Light" panose="020F0302020204030204"/>
              <a:ea typeface="+mn-ea"/>
              <a:cs typeface="+mn-cs"/>
            </a:endParaRPr>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31853" r="3" b="3"/>
          <a:stretch/>
        </p:blipFill>
        <p:spPr>
          <a:xfrm>
            <a:off x="7585467" y="1074544"/>
            <a:ext cx="4606533" cy="5069861"/>
          </a:xfrm>
          <a:prstGeom prst="rect">
            <a:avLst/>
          </a:prstGeom>
        </p:spPr>
      </p:pic>
      <p:sp>
        <p:nvSpPr>
          <p:cNvPr id="85" name="Rectangle 84">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43C5DBF-139D-6861-02E2-0841D063FA14}"/>
              </a:ext>
            </a:extLst>
          </p:cNvPr>
          <p:cNvSpPr txBox="1"/>
          <p:nvPr/>
        </p:nvSpPr>
        <p:spPr>
          <a:xfrm>
            <a:off x="1413802" y="266661"/>
            <a:ext cx="4250267" cy="523220"/>
          </a:xfrm>
          <a:prstGeom prst="rect">
            <a:avLst/>
          </a:prstGeom>
          <a:noFill/>
        </p:spPr>
        <p:txBody>
          <a:bodyPr wrap="square" rtlCol="0">
            <a:spAutoFit/>
          </a:bodyPr>
          <a:lstStyle/>
          <a:p>
            <a:r>
              <a:rPr lang="en-GB" sz="2800" b="1" dirty="0">
                <a:solidFill>
                  <a:srgbClr val="002060"/>
                </a:solidFill>
              </a:rPr>
              <a:t>Attendee Feedback</a:t>
            </a:r>
          </a:p>
        </p:txBody>
      </p:sp>
      <p:sp>
        <p:nvSpPr>
          <p:cNvPr id="6" name="TextBox 5">
            <a:extLst>
              <a:ext uri="{FF2B5EF4-FFF2-40B4-BE49-F238E27FC236}">
                <a16:creationId xmlns:a16="http://schemas.microsoft.com/office/drawing/2014/main" id="{5EAB144D-5CFE-EE23-9935-08EC0DF53C73}"/>
              </a:ext>
            </a:extLst>
          </p:cNvPr>
          <p:cNvSpPr txBox="1"/>
          <p:nvPr/>
        </p:nvSpPr>
        <p:spPr>
          <a:xfrm>
            <a:off x="372272" y="1322032"/>
            <a:ext cx="6333328" cy="861774"/>
          </a:xfrm>
          <a:prstGeom prst="rect">
            <a:avLst/>
          </a:prstGeom>
          <a:noFill/>
        </p:spPr>
        <p:txBody>
          <a:bodyPr wrap="square">
            <a:spAutoFit/>
          </a:bodyPr>
          <a:lstStyle/>
          <a:p>
            <a:r>
              <a:rPr lang="en-GB" dirty="0"/>
              <a:t>“</a:t>
            </a:r>
            <a:r>
              <a:rPr lang="en-GB" sz="1600" dirty="0">
                <a:latin typeface="Arial" panose="020B0604020202020204" pitchFamily="34" charset="0"/>
                <a:cs typeface="Arial" panose="020B0604020202020204" pitchFamily="34" charset="0"/>
              </a:rPr>
              <a:t>It was quite engaging. It was like a new day in care home/onboarding day. It nailed all I should equip myself with” (HCSW 12)</a:t>
            </a:r>
          </a:p>
        </p:txBody>
      </p:sp>
      <p:sp>
        <p:nvSpPr>
          <p:cNvPr id="8" name="TextBox 7">
            <a:extLst>
              <a:ext uri="{FF2B5EF4-FFF2-40B4-BE49-F238E27FC236}">
                <a16:creationId xmlns:a16="http://schemas.microsoft.com/office/drawing/2014/main" id="{ACD3B2D4-5F6D-FE3F-AFF7-70B9735E6DD5}"/>
              </a:ext>
            </a:extLst>
          </p:cNvPr>
          <p:cNvSpPr txBox="1"/>
          <p:nvPr/>
        </p:nvSpPr>
        <p:spPr>
          <a:xfrm>
            <a:off x="372272" y="4524749"/>
            <a:ext cx="6214662" cy="830997"/>
          </a:xfrm>
          <a:prstGeom prst="rect">
            <a:avLst/>
          </a:prstGeom>
          <a:noFill/>
        </p:spPr>
        <p:txBody>
          <a:bodyPr wrap="square">
            <a:spAutoFit/>
          </a:bodyPr>
          <a:lstStyle/>
          <a:p>
            <a:r>
              <a:rPr lang="en-GB" sz="1600" b="0" i="0" dirty="0">
                <a:solidFill>
                  <a:srgbClr val="212121"/>
                </a:solidFill>
                <a:effectLst/>
                <a:latin typeface="Arial" panose="020B0604020202020204" pitchFamily="34" charset="0"/>
                <a:cs typeface="Arial" panose="020B0604020202020204" pitchFamily="34" charset="0"/>
              </a:rPr>
              <a:t>“Well organised. I really didn't know what to expect. I feel Eunice was very warm welcoming and informative. She made me feel supported in the meeting” (HCSW 27)</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545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04" y="0"/>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95508"/>
            <a:ext cx="7582419"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475403" y="1074544"/>
            <a:ext cx="6570653" cy="5142654"/>
          </a:xfrm>
        </p:spPr>
        <p:txBody>
          <a:bodyPr anchor="b">
            <a:normAutofit/>
          </a:bodyPr>
          <a:lstStyle/>
          <a:p>
            <a:pPr lvl="0">
              <a:lnSpc>
                <a:spcPct val="200000"/>
              </a:lnSpc>
              <a:spcBef>
                <a:spcPts val="0"/>
              </a:spcBef>
              <a:spcAft>
                <a:spcPts val="800"/>
              </a:spcAft>
            </a:pP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endParaRPr lang="en-US" sz="2400" cap="none" spc="0" dirty="0">
              <a:solidFill>
                <a:schemeClr val="tx2"/>
              </a:solidFill>
              <a:latin typeface="Calibri Light" panose="020F0302020204030204"/>
              <a:ea typeface="+mn-ea"/>
              <a:cs typeface="+mn-cs"/>
            </a:endParaRPr>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31853" r="3" b="3"/>
          <a:stretch/>
        </p:blipFill>
        <p:spPr>
          <a:xfrm>
            <a:off x="7585467" y="1074544"/>
            <a:ext cx="4606533" cy="5069861"/>
          </a:xfrm>
          <a:prstGeom prst="rect">
            <a:avLst/>
          </a:prstGeom>
        </p:spPr>
      </p:pic>
      <p:sp>
        <p:nvSpPr>
          <p:cNvPr id="85" name="Rectangle 84">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348A497-92C7-FC74-BC4A-29F1D36BF419}"/>
              </a:ext>
            </a:extLst>
          </p:cNvPr>
          <p:cNvSpPr txBox="1"/>
          <p:nvPr/>
        </p:nvSpPr>
        <p:spPr>
          <a:xfrm>
            <a:off x="1210733" y="330200"/>
            <a:ext cx="4885267" cy="523220"/>
          </a:xfrm>
          <a:prstGeom prst="rect">
            <a:avLst/>
          </a:prstGeom>
          <a:noFill/>
        </p:spPr>
        <p:txBody>
          <a:bodyPr wrap="square" rtlCol="0">
            <a:spAutoFit/>
          </a:bodyPr>
          <a:lstStyle/>
          <a:p>
            <a:r>
              <a:rPr lang="en-GB" sz="2800" b="1" dirty="0">
                <a:solidFill>
                  <a:srgbClr val="002060"/>
                </a:solidFill>
              </a:rPr>
              <a:t>Attendee Feedback 2</a:t>
            </a:r>
          </a:p>
        </p:txBody>
      </p:sp>
      <p:pic>
        <p:nvPicPr>
          <p:cNvPr id="6" name="Picture 5">
            <a:extLst>
              <a:ext uri="{FF2B5EF4-FFF2-40B4-BE49-F238E27FC236}">
                <a16:creationId xmlns:a16="http://schemas.microsoft.com/office/drawing/2014/main" id="{61BA1A5E-2953-6BB2-1621-6DA5358BD467}"/>
              </a:ext>
            </a:extLst>
          </p:cNvPr>
          <p:cNvPicPr>
            <a:picLocks noChangeAspect="1"/>
          </p:cNvPicPr>
          <p:nvPr/>
        </p:nvPicPr>
        <p:blipFill>
          <a:blip r:embed="rId4"/>
          <a:stretch>
            <a:fillRect/>
          </a:stretch>
        </p:blipFill>
        <p:spPr>
          <a:xfrm>
            <a:off x="3794257" y="1252156"/>
            <a:ext cx="3121423" cy="1749704"/>
          </a:xfrm>
          <a:prstGeom prst="rect">
            <a:avLst/>
          </a:prstGeom>
        </p:spPr>
      </p:pic>
      <p:sp>
        <p:nvSpPr>
          <p:cNvPr id="10" name="Speech Bubble: Rectangle with Corners Rounded 9">
            <a:extLst>
              <a:ext uri="{FF2B5EF4-FFF2-40B4-BE49-F238E27FC236}">
                <a16:creationId xmlns:a16="http://schemas.microsoft.com/office/drawing/2014/main" id="{5AD3A265-164F-D9C8-53E8-A5A327EB246B}"/>
              </a:ext>
            </a:extLst>
          </p:cNvPr>
          <p:cNvSpPr/>
          <p:nvPr/>
        </p:nvSpPr>
        <p:spPr>
          <a:xfrm>
            <a:off x="3468978" y="3468071"/>
            <a:ext cx="3734676" cy="1990084"/>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Meiryo"/>
                <a:ea typeface="+mn-ea"/>
                <a:cs typeface="+mn-cs"/>
              </a:rPr>
              <a:t>Considering it was online it was pretty good; our tutor was very knowledgeable also and approachable (HCSW 43)</a:t>
            </a:r>
          </a:p>
        </p:txBody>
      </p:sp>
      <p:sp>
        <p:nvSpPr>
          <p:cNvPr id="3" name="Speech Bubble: Rectangle with Corners Rounded 2">
            <a:extLst>
              <a:ext uri="{FF2B5EF4-FFF2-40B4-BE49-F238E27FC236}">
                <a16:creationId xmlns:a16="http://schemas.microsoft.com/office/drawing/2014/main" id="{93396CF6-0B8E-9711-BCF3-B7C835DD68C8}"/>
              </a:ext>
            </a:extLst>
          </p:cNvPr>
          <p:cNvSpPr/>
          <p:nvPr/>
        </p:nvSpPr>
        <p:spPr>
          <a:xfrm>
            <a:off x="617822" y="1444194"/>
            <a:ext cx="2332220" cy="3324091"/>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The training sessions were quality, interactive and enlightening </a:t>
            </a:r>
          </a:p>
          <a:p>
            <a:pPr algn="ctr"/>
            <a:r>
              <a:rPr lang="en-GB" dirty="0">
                <a:solidFill>
                  <a:schemeClr val="tx1"/>
                </a:solidFill>
              </a:rPr>
              <a:t>(HCSW 32)</a:t>
            </a:r>
          </a:p>
        </p:txBody>
      </p:sp>
    </p:spTree>
    <p:extLst>
      <p:ext uri="{BB962C8B-B14F-4D97-AF65-F5344CB8AC3E}">
        <p14:creationId xmlns:p14="http://schemas.microsoft.com/office/powerpoint/2010/main" val="3203783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04" y="0"/>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95508"/>
            <a:ext cx="7582419"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526385" y="1074544"/>
            <a:ext cx="6570653" cy="5142654"/>
          </a:xfrm>
        </p:spPr>
        <p:txBody>
          <a:bodyPr anchor="b">
            <a:normAutofit/>
          </a:bodyPr>
          <a:lstStyle/>
          <a:p>
            <a:pPr lvl="0">
              <a:lnSpc>
                <a:spcPct val="200000"/>
              </a:lnSpc>
              <a:spcBef>
                <a:spcPts val="0"/>
              </a:spcBef>
              <a:spcAft>
                <a:spcPts val="800"/>
              </a:spcAft>
            </a:pP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endParaRPr lang="en-US" sz="2400" cap="none" spc="0" dirty="0">
              <a:solidFill>
                <a:schemeClr val="tx2"/>
              </a:solidFill>
              <a:latin typeface="Calibri Light" panose="020F0302020204030204"/>
              <a:ea typeface="+mn-ea"/>
              <a:cs typeface="+mn-cs"/>
            </a:endParaRPr>
          </a:p>
        </p:txBody>
      </p:sp>
      <p:sp>
        <p:nvSpPr>
          <p:cNvPr id="85" name="Rectangle 84">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Chart 2">
            <a:extLst>
              <a:ext uri="{FF2B5EF4-FFF2-40B4-BE49-F238E27FC236}">
                <a16:creationId xmlns:a16="http://schemas.microsoft.com/office/drawing/2014/main" id="{AE2F59EE-7C5F-7D9B-459E-904C3D5796F4}"/>
              </a:ext>
            </a:extLst>
          </p:cNvPr>
          <p:cNvGraphicFramePr>
            <a:graphicFrameLocks/>
          </p:cNvGraphicFramePr>
          <p:nvPr>
            <p:extLst>
              <p:ext uri="{D42A27DB-BD31-4B8C-83A1-F6EECF244321}">
                <p14:modId xmlns:p14="http://schemas.microsoft.com/office/powerpoint/2010/main" val="4176524594"/>
              </p:ext>
            </p:extLst>
          </p:nvPr>
        </p:nvGraphicFramePr>
        <p:xfrm>
          <a:off x="532738" y="1447136"/>
          <a:ext cx="6297432" cy="437936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409994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04" y="0"/>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95508"/>
            <a:ext cx="7582419"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526385" y="1074544"/>
            <a:ext cx="6570653" cy="5142654"/>
          </a:xfrm>
        </p:spPr>
        <p:txBody>
          <a:bodyPr anchor="b">
            <a:normAutofit/>
          </a:bodyPr>
          <a:lstStyle/>
          <a:p>
            <a:pPr lvl="0">
              <a:lnSpc>
                <a:spcPct val="200000"/>
              </a:lnSpc>
              <a:spcBef>
                <a:spcPts val="0"/>
              </a:spcBef>
              <a:spcAft>
                <a:spcPts val="800"/>
              </a:spcAft>
            </a:pP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endParaRPr lang="en-US" sz="2400" cap="none" spc="0" dirty="0">
              <a:solidFill>
                <a:schemeClr val="tx2"/>
              </a:solidFill>
              <a:latin typeface="Calibri Light" panose="020F0302020204030204"/>
              <a:ea typeface="+mn-ea"/>
              <a:cs typeface="+mn-cs"/>
            </a:endParaRPr>
          </a:p>
        </p:txBody>
      </p:sp>
      <p:sp>
        <p:nvSpPr>
          <p:cNvPr id="85" name="Rectangle 84">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Chart 2">
            <a:extLst>
              <a:ext uri="{FF2B5EF4-FFF2-40B4-BE49-F238E27FC236}">
                <a16:creationId xmlns:a16="http://schemas.microsoft.com/office/drawing/2014/main" id="{AE2F59EE-7C5F-7D9B-459E-904C3D5796F4}"/>
              </a:ext>
            </a:extLst>
          </p:cNvPr>
          <p:cNvGraphicFramePr>
            <a:graphicFrameLocks/>
          </p:cNvGraphicFramePr>
          <p:nvPr/>
        </p:nvGraphicFramePr>
        <p:xfrm>
          <a:off x="532738" y="1447136"/>
          <a:ext cx="6297432" cy="4379363"/>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4" name="Chart 3">
            <a:extLst>
              <a:ext uri="{FF2B5EF4-FFF2-40B4-BE49-F238E27FC236}">
                <a16:creationId xmlns:a16="http://schemas.microsoft.com/office/drawing/2014/main" id="{047D8AB1-261D-4CBB-9C98-44D08620ACE4}"/>
              </a:ext>
            </a:extLst>
          </p:cNvPr>
          <p:cNvGraphicFramePr>
            <a:graphicFrameLocks/>
          </p:cNvGraphicFramePr>
          <p:nvPr>
            <p:extLst>
              <p:ext uri="{D42A27DB-BD31-4B8C-83A1-F6EECF244321}">
                <p14:modId xmlns:p14="http://schemas.microsoft.com/office/powerpoint/2010/main" val="1201416234"/>
              </p:ext>
            </p:extLst>
          </p:nvPr>
        </p:nvGraphicFramePr>
        <p:xfrm>
          <a:off x="657546" y="1447136"/>
          <a:ext cx="6439492" cy="4560468"/>
        </p:xfrm>
        <a:graphic>
          <a:graphicData uri="http://schemas.openxmlformats.org/drawingml/2006/chart">
            <c:chart xmlns:c="http://schemas.openxmlformats.org/drawingml/2006/chart" xmlns:r="http://schemas.openxmlformats.org/officeDocument/2006/relationships" r:id="rId4"/>
          </a:graphicData>
        </a:graphic>
      </p:graphicFrame>
      <p:pic>
        <p:nvPicPr>
          <p:cNvPr id="5" name="Picture 4">
            <a:extLst>
              <a:ext uri="{FF2B5EF4-FFF2-40B4-BE49-F238E27FC236}">
                <a16:creationId xmlns:a16="http://schemas.microsoft.com/office/drawing/2014/main" id="{05049D34-6D23-FF73-F3CE-3F07A8605250}"/>
              </a:ext>
            </a:extLst>
          </p:cNvPr>
          <p:cNvPicPr>
            <a:picLocks noChangeAspect="1"/>
          </p:cNvPicPr>
          <p:nvPr/>
        </p:nvPicPr>
        <p:blipFill>
          <a:blip r:embed="rId5"/>
          <a:stretch>
            <a:fillRect/>
          </a:stretch>
        </p:blipFill>
        <p:spPr>
          <a:xfrm>
            <a:off x="7659690" y="1473578"/>
            <a:ext cx="4456562" cy="4352921"/>
          </a:xfrm>
          <a:prstGeom prst="rect">
            <a:avLst/>
          </a:prstGeom>
        </p:spPr>
      </p:pic>
    </p:spTree>
    <p:extLst>
      <p:ext uri="{BB962C8B-B14F-4D97-AF65-F5344CB8AC3E}">
        <p14:creationId xmlns:p14="http://schemas.microsoft.com/office/powerpoint/2010/main" val="688194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362F176A-9349-4CD7-8042-59C0200C8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04" y="0"/>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95508"/>
            <a:ext cx="7582419"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519006" y="1063504"/>
            <a:ext cx="6570653" cy="5142654"/>
          </a:xfrm>
        </p:spPr>
        <p:txBody>
          <a:bodyPr anchor="b">
            <a:normAutofit/>
          </a:bodyPr>
          <a:lstStyle/>
          <a:p>
            <a:pPr lvl="0">
              <a:lnSpc>
                <a:spcPct val="200000"/>
              </a:lnSpc>
              <a:spcBef>
                <a:spcPts val="0"/>
              </a:spcBef>
              <a:spcAft>
                <a:spcPts val="800"/>
              </a:spcAft>
            </a:pP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br>
              <a:rPr lang="en-GB" sz="2000" cap="none" spc="0" dirty="0">
                <a:solidFill>
                  <a:srgbClr val="000000"/>
                </a:solidFill>
                <a:latin typeface="Arial" panose="020B0604020202020204" pitchFamily="34" charset="0"/>
                <a:ea typeface="Calibri" panose="020F0502020204030204" pitchFamily="34" charset="0"/>
                <a:cs typeface="Times New Roman" panose="02020603050405020304" pitchFamily="18" charset="0"/>
              </a:rPr>
            </a:br>
            <a:endParaRPr lang="en-US" sz="2400" cap="none" spc="0" dirty="0">
              <a:solidFill>
                <a:schemeClr val="tx2"/>
              </a:solidFill>
              <a:latin typeface="Calibri Light" panose="020F0302020204030204"/>
              <a:ea typeface="+mn-ea"/>
              <a:cs typeface="+mn-cs"/>
            </a:endParaRPr>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31853" r="3" b="3"/>
          <a:stretch/>
        </p:blipFill>
        <p:spPr>
          <a:xfrm>
            <a:off x="7585467" y="1074544"/>
            <a:ext cx="4606533" cy="5069861"/>
          </a:xfrm>
          <a:prstGeom prst="rect">
            <a:avLst/>
          </a:prstGeom>
        </p:spPr>
      </p:pic>
      <p:sp>
        <p:nvSpPr>
          <p:cNvPr id="85" name="Rectangle 84">
            <a:extLst>
              <a:ext uri="{FF2B5EF4-FFF2-40B4-BE49-F238E27FC236}">
                <a16:creationId xmlns:a16="http://schemas.microsoft.com/office/drawing/2014/main" id="{4E9A171F-91A7-42F8-B25C-E38B244E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57851D67-7085-40E2-B146-F91433A28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985AAE23-FCB6-4663-907C-0110B0FDC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9C969C2C-E7E3-4052-87D4-61E733EC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43C5DBF-139D-6861-02E2-0841D063FA14}"/>
              </a:ext>
            </a:extLst>
          </p:cNvPr>
          <p:cNvSpPr txBox="1"/>
          <p:nvPr/>
        </p:nvSpPr>
        <p:spPr>
          <a:xfrm>
            <a:off x="2167467" y="281756"/>
            <a:ext cx="4250267" cy="523220"/>
          </a:xfrm>
          <a:prstGeom prst="rect">
            <a:avLst/>
          </a:prstGeom>
          <a:noFill/>
        </p:spPr>
        <p:txBody>
          <a:bodyPr wrap="square" rtlCol="0">
            <a:spAutoFit/>
          </a:bodyPr>
          <a:lstStyle/>
          <a:p>
            <a:r>
              <a:rPr lang="en-GB" sz="2800" b="1" dirty="0">
                <a:solidFill>
                  <a:srgbClr val="002060"/>
                </a:solidFill>
              </a:rPr>
              <a:t>Findings</a:t>
            </a:r>
          </a:p>
        </p:txBody>
      </p:sp>
      <p:sp>
        <p:nvSpPr>
          <p:cNvPr id="5" name="TextBox 4">
            <a:extLst>
              <a:ext uri="{FF2B5EF4-FFF2-40B4-BE49-F238E27FC236}">
                <a16:creationId xmlns:a16="http://schemas.microsoft.com/office/drawing/2014/main" id="{2C9FC7CE-6EEE-8B3F-8EA6-2D7082E684E5}"/>
              </a:ext>
            </a:extLst>
          </p:cNvPr>
          <p:cNvSpPr txBox="1"/>
          <p:nvPr/>
        </p:nvSpPr>
        <p:spPr>
          <a:xfrm>
            <a:off x="626533" y="1642533"/>
            <a:ext cx="6355515" cy="3416320"/>
          </a:xfrm>
          <a:prstGeom prst="rect">
            <a:avLst/>
          </a:prstGeom>
          <a:noFill/>
        </p:spPr>
        <p:txBody>
          <a:bodyPr wrap="square" rtlCol="0">
            <a:spAutoFit/>
          </a:bodyPr>
          <a:lstStyle/>
          <a:p>
            <a:endParaRPr lang="en-GB" dirty="0"/>
          </a:p>
          <a:p>
            <a:endParaRPr lang="en-GB" dirty="0"/>
          </a:p>
          <a:p>
            <a:r>
              <a:rPr lang="en-GB" dirty="0"/>
              <a:t>The research concluded that having this type of an induction is beneficial to both HCSW and their organisations</a:t>
            </a:r>
          </a:p>
          <a:p>
            <a:endParaRPr lang="en-GB" dirty="0"/>
          </a:p>
          <a:p>
            <a:endParaRPr lang="en-GB" dirty="0"/>
          </a:p>
          <a:p>
            <a:endParaRPr lang="en-GB" dirty="0"/>
          </a:p>
          <a:p>
            <a:r>
              <a:rPr lang="en-GB" dirty="0"/>
              <a:t>Those who have attended have more confidence and demonstrate their skills and knowledge than those who are still to attend </a:t>
            </a:r>
          </a:p>
          <a:p>
            <a:endParaRPr lang="en-GB" dirty="0"/>
          </a:p>
        </p:txBody>
      </p:sp>
    </p:spTree>
    <p:extLst>
      <p:ext uri="{BB962C8B-B14F-4D97-AF65-F5344CB8AC3E}">
        <p14:creationId xmlns:p14="http://schemas.microsoft.com/office/powerpoint/2010/main" val="945469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0" name="Rectangle 53">
            <a:extLst>
              <a:ext uri="{FF2B5EF4-FFF2-40B4-BE49-F238E27FC236}">
                <a16:creationId xmlns:a16="http://schemas.microsoft.com/office/drawing/2014/main" id="{CA22F210-7186-4074-94C5-FAD2C2EB1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Meiryo"/>
              <a:ea typeface="+mn-ea"/>
              <a:cs typeface="+mn-cs"/>
            </a:endParaRPr>
          </a:p>
        </p:txBody>
      </p:sp>
      <p:sp>
        <p:nvSpPr>
          <p:cNvPr id="71" name="Rectangle 55">
            <a:extLst>
              <a:ext uri="{FF2B5EF4-FFF2-40B4-BE49-F238E27FC236}">
                <a16:creationId xmlns:a16="http://schemas.microsoft.com/office/drawing/2014/main" id="{7ED93057-B056-4D1D-B0DA-F1619DAAF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1635103" y="1057522"/>
            <a:ext cx="4741843" cy="2173433"/>
          </a:xfrm>
        </p:spPr>
        <p:txBody>
          <a:bodyPr>
            <a:normAutofit/>
          </a:bodyPr>
          <a:lstStyle/>
          <a:p>
            <a:pPr lvl="0">
              <a:lnSpc>
                <a:spcPct val="115000"/>
              </a:lnSpc>
              <a:spcBef>
                <a:spcPts val="930"/>
              </a:spcBef>
            </a:pPr>
            <a:br>
              <a:rPr lang="en-GB" sz="2100" b="1" cap="none" dirty="0">
                <a:solidFill>
                  <a:schemeClr val="bg1"/>
                </a:solidFill>
                <a:ea typeface="+mn-ea"/>
                <a:cs typeface="+mn-cs"/>
              </a:rPr>
            </a:br>
            <a:endParaRPr lang="en-GB" sz="2100" b="1" dirty="0">
              <a:solidFill>
                <a:schemeClr val="bg1"/>
              </a:solidFill>
              <a:latin typeface="Arial Nova" panose="020B0604020202020204" pitchFamily="34" charset="0"/>
            </a:endParaRPr>
          </a:p>
        </p:txBody>
      </p:sp>
      <p:sp>
        <p:nvSpPr>
          <p:cNvPr id="72" name="Rectangle 57">
            <a:extLst>
              <a:ext uri="{FF2B5EF4-FFF2-40B4-BE49-F238E27FC236}">
                <a16:creationId xmlns:a16="http://schemas.microsoft.com/office/drawing/2014/main" id="{F5B41592-BC5E-4AE2-8CA7-91C73FD8F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73" name="Rectangle 59">
            <a:extLst>
              <a:ext uri="{FF2B5EF4-FFF2-40B4-BE49-F238E27FC236}">
                <a16:creationId xmlns:a16="http://schemas.microsoft.com/office/drawing/2014/main" id="{CB574A3D-9991-4D4A-91DF-0D0DE47DB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sp>
        <p:nvSpPr>
          <p:cNvPr id="74" name="Rectangle 61">
            <a:extLst>
              <a:ext uri="{FF2B5EF4-FFF2-40B4-BE49-F238E27FC236}">
                <a16:creationId xmlns:a16="http://schemas.microsoft.com/office/drawing/2014/main" id="{D5A56255-4961-41E1-887B-7319F23C9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eiryo"/>
              <a:ea typeface="+mn-ea"/>
              <a:cs typeface="+mn-cs"/>
            </a:endParaRPr>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l="39047" r="2641"/>
          <a:stretch/>
        </p:blipFill>
        <p:spPr>
          <a:xfrm>
            <a:off x="6859936" y="-2"/>
            <a:ext cx="5332064" cy="6858002"/>
          </a:xfrm>
          <a:prstGeom prst="rect">
            <a:avLst/>
          </a:prstGeom>
        </p:spPr>
      </p:pic>
      <p:sp>
        <p:nvSpPr>
          <p:cNvPr id="5" name="TextBox 4">
            <a:extLst>
              <a:ext uri="{FF2B5EF4-FFF2-40B4-BE49-F238E27FC236}">
                <a16:creationId xmlns:a16="http://schemas.microsoft.com/office/drawing/2014/main" id="{5763A1FE-8FB7-D543-9C14-12A2598DF60F}"/>
              </a:ext>
            </a:extLst>
          </p:cNvPr>
          <p:cNvSpPr txBox="1"/>
          <p:nvPr/>
        </p:nvSpPr>
        <p:spPr>
          <a:xfrm>
            <a:off x="1635103" y="1151467"/>
            <a:ext cx="4460897" cy="523220"/>
          </a:xfrm>
          <a:prstGeom prst="rect">
            <a:avLst/>
          </a:prstGeom>
          <a:noFill/>
        </p:spPr>
        <p:txBody>
          <a:bodyPr wrap="square" rtlCol="0">
            <a:spAutoFit/>
          </a:bodyPr>
          <a:lstStyle/>
          <a:p>
            <a:r>
              <a:rPr lang="en-GB" sz="2800" b="1" dirty="0">
                <a:solidFill>
                  <a:schemeClr val="bg1"/>
                </a:solidFill>
              </a:rPr>
              <a:t>Lessons Learnt</a:t>
            </a:r>
          </a:p>
        </p:txBody>
      </p:sp>
      <p:sp>
        <p:nvSpPr>
          <p:cNvPr id="6" name="TextBox 5">
            <a:extLst>
              <a:ext uri="{FF2B5EF4-FFF2-40B4-BE49-F238E27FC236}">
                <a16:creationId xmlns:a16="http://schemas.microsoft.com/office/drawing/2014/main" id="{89CECB10-8A49-2516-676F-84548B51D762}"/>
              </a:ext>
            </a:extLst>
          </p:cNvPr>
          <p:cNvSpPr txBox="1"/>
          <p:nvPr/>
        </p:nvSpPr>
        <p:spPr>
          <a:xfrm>
            <a:off x="1344011" y="4428067"/>
            <a:ext cx="4802146" cy="1200329"/>
          </a:xfrm>
          <a:prstGeom prst="rect">
            <a:avLst/>
          </a:prstGeom>
          <a:noFill/>
        </p:spPr>
        <p:txBody>
          <a:bodyPr wrap="square" rtlCol="0">
            <a:spAutoFit/>
          </a:bodyPr>
          <a:lstStyle/>
          <a:p>
            <a:pPr marL="285750" indent="-285750">
              <a:buFont typeface="Arial" panose="020B0604020202020204" pitchFamily="34" charset="0"/>
              <a:buChar char="•"/>
            </a:pPr>
            <a:r>
              <a:rPr lang="en-GB" dirty="0"/>
              <a:t>Personal lessons to completing the research</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Effects </a:t>
            </a:r>
          </a:p>
        </p:txBody>
      </p:sp>
    </p:spTree>
    <p:extLst>
      <p:ext uri="{BB962C8B-B14F-4D97-AF65-F5344CB8AC3E}">
        <p14:creationId xmlns:p14="http://schemas.microsoft.com/office/powerpoint/2010/main" val="1659646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EA164D6B-6878-4B9F-A2D0-985D39B17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9C4CA994-700B-423E-8937-646D866CC68E}"/>
              </a:ext>
            </a:extLst>
          </p:cNvPr>
          <p:cNvPicPr>
            <a:picLocks noChangeAspect="1"/>
          </p:cNvPicPr>
          <p:nvPr/>
        </p:nvPicPr>
        <p:blipFill rotWithShape="1">
          <a:blip r:embed="rId3"/>
          <a:srcRect t="12491" r="-1" b="12490"/>
          <a:stretch/>
        </p:blipFill>
        <p:spPr>
          <a:xfrm>
            <a:off x="1525" y="10"/>
            <a:ext cx="12188950" cy="6857990"/>
          </a:xfrm>
          <a:prstGeom prst="rect">
            <a:avLst/>
          </a:prstGeom>
        </p:spPr>
      </p:pic>
      <p:sp>
        <p:nvSpPr>
          <p:cNvPr id="88" name="Rectangle 87">
            <a:extLst>
              <a:ext uri="{FF2B5EF4-FFF2-40B4-BE49-F238E27FC236}">
                <a16:creationId xmlns:a16="http://schemas.microsoft.com/office/drawing/2014/main" id="{064738AB-B6BE-4867-889A-52CE4AC8D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63921-30C1-4C58-B128-B4A1D4A0F9CB}"/>
              </a:ext>
            </a:extLst>
          </p:cNvPr>
          <p:cNvSpPr>
            <a:spLocks noGrp="1"/>
          </p:cNvSpPr>
          <p:nvPr>
            <p:ph type="ctrTitle"/>
          </p:nvPr>
        </p:nvSpPr>
        <p:spPr>
          <a:xfrm>
            <a:off x="463825" y="1709530"/>
            <a:ext cx="3754671" cy="2528515"/>
          </a:xfrm>
        </p:spPr>
        <p:txBody>
          <a:bodyPr vert="horz" lIns="109728" tIns="109728" rIns="109728" bIns="91440" rtlCol="0" anchor="b">
            <a:normAutofit/>
          </a:bodyPr>
          <a:lstStyle/>
          <a:p>
            <a:pPr lvl="0"/>
            <a:br>
              <a:rPr lang="en-US" sz="3600">
                <a:solidFill>
                  <a:schemeClr val="bg1"/>
                </a:solidFill>
              </a:rPr>
            </a:br>
            <a:endParaRPr lang="en-US" sz="3600">
              <a:solidFill>
                <a:schemeClr val="bg1"/>
              </a:solidFill>
            </a:endParaRPr>
          </a:p>
        </p:txBody>
      </p:sp>
      <p:sp>
        <p:nvSpPr>
          <p:cNvPr id="5" name="TextBox 4">
            <a:extLst>
              <a:ext uri="{FF2B5EF4-FFF2-40B4-BE49-F238E27FC236}">
                <a16:creationId xmlns:a16="http://schemas.microsoft.com/office/drawing/2014/main" id="{5763A1FE-8FB7-D543-9C14-12A2598DF60F}"/>
              </a:ext>
            </a:extLst>
          </p:cNvPr>
          <p:cNvSpPr txBox="1"/>
          <p:nvPr/>
        </p:nvSpPr>
        <p:spPr>
          <a:xfrm>
            <a:off x="340432" y="2472267"/>
            <a:ext cx="3806919" cy="1741404"/>
          </a:xfrm>
          <a:prstGeom prst="rect">
            <a:avLst/>
          </a:prstGeom>
        </p:spPr>
        <p:txBody>
          <a:bodyPr vert="horz" lIns="109728" tIns="109728" rIns="109728" bIns="91440" rtlCol="0" anchor="t">
            <a:normAutofit/>
          </a:bodyPr>
          <a:lstStyle/>
          <a:p>
            <a:pPr algn="ctr">
              <a:lnSpc>
                <a:spcPct val="150000"/>
              </a:lnSpc>
              <a:spcBef>
                <a:spcPts val="930"/>
              </a:spcBef>
              <a:spcAft>
                <a:spcPts val="600"/>
              </a:spcAft>
            </a:pPr>
            <a:r>
              <a:rPr lang="en-US" sz="3200" b="1" spc="150" dirty="0">
                <a:solidFill>
                  <a:schemeClr val="bg1"/>
                </a:solidFill>
                <a:latin typeface="Arial" panose="020B0604020202020204" pitchFamily="34" charset="0"/>
                <a:cs typeface="Arial" panose="020B0604020202020204" pitchFamily="34" charset="0"/>
              </a:rPr>
              <a:t>Thank you for listening </a:t>
            </a:r>
          </a:p>
        </p:txBody>
      </p:sp>
      <p:sp>
        <p:nvSpPr>
          <p:cNvPr id="90" name="Rectangle 89">
            <a:extLst>
              <a:ext uri="{FF2B5EF4-FFF2-40B4-BE49-F238E27FC236}">
                <a16:creationId xmlns:a16="http://schemas.microsoft.com/office/drawing/2014/main" id="{7C60369F-A41B-4D6E-8990-30E2715C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3013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ShojiVTI">
  <a:themeElements>
    <a:clrScheme name="AnalogousFromLightSeedLeftStep">
      <a:dk1>
        <a:srgbClr val="000000"/>
      </a:dk1>
      <a:lt1>
        <a:srgbClr val="FFFFFF"/>
      </a:lt1>
      <a:dk2>
        <a:srgbClr val="213A3B"/>
      </a:dk2>
      <a:lt2>
        <a:srgbClr val="E8E7E2"/>
      </a:lt2>
      <a:accent1>
        <a:srgbClr val="969BC6"/>
      </a:accent1>
      <a:accent2>
        <a:srgbClr val="7F9EBA"/>
      </a:accent2>
      <a:accent3>
        <a:srgbClr val="83ABAE"/>
      </a:accent3>
      <a:accent4>
        <a:srgbClr val="76AD9A"/>
      </a:accent4>
      <a:accent5>
        <a:srgbClr val="84AE8D"/>
      </a:accent5>
      <a:accent6>
        <a:srgbClr val="83B078"/>
      </a:accent6>
      <a:hlink>
        <a:srgbClr val="8A8453"/>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1256</TotalTime>
  <Words>2417</Words>
  <Application>Microsoft Office PowerPoint</Application>
  <PresentationFormat>Widescreen</PresentationFormat>
  <Paragraphs>187</Paragraphs>
  <Slides>20</Slides>
  <Notes>20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20</vt:i4>
      </vt:variant>
    </vt:vector>
  </HeadingPairs>
  <TitlesOfParts>
    <vt:vector size="32" baseType="lpstr">
      <vt:lpstr>Meiryo</vt:lpstr>
      <vt:lpstr>Arial</vt:lpstr>
      <vt:lpstr>Arial Nova</vt:lpstr>
      <vt:lpstr>Calibri</vt:lpstr>
      <vt:lpstr>Calibri Light</vt:lpstr>
      <vt:lpstr>Corbel</vt:lpstr>
      <vt:lpstr>Euphemia</vt:lpstr>
      <vt:lpstr>Merriweather</vt:lpstr>
      <vt:lpstr>Open Sans</vt:lpstr>
      <vt:lpstr>Söhne</vt:lpstr>
      <vt:lpstr>Symbol</vt:lpstr>
      <vt:lpstr>ShojiVTI</vt:lpstr>
      <vt:lpstr>       Project Presentation  BMPF7010     University of South Wales (UWTSD) Student No. 2031055  Eunice Moyo</vt:lpstr>
      <vt:lpstr>  </vt:lpstr>
      <vt:lpstr> Research Background</vt:lpstr>
      <vt:lpstr>Delivering the All-Wales Induction Framework to community workers   Meeting Social Care Wales registration requirements   A Healthier Wales: a workforce strategy for health and social care, delivery plan  Mandatory accredited NHS Wales Induction for Clinical Healthcare Support Workers (Agored 2015)  </vt:lpstr>
      <vt:lpstr>  </vt:lpstr>
      <vt:lpstr>  </vt:lpstr>
      <vt:lpstr>  </vt:lpstr>
      <vt:lpstr>  </vt:lpstr>
      <vt:lpstr>       </vt:lpstr>
      <vt:lpstr>  </vt:lpstr>
      <vt:lpstr>  </vt:lpstr>
      <vt:lpstr>Ethics Bias and objectivity Confidentiality Insider research implications    </vt:lpstr>
      <vt:lpstr>   </vt:lpstr>
      <vt:lpstr>“The classes were awesome👍 I enjoyed learning, well.! As a Nurse we know many of the things however learning about the policies was new for me. So, thank you for taking us in and teaching us” (HCSW 7)  </vt:lpstr>
      <vt:lpstr>  </vt:lpstr>
      <vt:lpstr>   </vt:lpstr>
      <vt:lpstr>   </vt:lpstr>
      <vt:lpstr>  </vt:lpstr>
      <vt:lpstr> </vt:lpstr>
      <vt:lpstr> </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Presentation  BMPF7010     University of South Wales (UWTSD) Student No. 2031055  Eunice Moyo</dc:title>
  <dc:creator>Eunice Moyo (Hywel Dda UHB - Clinical Induction Co-Ordinator Community)</dc:creator>
  <cp:lastModifiedBy>Eunice Moyo (Hywel Dda UHB - Clinical Induction Co-Ordinator Community)</cp:lastModifiedBy>
  <cp:revision>8</cp:revision>
  <dcterms:created xsi:type="dcterms:W3CDTF">2024-04-21T16:27:31Z</dcterms:created>
  <dcterms:modified xsi:type="dcterms:W3CDTF">2024-04-25T09:00:43Z</dcterms:modified>
</cp:coreProperties>
</file>