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7" d="100"/>
          <a:sy n="77" d="100"/>
        </p:scale>
        <p:origin x="42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5" d="100"/>
          <a:sy n="95" d="100"/>
        </p:scale>
        <p:origin x="3582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elina Lilyanova Spirova (2507826)" userId="96f0d141-a8a0-45af-b599-e9f6bd5695ba" providerId="ADAL" clId="{D48301E9-5E99-41BE-8F30-125476D71D39}"/>
    <pc:docChg chg="custSel modSld">
      <pc:chgData name="Ivelina Lilyanova Spirova (2507826)" userId="96f0d141-a8a0-45af-b599-e9f6bd5695ba" providerId="ADAL" clId="{D48301E9-5E99-41BE-8F30-125476D71D39}" dt="2026-06-29T08:49:25.595" v="86" actId="20577"/>
      <pc:docMkLst>
        <pc:docMk/>
      </pc:docMkLst>
      <pc:sldChg chg="addSp delSp modSp mod">
        <pc:chgData name="Ivelina Lilyanova Spirova (2507826)" userId="96f0d141-a8a0-45af-b599-e9f6bd5695ba" providerId="ADAL" clId="{D48301E9-5E99-41BE-8F30-125476D71D39}" dt="2026-06-29T08:39:05.529" v="2" actId="1076"/>
        <pc:sldMkLst>
          <pc:docMk/>
          <pc:sldMk cId="2253536949" sldId="258"/>
        </pc:sldMkLst>
        <pc:spChg chg="del">
          <ac:chgData name="Ivelina Lilyanova Spirova (2507826)" userId="96f0d141-a8a0-45af-b599-e9f6bd5695ba" providerId="ADAL" clId="{D48301E9-5E99-41BE-8F30-125476D71D39}" dt="2026-06-29T08:38:58.222" v="0" actId="478"/>
          <ac:spMkLst>
            <pc:docMk/>
            <pc:sldMk cId="2253536949" sldId="258"/>
            <ac:spMk id="6" creationId="{72BE0491-7FC5-F8B0-09D7-BB8ABE98F31E}"/>
          </ac:spMkLst>
        </pc:spChg>
        <pc:spChg chg="add mod">
          <ac:chgData name="Ivelina Lilyanova Spirova (2507826)" userId="96f0d141-a8a0-45af-b599-e9f6bd5695ba" providerId="ADAL" clId="{D48301E9-5E99-41BE-8F30-125476D71D39}" dt="2026-06-29T08:39:05.529" v="2" actId="1076"/>
          <ac:spMkLst>
            <pc:docMk/>
            <pc:sldMk cId="2253536949" sldId="258"/>
            <ac:spMk id="7" creationId="{EAE45F1E-4BBC-1234-F2A3-3844938210C5}"/>
          </ac:spMkLst>
        </pc:spChg>
      </pc:sldChg>
      <pc:sldChg chg="delSp mod">
        <pc:chgData name="Ivelina Lilyanova Spirova (2507826)" userId="96f0d141-a8a0-45af-b599-e9f6bd5695ba" providerId="ADAL" clId="{D48301E9-5E99-41BE-8F30-125476D71D39}" dt="2026-06-29T08:39:17.416" v="3" actId="478"/>
        <pc:sldMkLst>
          <pc:docMk/>
          <pc:sldMk cId="1585734172" sldId="259"/>
        </pc:sldMkLst>
        <pc:spChg chg="del">
          <ac:chgData name="Ivelina Lilyanova Spirova (2507826)" userId="96f0d141-a8a0-45af-b599-e9f6bd5695ba" providerId="ADAL" clId="{D48301E9-5E99-41BE-8F30-125476D71D39}" dt="2026-06-29T08:39:17.416" v="3" actId="478"/>
          <ac:spMkLst>
            <pc:docMk/>
            <pc:sldMk cId="1585734172" sldId="259"/>
            <ac:spMk id="11" creationId="{493197A7-571E-6D7F-2805-C9099BCD6B9B}"/>
          </ac:spMkLst>
        </pc:spChg>
      </pc:sldChg>
      <pc:sldChg chg="addSp delSp modSp mod">
        <pc:chgData name="Ivelina Lilyanova Spirova (2507826)" userId="96f0d141-a8a0-45af-b599-e9f6bd5695ba" providerId="ADAL" clId="{D48301E9-5E99-41BE-8F30-125476D71D39}" dt="2026-06-29T08:46:06.045" v="38" actId="255"/>
        <pc:sldMkLst>
          <pc:docMk/>
          <pc:sldMk cId="1570508256" sldId="260"/>
        </pc:sldMkLst>
        <pc:spChg chg="add mod">
          <ac:chgData name="Ivelina Lilyanova Spirova (2507826)" userId="96f0d141-a8a0-45af-b599-e9f6bd5695ba" providerId="ADAL" clId="{D48301E9-5E99-41BE-8F30-125476D71D39}" dt="2026-06-29T08:46:06.045" v="38" actId="255"/>
          <ac:spMkLst>
            <pc:docMk/>
            <pc:sldMk cId="1570508256" sldId="260"/>
            <ac:spMk id="5" creationId="{A2AF0925-C95D-8C2A-C864-93AEA7B7E9A9}"/>
          </ac:spMkLst>
        </pc:spChg>
        <pc:spChg chg="del">
          <ac:chgData name="Ivelina Lilyanova Spirova (2507826)" userId="96f0d141-a8a0-45af-b599-e9f6bd5695ba" providerId="ADAL" clId="{D48301E9-5E99-41BE-8F30-125476D71D39}" dt="2026-06-29T08:39:28.749" v="4" actId="478"/>
          <ac:spMkLst>
            <pc:docMk/>
            <pc:sldMk cId="1570508256" sldId="260"/>
            <ac:spMk id="9" creationId="{FD425342-76A1-03E4-7272-24FCFF8D44CA}"/>
          </ac:spMkLst>
        </pc:spChg>
      </pc:sldChg>
      <pc:sldChg chg="modSp mod">
        <pc:chgData name="Ivelina Lilyanova Spirova (2507826)" userId="96f0d141-a8a0-45af-b599-e9f6bd5695ba" providerId="ADAL" clId="{D48301E9-5E99-41BE-8F30-125476D71D39}" dt="2026-06-29T08:45:52.194" v="35" actId="207"/>
        <pc:sldMkLst>
          <pc:docMk/>
          <pc:sldMk cId="3213178253" sldId="261"/>
        </pc:sldMkLst>
        <pc:spChg chg="mod">
          <ac:chgData name="Ivelina Lilyanova Spirova (2507826)" userId="96f0d141-a8a0-45af-b599-e9f6bd5695ba" providerId="ADAL" clId="{D48301E9-5E99-41BE-8F30-125476D71D39}" dt="2026-06-29T08:45:52.194" v="35" actId="207"/>
          <ac:spMkLst>
            <pc:docMk/>
            <pc:sldMk cId="3213178253" sldId="261"/>
            <ac:spMk id="13" creationId="{C7EFEFD7-B3A6-CE7F-BC2B-9CDB465ED8E9}"/>
          </ac:spMkLst>
        </pc:spChg>
      </pc:sldChg>
      <pc:sldChg chg="modSp mod">
        <pc:chgData name="Ivelina Lilyanova Spirova (2507826)" userId="96f0d141-a8a0-45af-b599-e9f6bd5695ba" providerId="ADAL" clId="{D48301E9-5E99-41BE-8F30-125476D71D39}" dt="2026-06-29T08:49:25.595" v="86" actId="20577"/>
        <pc:sldMkLst>
          <pc:docMk/>
          <pc:sldMk cId="4080749185" sldId="267"/>
        </pc:sldMkLst>
        <pc:spChg chg="mod">
          <ac:chgData name="Ivelina Lilyanova Spirova (2507826)" userId="96f0d141-a8a0-45af-b599-e9f6bd5695ba" providerId="ADAL" clId="{D48301E9-5E99-41BE-8F30-125476D71D39}" dt="2026-06-29T08:49:25.595" v="86" actId="20577"/>
          <ac:spMkLst>
            <pc:docMk/>
            <pc:sldMk cId="4080749185" sldId="267"/>
            <ac:spMk id="12" creationId="{2C2A8749-B02B-EEE0-D2D2-EC2D108969A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F93605-0C0C-4258-9724-5F2F9BB3BC90}" type="datetimeFigureOut">
              <a:rPr lang="en-US" smtClean="0"/>
              <a:t>6/29/26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3FFE7F-C917-439A-8026-3D301EB5C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31B3D-E4E3-4A80-AB70-C5564C267266}" type="datetimeFigureOut">
              <a:rPr lang="en-US" smtClean="0"/>
              <a:t>6/29/26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C0B30D-C07A-425B-A90C-BA7BEB191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6/29/26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" TargetMode="External"/><Relationship Id="rId2" Type="http://schemas.openxmlformats.org/officeDocument/2006/relationships/hyperlink" Target="https://businesswales.gov.wales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713ADB-F8D7-CC31-D1F2-3BA24ABA1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8276226" y="6047850"/>
            <a:ext cx="4663440" cy="118872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Ivelina </a:t>
            </a:r>
            <a:r>
              <a:rPr lang="en-GB" sz="3600" dirty="0" err="1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Spirova</a:t>
            </a:r>
            <a:r>
              <a:rPr lang="en-GB" sz="36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  <a:endParaRPr lang="en-US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anchor="b">
            <a:normAutofit/>
          </a:bodyPr>
          <a:lstStyle/>
          <a:p>
            <a:r>
              <a:rPr lang="en-GB" dirty="0" err="1"/>
              <a:t>Bussiness</a:t>
            </a:r>
            <a:r>
              <a:rPr lang="en-GB" dirty="0"/>
              <a:t> concept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>
            <a:normAutofit/>
          </a:bodyPr>
          <a:lstStyle/>
          <a:p>
            <a:r>
              <a:rPr lang="en-GB" dirty="0"/>
              <a:t>Luxury dessert café and coffee shop</a:t>
            </a:r>
          </a:p>
          <a:p>
            <a:r>
              <a:rPr lang="en-GB" dirty="0"/>
              <a:t>Safe indoor soft play area </a:t>
            </a:r>
          </a:p>
          <a:p>
            <a:r>
              <a:rPr lang="en-GB" dirty="0"/>
              <a:t>Dine in and takeaway options </a:t>
            </a:r>
          </a:p>
          <a:p>
            <a:r>
              <a:rPr lang="en-GB" dirty="0"/>
              <a:t>Families focused environment 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DFE5BB-3144-7F5C-0405-65D52B9F67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400" y="1646238"/>
            <a:ext cx="5671673" cy="3785841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E45F1E-4BBC-1234-F2A3-3844938210C5}"/>
              </a:ext>
            </a:extLst>
          </p:cNvPr>
          <p:cNvSpPr txBox="1"/>
          <p:nvPr/>
        </p:nvSpPr>
        <p:spPr>
          <a:xfrm>
            <a:off x="9929519" y="6215816"/>
            <a:ext cx="60991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(Young.P, 2007) 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My Story 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E6DBA2-6963-318D-F23D-AC4F5D4DB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36" y="2338186"/>
            <a:ext cx="5446665" cy="3635648"/>
          </a:xfrm>
          <a:prstGeom prst="rect">
            <a:avLst/>
          </a:prstGeom>
          <a:noFill/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53CDB4-0BF7-BBCB-840C-22BD6785C216}"/>
              </a:ext>
            </a:extLst>
          </p:cNvPr>
          <p:cNvSpPr>
            <a:spLocks noGrp="1"/>
          </p:cNvSpPr>
          <p:nvPr/>
        </p:nvSpPr>
        <p:spPr>
          <a:xfrm>
            <a:off x="6324600" y="1904999"/>
            <a:ext cx="5446664" cy="4271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Passion about baking desserts </a:t>
            </a:r>
          </a:p>
          <a:p>
            <a:r>
              <a:rPr lang="en-US"/>
              <a:t>Lack of family friendly cafes in Swansea </a:t>
            </a:r>
          </a:p>
          <a:p>
            <a:r>
              <a:rPr lang="en-US"/>
              <a:t>Create a relaxing space for mothers </a:t>
            </a:r>
          </a:p>
          <a:p>
            <a:r>
              <a:rPr lang="en-US"/>
              <a:t>Safe environment for children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73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anchor="b">
            <a:normAutofit/>
          </a:bodyPr>
          <a:lstStyle/>
          <a:p>
            <a:r>
              <a:rPr lang="en-GB" dirty="0"/>
              <a:t>Mission, Aim and USP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>
            <a:normAutofit/>
          </a:bodyPr>
          <a:lstStyle/>
          <a:p>
            <a:r>
              <a:rPr lang="en-GB" dirty="0"/>
              <a:t>Mission is to provide high quality desserts and drinks in a relaxing family friendly environment </a:t>
            </a:r>
          </a:p>
          <a:p>
            <a:r>
              <a:rPr lang="en-GB" dirty="0" err="1"/>
              <a:t>Bussiness</a:t>
            </a:r>
            <a:r>
              <a:rPr lang="en-GB" dirty="0"/>
              <a:t> aim is to become Swansea favourite family dessert café </a:t>
            </a:r>
          </a:p>
          <a:p>
            <a:r>
              <a:rPr lang="en-GB" dirty="0"/>
              <a:t>USP is making luxury desserts, elegant café atmosphere with a dedicated soft play area for kids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0AE736-BD7E-4A3E-65DD-0C3A59C00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5" r="1" b="35166"/>
          <a:stretch>
            <a:fillRect/>
          </a:stretch>
        </p:blipFill>
        <p:spPr>
          <a:xfrm>
            <a:off x="6324602" y="1051878"/>
            <a:ext cx="5470053" cy="4867697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AF0925-C95D-8C2A-C864-93AEA7B7E9A9}"/>
              </a:ext>
            </a:extLst>
          </p:cNvPr>
          <p:cNvSpPr txBox="1"/>
          <p:nvPr/>
        </p:nvSpPr>
        <p:spPr>
          <a:xfrm>
            <a:off x="7209163" y="6202895"/>
            <a:ext cx="6097530" cy="351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(Armstrong, </a:t>
            </a:r>
            <a:r>
              <a:rPr lang="en-GB" sz="16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Kotler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16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Balasubramanian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2023) </a:t>
            </a:r>
            <a:endParaRPr lang="en-GB" sz="16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Bussiness</a:t>
            </a:r>
            <a:r>
              <a:rPr lang="en-GB" dirty="0"/>
              <a:t> Structure and Location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3866585"/>
            <a:ext cx="4239537" cy="253389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Location </a:t>
            </a:r>
            <a:endParaRPr lang="en-US" dirty="0"/>
          </a:p>
          <a:p>
            <a:r>
              <a:rPr lang="en-GB" dirty="0"/>
              <a:t>Uplands, Swansea </a:t>
            </a:r>
          </a:p>
          <a:p>
            <a:r>
              <a:rPr lang="en-GB" dirty="0"/>
              <a:t>Accessible for families</a:t>
            </a:r>
          </a:p>
          <a:p>
            <a:r>
              <a:rPr lang="en-GB" dirty="0"/>
              <a:t>Strong local community 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6B1A04B-1E10-F515-8E0E-D89133261006}"/>
              </a:ext>
            </a:extLst>
          </p:cNvPr>
          <p:cNvSpPr txBox="1">
            <a:spLocks/>
          </p:cNvSpPr>
          <p:nvPr/>
        </p:nvSpPr>
        <p:spPr>
          <a:xfrm>
            <a:off x="1219200" y="2057399"/>
            <a:ext cx="4800600" cy="4271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Legal structure </a:t>
            </a:r>
            <a:endParaRPr lang="en-US" dirty="0"/>
          </a:p>
          <a:p>
            <a:r>
              <a:rPr lang="en-GB" dirty="0"/>
              <a:t>Limited company </a:t>
            </a:r>
          </a:p>
          <a:p>
            <a:r>
              <a:rPr lang="en-GB" dirty="0"/>
              <a:t>Limited liability 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CBAB4A-5568-B4D7-E68B-06D37F9DD8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9561" y="2057399"/>
            <a:ext cx="5643239" cy="392157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7EFEFD7-B3A6-CE7F-BC2B-9CDB465ED8E9}"/>
              </a:ext>
            </a:extLst>
          </p:cNvPr>
          <p:cNvSpPr txBox="1"/>
          <p:nvPr/>
        </p:nvSpPr>
        <p:spPr>
          <a:xfrm>
            <a:off x="9268189" y="6332807"/>
            <a:ext cx="60972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dirty="0">
                <a:solidFill>
                  <a:schemeClr val="bg1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(Business Wales, 2026)</a:t>
            </a:r>
          </a:p>
        </p:txBody>
      </p:sp>
    </p:spTree>
    <p:extLst>
      <p:ext uri="{BB962C8B-B14F-4D97-AF65-F5344CB8AC3E}">
        <p14:creationId xmlns:p14="http://schemas.microsoft.com/office/powerpoint/2010/main" val="321317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810" y="-146047"/>
            <a:ext cx="10058400" cy="1188720"/>
          </a:xfrm>
        </p:spPr>
        <p:txBody>
          <a:bodyPr anchor="b">
            <a:normAutofit/>
          </a:bodyPr>
          <a:lstStyle/>
          <a:p>
            <a:r>
              <a:rPr lang="en-GB" dirty="0"/>
              <a:t>Human Resources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4095A-C53F-DD14-AB73-8F33ECEAE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047" y="1205586"/>
            <a:ext cx="7891101" cy="52579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69E5E0-5223-6F4A-75EA-453676F4D181}"/>
              </a:ext>
            </a:extLst>
          </p:cNvPr>
          <p:cNvSpPr txBox="1"/>
          <p:nvPr/>
        </p:nvSpPr>
        <p:spPr>
          <a:xfrm>
            <a:off x="10078622" y="6441781"/>
            <a:ext cx="71761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(CIPD, 2026)</a:t>
            </a:r>
          </a:p>
        </p:txBody>
      </p:sp>
    </p:spTree>
    <p:extLst>
      <p:ext uri="{BB962C8B-B14F-4D97-AF65-F5344CB8AC3E}">
        <p14:creationId xmlns:p14="http://schemas.microsoft.com/office/powerpoint/2010/main" val="281170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373" y="-179740"/>
            <a:ext cx="10058400" cy="1188720"/>
          </a:xfrm>
        </p:spPr>
        <p:txBody>
          <a:bodyPr/>
          <a:lstStyle/>
          <a:p>
            <a:br>
              <a:rPr lang="en-GB" dirty="0"/>
            </a:br>
            <a:r>
              <a:rPr lang="en-GB" dirty="0"/>
              <a:t>Market Research 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5363" y="1624460"/>
            <a:ext cx="4800600" cy="1096587"/>
          </a:xfrm>
        </p:spPr>
        <p:txBody>
          <a:bodyPr/>
          <a:lstStyle/>
          <a:p>
            <a:r>
              <a:rPr lang="en-GB" dirty="0"/>
              <a:t>Primary research 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81BD057-5028-7B86-69FF-FF1AA554C4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215" y="435740"/>
            <a:ext cx="7106154" cy="28090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8302B1E-5C1D-00D7-E323-A2FD08745A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150" y="3635515"/>
            <a:ext cx="7023690" cy="2441865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9AC601B-98FE-2FB5-ED7B-4BCF1531F6D8}"/>
              </a:ext>
            </a:extLst>
          </p:cNvPr>
          <p:cNvSpPr txBox="1">
            <a:spLocks/>
          </p:cNvSpPr>
          <p:nvPr/>
        </p:nvSpPr>
        <p:spPr>
          <a:xfrm>
            <a:off x="7575236" y="3635515"/>
            <a:ext cx="4239537" cy="253389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Findings  </a:t>
            </a:r>
            <a:endParaRPr lang="en-US" dirty="0"/>
          </a:p>
          <a:p>
            <a:r>
              <a:rPr lang="en-GB" dirty="0"/>
              <a:t>Strong demand for family cafes </a:t>
            </a:r>
          </a:p>
          <a:p>
            <a:r>
              <a:rPr lang="en-GB" dirty="0"/>
              <a:t>High interest child friendly venues </a:t>
            </a:r>
          </a:p>
          <a:p>
            <a:r>
              <a:rPr lang="en-GB" dirty="0"/>
              <a:t>High interest in desserts and speciality drinks 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25A141-A264-2E9D-E43D-8337B185E6A2}"/>
              </a:ext>
            </a:extLst>
          </p:cNvPr>
          <p:cNvSpPr txBox="1"/>
          <p:nvPr/>
        </p:nvSpPr>
        <p:spPr>
          <a:xfrm>
            <a:off x="7757157" y="6237594"/>
            <a:ext cx="81152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(GlobalData, 2026; MarketLine, 2026)</a:t>
            </a:r>
          </a:p>
        </p:txBody>
      </p:sp>
    </p:spTree>
    <p:extLst>
      <p:ext uri="{BB962C8B-B14F-4D97-AF65-F5344CB8AC3E}">
        <p14:creationId xmlns:p14="http://schemas.microsoft.com/office/powerpoint/2010/main" val="154329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325" y="-347235"/>
            <a:ext cx="10058400" cy="1188720"/>
          </a:xfrm>
        </p:spPr>
        <p:txBody>
          <a:bodyPr/>
          <a:lstStyle/>
          <a:p>
            <a:r>
              <a:rPr lang="en-GB" dirty="0"/>
              <a:t>Marketing Strategy 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A35BB2-4DB0-3A40-E122-0C42478ED29C}"/>
              </a:ext>
            </a:extLst>
          </p:cNvPr>
          <p:cNvSpPr txBox="1">
            <a:spLocks/>
          </p:cNvSpPr>
          <p:nvPr/>
        </p:nvSpPr>
        <p:spPr>
          <a:xfrm>
            <a:off x="112666" y="1065577"/>
            <a:ext cx="4239537" cy="25338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Social media marketing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912E4D-BD7F-57A1-EDD9-FAEB19E550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461" y="1626823"/>
            <a:ext cx="4510432" cy="451043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F59792F-21B0-E5E9-56FD-D474BD4B66F1}"/>
              </a:ext>
            </a:extLst>
          </p:cNvPr>
          <p:cNvSpPr txBox="1">
            <a:spLocks/>
          </p:cNvSpPr>
          <p:nvPr/>
        </p:nvSpPr>
        <p:spPr>
          <a:xfrm>
            <a:off x="6043188" y="1065577"/>
            <a:ext cx="4239537" cy="55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Promotional Activities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AB0E5B-207D-923E-5F07-88ED5AD87E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2031" y="1622080"/>
            <a:ext cx="4510432" cy="45104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6308A08-32EB-C568-A65C-72881548E976}"/>
              </a:ext>
            </a:extLst>
          </p:cNvPr>
          <p:cNvSpPr txBox="1"/>
          <p:nvPr/>
        </p:nvSpPr>
        <p:spPr>
          <a:xfrm>
            <a:off x="10123484" y="6319683"/>
            <a:ext cx="60972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(ChatGPT, 2026)</a:t>
            </a:r>
          </a:p>
        </p:txBody>
      </p:sp>
    </p:spTree>
    <p:extLst>
      <p:ext uri="{BB962C8B-B14F-4D97-AF65-F5344CB8AC3E}">
        <p14:creationId xmlns:p14="http://schemas.microsoft.com/office/powerpoint/2010/main" val="284082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56F87AE-A9A2-D86B-DFB3-FF336EBB4E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73" y="896447"/>
            <a:ext cx="3567607" cy="5355493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87B8DB9-A986-6C8E-1BF7-FA037D20F066}"/>
              </a:ext>
            </a:extLst>
          </p:cNvPr>
          <p:cNvSpPr txBox="1">
            <a:spLocks/>
          </p:cNvSpPr>
          <p:nvPr/>
        </p:nvSpPr>
        <p:spPr>
          <a:xfrm>
            <a:off x="4044273" y="3769725"/>
            <a:ext cx="3762070" cy="60746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Logo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821383-5EA9-8BD7-D6A7-8D9864B776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1364" y="562758"/>
            <a:ext cx="4519548" cy="3011436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ACC3486-C51B-CD43-A1DC-A46ABBAF5B7E}"/>
              </a:ext>
            </a:extLst>
          </p:cNvPr>
          <p:cNvSpPr txBox="1">
            <a:spLocks/>
          </p:cNvSpPr>
          <p:nvPr/>
        </p:nvSpPr>
        <p:spPr>
          <a:xfrm>
            <a:off x="3942086" y="172956"/>
            <a:ext cx="3864257" cy="77960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Takeaway boxes  </a:t>
            </a:r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757760E-AFF1-9E8B-217D-41F8C77B1625}"/>
              </a:ext>
            </a:extLst>
          </p:cNvPr>
          <p:cNvSpPr txBox="1">
            <a:spLocks/>
          </p:cNvSpPr>
          <p:nvPr/>
        </p:nvSpPr>
        <p:spPr>
          <a:xfrm>
            <a:off x="179522" y="301783"/>
            <a:ext cx="2121568" cy="77960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258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13716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5"/>
              </a:buClr>
              <a:buSzPct val="9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Flyers 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6FA48ED-075E-D3AB-8A17-46EB5A1853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58" y="3429000"/>
            <a:ext cx="5987772" cy="3989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783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1374" y="-914400"/>
            <a:ext cx="4663440" cy="1828800"/>
          </a:xfrm>
        </p:spPr>
        <p:txBody>
          <a:bodyPr/>
          <a:lstStyle/>
          <a:p>
            <a:r>
              <a:rPr lang="en-GB" dirty="0"/>
              <a:t>Financial overview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0AB2E0-0D4B-567E-63A3-C53CE83032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400" y="1006415"/>
            <a:ext cx="8331200" cy="55511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DC940D-9D3D-785D-C0F6-29E471156CEF}"/>
              </a:ext>
            </a:extLst>
          </p:cNvPr>
          <p:cNvSpPr txBox="1"/>
          <p:nvPr/>
        </p:nvSpPr>
        <p:spPr>
          <a:xfrm>
            <a:off x="10482433" y="6372941"/>
            <a:ext cx="60972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(Finch, 2022)</a:t>
            </a:r>
          </a:p>
        </p:txBody>
      </p:sp>
    </p:spTree>
    <p:extLst>
      <p:ext uri="{BB962C8B-B14F-4D97-AF65-F5344CB8AC3E}">
        <p14:creationId xmlns:p14="http://schemas.microsoft.com/office/powerpoint/2010/main" val="299893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6DDA7B6-A98D-FD78-3616-B51E18F9C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374" y="-914400"/>
            <a:ext cx="4663440" cy="1828800"/>
          </a:xfrm>
        </p:spPr>
        <p:txBody>
          <a:bodyPr/>
          <a:lstStyle/>
          <a:p>
            <a:r>
              <a:rPr lang="en-GB" dirty="0"/>
              <a:t>Reference list  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2A8749-B02B-EEE0-D2D2-EC2D108969A3}"/>
              </a:ext>
            </a:extLst>
          </p:cNvPr>
          <p:cNvSpPr txBox="1"/>
          <p:nvPr/>
        </p:nvSpPr>
        <p:spPr>
          <a:xfrm>
            <a:off x="507383" y="1014928"/>
            <a:ext cx="10884893" cy="3901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Young. , P. (2007). Business Plan . 1st ed. </a:t>
            </a:r>
            <a:r>
              <a:rPr lang="en-GB" sz="1600" i="1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Chandni</a:t>
            </a:r>
            <a:r>
              <a:rPr lang="en-GB" sz="16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i="1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Chowk</a:t>
            </a:r>
            <a:r>
              <a:rPr lang="en-GB" sz="16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Delhi: Global Media </a:t>
            </a:r>
            <a:r>
              <a:rPr lang="en-GB" sz="16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endParaRPr lang="en-GB" sz="1600" i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Business Wales (2026) </a:t>
            </a:r>
            <a:r>
              <a:rPr lang="en-GB" sz="1600" i="1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Starting and running a business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kern="0" dirty="0">
                <a:solidFill>
                  <a:srgbClr val="DB6B7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600" kern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businesswales.gov.wales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22 June 2026).</a:t>
            </a:r>
            <a:endParaRPr lang="en-GB" sz="1600" kern="1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CIPD (2026) </a:t>
            </a:r>
            <a:r>
              <a:rPr lang="en-GB" sz="1600" i="1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and retention factsheet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kern="0" dirty="0">
                <a:solidFill>
                  <a:srgbClr val="DB6B7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600" kern="0" dirty="0" err="1">
                <a:solidFill>
                  <a:srgbClr val="DB6B7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www.cipd.org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/uk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22 June 2026).</a:t>
            </a:r>
            <a:endParaRPr lang="en-GB" sz="1600" kern="1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Finch, B. (2022) </a:t>
            </a:r>
            <a:r>
              <a:rPr lang="en-GB" sz="1600" i="1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to Write a Business Plan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9th </a:t>
            </a:r>
            <a:r>
              <a:rPr lang="en-GB" sz="1600" kern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Kogan Page.</a:t>
            </a:r>
            <a:endParaRPr lang="en-GB" sz="1600" kern="1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GlobalData (2026) </a:t>
            </a:r>
            <a:r>
              <a:rPr lang="en-GB" sz="1600" i="1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Cafés and Coffee Shops Industry Report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through University Library database (Accessed: 22 June 2026).</a:t>
            </a:r>
            <a:endParaRPr lang="en-GB" sz="1600" kern="1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kern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Kotler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Armstrong, G. and </a:t>
            </a:r>
            <a:r>
              <a:rPr lang="en-GB" sz="1600" kern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Opresnik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(2021) </a:t>
            </a:r>
            <a:r>
              <a:rPr lang="en-GB" sz="1600" i="1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Principles of Marketing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18th </a:t>
            </a:r>
            <a:r>
              <a:rPr lang="en-GB" sz="1600" kern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Harlow: Pearson.</a:t>
            </a:r>
            <a:endParaRPr lang="en-GB" sz="1600" kern="1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MarketLine (2026) </a:t>
            </a:r>
            <a:r>
              <a:rPr lang="en-GB" sz="1600" i="1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Coffee Shops in the United Kingdom Industry Profile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through University Library database (Accessed: 22 June 2026).</a:t>
            </a:r>
            <a:endParaRPr lang="en-GB" sz="1600" kern="1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OpenAI (2026) </a:t>
            </a:r>
            <a:r>
              <a:rPr lang="en-GB" sz="1600" i="1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ChatGPT (June 2026 version)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kern="0" dirty="0">
                <a:solidFill>
                  <a:srgbClr val="DB6B7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600" kern="0" dirty="0" err="1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chatgpt.com</a:t>
            </a:r>
            <a:r>
              <a:rPr lang="en-GB" sz="1600" kern="0" dirty="0">
                <a:solidFill>
                  <a:schemeClr val="bg1">
                    <a:lumMod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22 June 2026).</a:t>
            </a:r>
            <a:endParaRPr lang="en-GB" sz="1600" kern="100" dirty="0">
              <a:solidFill>
                <a:schemeClr val="bg1">
                  <a:lumMod val="1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74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117.potx" id="{A8D831F9-2DA4-4700-B230-431725864604}" vid="{ED9A2A59-32A4-4461-8593-D9E87F204B1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124</Words>
  <Application>Microsoft Office PowerPoint</Application>
  <PresentationFormat>Widescreen</PresentationFormat>
  <Paragraphs>37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Cherry Blossom 16x9</vt:lpstr>
      <vt:lpstr>PowerPoint Presentation</vt:lpstr>
      <vt:lpstr>Bussiness concept </vt:lpstr>
      <vt:lpstr>My Story </vt:lpstr>
      <vt:lpstr>Mission, Aim and USP</vt:lpstr>
      <vt:lpstr>Bussiness Structure and Location </vt:lpstr>
      <vt:lpstr>Human Resources </vt:lpstr>
      <vt:lpstr> Market Research </vt:lpstr>
      <vt:lpstr>Marketing Strategy </vt:lpstr>
      <vt:lpstr>PowerPoint Presentation</vt:lpstr>
      <vt:lpstr>Financial overview </vt:lpstr>
      <vt:lpstr>Reference list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Ivelina Lilyanova Spirova (2507826)</dc:creator>
  <cp:lastModifiedBy>Ivelina Lilyanova Spirova (2507826)</cp:lastModifiedBy>
  <cp:revision>2</cp:revision>
  <dcterms:created xsi:type="dcterms:W3CDTF">2026-06-22T10:39:05Z</dcterms:created>
  <dcterms:modified xsi:type="dcterms:W3CDTF">2026-06-29T08:49:32Z</dcterms:modified>
</cp:coreProperties>
</file>