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81" r:id="rId25"/>
    <p:sldId id="282" r:id="rId26"/>
    <p:sldId id="279" r:id="rId27"/>
    <p:sldId id="280"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590"/>
  </p:normalViewPr>
  <p:slideViewPr>
    <p:cSldViewPr snapToGrid="0" snapToObjects="1">
      <p:cViewPr varScale="1">
        <p:scale>
          <a:sx n="82" d="100"/>
          <a:sy n="82" d="100"/>
        </p:scale>
        <p:origin x="149" y="4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1B579C-C2D6-4386-88A1-22AAE52928E7}" type="datetimeFigureOut">
              <a:rPr lang="en-IN" smtClean="0"/>
              <a:t>14-07-2021</a:t>
            </a:fld>
            <a:endParaRPr lang="en-IN"/>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D21F653-4E71-4DD8-9BFA-095CA511E36B}" type="slidenum">
              <a:rPr lang="en-IN" smtClean="0"/>
              <a:t>‹#›</a:t>
            </a:fld>
            <a:endParaRPr lang="en-IN"/>
          </a:p>
        </p:txBody>
      </p:sp>
    </p:spTree>
    <p:extLst>
      <p:ext uri="{BB962C8B-B14F-4D97-AF65-F5344CB8AC3E}">
        <p14:creationId xmlns:p14="http://schemas.microsoft.com/office/powerpoint/2010/main" val="38368976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b="1" i="0" kern="1200" dirty="0">
                <a:solidFill>
                  <a:schemeClr val="tx1"/>
                </a:solidFill>
                <a:effectLst/>
                <a:latin typeface="+mn-lt"/>
                <a:ea typeface="+mn-ea"/>
                <a:cs typeface="+mn-cs"/>
              </a:rPr>
              <a:t>Introduction:</a:t>
            </a:r>
            <a:endParaRPr lang="en-IN" sz="1200" b="1" kern="1200" dirty="0">
              <a:solidFill>
                <a:schemeClr val="tx1"/>
              </a:solidFill>
              <a:effectLst/>
              <a:latin typeface="+mn-lt"/>
              <a:ea typeface="+mn-ea"/>
              <a:cs typeface="+mn-cs"/>
            </a:endParaRPr>
          </a:p>
          <a:p>
            <a:r>
              <a:rPr lang="en-IN" sz="1200" kern="1200" dirty="0">
                <a:solidFill>
                  <a:schemeClr val="tx1"/>
                </a:solidFill>
                <a:effectLst/>
                <a:latin typeface="+mn-lt"/>
                <a:ea typeface="+mn-ea"/>
                <a:cs typeface="+mn-cs"/>
              </a:rPr>
              <a:t>There are several connotations in the concept of leadership. In order to effectively and valuably implement this notion, people need to gain a grasp of the meaning and meaning of leadership. When one grasps the importance and how this notion is helpful for them in performing the tasks properly and attaining the desired objectives, they implement it. The leaders' major mission is to provide their subordinates with knowledge, support and help in the performance of their tasks in a proper, controlled manufacture and in order to reach the intended goals. If the leaders carry out their duties or collaborate with other persons, they must instil the moral and ethical characteristics and lead to goodwill and wellbeing. </a:t>
            </a:r>
            <a:endParaRPr lang="en-IN" dirty="0"/>
          </a:p>
        </p:txBody>
      </p:sp>
      <p:sp>
        <p:nvSpPr>
          <p:cNvPr id="4" name="Slide Number Placeholder 3"/>
          <p:cNvSpPr>
            <a:spLocks noGrp="1"/>
          </p:cNvSpPr>
          <p:nvPr>
            <p:ph type="sldNum" sz="quarter" idx="10"/>
          </p:nvPr>
        </p:nvSpPr>
        <p:spPr/>
        <p:txBody>
          <a:bodyPr/>
          <a:lstStyle/>
          <a:p>
            <a:fld id="{DD21F653-4E71-4DD8-9BFA-095CA511E36B}" type="slidenum">
              <a:rPr lang="en-IN" smtClean="0"/>
              <a:t>2</a:t>
            </a:fld>
            <a:endParaRPr lang="en-IN"/>
          </a:p>
        </p:txBody>
      </p:sp>
    </p:spTree>
    <p:extLst>
      <p:ext uri="{BB962C8B-B14F-4D97-AF65-F5344CB8AC3E}">
        <p14:creationId xmlns:p14="http://schemas.microsoft.com/office/powerpoint/2010/main" val="9965641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 In addition, leaders must be informed of the adjustments' methods and approaches and guarantee that they are effective and valuable for members and the organisation in its entirety (Rudolph</a:t>
            </a:r>
            <a:r>
              <a:rPr lang="en-IN" sz="1200" i="1" kern="1200" dirty="0">
                <a:solidFill>
                  <a:schemeClr val="tx1"/>
                </a:solidFill>
                <a:effectLst/>
                <a:latin typeface="+mn-lt"/>
                <a:ea typeface="+mn-ea"/>
                <a:cs typeface="+mn-cs"/>
              </a:rPr>
              <a:t> et al. </a:t>
            </a:r>
            <a:r>
              <a:rPr lang="en-IN" sz="1200" kern="1200" dirty="0">
                <a:solidFill>
                  <a:schemeClr val="tx1"/>
                </a:solidFill>
                <a:effectLst/>
                <a:latin typeface="+mn-lt"/>
                <a:ea typeface="+mn-ea"/>
                <a:cs typeface="+mn-cs"/>
              </a:rPr>
              <a:t>2018). It can therefore be argued that people in leadership positions have to get to know this notion efficiently before doing their tasks. The key subjects covered in this paper are leadership and motivating theory, and how </a:t>
            </a:r>
            <a:r>
              <a:rPr lang="en-IN" sz="1200" b="1" kern="1200" dirty="0">
                <a:solidFill>
                  <a:schemeClr val="tx1"/>
                </a:solidFill>
                <a:effectLst/>
                <a:latin typeface="+mn-lt"/>
                <a:ea typeface="+mn-ea"/>
                <a:cs typeface="+mn-cs"/>
              </a:rPr>
              <a:t>Amazon</a:t>
            </a:r>
            <a:r>
              <a:rPr lang="en-IN" sz="1200" kern="1200" dirty="0">
                <a:solidFill>
                  <a:schemeClr val="tx1"/>
                </a:solidFill>
                <a:effectLst/>
                <a:latin typeface="+mn-lt"/>
                <a:ea typeface="+mn-ea"/>
                <a:cs typeface="+mn-cs"/>
              </a:rPr>
              <a:t>, a multi-billion-dollar retailer, is developed by one of the greatest leaders of this generation, </a:t>
            </a:r>
            <a:r>
              <a:rPr lang="en-IN" sz="1200" b="1" kern="1200" dirty="0">
                <a:solidFill>
                  <a:schemeClr val="tx1"/>
                </a:solidFill>
                <a:effectLst/>
                <a:latin typeface="+mn-lt"/>
                <a:ea typeface="+mn-ea"/>
                <a:cs typeface="+mn-cs"/>
              </a:rPr>
              <a:t>Jeff Bezos</a:t>
            </a:r>
            <a:r>
              <a:rPr lang="en-IN" sz="1200" kern="1200" dirty="0">
                <a:solidFill>
                  <a:schemeClr val="tx1"/>
                </a:solidFill>
                <a:effectLst/>
                <a:latin typeface="+mn-lt"/>
                <a:ea typeface="+mn-ea"/>
                <a:cs typeface="+mn-cs"/>
              </a:rPr>
              <a:t>.</a:t>
            </a:r>
          </a:p>
          <a:p>
            <a:endParaRPr lang="en-IN" dirty="0"/>
          </a:p>
        </p:txBody>
      </p:sp>
      <p:sp>
        <p:nvSpPr>
          <p:cNvPr id="4" name="Slide Number Placeholder 3"/>
          <p:cNvSpPr>
            <a:spLocks noGrp="1"/>
          </p:cNvSpPr>
          <p:nvPr>
            <p:ph type="sldNum" sz="quarter" idx="10"/>
          </p:nvPr>
        </p:nvSpPr>
        <p:spPr/>
        <p:txBody>
          <a:bodyPr/>
          <a:lstStyle/>
          <a:p>
            <a:fld id="{DD21F653-4E71-4DD8-9BFA-095CA511E36B}" type="slidenum">
              <a:rPr lang="en-IN" smtClean="0"/>
              <a:t>3</a:t>
            </a:fld>
            <a:endParaRPr lang="en-IN"/>
          </a:p>
        </p:txBody>
      </p:sp>
    </p:spTree>
    <p:extLst>
      <p:ext uri="{BB962C8B-B14F-4D97-AF65-F5344CB8AC3E}">
        <p14:creationId xmlns:p14="http://schemas.microsoft.com/office/powerpoint/2010/main" val="1566889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b="1" i="0" kern="1200" dirty="0">
                <a:solidFill>
                  <a:schemeClr val="tx1"/>
                </a:solidFill>
                <a:effectLst/>
                <a:latin typeface="+mn-lt"/>
                <a:ea typeface="+mn-ea"/>
                <a:cs typeface="+mn-cs"/>
              </a:rPr>
              <a:t>Background of Amazon:</a:t>
            </a:r>
            <a:endParaRPr lang="en-IN" sz="1200" b="1" kern="1200" dirty="0">
              <a:solidFill>
                <a:schemeClr val="tx1"/>
              </a:solidFill>
              <a:effectLst/>
              <a:latin typeface="+mn-lt"/>
              <a:ea typeface="+mn-ea"/>
              <a:cs typeface="+mn-cs"/>
            </a:endParaRPr>
          </a:p>
          <a:p>
            <a:r>
              <a:rPr lang="en-IN" sz="1200" i="0" kern="1200" dirty="0">
                <a:solidFill>
                  <a:schemeClr val="tx1"/>
                </a:solidFill>
                <a:effectLst/>
                <a:latin typeface="+mn-lt"/>
                <a:ea typeface="+mn-ea"/>
                <a:cs typeface="+mn-cs"/>
              </a:rPr>
              <a:t>Amazon.com, an online retailer, an electronic bookseller and a web service provider, was the emblematic example of e-commerce. He works in Washington, Seattle.</a:t>
            </a:r>
            <a:endParaRPr lang="en-IN" sz="1200" kern="1200" dirty="0">
              <a:solidFill>
                <a:schemeClr val="tx1"/>
              </a:solidFill>
              <a:effectLst/>
              <a:latin typeface="+mn-lt"/>
              <a:ea typeface="+mn-ea"/>
              <a:cs typeface="+mn-cs"/>
            </a:endParaRPr>
          </a:p>
          <a:p>
            <a:r>
              <a:rPr lang="en-IN" sz="1200" i="0" kern="1200" dirty="0">
                <a:solidFill>
                  <a:schemeClr val="tx1"/>
                </a:solidFill>
                <a:effectLst/>
                <a:latin typeface="+mn-lt"/>
                <a:ea typeface="+mn-ea"/>
                <a:cs typeface="+mn-cs"/>
              </a:rPr>
              <a:t>Amazon.com is an enormous internet company that sells books, music, films, housewares, electronics, toy items, etc. as either a direct or an intermediary between other Amazon stores and millions of customers. Its online services business consists of renting data storage and Internet processing capabilities, known as cloud computing </a:t>
            </a:r>
            <a:r>
              <a:rPr lang="en-IN" sz="1200" kern="1200" dirty="0">
                <a:solidFill>
                  <a:schemeClr val="tx1"/>
                </a:solidFill>
                <a:effectLst/>
                <a:latin typeface="+mn-lt"/>
                <a:ea typeface="+mn-ea"/>
                <a:cs typeface="+mn-cs"/>
              </a:rPr>
              <a:t>(Schein, 2020)</a:t>
            </a:r>
            <a:r>
              <a:rPr lang="en-IN" sz="1200" i="0" kern="1200" dirty="0">
                <a:solidFill>
                  <a:schemeClr val="tx1"/>
                </a:solidFill>
                <a:effectLst/>
                <a:latin typeface="+mn-lt"/>
                <a:ea typeface="+mn-ea"/>
                <a:cs typeface="+mn-cs"/>
              </a:rPr>
              <a:t>. Its extensive online participation implies 1% of all Internet traffic in North America will be transported to and from Amazon's online services in 2012.</a:t>
            </a:r>
            <a:endParaRPr lang="en-IN" sz="1200" kern="1200" dirty="0">
              <a:solidFill>
                <a:schemeClr val="tx1"/>
              </a:solidFill>
              <a:effectLst/>
              <a:latin typeface="+mn-lt"/>
              <a:ea typeface="+mn-ea"/>
              <a:cs typeface="+mn-cs"/>
            </a:endParaRPr>
          </a:p>
          <a:p>
            <a:r>
              <a:rPr lang="en-IN" sz="1200" i="0" kern="1200" dirty="0">
                <a:solidFill>
                  <a:schemeClr val="tx1"/>
                </a:solidFill>
                <a:effectLst/>
                <a:latin typeface="+mn-lt"/>
                <a:ea typeface="+mn-ea"/>
                <a:cs typeface="+mn-cs"/>
              </a:rPr>
              <a:t>The firm also manufactures top Kindle e-book readers. The supported e-book publication has significantly risen and Amazon.com has become the main disruptive body in the book industry, thanks to the support given for these devices.</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10"/>
          </p:nvPr>
        </p:nvSpPr>
        <p:spPr/>
        <p:txBody>
          <a:bodyPr/>
          <a:lstStyle/>
          <a:p>
            <a:fld id="{DD21F653-4E71-4DD8-9BFA-095CA511E36B}" type="slidenum">
              <a:rPr lang="en-IN" smtClean="0"/>
              <a:t>4</a:t>
            </a:fld>
            <a:endParaRPr lang="en-IN"/>
          </a:p>
        </p:txBody>
      </p:sp>
    </p:spTree>
    <p:extLst>
      <p:ext uri="{BB962C8B-B14F-4D97-AF65-F5344CB8AC3E}">
        <p14:creationId xmlns:p14="http://schemas.microsoft.com/office/powerpoint/2010/main" val="3217597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i="0" kern="1200" dirty="0">
                <a:solidFill>
                  <a:schemeClr val="tx1"/>
                </a:solidFill>
                <a:effectLst/>
                <a:latin typeface="+mn-lt"/>
                <a:ea typeface="+mn-ea"/>
                <a:cs typeface="+mn-cs"/>
              </a:rPr>
              <a:t>Jeff Bezos, Wall Street manager at Amazon.com, selected the name primarily in 1994 since in the first letter the alphabet started off with the huge South America rive amazon </a:t>
            </a:r>
            <a:r>
              <a:rPr lang="en-IN" sz="1200" kern="1200" dirty="0">
                <a:solidFill>
                  <a:schemeClr val="tx1"/>
                </a:solidFill>
                <a:effectLst/>
                <a:latin typeface="+mn-lt"/>
                <a:ea typeface="+mn-ea"/>
                <a:cs typeface="+mn-cs"/>
              </a:rPr>
              <a:t>(Schein, 2020)</a:t>
            </a:r>
            <a:r>
              <a:rPr lang="en-IN" sz="1200" i="0" kern="1200" dirty="0">
                <a:solidFill>
                  <a:schemeClr val="tx1"/>
                </a:solidFill>
                <a:effectLst/>
                <a:latin typeface="+mn-lt"/>
                <a:ea typeface="+mn-ea"/>
                <a:cs typeface="+mn-cs"/>
              </a:rPr>
              <a:t>. Bezos determined that books were originally the most logical product in online sales on the basis of his investigations. Computer Literacy, a Silicon Valley library, started selling its stock books to its smart technical clients in 1991. The first company to do so wasn't Amazon.com. However, Amazon's promise was to deliver every reader any book.</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10"/>
          </p:nvPr>
        </p:nvSpPr>
        <p:spPr/>
        <p:txBody>
          <a:bodyPr/>
          <a:lstStyle/>
          <a:p>
            <a:fld id="{DD21F653-4E71-4DD8-9BFA-095CA511E36B}" type="slidenum">
              <a:rPr lang="en-IN" smtClean="0"/>
              <a:t>5</a:t>
            </a:fld>
            <a:endParaRPr lang="en-IN"/>
          </a:p>
        </p:txBody>
      </p:sp>
    </p:spTree>
    <p:extLst>
      <p:ext uri="{BB962C8B-B14F-4D97-AF65-F5344CB8AC3E}">
        <p14:creationId xmlns:p14="http://schemas.microsoft.com/office/powerpoint/2010/main" val="39978378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b="1" i="0" kern="1200" dirty="0">
                <a:solidFill>
                  <a:schemeClr val="tx1"/>
                </a:solidFill>
                <a:effectLst/>
                <a:latin typeface="+mn-lt"/>
                <a:ea typeface="+mn-ea"/>
                <a:cs typeface="+mn-cs"/>
              </a:rPr>
              <a:t>Background of Jeff Bezos:</a:t>
            </a:r>
            <a:endParaRPr lang="en-IN" sz="1200" b="1" kern="1200" dirty="0">
              <a:solidFill>
                <a:schemeClr val="tx1"/>
              </a:solidFill>
              <a:effectLst/>
              <a:latin typeface="+mn-lt"/>
              <a:ea typeface="+mn-ea"/>
              <a:cs typeface="+mn-cs"/>
            </a:endParaRPr>
          </a:p>
          <a:p>
            <a:r>
              <a:rPr lang="en-IN" sz="1200" i="0" kern="1200" dirty="0">
                <a:solidFill>
                  <a:schemeClr val="tx1"/>
                </a:solidFill>
                <a:effectLst/>
                <a:latin typeface="+mn-lt"/>
                <a:ea typeface="+mn-ea"/>
                <a:cs typeface="+mn-cs"/>
              </a:rPr>
              <a:t>Jeff Bezos is the founder and chief executive officer of Amazon, Inc., an online book dealer and later a wide range of product. He has been the leading entrepreneur for e-commerce. Amazon became the world's biggest web store and paradigm for Internet sales under his leadership.</a:t>
            </a:r>
            <a:endParaRPr lang="en-IN" sz="1200" kern="1200" dirty="0">
              <a:solidFill>
                <a:schemeClr val="tx1"/>
              </a:solidFill>
              <a:effectLst/>
              <a:latin typeface="+mn-lt"/>
              <a:ea typeface="+mn-ea"/>
              <a:cs typeface="+mn-cs"/>
            </a:endParaRPr>
          </a:p>
          <a:p>
            <a:r>
              <a:rPr lang="en-IN" sz="1200" i="0" kern="1200" dirty="0">
                <a:solidFill>
                  <a:schemeClr val="tx1"/>
                </a:solidFill>
                <a:effectLst/>
                <a:latin typeface="+mn-lt"/>
                <a:ea typeface="+mn-ea"/>
                <a:cs typeface="+mn-cs"/>
              </a:rPr>
              <a:t>Prior to joining the New York D.E. Shaw &amp; Co. investment bank in 1990, he undertook several occupations. Bezos was soon appointed as senior vice president—the youngest company—and was responsible for analysing Internet investment opportunities. His immense potential – web use increased more than 2,000% a year – inspired his entrepreneurship. He went to Seattle, Washington, to start an online library in 1994. He left D.E. Shaw. Bezos started to create the site software with a few employees from his garage </a:t>
            </a:r>
            <a:r>
              <a:rPr lang="en-IN" sz="1200" kern="1200" dirty="0">
                <a:solidFill>
                  <a:schemeClr val="tx1"/>
                </a:solidFill>
                <a:effectLst/>
                <a:latin typeface="+mn-lt"/>
                <a:ea typeface="+mn-ea"/>
                <a:cs typeface="+mn-cs"/>
              </a:rPr>
              <a:t>(</a:t>
            </a:r>
            <a:r>
              <a:rPr lang="en-IN" sz="1200" kern="1200" dirty="0" err="1">
                <a:solidFill>
                  <a:schemeClr val="tx1"/>
                </a:solidFill>
                <a:effectLst/>
                <a:latin typeface="+mn-lt"/>
                <a:ea typeface="+mn-ea"/>
                <a:cs typeface="+mn-cs"/>
              </a:rPr>
              <a:t>Furgang</a:t>
            </a:r>
            <a:r>
              <a:rPr lang="en-IN" sz="1200" kern="1200" dirty="0">
                <a:solidFill>
                  <a:schemeClr val="tx1"/>
                </a:solidFill>
                <a:effectLst/>
                <a:latin typeface="+mn-lt"/>
                <a:ea typeface="+mn-ea"/>
                <a:cs typeface="+mn-cs"/>
              </a:rPr>
              <a:t>, 2018)</a:t>
            </a:r>
            <a:r>
              <a:rPr lang="en-IN" sz="1200" i="0" kern="1200" dirty="0">
                <a:solidFill>
                  <a:schemeClr val="tx1"/>
                </a:solidFill>
                <a:effectLst/>
                <a:latin typeface="+mn-lt"/>
                <a:ea typeface="+mn-ea"/>
                <a:cs typeface="+mn-cs"/>
              </a:rPr>
              <a:t>. Amazon named after the South American River in July 1995 published his first book.</a:t>
            </a:r>
            <a:endParaRPr lang="en-IN" sz="1200" kern="1200" dirty="0">
              <a:solidFill>
                <a:schemeClr val="tx1"/>
              </a:solidFill>
              <a:effectLst/>
              <a:latin typeface="+mn-lt"/>
              <a:ea typeface="+mn-ea"/>
              <a:cs typeface="+mn-cs"/>
            </a:endParaRPr>
          </a:p>
          <a:p>
            <a:r>
              <a:rPr lang="en-IN" sz="1200" i="0" kern="1200" dirty="0">
                <a:solidFill>
                  <a:schemeClr val="tx1"/>
                </a:solidFill>
                <a:effectLst/>
                <a:latin typeface="+mn-lt"/>
                <a:ea typeface="+mn-ea"/>
                <a:cs typeface="+mn-cs"/>
              </a:rPr>
              <a:t>E-commerce leader soon became Amazon. The site opened 24 hours a day, was easy to use and encouraged surfers to write their own book reviews using discounts, customised suggestions and book search. It started selling CDs in June 1998 and later that year added videos. The firm began auctions on sites in 1999 and invested in additional virtual shops </a:t>
            </a:r>
            <a:r>
              <a:rPr lang="en-IN" sz="1200" kern="1200" dirty="0">
                <a:solidFill>
                  <a:schemeClr val="tx1"/>
                </a:solidFill>
                <a:effectLst/>
                <a:latin typeface="+mn-lt"/>
                <a:ea typeface="+mn-ea"/>
                <a:cs typeface="+mn-cs"/>
              </a:rPr>
              <a:t>(</a:t>
            </a:r>
            <a:r>
              <a:rPr lang="en-IN" sz="1200" kern="1200" dirty="0" err="1">
                <a:solidFill>
                  <a:schemeClr val="tx1"/>
                </a:solidFill>
                <a:effectLst/>
                <a:latin typeface="+mn-lt"/>
                <a:ea typeface="+mn-ea"/>
                <a:cs typeface="+mn-cs"/>
              </a:rPr>
              <a:t>Furgang</a:t>
            </a:r>
            <a:r>
              <a:rPr lang="en-IN" sz="1200" kern="1200" dirty="0">
                <a:solidFill>
                  <a:schemeClr val="tx1"/>
                </a:solidFill>
                <a:effectLst/>
                <a:latin typeface="+mn-lt"/>
                <a:ea typeface="+mn-ea"/>
                <a:cs typeface="+mn-cs"/>
              </a:rPr>
              <a:t>, 2018)</a:t>
            </a:r>
            <a:r>
              <a:rPr lang="en-IN" sz="1200" i="0" kern="1200" dirty="0">
                <a:solidFill>
                  <a:schemeClr val="tx1"/>
                </a:solidFill>
                <a:effectLst/>
                <a:latin typeface="+mn-lt"/>
                <a:ea typeface="+mn-ea"/>
                <a:cs typeface="+mn-cs"/>
              </a:rPr>
              <a:t>. Other merchants, including large book chains, were encouraged by Amazon success to establish up online storefront.</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10"/>
          </p:nvPr>
        </p:nvSpPr>
        <p:spPr/>
        <p:txBody>
          <a:bodyPr/>
          <a:lstStyle/>
          <a:p>
            <a:fld id="{DD21F653-4E71-4DD8-9BFA-095CA511E36B}" type="slidenum">
              <a:rPr lang="en-IN" smtClean="0"/>
              <a:t>6</a:t>
            </a:fld>
            <a:endParaRPr lang="en-IN"/>
          </a:p>
        </p:txBody>
      </p:sp>
    </p:spTree>
    <p:extLst>
      <p:ext uri="{BB962C8B-B14F-4D97-AF65-F5344CB8AC3E}">
        <p14:creationId xmlns:p14="http://schemas.microsoft.com/office/powerpoint/2010/main" val="40943917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Bezos witnessed the need to diversify with more companies battling for Internet money and by 2005 Amazon sold a wide range of goods, including consumer electronics, clothing and hardware. By introducing Amazon in 2006, Amazon diversified even more.</a:t>
            </a:r>
            <a:r>
              <a:rPr lang="en-IN" sz="1200" i="0" kern="1200" dirty="0">
                <a:solidFill>
                  <a:schemeClr val="tx1"/>
                </a:solidFill>
                <a:effectLst/>
                <a:latin typeface="+mn-lt"/>
                <a:ea typeface="+mn-ea"/>
                <a:cs typeface="+mn-cs"/>
              </a:rPr>
              <a:t> AWS, a cloud computing service that has finally become the world's largest. Amazon developed the Kindle, a wireless internet-enabled digital reader called a handheld reader that allows clients to buy, download, read and store a wide range of on request books in late 2007 </a:t>
            </a:r>
            <a:r>
              <a:rPr lang="en-IN" sz="1200" kern="1200" dirty="0">
                <a:solidFill>
                  <a:schemeClr val="tx1"/>
                </a:solidFill>
                <a:effectLst/>
                <a:latin typeface="+mn-lt"/>
                <a:ea typeface="+mn-ea"/>
                <a:cs typeface="+mn-cs"/>
              </a:rPr>
              <a:t>(</a:t>
            </a:r>
            <a:r>
              <a:rPr lang="en-IN" sz="1200" kern="1200" dirty="0" err="1">
                <a:solidFill>
                  <a:schemeClr val="tx1"/>
                </a:solidFill>
                <a:effectLst/>
                <a:latin typeface="+mn-lt"/>
                <a:ea typeface="+mn-ea"/>
                <a:cs typeface="+mn-cs"/>
              </a:rPr>
              <a:t>Furgang</a:t>
            </a:r>
            <a:r>
              <a:rPr lang="en-IN" sz="1200" kern="1200" dirty="0">
                <a:solidFill>
                  <a:schemeClr val="tx1"/>
                </a:solidFill>
                <a:effectLst/>
                <a:latin typeface="+mn-lt"/>
                <a:ea typeface="+mn-ea"/>
                <a:cs typeface="+mn-cs"/>
              </a:rPr>
              <a:t>, 2018)</a:t>
            </a:r>
            <a:r>
              <a:rPr lang="en-IN" sz="1200" i="0" kern="1200" dirty="0">
                <a:solidFill>
                  <a:schemeClr val="tx1"/>
                </a:solidFill>
                <a:effectLst/>
                <a:latin typeface="+mn-lt"/>
                <a:ea typeface="+mn-ea"/>
                <a:cs typeface="+mn-cs"/>
              </a:rPr>
              <a:t>. In 2010 Amazon reported that Kindle Books had exceeded hardback books. That same year Amazon made his own TV series and films with their branch of Amazon Studios. Net annual revenues from Amazon rose from 510,000 dollars in 1995 to around 600 million dollars in 1998 from more than 19.1 billion dollars in 2008 to nearly 233 billion dollars in 2018.</a:t>
            </a:r>
            <a:r>
              <a:rPr lang="en-IN" sz="1200" kern="1200" dirty="0">
                <a:solidFill>
                  <a:schemeClr val="tx1"/>
                </a:solidFill>
                <a:effectLst/>
                <a:latin typeface="+mn-lt"/>
                <a:ea typeface="+mn-ea"/>
                <a:cs typeface="+mn-cs"/>
              </a:rPr>
              <a:t> </a:t>
            </a:r>
            <a:r>
              <a:rPr lang="en-IN" sz="1200" i="0" kern="1200" dirty="0">
                <a:solidFill>
                  <a:schemeClr val="tx1"/>
                </a:solidFill>
                <a:effectLst/>
                <a:latin typeface="+mn-lt"/>
                <a:ea typeface="+mn-ea"/>
                <a:cs typeface="+mn-cs"/>
              </a:rPr>
              <a:t>Around half of the operating revenue of the company was sourced from AWS in 2018. Amazon recorded record profits two years ago and first exceeded $100 billion in its revenues in the fourth quarter of that year. Partly because to an increase in house buying during the COVID-19 epidemic, there are unparalleled numerical results.</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10"/>
          </p:nvPr>
        </p:nvSpPr>
        <p:spPr/>
        <p:txBody>
          <a:bodyPr/>
          <a:lstStyle/>
          <a:p>
            <a:fld id="{DD21F653-4E71-4DD8-9BFA-095CA511E36B}" type="slidenum">
              <a:rPr lang="en-IN" smtClean="0"/>
              <a:t>7</a:t>
            </a:fld>
            <a:endParaRPr lang="en-IN"/>
          </a:p>
        </p:txBody>
      </p:sp>
    </p:spTree>
    <p:extLst>
      <p:ext uri="{BB962C8B-B14F-4D97-AF65-F5344CB8AC3E}">
        <p14:creationId xmlns:p14="http://schemas.microsoft.com/office/powerpoint/2010/main" val="39794742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b="1" i="0" kern="1200" dirty="0">
                <a:solidFill>
                  <a:schemeClr val="tx1"/>
                </a:solidFill>
                <a:effectLst/>
                <a:latin typeface="+mn-lt"/>
                <a:ea typeface="+mn-ea"/>
                <a:cs typeface="+mn-cs"/>
              </a:rPr>
              <a:t>Jeff Bezos Leadership Style</a:t>
            </a:r>
            <a:r>
              <a:rPr lang="en-IN" sz="1200" b="1" kern="1200" dirty="0">
                <a:solidFill>
                  <a:schemeClr val="tx1"/>
                </a:solidFill>
                <a:effectLst/>
                <a:latin typeface="+mn-lt"/>
                <a:ea typeface="+mn-ea"/>
                <a:cs typeface="+mn-cs"/>
              </a:rPr>
              <a:t>:</a:t>
            </a:r>
          </a:p>
          <a:p>
            <a:pPr fontAlgn="base"/>
            <a:r>
              <a:rPr lang="en-IN" sz="1200" kern="1200" dirty="0">
                <a:solidFill>
                  <a:schemeClr val="tx1"/>
                </a:solidFill>
                <a:effectLst/>
                <a:latin typeface="+mn-lt"/>
                <a:ea typeface="+mn-ea"/>
                <a:cs typeface="+mn-cs"/>
              </a:rPr>
              <a:t>Jeff Bezos, founding Amazon, has succeeded in building an empire and managing one of the world's top firms. Currently, Bezos is worth 110 billion dollars net, and he was for a while the world's richest man. At Princeton, Bezos studied physics and informatics, but subsequently found his call on Wall Street. In the late 1990s, Amazon was formed, which first became an online librarian, but eventually became a seller for many other products (</a:t>
            </a:r>
            <a:r>
              <a:rPr lang="en-IN" sz="1200" kern="1200" dirty="0" err="1">
                <a:solidFill>
                  <a:schemeClr val="tx1"/>
                </a:solidFill>
                <a:effectLst/>
                <a:latin typeface="+mn-lt"/>
                <a:ea typeface="+mn-ea"/>
                <a:cs typeface="+mn-cs"/>
              </a:rPr>
              <a:t>Gradinaru</a:t>
            </a:r>
            <a:r>
              <a:rPr lang="en-IN" sz="1200" i="1" kern="1200" dirty="0">
                <a:solidFill>
                  <a:schemeClr val="tx1"/>
                </a:solidFill>
                <a:effectLst/>
                <a:latin typeface="+mn-lt"/>
                <a:ea typeface="+mn-ea"/>
                <a:cs typeface="+mn-cs"/>
              </a:rPr>
              <a:t> et al. </a:t>
            </a:r>
            <a:r>
              <a:rPr lang="en-IN" sz="1200" kern="1200" dirty="0">
                <a:solidFill>
                  <a:schemeClr val="tx1"/>
                </a:solidFill>
                <a:effectLst/>
                <a:latin typeface="+mn-lt"/>
                <a:ea typeface="+mn-ea"/>
                <a:cs typeface="+mn-cs"/>
              </a:rPr>
              <a:t>2020). </a:t>
            </a:r>
          </a:p>
          <a:p>
            <a:pPr fontAlgn="base"/>
            <a:r>
              <a:rPr lang="en-IN" sz="1200" kern="1200" dirty="0">
                <a:solidFill>
                  <a:schemeClr val="tx1"/>
                </a:solidFill>
                <a:effectLst/>
                <a:latin typeface="+mn-lt"/>
                <a:ea typeface="+mn-ea"/>
                <a:cs typeface="+mn-cs"/>
              </a:rPr>
              <a:t>This theory applies to:</a:t>
            </a:r>
          </a:p>
          <a:p>
            <a:r>
              <a:rPr lang="en-IN" sz="1200" b="1" kern="1200" dirty="0">
                <a:solidFill>
                  <a:schemeClr val="tx1"/>
                </a:solidFill>
                <a:effectLst/>
                <a:latin typeface="+mn-lt"/>
                <a:ea typeface="+mn-ea"/>
                <a:cs typeface="+mn-cs"/>
              </a:rPr>
              <a:t>The great man theory</a:t>
            </a:r>
          </a:p>
          <a:p>
            <a:r>
              <a:rPr lang="en-IN" sz="1200" b="0" kern="1200" dirty="0">
                <a:solidFill>
                  <a:schemeClr val="tx1"/>
                </a:solidFill>
                <a:effectLst/>
                <a:latin typeface="+mn-lt"/>
                <a:ea typeface="+mn-ea"/>
                <a:cs typeface="+mn-cs"/>
              </a:rPr>
              <a:t>The great leadership theory says that outstanding leaders are born, not created. This idea is a significant concept as an intrinsic characteristic in the 19th century. The leader typically possesses the inherent features of intellect, boldness, trust, intuition and charisma, among others (Gardner </a:t>
            </a:r>
            <a:r>
              <a:rPr lang="en-IN" sz="1200" b="0" i="1" kern="1200" dirty="0">
                <a:solidFill>
                  <a:schemeClr val="tx1"/>
                </a:solidFill>
                <a:effectLst/>
                <a:latin typeface="+mn-lt"/>
                <a:ea typeface="+mn-ea"/>
                <a:cs typeface="+mn-cs"/>
              </a:rPr>
              <a:t>et al.</a:t>
            </a:r>
            <a:r>
              <a:rPr lang="en-IN" sz="1200" b="0" kern="1200" dirty="0">
                <a:solidFill>
                  <a:schemeClr val="tx1"/>
                </a:solidFill>
                <a:effectLst/>
                <a:latin typeface="+mn-lt"/>
                <a:ea typeface="+mn-ea"/>
                <a:cs typeface="+mn-cs"/>
              </a:rPr>
              <a:t> 2020). </a:t>
            </a:r>
            <a:endParaRPr lang="en-IN" sz="1200" b="1" kern="1200" dirty="0">
              <a:solidFill>
                <a:schemeClr val="tx1"/>
              </a:solidFill>
              <a:effectLst/>
              <a:latin typeface="+mn-lt"/>
              <a:ea typeface="+mn-ea"/>
              <a:cs typeface="+mn-cs"/>
            </a:endParaRPr>
          </a:p>
          <a:p>
            <a:pPr fontAlgn="base"/>
            <a:r>
              <a:rPr lang="en-IN" sz="1200" kern="1200" dirty="0">
                <a:solidFill>
                  <a:schemeClr val="tx1"/>
                </a:solidFill>
                <a:effectLst/>
                <a:latin typeface="+mn-lt"/>
                <a:ea typeface="+mn-ea"/>
                <a:cs typeface="+mn-cs"/>
              </a:rPr>
              <a:t>Nowadays, Amazon is a force with over 575,000 in-house employees for e-commerce, cloud computing, shipping, and many more. Amazon's partners in delivering goods to addresses are carrier and parcel providers. Bezos is regarded to be a leader in transformation and tasks. He looked and still looks for ways of becoming inventive to alter his firm (</a:t>
            </a:r>
            <a:r>
              <a:rPr lang="en-IN" sz="1200" kern="1200" dirty="0" err="1">
                <a:solidFill>
                  <a:schemeClr val="tx1"/>
                </a:solidFill>
                <a:effectLst/>
                <a:latin typeface="+mn-lt"/>
                <a:ea typeface="+mn-ea"/>
                <a:cs typeface="+mn-cs"/>
              </a:rPr>
              <a:t>Burfeind</a:t>
            </a:r>
            <a:r>
              <a:rPr lang="en-IN" sz="1200" kern="1200" dirty="0">
                <a:solidFill>
                  <a:schemeClr val="tx1"/>
                </a:solidFill>
                <a:effectLst/>
                <a:latin typeface="+mn-lt"/>
                <a:ea typeface="+mn-ea"/>
                <a:cs typeface="+mn-cs"/>
              </a:rPr>
              <a:t>, 2019).</a:t>
            </a:r>
          </a:p>
          <a:p>
            <a:pPr fontAlgn="base"/>
            <a:r>
              <a:rPr lang="en-IN" sz="1200" kern="1200" dirty="0">
                <a:solidFill>
                  <a:schemeClr val="tx1"/>
                </a:solidFill>
                <a:effectLst/>
                <a:latin typeface="+mn-lt"/>
                <a:ea typeface="+mn-ea"/>
                <a:cs typeface="+mn-cs"/>
              </a:rPr>
              <a:t> </a:t>
            </a:r>
          </a:p>
          <a:p>
            <a:pPr fontAlgn="base"/>
            <a:r>
              <a:rPr lang="en-IN" sz="1200" kern="1200" dirty="0">
                <a:solidFill>
                  <a:schemeClr val="tx1"/>
                </a:solidFill>
                <a:effectLst/>
                <a:latin typeface="+mn-lt"/>
                <a:ea typeface="+mn-ea"/>
                <a:cs typeface="+mn-cs"/>
              </a:rPr>
              <a:t>This theory applies to:	</a:t>
            </a:r>
          </a:p>
          <a:p>
            <a:r>
              <a:rPr lang="en-IN" sz="1200" b="1" kern="1200" dirty="0">
                <a:solidFill>
                  <a:schemeClr val="tx1"/>
                </a:solidFill>
                <a:effectLst/>
                <a:latin typeface="+mn-lt"/>
                <a:ea typeface="+mn-ea"/>
                <a:cs typeface="+mn-cs"/>
              </a:rPr>
              <a:t>The transactional theory or management theory</a:t>
            </a:r>
          </a:p>
          <a:p>
            <a:r>
              <a:rPr lang="en-IN" sz="1200" b="0" kern="1200" dirty="0">
                <a:solidFill>
                  <a:schemeClr val="tx1"/>
                </a:solidFill>
                <a:effectLst/>
                <a:latin typeface="+mn-lt"/>
                <a:ea typeface="+mn-ea"/>
                <a:cs typeface="+mn-cs"/>
              </a:rPr>
              <a:t>The transactional leadership theory is a system of rewards and sanctions. The management philosophy is called "management theory." Effective management is considered results-oriented and hierarchical. In order and structure, transaction leaders prioritise innovation.</a:t>
            </a:r>
            <a:endParaRPr lang="en-IN"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D21F653-4E71-4DD8-9BFA-095CA511E36B}" type="slidenum">
              <a:rPr lang="en-IN" smtClean="0"/>
              <a:t>8</a:t>
            </a:fld>
            <a:endParaRPr lang="en-IN"/>
          </a:p>
        </p:txBody>
      </p:sp>
    </p:spTree>
    <p:extLst>
      <p:ext uri="{BB962C8B-B14F-4D97-AF65-F5344CB8AC3E}">
        <p14:creationId xmlns:p14="http://schemas.microsoft.com/office/powerpoint/2010/main" val="24217319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IN" sz="1200" kern="1200" dirty="0">
                <a:solidFill>
                  <a:schemeClr val="tx1"/>
                </a:solidFill>
                <a:effectLst/>
                <a:latin typeface="+mn-lt"/>
                <a:ea typeface="+mn-ea"/>
                <a:cs typeface="+mn-cs"/>
              </a:rPr>
              <a:t>He is noted for his ingenuity in planning and producing results. A relationship is established to service customers, with the long-term ambitions of Bezos and the demands of the public. Although Bezos is not regarded as an Amazon spokesperson, he tries to make his firm and services as real as possible.</a:t>
            </a:r>
          </a:p>
          <a:p>
            <a:pPr fontAlgn="base"/>
            <a:r>
              <a:rPr lang="en-IN" sz="1200" kern="1200" dirty="0">
                <a:solidFill>
                  <a:schemeClr val="tx1"/>
                </a:solidFill>
                <a:effectLst/>
                <a:latin typeface="+mn-lt"/>
                <a:ea typeface="+mn-ea"/>
                <a:cs typeface="+mn-cs"/>
              </a:rPr>
              <a:t>This theory applies to:</a:t>
            </a:r>
          </a:p>
          <a:p>
            <a:r>
              <a:rPr lang="en-IN" sz="1200" b="1" kern="1200" dirty="0">
                <a:solidFill>
                  <a:schemeClr val="tx1"/>
                </a:solidFill>
                <a:effectLst/>
                <a:latin typeface="+mn-lt"/>
                <a:ea typeface="+mn-ea"/>
                <a:cs typeface="+mn-cs"/>
              </a:rPr>
              <a:t>The behavioural theory</a:t>
            </a:r>
          </a:p>
          <a:p>
            <a:r>
              <a:rPr lang="en-IN" sz="1200" kern="1200" dirty="0">
                <a:solidFill>
                  <a:schemeClr val="tx1"/>
                </a:solidFill>
                <a:effectLst/>
                <a:latin typeface="+mn-lt"/>
                <a:ea typeface="+mn-ea"/>
                <a:cs typeface="+mn-cs"/>
              </a:rPr>
              <a:t>The behavioural management paradigm focuses on how an individual is formed as a leader, not as natural skills. Conditioning is one of the main ideas of behavioural theory. Conditioning argues that as a result of environmental responses the person will be more prone to perform or lead in a certain style (</a:t>
            </a:r>
            <a:r>
              <a:rPr lang="en-IN" sz="1200" kern="1200" dirty="0" err="1">
                <a:solidFill>
                  <a:schemeClr val="tx1"/>
                </a:solidFill>
                <a:effectLst/>
                <a:latin typeface="+mn-lt"/>
                <a:ea typeface="+mn-ea"/>
                <a:cs typeface="+mn-cs"/>
              </a:rPr>
              <a:t>Razzaq</a:t>
            </a:r>
            <a:r>
              <a:rPr lang="en-IN" sz="1200" kern="1200" dirty="0">
                <a:solidFill>
                  <a:schemeClr val="tx1"/>
                </a:solidFill>
                <a:effectLst/>
                <a:latin typeface="+mn-lt"/>
                <a:ea typeface="+mn-ea"/>
                <a:cs typeface="+mn-cs"/>
              </a:rPr>
              <a:t>, 2021).</a:t>
            </a:r>
          </a:p>
          <a:p>
            <a:r>
              <a:rPr lang="en-IN" sz="1200" kern="1200" dirty="0">
                <a:solidFill>
                  <a:schemeClr val="tx1"/>
                </a:solidFill>
                <a:effectLst/>
                <a:latin typeface="+mn-lt"/>
                <a:ea typeface="+mn-ea"/>
                <a:cs typeface="+mn-cs"/>
              </a:rPr>
              <a:t>There are usually 3 kinds of leaders according to behavioural theory:</a:t>
            </a:r>
          </a:p>
          <a:p>
            <a:r>
              <a:rPr lang="en-IN" sz="1200" kern="1200" dirty="0">
                <a:solidFill>
                  <a:schemeClr val="tx1"/>
                </a:solidFill>
                <a:effectLst/>
                <a:latin typeface="+mn-lt"/>
                <a:ea typeface="+mn-ea"/>
                <a:cs typeface="+mn-cs"/>
              </a:rPr>
              <a:t>Without involving their teams, </a:t>
            </a:r>
            <a:r>
              <a:rPr lang="en-IN" sz="1200" b="1" kern="1200" dirty="0">
                <a:solidFill>
                  <a:schemeClr val="tx1"/>
                </a:solidFill>
                <a:effectLst/>
                <a:latin typeface="+mn-lt"/>
                <a:ea typeface="+mn-ea"/>
                <a:cs typeface="+mn-cs"/>
              </a:rPr>
              <a:t>autocratic leaders</a:t>
            </a:r>
            <a:r>
              <a:rPr lang="en-IN" sz="1200" kern="1200" dirty="0">
                <a:solidFill>
                  <a:schemeClr val="tx1"/>
                </a:solidFill>
                <a:effectLst/>
                <a:latin typeface="+mn-lt"/>
                <a:ea typeface="+mn-ea"/>
                <a:cs typeface="+mn-cs"/>
              </a:rPr>
              <a:t> take decisions. This type of leadership is deemed appropriate if choices are taken rapidly, if no input is needed and if there is no requirement for team agreement in order to reach a successful result.</a:t>
            </a:r>
          </a:p>
          <a:p>
            <a:r>
              <a:rPr lang="en-IN" sz="1200" b="1" kern="1200" dirty="0">
                <a:solidFill>
                  <a:schemeClr val="tx1"/>
                </a:solidFill>
                <a:effectLst/>
                <a:latin typeface="+mn-lt"/>
                <a:ea typeface="+mn-ea"/>
                <a:cs typeface="+mn-cs"/>
              </a:rPr>
              <a:t>Democratic leaders</a:t>
            </a:r>
            <a:r>
              <a:rPr lang="en-IN" sz="1200" b="0" kern="1200" dirty="0">
                <a:solidFill>
                  <a:schemeClr val="tx1"/>
                </a:solidFill>
                <a:effectLst/>
                <a:latin typeface="+mn-lt"/>
                <a:ea typeface="+mn-ea"/>
                <a:cs typeface="+mn-cs"/>
              </a:rPr>
              <a:t> allow the team to contribute before reaching a decision, even if the contribution level varies between leaders. This style is beneficial if team agreements are vital, but when there are many various opinions and ideas, it can be tough to manage.</a:t>
            </a:r>
            <a:endParaRPr lang="en-IN" sz="1200" b="1" kern="1200" dirty="0">
              <a:solidFill>
                <a:schemeClr val="tx1"/>
              </a:solidFill>
              <a:effectLst/>
              <a:latin typeface="+mn-lt"/>
              <a:ea typeface="+mn-ea"/>
              <a:cs typeface="+mn-cs"/>
            </a:endParaRPr>
          </a:p>
          <a:p>
            <a:r>
              <a:rPr lang="en-IN" sz="1200" b="0" kern="1200" dirty="0">
                <a:solidFill>
                  <a:schemeClr val="tx1"/>
                </a:solidFill>
                <a:effectLst/>
                <a:latin typeface="+mn-lt"/>
                <a:ea typeface="+mn-ea"/>
                <a:cs typeface="+mn-cs"/>
              </a:rPr>
              <a:t>Leaders in the </a:t>
            </a:r>
            <a:r>
              <a:rPr lang="en-IN" sz="1200" b="1" kern="1200" dirty="0">
                <a:solidFill>
                  <a:schemeClr val="tx1"/>
                </a:solidFill>
                <a:effectLst/>
                <a:latin typeface="+mn-lt"/>
                <a:ea typeface="+mn-ea"/>
                <a:cs typeface="+mn-cs"/>
              </a:rPr>
              <a:t>laissez-faire</a:t>
            </a:r>
            <a:r>
              <a:rPr lang="en-IN" sz="1200" b="0" kern="1200" dirty="0">
                <a:solidFill>
                  <a:schemeClr val="tx1"/>
                </a:solidFill>
                <a:effectLst/>
                <a:latin typeface="+mn-lt"/>
                <a:ea typeface="+mn-ea"/>
                <a:cs typeface="+mn-cs"/>
              </a:rPr>
              <a:t> are not interfering; they let numerous decisions in the team. This works well when the team is extremely capable, motivated and needs no close monitoring. This can be done, however, because the leader is lethargic or disconnected; and this kind of leadership can fail.</a:t>
            </a:r>
            <a:endParaRPr lang="en-IN" sz="1200" b="1"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10"/>
          </p:nvPr>
        </p:nvSpPr>
        <p:spPr/>
        <p:txBody>
          <a:bodyPr/>
          <a:lstStyle/>
          <a:p>
            <a:fld id="{DD21F653-4E71-4DD8-9BFA-095CA511E36B}" type="slidenum">
              <a:rPr lang="en-IN" smtClean="0"/>
              <a:t>9</a:t>
            </a:fld>
            <a:endParaRPr lang="en-IN"/>
          </a:p>
        </p:txBody>
      </p:sp>
    </p:spTree>
    <p:extLst>
      <p:ext uri="{BB962C8B-B14F-4D97-AF65-F5344CB8AC3E}">
        <p14:creationId xmlns:p14="http://schemas.microsoft.com/office/powerpoint/2010/main" val="20257400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IN" sz="1200" kern="1200" dirty="0">
                <a:solidFill>
                  <a:schemeClr val="tx1"/>
                </a:solidFill>
                <a:effectLst/>
                <a:latin typeface="+mn-lt"/>
                <a:ea typeface="+mn-ea"/>
                <a:cs typeface="+mn-cs"/>
              </a:rPr>
              <a:t>When promoting his company, his goal is to encourage consumers to learn more about his company and services. In this respect, its charisma is similar to that of Bill Gates, which shows excitement and enthusiasm so that its breakthrough and gratifying products may promise customers.</a:t>
            </a:r>
          </a:p>
          <a:p>
            <a:pPr fontAlgn="base"/>
            <a:r>
              <a:rPr lang="en-IN" sz="1200" kern="1200" dirty="0">
                <a:solidFill>
                  <a:schemeClr val="tx1"/>
                </a:solidFill>
                <a:effectLst/>
                <a:latin typeface="+mn-lt"/>
                <a:ea typeface="+mn-ea"/>
                <a:cs typeface="+mn-cs"/>
              </a:rPr>
              <a:t>This theory applies to:</a:t>
            </a:r>
          </a:p>
          <a:p>
            <a:r>
              <a:rPr lang="en-IN" sz="1200" b="1" kern="1200" dirty="0">
                <a:solidFill>
                  <a:schemeClr val="tx1"/>
                </a:solidFill>
                <a:effectLst/>
                <a:latin typeface="+mn-lt"/>
                <a:ea typeface="+mn-ea"/>
                <a:cs typeface="+mn-cs"/>
              </a:rPr>
              <a:t>The trait theory</a:t>
            </a:r>
          </a:p>
          <a:p>
            <a:r>
              <a:rPr lang="en-IN" sz="1200" b="0" kern="1200" dirty="0">
                <a:solidFill>
                  <a:schemeClr val="tx1"/>
                </a:solidFill>
                <a:effectLst/>
                <a:latin typeface="+mn-lt"/>
                <a:ea typeface="+mn-ea"/>
                <a:cs typeface="+mn-cs"/>
              </a:rPr>
              <a:t>Leadership's characteristic theory suggests that certain innate qualities generate good leaders. However, it doesn't always mean that somebody has good leadership abilities to have particular attributes (</a:t>
            </a:r>
            <a:r>
              <a:rPr lang="en-IN" sz="1200" b="0" kern="1200" dirty="0" err="1">
                <a:solidFill>
                  <a:schemeClr val="tx1"/>
                </a:solidFill>
                <a:effectLst/>
                <a:latin typeface="+mn-lt"/>
                <a:ea typeface="+mn-ea"/>
                <a:cs typeface="+mn-cs"/>
              </a:rPr>
              <a:t>Andriani</a:t>
            </a:r>
            <a:r>
              <a:rPr lang="en-IN" sz="1200" b="0" kern="1200" dirty="0">
                <a:solidFill>
                  <a:schemeClr val="tx1"/>
                </a:solidFill>
                <a:effectLst/>
                <a:latin typeface="+mn-lt"/>
                <a:ea typeface="+mn-ea"/>
                <a:cs typeface="+mn-cs"/>
              </a:rPr>
              <a:t> </a:t>
            </a:r>
            <a:r>
              <a:rPr lang="en-IN" sz="1200" b="0" i="1" kern="1200" dirty="0">
                <a:solidFill>
                  <a:schemeClr val="tx1"/>
                </a:solidFill>
                <a:effectLst/>
                <a:latin typeface="+mn-lt"/>
                <a:ea typeface="+mn-ea"/>
                <a:cs typeface="+mn-cs"/>
              </a:rPr>
              <a:t>et al.</a:t>
            </a:r>
            <a:r>
              <a:rPr lang="en-IN" sz="1200" b="0" kern="1200" dirty="0">
                <a:solidFill>
                  <a:schemeClr val="tx1"/>
                </a:solidFill>
                <a:effectLst/>
                <a:latin typeface="+mn-lt"/>
                <a:ea typeface="+mn-ea"/>
                <a:cs typeface="+mn-cs"/>
              </a:rPr>
              <a:t> 2018). Some leaders may be great listeners or communicators, but not everyone is an effective leader.</a:t>
            </a:r>
            <a:endParaRPr lang="en-IN" sz="1200" b="1" kern="1200" dirty="0">
              <a:solidFill>
                <a:schemeClr val="tx1"/>
              </a:solidFill>
              <a:effectLst/>
              <a:latin typeface="+mn-lt"/>
              <a:ea typeface="+mn-ea"/>
              <a:cs typeface="+mn-cs"/>
            </a:endParaRPr>
          </a:p>
          <a:p>
            <a:r>
              <a:rPr lang="en-IN" sz="1200" kern="1200" dirty="0">
                <a:solidFill>
                  <a:schemeClr val="tx1"/>
                </a:solidFill>
                <a:effectLst/>
                <a:latin typeface="+mn-lt"/>
                <a:ea typeface="+mn-ea"/>
                <a:cs typeface="+mn-cs"/>
              </a:rPr>
              <a:t>He had been able to assist his company flourish and grow through time because of his capacity to invent and imagine. Every year since 1997, Bezos has issued Amazon shareholder letters. He shares his views and ideas on how to successfully manage Amazon in the long term.</a:t>
            </a:r>
          </a:p>
          <a:p>
            <a:pPr fontAlgn="base"/>
            <a:r>
              <a:rPr lang="en-IN" sz="1200" kern="1200" dirty="0">
                <a:solidFill>
                  <a:schemeClr val="tx1"/>
                </a:solidFill>
                <a:effectLst/>
                <a:latin typeface="+mn-lt"/>
                <a:ea typeface="+mn-ea"/>
                <a:cs typeface="+mn-cs"/>
              </a:rPr>
              <a:t>This theory applies to:</a:t>
            </a:r>
          </a:p>
          <a:p>
            <a:r>
              <a:rPr lang="en-IN" sz="1200" b="1" kern="1200" dirty="0">
                <a:solidFill>
                  <a:schemeClr val="tx1"/>
                </a:solidFill>
                <a:effectLst/>
                <a:latin typeface="+mn-lt"/>
                <a:ea typeface="+mn-ea"/>
                <a:cs typeface="+mn-cs"/>
              </a:rPr>
              <a:t>The transformational theory or relationship theory</a:t>
            </a:r>
            <a:endParaRPr lang="en-IN" sz="1200" kern="1200" dirty="0">
              <a:solidFill>
                <a:schemeClr val="tx1"/>
              </a:solidFill>
              <a:effectLst/>
              <a:latin typeface="+mn-lt"/>
              <a:ea typeface="+mn-ea"/>
              <a:cs typeface="+mn-cs"/>
            </a:endParaRPr>
          </a:p>
          <a:p>
            <a:r>
              <a:rPr lang="en-IN" sz="1200" kern="1200" dirty="0">
                <a:solidFill>
                  <a:schemeClr val="tx1"/>
                </a:solidFill>
                <a:effectLst/>
                <a:latin typeface="+mn-lt"/>
                <a:ea typeface="+mn-ea"/>
                <a:cs typeface="+mn-cs"/>
              </a:rPr>
              <a:t>The transformational leadership theory, often known as "the theory of relations," investigates efficient leadership through good relationships between managers and team members. The leaders of the transformation encourage and inspire their passion and enthusiasm (</a:t>
            </a:r>
            <a:r>
              <a:rPr lang="en-IN" sz="1200" kern="1200" dirty="0" err="1">
                <a:solidFill>
                  <a:schemeClr val="tx1"/>
                </a:solidFill>
                <a:effectLst/>
                <a:latin typeface="+mn-lt"/>
                <a:ea typeface="+mn-ea"/>
                <a:cs typeface="+mn-cs"/>
              </a:rPr>
              <a:t>Oc</a:t>
            </a:r>
            <a:r>
              <a:rPr lang="en-IN" sz="1200" kern="1200" dirty="0">
                <a:solidFill>
                  <a:schemeClr val="tx1"/>
                </a:solidFill>
                <a:effectLst/>
                <a:latin typeface="+mn-lt"/>
                <a:ea typeface="+mn-ea"/>
                <a:cs typeface="+mn-cs"/>
              </a:rPr>
              <a:t>, 2018).</a:t>
            </a:r>
          </a:p>
        </p:txBody>
      </p:sp>
      <p:sp>
        <p:nvSpPr>
          <p:cNvPr id="4" name="Slide Number Placeholder 3"/>
          <p:cNvSpPr>
            <a:spLocks noGrp="1"/>
          </p:cNvSpPr>
          <p:nvPr>
            <p:ph type="sldNum" sz="quarter" idx="10"/>
          </p:nvPr>
        </p:nvSpPr>
        <p:spPr/>
        <p:txBody>
          <a:bodyPr/>
          <a:lstStyle/>
          <a:p>
            <a:fld id="{DD21F653-4E71-4DD8-9BFA-095CA511E36B}" type="slidenum">
              <a:rPr lang="en-IN" smtClean="0"/>
              <a:t>10</a:t>
            </a:fld>
            <a:endParaRPr lang="en-IN"/>
          </a:p>
        </p:txBody>
      </p:sp>
    </p:spTree>
    <p:extLst>
      <p:ext uri="{BB962C8B-B14F-4D97-AF65-F5344CB8AC3E}">
        <p14:creationId xmlns:p14="http://schemas.microsoft.com/office/powerpoint/2010/main" val="40009542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200" dirty="0">
                <a:solidFill>
                  <a:schemeClr val="tx1"/>
                </a:solidFill>
                <a:effectLst/>
                <a:latin typeface="+mn-lt"/>
                <a:ea typeface="+mn-ea"/>
                <a:cs typeface="+mn-cs"/>
              </a:rPr>
              <a:t>Five qualities of leadership are discussed in these letters:</a:t>
            </a:r>
          </a:p>
          <a:p>
            <a:r>
              <a:rPr lang="en-IN" sz="1200" kern="1200" dirty="0">
                <a:solidFill>
                  <a:schemeClr val="tx1"/>
                </a:solidFill>
                <a:effectLst/>
                <a:latin typeface="+mn-lt"/>
                <a:ea typeface="+mn-ea"/>
                <a:cs typeface="+mn-cs"/>
              </a:rPr>
              <a:t>First, Bezos constantly looks at his objectives in the long run. Each aspect of Amazon's scheduling always involves serving their consumers, which means that every vision is engaged regardless of whether it is large or tiny.</a:t>
            </a:r>
          </a:p>
          <a:p>
            <a:r>
              <a:rPr lang="en-IN" sz="1200" kern="1200" dirty="0">
                <a:solidFill>
                  <a:schemeClr val="tx1"/>
                </a:solidFill>
                <a:effectLst/>
                <a:latin typeface="+mn-lt"/>
                <a:ea typeface="+mn-ea"/>
                <a:cs typeface="+mn-cs"/>
              </a:rPr>
              <a:t>He then states that by making things simple to public, he improves his way of thinking. Strong communication is the consequence of profound thought, and if one can’t clearly sufficiently communicate their point, waits for errors (</a:t>
            </a:r>
            <a:r>
              <a:rPr lang="en-IN" sz="1200" kern="1200" dirty="0" err="1">
                <a:solidFill>
                  <a:schemeClr val="tx1"/>
                </a:solidFill>
                <a:effectLst/>
                <a:latin typeface="+mn-lt"/>
                <a:ea typeface="+mn-ea"/>
                <a:cs typeface="+mn-cs"/>
              </a:rPr>
              <a:t>Sudha</a:t>
            </a:r>
            <a:r>
              <a:rPr lang="en-IN" sz="1200" kern="1200" dirty="0">
                <a:solidFill>
                  <a:schemeClr val="tx1"/>
                </a:solidFill>
                <a:effectLst/>
                <a:latin typeface="+mn-lt"/>
                <a:ea typeface="+mn-ea"/>
                <a:cs typeface="+mn-cs"/>
              </a:rPr>
              <a:t> and </a:t>
            </a:r>
            <a:r>
              <a:rPr lang="en-IN" sz="1200" kern="1200" dirty="0" err="1">
                <a:solidFill>
                  <a:schemeClr val="tx1"/>
                </a:solidFill>
                <a:effectLst/>
                <a:latin typeface="+mn-lt"/>
                <a:ea typeface="+mn-ea"/>
                <a:cs typeface="+mn-cs"/>
              </a:rPr>
              <a:t>Shahnawaz</a:t>
            </a:r>
            <a:r>
              <a:rPr lang="en-IN" sz="1200" kern="1200" dirty="0">
                <a:solidFill>
                  <a:schemeClr val="tx1"/>
                </a:solidFill>
                <a:effectLst/>
                <a:latin typeface="+mn-lt"/>
                <a:ea typeface="+mn-ea"/>
                <a:cs typeface="+mn-cs"/>
              </a:rPr>
              <a:t>, 2020). In order to assist people understand a subject, Bezos proposes a mental strategy such as the Feynman technique.</a:t>
            </a:r>
          </a:p>
          <a:p>
            <a:pPr fontAlgn="base"/>
            <a:r>
              <a:rPr lang="en-IN" sz="1200" kern="1200" dirty="0">
                <a:solidFill>
                  <a:schemeClr val="tx1"/>
                </a:solidFill>
                <a:effectLst/>
                <a:latin typeface="+mn-lt"/>
                <a:ea typeface="+mn-ea"/>
                <a:cs typeface="+mn-cs"/>
              </a:rPr>
              <a:t>This theory applies to:</a:t>
            </a:r>
          </a:p>
          <a:p>
            <a:r>
              <a:rPr lang="en-IN" sz="1200" b="1" kern="1200" dirty="0">
                <a:solidFill>
                  <a:schemeClr val="tx1"/>
                </a:solidFill>
                <a:effectLst/>
                <a:latin typeface="+mn-lt"/>
                <a:ea typeface="+mn-ea"/>
                <a:cs typeface="+mn-cs"/>
              </a:rPr>
              <a:t>The situational theory</a:t>
            </a:r>
          </a:p>
          <a:p>
            <a:r>
              <a:rPr lang="en-IN" sz="1200" kern="1200" dirty="0">
                <a:solidFill>
                  <a:schemeClr val="tx1"/>
                </a:solidFill>
                <a:effectLst/>
                <a:latin typeface="+mn-lt"/>
                <a:ea typeface="+mn-ea"/>
                <a:cs typeface="+mn-cs"/>
              </a:rPr>
              <a:t>Leadership's situation theory does not concern some form of leader, or says any kind of leader is better. Instead, situational theory states that one who can modify his style on the basis of a scenario is the finest kind of leader (Eva</a:t>
            </a:r>
            <a:r>
              <a:rPr lang="en-IN" sz="1200" i="1" kern="1200" dirty="0">
                <a:solidFill>
                  <a:schemeClr val="tx1"/>
                </a:solidFill>
                <a:effectLst/>
                <a:latin typeface="+mn-lt"/>
                <a:ea typeface="+mn-ea"/>
                <a:cs typeface="+mn-cs"/>
              </a:rPr>
              <a:t> et al. </a:t>
            </a:r>
            <a:r>
              <a:rPr lang="en-IN" sz="1200" kern="1200" dirty="0">
                <a:solidFill>
                  <a:schemeClr val="tx1"/>
                </a:solidFill>
                <a:effectLst/>
                <a:latin typeface="+mn-lt"/>
                <a:ea typeface="+mn-ea"/>
                <a:cs typeface="+mn-cs"/>
              </a:rPr>
              <a:t>2019). One can respond to a situation by order, coach, persuade, participate, delegate or believe it to be required. Their flexibility defines the leaders of situations.</a:t>
            </a:r>
          </a:p>
          <a:p>
            <a:r>
              <a:rPr lang="en-IN" sz="1200" kern="1200" dirty="0">
                <a:solidFill>
                  <a:schemeClr val="tx1"/>
                </a:solidFill>
                <a:effectLst/>
                <a:latin typeface="+mn-lt"/>
                <a:ea typeface="+mn-ea"/>
                <a:cs typeface="+mn-cs"/>
              </a:rPr>
              <a:t>His second attribute is that, despite issues and hurdles, he clings to plans and objectives. In case of critique, a clear plan is inevitable and helps to keep track of it.</a:t>
            </a:r>
          </a:p>
          <a:p>
            <a:r>
              <a:rPr lang="en-IN" sz="1200" kern="1200" dirty="0">
                <a:solidFill>
                  <a:schemeClr val="tx1"/>
                </a:solidFill>
                <a:effectLst/>
                <a:latin typeface="+mn-lt"/>
                <a:ea typeface="+mn-ea"/>
                <a:cs typeface="+mn-cs"/>
              </a:rPr>
              <a:t>Later, Bezos emphasises that it is crucial for him to know his market. Any new enterprises need a fixed market to ensure that services or products are sold (</a:t>
            </a:r>
            <a:r>
              <a:rPr lang="en-IN" sz="1200" kern="1200" dirty="0" err="1">
                <a:solidFill>
                  <a:schemeClr val="tx1"/>
                </a:solidFill>
                <a:effectLst/>
                <a:latin typeface="+mn-lt"/>
                <a:ea typeface="+mn-ea"/>
                <a:cs typeface="+mn-cs"/>
              </a:rPr>
              <a:t>Burfeind</a:t>
            </a:r>
            <a:r>
              <a:rPr lang="en-IN" sz="1200" kern="1200" dirty="0">
                <a:solidFill>
                  <a:schemeClr val="tx1"/>
                </a:solidFill>
                <a:effectLst/>
                <a:latin typeface="+mn-lt"/>
                <a:ea typeface="+mn-ea"/>
                <a:cs typeface="+mn-cs"/>
              </a:rPr>
              <a:t>, 2019). A poor product is better for an enormous market than a good product for no market.</a:t>
            </a:r>
          </a:p>
          <a:p>
            <a:r>
              <a:rPr lang="en-IN" sz="1200" kern="1200" dirty="0">
                <a:solidFill>
                  <a:schemeClr val="tx1"/>
                </a:solidFill>
                <a:effectLst/>
                <a:latin typeface="+mn-lt"/>
                <a:ea typeface="+mn-ea"/>
                <a:cs typeface="+mn-cs"/>
              </a:rPr>
              <a:t>Finally, the opportunity for casual marketing is never missed by Bezos. Always have the opportunity to advertise a company or product, but it is crucial to practise the delivery of the product. Instead of selling to the public Bezos has practised pitching.</a:t>
            </a:r>
          </a:p>
        </p:txBody>
      </p:sp>
      <p:sp>
        <p:nvSpPr>
          <p:cNvPr id="4" name="Slide Number Placeholder 3"/>
          <p:cNvSpPr>
            <a:spLocks noGrp="1"/>
          </p:cNvSpPr>
          <p:nvPr>
            <p:ph type="sldNum" sz="quarter" idx="10"/>
          </p:nvPr>
        </p:nvSpPr>
        <p:spPr/>
        <p:txBody>
          <a:bodyPr/>
          <a:lstStyle/>
          <a:p>
            <a:fld id="{DD21F653-4E71-4DD8-9BFA-095CA511E36B}" type="slidenum">
              <a:rPr lang="en-IN" smtClean="0"/>
              <a:t>11</a:t>
            </a:fld>
            <a:endParaRPr lang="en-IN"/>
          </a:p>
        </p:txBody>
      </p:sp>
    </p:spTree>
    <p:extLst>
      <p:ext uri="{BB962C8B-B14F-4D97-AF65-F5344CB8AC3E}">
        <p14:creationId xmlns:p14="http://schemas.microsoft.com/office/powerpoint/2010/main" val="39097347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IN" sz="1200" kern="1200" dirty="0">
                <a:solidFill>
                  <a:schemeClr val="tx1"/>
                </a:solidFill>
                <a:effectLst/>
                <a:latin typeface="+mn-lt"/>
                <a:ea typeface="+mn-ea"/>
                <a:cs typeface="+mn-cs"/>
              </a:rPr>
              <a:t>Management has a wide range of motivating theories that focus on providing an understanding of how a person is motivated or driven at work. Motivating employees is a key to the success of every enterprise. However, humans are essentially diverse, and not everyone responds to a same circumstance or setting in the same way. In addition to understanding the varied features of its personnel, it is crucial for enterprises to comprehend what motivates these specific personalities (</a:t>
            </a:r>
            <a:r>
              <a:rPr lang="en-IN" sz="1200" kern="1200" dirty="0" err="1">
                <a:solidFill>
                  <a:schemeClr val="tx1"/>
                </a:solidFill>
                <a:effectLst/>
                <a:latin typeface="+mn-lt"/>
                <a:ea typeface="+mn-ea"/>
                <a:cs typeface="+mn-cs"/>
              </a:rPr>
              <a:t>Kondalkar</a:t>
            </a:r>
            <a:r>
              <a:rPr lang="en-IN" sz="1200" kern="1200" dirty="0">
                <a:solidFill>
                  <a:schemeClr val="tx1"/>
                </a:solidFill>
                <a:effectLst/>
                <a:latin typeface="+mn-lt"/>
                <a:ea typeface="+mn-ea"/>
                <a:cs typeface="+mn-cs"/>
              </a:rPr>
              <a:t>, 2020). With this information, organisations may adjust their way of motivating or encouraging employees and substantially increase employee engagement and motivation.</a:t>
            </a:r>
          </a:p>
          <a:p>
            <a:pPr fontAlgn="base"/>
            <a:r>
              <a:rPr lang="en-IN" sz="1200" kern="1200" dirty="0">
                <a:solidFill>
                  <a:schemeClr val="tx1"/>
                </a:solidFill>
                <a:effectLst/>
                <a:latin typeface="+mn-lt"/>
                <a:ea typeface="+mn-ea"/>
                <a:cs typeface="+mn-cs"/>
              </a:rPr>
              <a:t>This activity applies to:</a:t>
            </a:r>
          </a:p>
          <a:p>
            <a:pPr fontAlgn="base"/>
            <a:r>
              <a:rPr lang="en-IN" sz="1200" b="1" kern="1200" dirty="0">
                <a:solidFill>
                  <a:schemeClr val="tx1"/>
                </a:solidFill>
                <a:effectLst/>
                <a:latin typeface="+mn-lt"/>
                <a:ea typeface="+mn-ea"/>
                <a:cs typeface="+mn-cs"/>
              </a:rPr>
              <a:t>Maslow's Hierarchy of Needs</a:t>
            </a:r>
            <a:endParaRPr lang="en-IN" sz="1200" kern="1200" dirty="0">
              <a:solidFill>
                <a:schemeClr val="tx1"/>
              </a:solidFill>
              <a:effectLst/>
              <a:latin typeface="+mn-lt"/>
              <a:ea typeface="+mn-ea"/>
              <a:cs typeface="+mn-cs"/>
            </a:endParaRPr>
          </a:p>
          <a:p>
            <a:pPr fontAlgn="base"/>
            <a:r>
              <a:rPr lang="en-IN" sz="1200" kern="1200" dirty="0">
                <a:solidFill>
                  <a:schemeClr val="tx1"/>
                </a:solidFill>
                <a:effectLst/>
                <a:latin typeface="+mn-lt"/>
                <a:ea typeface="+mn-ea"/>
                <a:cs typeface="+mn-cs"/>
              </a:rPr>
              <a:t>Maslow's Hierarchy of Needs Theory is one of the most common theories of job motivation. This theory of motivation created by Abraham H. Maslow argues people have a range of wants and work to meet these needs (Hopper, 2020). Since every demand is met, they go on to the next one.</a:t>
            </a:r>
          </a:p>
          <a:p>
            <a:pPr fontAlgn="base"/>
            <a:r>
              <a:rPr lang="en-IN" sz="1200" kern="1200" dirty="0">
                <a:solidFill>
                  <a:schemeClr val="tx1"/>
                </a:solidFill>
                <a:effectLst/>
                <a:latin typeface="+mn-lt"/>
                <a:ea typeface="+mn-ea"/>
                <a:cs typeface="+mn-cs"/>
              </a:rPr>
              <a:t>Maslow's work motivation hypothesis has five requirements</a:t>
            </a:r>
          </a:p>
          <a:p>
            <a:pPr fontAlgn="base"/>
            <a:r>
              <a:rPr lang="en-IN" sz="1200" kern="1200" dirty="0">
                <a:solidFill>
                  <a:schemeClr val="tx1"/>
                </a:solidFill>
                <a:effectLst/>
                <a:latin typeface="+mn-lt"/>
                <a:ea typeface="+mn-ea"/>
                <a:cs typeface="+mn-cs"/>
              </a:rPr>
              <a:t>Physical: </a:t>
            </a:r>
          </a:p>
          <a:p>
            <a:pPr fontAlgn="base"/>
            <a:r>
              <a:rPr lang="en-IN" sz="1200" kern="1200" dirty="0">
                <a:solidFill>
                  <a:schemeClr val="tx1"/>
                </a:solidFill>
                <a:effectLst/>
                <a:latin typeface="+mn-lt"/>
                <a:ea typeface="+mn-ea"/>
                <a:cs typeface="+mn-cs"/>
              </a:rPr>
              <a:t>The necessities – food, clothing, and shelter – are the lowest need. These requirements are strongly linked to the income of a person.</a:t>
            </a:r>
          </a:p>
          <a:p>
            <a:pPr fontAlgn="base"/>
            <a:r>
              <a:rPr lang="en-IN" sz="1200" kern="1200" dirty="0">
                <a:solidFill>
                  <a:schemeClr val="tx1"/>
                </a:solidFill>
                <a:effectLst/>
                <a:latin typeface="+mn-lt"/>
                <a:ea typeface="+mn-ea"/>
                <a:cs typeface="+mn-cs"/>
              </a:rPr>
              <a:t>Security: </a:t>
            </a:r>
          </a:p>
          <a:p>
            <a:pPr fontAlgn="base"/>
            <a:r>
              <a:rPr lang="en-IN" sz="1200" kern="1200" dirty="0">
                <a:solidFill>
                  <a:schemeClr val="tx1"/>
                </a:solidFill>
                <a:effectLst/>
                <a:latin typeface="+mn-lt"/>
                <a:ea typeface="+mn-ea"/>
                <a:cs typeface="+mn-cs"/>
              </a:rPr>
              <a:t>Feel safe - this might lead to a feeling of employment stability at work and even to a safety at work.</a:t>
            </a:r>
          </a:p>
          <a:p>
            <a:pPr fontAlgn="base"/>
            <a:r>
              <a:rPr lang="en-IN" sz="1200" kern="1200" dirty="0">
                <a:solidFill>
                  <a:schemeClr val="tx1"/>
                </a:solidFill>
                <a:effectLst/>
                <a:latin typeface="+mn-lt"/>
                <a:ea typeface="+mn-ea"/>
                <a:cs typeface="+mn-cs"/>
              </a:rPr>
              <a:t>Social: </a:t>
            </a:r>
          </a:p>
          <a:p>
            <a:pPr fontAlgn="base"/>
            <a:r>
              <a:rPr lang="en-IN" sz="1200" kern="1200" dirty="0">
                <a:solidFill>
                  <a:schemeClr val="tx1"/>
                </a:solidFill>
                <a:effectLst/>
                <a:latin typeface="+mn-lt"/>
                <a:ea typeface="+mn-ea"/>
                <a:cs typeface="+mn-cs"/>
              </a:rPr>
              <a:t>A motive is the urge to be in a group. Humans are a social animal and want to establish groups and to feel like an important part. They are a social animal.</a:t>
            </a:r>
          </a:p>
          <a:p>
            <a:pPr fontAlgn="base"/>
            <a:r>
              <a:rPr lang="en-IN" sz="1200" kern="1200" dirty="0">
                <a:solidFill>
                  <a:schemeClr val="tx1"/>
                </a:solidFill>
                <a:effectLst/>
                <a:latin typeface="+mn-lt"/>
                <a:ea typeface="+mn-ea"/>
                <a:cs typeface="+mn-cs"/>
              </a:rPr>
              <a:t>Ego: </a:t>
            </a:r>
          </a:p>
          <a:p>
            <a:pPr fontAlgn="base"/>
            <a:r>
              <a:rPr lang="en-IN" sz="1200" kern="1200" dirty="0">
                <a:solidFill>
                  <a:schemeClr val="tx1"/>
                </a:solidFill>
                <a:effectLst/>
                <a:latin typeface="+mn-lt"/>
                <a:ea typeface="+mn-ea"/>
                <a:cs typeface="+mn-cs"/>
              </a:rPr>
              <a:t>A significant drive for many is to gain recognition or status. Persons will want to nurture their ego or enhance their self-esteem through good work.</a:t>
            </a:r>
          </a:p>
          <a:p>
            <a:pPr fontAlgn="base"/>
            <a:r>
              <a:rPr lang="en-IN" sz="1200" kern="1200" dirty="0">
                <a:solidFill>
                  <a:schemeClr val="tx1"/>
                </a:solidFill>
                <a:effectLst/>
                <a:latin typeface="+mn-lt"/>
                <a:ea typeface="+mn-ea"/>
                <a:cs typeface="+mn-cs"/>
              </a:rPr>
              <a:t>Self-actualisation: </a:t>
            </a:r>
          </a:p>
          <a:p>
            <a:pPr fontAlgn="base"/>
            <a:r>
              <a:rPr lang="en-IN" sz="1200" kern="1200" dirty="0">
                <a:solidFill>
                  <a:schemeClr val="tx1"/>
                </a:solidFill>
                <a:effectLst/>
                <a:latin typeface="+mn-lt"/>
                <a:ea typeface="+mn-ea"/>
                <a:cs typeface="+mn-cs"/>
              </a:rPr>
              <a:t>When a person has selected the rest of their requirements, he/she moves into a stage when he/she is creative.</a:t>
            </a:r>
          </a:p>
          <a:p>
            <a:endParaRPr lang="en-IN" dirty="0"/>
          </a:p>
        </p:txBody>
      </p:sp>
      <p:sp>
        <p:nvSpPr>
          <p:cNvPr id="4" name="Slide Number Placeholder 3"/>
          <p:cNvSpPr>
            <a:spLocks noGrp="1"/>
          </p:cNvSpPr>
          <p:nvPr>
            <p:ph type="sldNum" sz="quarter" idx="10"/>
          </p:nvPr>
        </p:nvSpPr>
        <p:spPr/>
        <p:txBody>
          <a:bodyPr/>
          <a:lstStyle/>
          <a:p>
            <a:fld id="{DD21F653-4E71-4DD8-9BFA-095CA511E36B}" type="slidenum">
              <a:rPr lang="en-IN" smtClean="0"/>
              <a:t>12</a:t>
            </a:fld>
            <a:endParaRPr lang="en-IN"/>
          </a:p>
        </p:txBody>
      </p:sp>
    </p:spTree>
    <p:extLst>
      <p:ext uri="{BB962C8B-B14F-4D97-AF65-F5344CB8AC3E}">
        <p14:creationId xmlns:p14="http://schemas.microsoft.com/office/powerpoint/2010/main" val="21681844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200" dirty="0">
                <a:solidFill>
                  <a:schemeClr val="tx1"/>
                </a:solidFill>
                <a:effectLst/>
                <a:latin typeface="+mn-lt"/>
                <a:ea typeface="+mn-ea"/>
                <a:cs typeface="+mn-cs"/>
              </a:rPr>
              <a:t>For most major firms today, the process of motivation for employees is of major importance and Amazon is no exception. Amazon is proud of the motivational factors used to build and enhance employee morality.</a:t>
            </a:r>
          </a:p>
          <a:p>
            <a:r>
              <a:rPr lang="en-IN" sz="1200" kern="1200" dirty="0">
                <a:solidFill>
                  <a:schemeClr val="tx1"/>
                </a:solidFill>
                <a:effectLst/>
                <a:latin typeface="+mn-lt"/>
                <a:ea typeface="+mn-ea"/>
                <a:cs typeface="+mn-cs"/>
              </a:rPr>
              <a:t>this activity applies to:</a:t>
            </a:r>
          </a:p>
          <a:p>
            <a:pPr fontAlgn="base"/>
            <a:r>
              <a:rPr lang="en-IN" sz="1200" b="1" kern="1200" dirty="0">
                <a:solidFill>
                  <a:schemeClr val="tx1"/>
                </a:solidFill>
                <a:effectLst/>
                <a:latin typeface="+mn-lt"/>
                <a:ea typeface="+mn-ea"/>
                <a:cs typeface="+mn-cs"/>
              </a:rPr>
              <a:t>McClelland's Three Needs Theory</a:t>
            </a:r>
            <a:endParaRPr lang="en-IN" sz="1200" kern="1200" dirty="0">
              <a:solidFill>
                <a:schemeClr val="tx1"/>
              </a:solidFill>
              <a:effectLst/>
              <a:latin typeface="+mn-lt"/>
              <a:ea typeface="+mn-ea"/>
              <a:cs typeface="+mn-cs"/>
            </a:endParaRPr>
          </a:p>
          <a:p>
            <a:pPr fontAlgn="base"/>
            <a:r>
              <a:rPr lang="en-IN" sz="1200" kern="1200" dirty="0">
                <a:solidFill>
                  <a:schemeClr val="tx1"/>
                </a:solidFill>
                <a:effectLst/>
                <a:latin typeface="+mn-lt"/>
                <a:ea typeface="+mn-ea"/>
                <a:cs typeface="+mn-cs"/>
              </a:rPr>
              <a:t>The theory of managerial motivation of David McClelland states that each individual has three fundamental needs: power, performance or membership. McClelland believes in this theory of employee motivation that a particular requirement will have an important effect upon the behaviour of a person (KHURANA and JOSHI, 2017).</a:t>
            </a:r>
          </a:p>
          <a:p>
            <a:pPr fontAlgn="base"/>
            <a:r>
              <a:rPr lang="en-IN" sz="1200" kern="1200" dirty="0">
                <a:solidFill>
                  <a:schemeClr val="tx1"/>
                </a:solidFill>
                <a:effectLst/>
                <a:latin typeface="+mn-lt"/>
                <a:ea typeface="+mn-ea"/>
                <a:cs typeface="+mn-cs"/>
              </a:rPr>
              <a:t>Power requirement: </a:t>
            </a:r>
          </a:p>
          <a:p>
            <a:pPr fontAlgn="base"/>
            <a:r>
              <a:rPr lang="en-IN" sz="1200" kern="1200" dirty="0">
                <a:solidFill>
                  <a:schemeClr val="tx1"/>
                </a:solidFill>
                <a:effectLst/>
                <a:latin typeface="+mn-lt"/>
                <a:ea typeface="+mn-ea"/>
                <a:cs typeface="+mn-cs"/>
              </a:rPr>
              <a:t>This person is driven by a power or control position. Typically they are powerful and autonomous leaders.</a:t>
            </a:r>
          </a:p>
          <a:p>
            <a:pPr fontAlgn="base"/>
            <a:r>
              <a:rPr lang="en-IN" sz="1200" kern="1200" dirty="0">
                <a:solidFill>
                  <a:schemeClr val="tx1"/>
                </a:solidFill>
                <a:effectLst/>
                <a:latin typeface="+mn-lt"/>
                <a:ea typeface="+mn-ea"/>
                <a:cs typeface="+mn-cs"/>
              </a:rPr>
              <a:t>Achievement requirement: </a:t>
            </a:r>
          </a:p>
          <a:p>
            <a:pPr fontAlgn="base"/>
            <a:r>
              <a:rPr lang="en-IN" sz="1200" kern="1200" dirty="0">
                <a:solidFill>
                  <a:schemeClr val="tx1"/>
                </a:solidFill>
                <a:effectLst/>
                <a:latin typeface="+mn-lt"/>
                <a:ea typeface="+mn-ea"/>
                <a:cs typeface="+mn-cs"/>
              </a:rPr>
              <a:t>This person is driven by achievement or goals. They thrive in difficult conditions and usually strive for and work to achieve their objectives.</a:t>
            </a:r>
          </a:p>
          <a:p>
            <a:pPr fontAlgn="base"/>
            <a:r>
              <a:rPr lang="en-IN" sz="1200" kern="1200" dirty="0">
                <a:solidFill>
                  <a:schemeClr val="tx1"/>
                </a:solidFill>
                <a:effectLst/>
                <a:latin typeface="+mn-lt"/>
                <a:ea typeface="+mn-ea"/>
                <a:cs typeface="+mn-cs"/>
              </a:rPr>
              <a:t>Affiliation requirement: </a:t>
            </a:r>
          </a:p>
          <a:p>
            <a:pPr fontAlgn="base"/>
            <a:r>
              <a:rPr lang="en-IN" sz="1200" kern="1200" dirty="0">
                <a:solidFill>
                  <a:schemeClr val="tx1"/>
                </a:solidFill>
                <a:effectLst/>
                <a:latin typeface="+mn-lt"/>
                <a:ea typeface="+mn-ea"/>
                <a:cs typeface="+mn-cs"/>
              </a:rPr>
              <a:t>This individual is at home in a group or collaborative setting. They work well together and seek social interactions.</a:t>
            </a:r>
          </a:p>
        </p:txBody>
      </p:sp>
      <p:sp>
        <p:nvSpPr>
          <p:cNvPr id="4" name="Slide Number Placeholder 3"/>
          <p:cNvSpPr>
            <a:spLocks noGrp="1"/>
          </p:cNvSpPr>
          <p:nvPr>
            <p:ph type="sldNum" sz="quarter" idx="10"/>
          </p:nvPr>
        </p:nvSpPr>
        <p:spPr/>
        <p:txBody>
          <a:bodyPr/>
          <a:lstStyle/>
          <a:p>
            <a:fld id="{DD21F653-4E71-4DD8-9BFA-095CA511E36B}" type="slidenum">
              <a:rPr lang="en-IN" smtClean="0"/>
              <a:t>13</a:t>
            </a:fld>
            <a:endParaRPr lang="en-IN"/>
          </a:p>
        </p:txBody>
      </p:sp>
    </p:spTree>
    <p:extLst>
      <p:ext uri="{BB962C8B-B14F-4D97-AF65-F5344CB8AC3E}">
        <p14:creationId xmlns:p14="http://schemas.microsoft.com/office/powerpoint/2010/main" val="35945539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200" dirty="0">
                <a:solidFill>
                  <a:schemeClr val="tx1"/>
                </a:solidFill>
                <a:effectLst/>
                <a:latin typeface="+mn-lt"/>
                <a:ea typeface="+mn-ea"/>
                <a:cs typeface="+mn-cs"/>
              </a:rPr>
              <a:t>Amazon is an exciting workplace and managers must discover unique ways to keep their staff motivated to their maximum extent. In order to boost the performance and productivity of every firm, motivation is quite crucial (</a:t>
            </a:r>
            <a:r>
              <a:rPr lang="en-IN" sz="1200" kern="1200" dirty="0" err="1">
                <a:solidFill>
                  <a:schemeClr val="tx1"/>
                </a:solidFill>
                <a:effectLst/>
                <a:latin typeface="+mn-lt"/>
                <a:ea typeface="+mn-ea"/>
                <a:cs typeface="+mn-cs"/>
              </a:rPr>
              <a:t>Gradinaru</a:t>
            </a:r>
            <a:r>
              <a:rPr lang="en-IN" sz="1200" i="1" kern="1200" dirty="0">
                <a:solidFill>
                  <a:schemeClr val="tx1"/>
                </a:solidFill>
                <a:effectLst/>
                <a:latin typeface="+mn-lt"/>
                <a:ea typeface="+mn-ea"/>
                <a:cs typeface="+mn-cs"/>
              </a:rPr>
              <a:t> et al. </a:t>
            </a:r>
            <a:r>
              <a:rPr lang="en-IN" sz="1200" kern="1200" dirty="0">
                <a:solidFill>
                  <a:schemeClr val="tx1"/>
                </a:solidFill>
                <a:effectLst/>
                <a:latin typeface="+mn-lt"/>
                <a:ea typeface="+mn-ea"/>
                <a:cs typeface="+mn-cs"/>
              </a:rPr>
              <a:t>2020). This is because every time an organisation considers a work of great significance and value for the survival of it, it acts with a high degree of commitment and excitement.</a:t>
            </a:r>
          </a:p>
          <a:p>
            <a:r>
              <a:rPr lang="en-IN" sz="1200" kern="1200" dirty="0">
                <a:solidFill>
                  <a:schemeClr val="tx1"/>
                </a:solidFill>
                <a:effectLst/>
                <a:latin typeface="+mn-lt"/>
                <a:ea typeface="+mn-ea"/>
                <a:cs typeface="+mn-cs"/>
              </a:rPr>
              <a:t>This activity applies to:</a:t>
            </a:r>
          </a:p>
          <a:p>
            <a:pPr fontAlgn="base"/>
            <a:r>
              <a:rPr lang="en-IN" sz="1200" b="1" kern="1200" dirty="0">
                <a:solidFill>
                  <a:schemeClr val="tx1"/>
                </a:solidFill>
                <a:effectLst/>
                <a:latin typeface="+mn-lt"/>
                <a:ea typeface="+mn-ea"/>
                <a:cs typeface="+mn-cs"/>
              </a:rPr>
              <a:t>Herzberg's Motivation Theory</a:t>
            </a:r>
            <a:endParaRPr lang="en-IN" sz="1200" kern="1200" dirty="0">
              <a:solidFill>
                <a:schemeClr val="tx1"/>
              </a:solidFill>
              <a:effectLst/>
              <a:latin typeface="+mn-lt"/>
              <a:ea typeface="+mn-ea"/>
              <a:cs typeface="+mn-cs"/>
            </a:endParaRPr>
          </a:p>
          <a:p>
            <a:pPr fontAlgn="base"/>
            <a:r>
              <a:rPr lang="en-IN" sz="1200" kern="1200" dirty="0">
                <a:solidFill>
                  <a:schemeClr val="tx1"/>
                </a:solidFill>
                <a:effectLst/>
                <a:latin typeface="+mn-lt"/>
                <a:ea typeface="+mn-ea"/>
                <a:cs typeface="+mn-cs"/>
              </a:rPr>
              <a:t>The Motivation Theory of Herzberg is also known as the two-factor theory or health explanation, which is a supplementary theory of motivation for employees. It claims that people have cleanliness and motivation in two kinds of employment demands. Hygiene refers to a work environment for a person, encompassing working circumstances, pay and connections, while incentives encourage individuals to work harder — work acknowledgement, development and accomplishment (</a:t>
            </a:r>
            <a:r>
              <a:rPr lang="en-IN" sz="1200" kern="1200" dirty="0" err="1">
                <a:solidFill>
                  <a:schemeClr val="tx1"/>
                </a:solidFill>
                <a:effectLst/>
                <a:latin typeface="+mn-lt"/>
                <a:ea typeface="+mn-ea"/>
                <a:cs typeface="+mn-cs"/>
              </a:rPr>
              <a:t>Alshmemri</a:t>
            </a:r>
            <a:r>
              <a:rPr lang="en-IN" sz="1200" i="1" kern="1200" dirty="0">
                <a:solidFill>
                  <a:schemeClr val="tx1"/>
                </a:solidFill>
                <a:effectLst/>
                <a:latin typeface="+mn-lt"/>
                <a:ea typeface="+mn-ea"/>
                <a:cs typeface="+mn-cs"/>
              </a:rPr>
              <a:t> et al. </a:t>
            </a:r>
            <a:r>
              <a:rPr lang="en-IN" sz="1200" kern="1200" dirty="0">
                <a:solidFill>
                  <a:schemeClr val="tx1"/>
                </a:solidFill>
                <a:effectLst/>
                <a:latin typeface="+mn-lt"/>
                <a:ea typeface="+mn-ea"/>
                <a:cs typeface="+mn-cs"/>
              </a:rPr>
              <a:t>2017).</a:t>
            </a:r>
          </a:p>
          <a:p>
            <a:pPr fontAlgn="base"/>
            <a:r>
              <a:rPr lang="en-IN" sz="1200" kern="1200" dirty="0">
                <a:solidFill>
                  <a:schemeClr val="tx1"/>
                </a:solidFill>
                <a:effectLst/>
                <a:latin typeface="+mn-lt"/>
                <a:ea typeface="+mn-ea"/>
                <a:cs typeface="+mn-cs"/>
              </a:rPr>
              <a:t>Herzberg says that if people are not satisfied at work, then it is because they feel satisfied or motivated and if they are pleased at work.</a:t>
            </a:r>
          </a:p>
        </p:txBody>
      </p:sp>
      <p:sp>
        <p:nvSpPr>
          <p:cNvPr id="4" name="Slide Number Placeholder 3"/>
          <p:cNvSpPr>
            <a:spLocks noGrp="1"/>
          </p:cNvSpPr>
          <p:nvPr>
            <p:ph type="sldNum" sz="quarter" idx="10"/>
          </p:nvPr>
        </p:nvSpPr>
        <p:spPr/>
        <p:txBody>
          <a:bodyPr/>
          <a:lstStyle/>
          <a:p>
            <a:fld id="{DD21F653-4E71-4DD8-9BFA-095CA511E36B}" type="slidenum">
              <a:rPr lang="en-IN" smtClean="0"/>
              <a:t>14</a:t>
            </a:fld>
            <a:endParaRPr lang="en-IN"/>
          </a:p>
        </p:txBody>
      </p:sp>
    </p:spTree>
    <p:extLst>
      <p:ext uri="{BB962C8B-B14F-4D97-AF65-F5344CB8AC3E}">
        <p14:creationId xmlns:p14="http://schemas.microsoft.com/office/powerpoint/2010/main" val="8355076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DD21F653-4E71-4DD8-9BFA-095CA511E36B}" type="slidenum">
              <a:rPr lang="en-IN" smtClean="0"/>
              <a:t>15</a:t>
            </a:fld>
            <a:endParaRPr lang="en-IN"/>
          </a:p>
        </p:txBody>
      </p:sp>
    </p:spTree>
    <p:extLst>
      <p:ext uri="{BB962C8B-B14F-4D97-AF65-F5344CB8AC3E}">
        <p14:creationId xmlns:p14="http://schemas.microsoft.com/office/powerpoint/2010/main" val="26424250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DD21F653-4E71-4DD8-9BFA-095CA511E36B}" type="slidenum">
              <a:rPr lang="en-IN" smtClean="0"/>
              <a:t>16</a:t>
            </a:fld>
            <a:endParaRPr lang="en-IN"/>
          </a:p>
        </p:txBody>
      </p:sp>
    </p:spTree>
    <p:extLst>
      <p:ext uri="{BB962C8B-B14F-4D97-AF65-F5344CB8AC3E}">
        <p14:creationId xmlns:p14="http://schemas.microsoft.com/office/powerpoint/2010/main" val="38797750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DD21F653-4E71-4DD8-9BFA-095CA511E36B}" type="slidenum">
              <a:rPr lang="en-IN" smtClean="0"/>
              <a:t>17</a:t>
            </a:fld>
            <a:endParaRPr lang="en-IN"/>
          </a:p>
        </p:txBody>
      </p:sp>
    </p:spTree>
    <p:extLst>
      <p:ext uri="{BB962C8B-B14F-4D97-AF65-F5344CB8AC3E}">
        <p14:creationId xmlns:p14="http://schemas.microsoft.com/office/powerpoint/2010/main" val="37356731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DD21F653-4E71-4DD8-9BFA-095CA511E36B}" type="slidenum">
              <a:rPr lang="en-IN" smtClean="0"/>
              <a:t>18</a:t>
            </a:fld>
            <a:endParaRPr lang="en-IN"/>
          </a:p>
        </p:txBody>
      </p:sp>
    </p:spTree>
    <p:extLst>
      <p:ext uri="{BB962C8B-B14F-4D97-AF65-F5344CB8AC3E}">
        <p14:creationId xmlns:p14="http://schemas.microsoft.com/office/powerpoint/2010/main" val="23299491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b="1" kern="1200" dirty="0">
                <a:solidFill>
                  <a:schemeClr val="tx1"/>
                </a:solidFill>
                <a:effectLst/>
                <a:latin typeface="+mn-lt"/>
                <a:ea typeface="+mn-ea"/>
                <a:cs typeface="+mn-cs"/>
              </a:rPr>
              <a:t>Intrinsic Motivation used by Jeff Bezos</a:t>
            </a:r>
            <a:endParaRPr lang="en-IN" sz="1200" kern="1200" dirty="0">
              <a:solidFill>
                <a:schemeClr val="tx1"/>
              </a:solidFill>
              <a:effectLst/>
              <a:latin typeface="+mn-lt"/>
              <a:ea typeface="+mn-ea"/>
              <a:cs typeface="+mn-cs"/>
            </a:endParaRPr>
          </a:p>
          <a:p>
            <a:pPr fontAlgn="base"/>
            <a:r>
              <a:rPr lang="en-IN" sz="1200" kern="1200" dirty="0">
                <a:solidFill>
                  <a:schemeClr val="tx1"/>
                </a:solidFill>
                <a:effectLst/>
                <a:latin typeface="+mn-lt"/>
                <a:ea typeface="+mn-ea"/>
                <a:cs typeface="+mn-cs"/>
              </a:rPr>
              <a:t>Intrinsic motivators are psychologically more psychological than external ones. Intrinsic motivations are frequently tied to a deep sense of personal achievement to which employees might greatly benefit (Ryan and </a:t>
            </a:r>
            <a:r>
              <a:rPr lang="en-IN" sz="1200" kern="1200" dirty="0" err="1">
                <a:solidFill>
                  <a:schemeClr val="tx1"/>
                </a:solidFill>
                <a:effectLst/>
                <a:latin typeface="+mn-lt"/>
                <a:ea typeface="+mn-ea"/>
                <a:cs typeface="+mn-cs"/>
              </a:rPr>
              <a:t>Deci</a:t>
            </a:r>
            <a:r>
              <a:rPr lang="en-IN" sz="1200" kern="1200" dirty="0">
                <a:solidFill>
                  <a:schemeClr val="tx1"/>
                </a:solidFill>
                <a:effectLst/>
                <a:latin typeface="+mn-lt"/>
                <a:ea typeface="+mn-ea"/>
                <a:cs typeface="+mn-cs"/>
              </a:rPr>
              <a:t>, 2020). In fact, some experts argue the only motivation that leads to genuine accomplishment is intrinsic motivation. When these specialists debate, they are more likely to work well and be promoted, when employees are motivated intrinsically.</a:t>
            </a:r>
          </a:p>
          <a:p>
            <a:pPr fontAlgn="base"/>
            <a:r>
              <a:rPr lang="en-IN" sz="1200" kern="1200" dirty="0">
                <a:solidFill>
                  <a:schemeClr val="tx1"/>
                </a:solidFill>
                <a:effectLst/>
                <a:latin typeface="+mn-lt"/>
                <a:ea typeface="+mn-ea"/>
                <a:cs typeface="+mn-cs"/>
              </a:rPr>
              <a:t>There can be intrinsic motivation from a number of sources, including the desire to satisfy a management, to better a certain competence or to promote the mission of the firm (</a:t>
            </a:r>
            <a:r>
              <a:rPr lang="en-IN" sz="1200" kern="1200" dirty="0" err="1">
                <a:solidFill>
                  <a:schemeClr val="tx1"/>
                </a:solidFill>
                <a:effectLst/>
                <a:latin typeface="+mn-lt"/>
                <a:ea typeface="+mn-ea"/>
                <a:cs typeface="+mn-cs"/>
              </a:rPr>
              <a:t>Batova</a:t>
            </a:r>
            <a:r>
              <a:rPr lang="en-IN" sz="1200" kern="1200" dirty="0">
                <a:solidFill>
                  <a:schemeClr val="tx1"/>
                </a:solidFill>
                <a:effectLst/>
                <a:latin typeface="+mn-lt"/>
                <a:ea typeface="+mn-ea"/>
                <a:cs typeface="+mn-cs"/>
              </a:rPr>
              <a:t>, 2018). Motivation is the reason for the successful management of performance because of personal development goals.</a:t>
            </a:r>
          </a:p>
          <a:p>
            <a:r>
              <a:rPr lang="en-IN" sz="1200" kern="1200" dirty="0">
                <a:solidFill>
                  <a:schemeClr val="tx1"/>
                </a:solidFill>
                <a:effectLst/>
                <a:latin typeface="+mn-lt"/>
                <a:ea typeface="+mn-ea"/>
                <a:cs typeface="+mn-cs"/>
              </a:rPr>
              <a:t>Working at Amazon is particularly engaging when people work and are rewarded for outstanding opportunities. Intensified responsibility and a chance to buy equities as prize are rewarding performance. The enterprise is genuinely oriented to customers and continuous efforts in all facets of its operations towards enhanced customer experience (</a:t>
            </a:r>
            <a:r>
              <a:rPr lang="en-IN" sz="1200" kern="1200" dirty="0" err="1">
                <a:solidFill>
                  <a:schemeClr val="tx1"/>
                </a:solidFill>
                <a:effectLst/>
                <a:latin typeface="+mn-lt"/>
                <a:ea typeface="+mn-ea"/>
                <a:cs typeface="+mn-cs"/>
              </a:rPr>
              <a:t>Rossman</a:t>
            </a:r>
            <a:r>
              <a:rPr lang="en-IN" sz="1200" kern="1200" dirty="0">
                <a:solidFill>
                  <a:schemeClr val="tx1"/>
                </a:solidFill>
                <a:effectLst/>
                <a:latin typeface="+mn-lt"/>
                <a:ea typeface="+mn-ea"/>
                <a:cs typeface="+mn-cs"/>
              </a:rPr>
              <a:t>, 2017). Amazon employees are motivated by different elements, such as the atmosphere, development opportunities, career progression and money, all of which combine to motivate employees (</a:t>
            </a:r>
            <a:r>
              <a:rPr lang="en-IN" sz="1200" kern="1200" dirty="0" err="1">
                <a:solidFill>
                  <a:schemeClr val="tx1"/>
                </a:solidFill>
                <a:effectLst/>
                <a:latin typeface="+mn-lt"/>
                <a:ea typeface="+mn-ea"/>
                <a:cs typeface="+mn-cs"/>
              </a:rPr>
              <a:t>Sudha</a:t>
            </a:r>
            <a:r>
              <a:rPr lang="en-IN" sz="1200" kern="1200" dirty="0">
                <a:solidFill>
                  <a:schemeClr val="tx1"/>
                </a:solidFill>
                <a:effectLst/>
                <a:latin typeface="+mn-lt"/>
                <a:ea typeface="+mn-ea"/>
                <a:cs typeface="+mn-cs"/>
              </a:rPr>
              <a:t> and </a:t>
            </a:r>
            <a:r>
              <a:rPr lang="en-IN" sz="1200" kern="1200" dirty="0" err="1">
                <a:solidFill>
                  <a:schemeClr val="tx1"/>
                </a:solidFill>
                <a:effectLst/>
                <a:latin typeface="+mn-lt"/>
                <a:ea typeface="+mn-ea"/>
                <a:cs typeface="+mn-cs"/>
              </a:rPr>
              <a:t>Shahnawaz</a:t>
            </a:r>
            <a:r>
              <a:rPr lang="en-IN" sz="1200" kern="1200" dirty="0">
                <a:solidFill>
                  <a:schemeClr val="tx1"/>
                </a:solidFill>
                <a:effectLst/>
                <a:latin typeface="+mn-lt"/>
                <a:ea typeface="+mn-ea"/>
                <a:cs typeface="+mn-cs"/>
              </a:rPr>
              <a:t>, 2020). Management therefore needs to build the mood amongst employees and be concerned with the execution of their task.</a:t>
            </a:r>
          </a:p>
        </p:txBody>
      </p:sp>
      <p:sp>
        <p:nvSpPr>
          <p:cNvPr id="4" name="Slide Number Placeholder 3"/>
          <p:cNvSpPr>
            <a:spLocks noGrp="1"/>
          </p:cNvSpPr>
          <p:nvPr>
            <p:ph type="sldNum" sz="quarter" idx="10"/>
          </p:nvPr>
        </p:nvSpPr>
        <p:spPr/>
        <p:txBody>
          <a:bodyPr/>
          <a:lstStyle/>
          <a:p>
            <a:fld id="{DD21F653-4E71-4DD8-9BFA-095CA511E36B}" type="slidenum">
              <a:rPr lang="en-IN" smtClean="0"/>
              <a:t>19</a:t>
            </a:fld>
            <a:endParaRPr lang="en-IN"/>
          </a:p>
        </p:txBody>
      </p:sp>
    </p:spTree>
    <p:extLst>
      <p:ext uri="{BB962C8B-B14F-4D97-AF65-F5344CB8AC3E}">
        <p14:creationId xmlns:p14="http://schemas.microsoft.com/office/powerpoint/2010/main" val="31483988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b="1" kern="1200" dirty="0">
                <a:solidFill>
                  <a:schemeClr val="tx1"/>
                </a:solidFill>
                <a:effectLst/>
                <a:latin typeface="+mn-lt"/>
                <a:ea typeface="+mn-ea"/>
                <a:cs typeface="+mn-cs"/>
              </a:rPr>
              <a:t>Extrinsic Motivation used by Jeff Bezos</a:t>
            </a:r>
            <a:endParaRPr lang="en-IN" sz="1200" kern="1200" dirty="0">
              <a:solidFill>
                <a:schemeClr val="tx1"/>
              </a:solidFill>
              <a:effectLst/>
              <a:latin typeface="+mn-lt"/>
              <a:ea typeface="+mn-ea"/>
              <a:cs typeface="+mn-cs"/>
            </a:endParaRPr>
          </a:p>
          <a:p>
            <a:pPr fontAlgn="base"/>
            <a:r>
              <a:rPr lang="en-IN" sz="1200" kern="1200" dirty="0">
                <a:solidFill>
                  <a:schemeClr val="tx1"/>
                </a:solidFill>
                <a:effectLst/>
                <a:latin typeface="+mn-lt"/>
                <a:ea typeface="+mn-ea"/>
                <a:cs typeface="+mn-cs"/>
              </a:rPr>
              <a:t>Motivation from outside is easy to grasp. Indeed, firms have long tried to extrinsically encourage their staff.</a:t>
            </a:r>
          </a:p>
          <a:p>
            <a:pPr fontAlgn="base"/>
            <a:r>
              <a:rPr lang="en-IN" sz="1200" kern="1200" dirty="0">
                <a:solidFill>
                  <a:schemeClr val="tx1"/>
                </a:solidFill>
                <a:effectLst/>
                <a:latin typeface="+mn-lt"/>
                <a:ea typeface="+mn-ea"/>
                <a:cs typeface="+mn-cs"/>
              </a:rPr>
              <a:t>Motivation that arises from the external world is the external motivation. Extrinsic motivators tend to be tangible or financial. They usually take the shape of an additional income, a bonus, an enterprise automobile or a promotion. As one may say, these incentives are outside of the task itself (Ryan and </a:t>
            </a:r>
            <a:r>
              <a:rPr lang="en-IN" sz="1200" kern="1200" dirty="0" err="1">
                <a:solidFill>
                  <a:schemeClr val="tx1"/>
                </a:solidFill>
                <a:effectLst/>
                <a:latin typeface="+mn-lt"/>
                <a:ea typeface="+mn-ea"/>
                <a:cs typeface="+mn-cs"/>
              </a:rPr>
              <a:t>Deci</a:t>
            </a:r>
            <a:r>
              <a:rPr lang="en-IN" sz="1200" kern="1200" dirty="0">
                <a:solidFill>
                  <a:schemeClr val="tx1"/>
                </a:solidFill>
                <a:effectLst/>
                <a:latin typeface="+mn-lt"/>
                <a:ea typeface="+mn-ea"/>
                <a:cs typeface="+mn-cs"/>
              </a:rPr>
              <a:t>, 2020). It should also be noted that someone else, such as the managing director of the employee, usually determines the form of a foreign award.</a:t>
            </a:r>
          </a:p>
          <a:p>
            <a:pPr fontAlgn="base"/>
            <a:r>
              <a:rPr lang="en-IN" sz="1200" kern="1200" dirty="0">
                <a:solidFill>
                  <a:schemeClr val="tx1"/>
                </a:solidFill>
                <a:effectLst/>
                <a:latin typeface="+mn-lt"/>
                <a:ea typeface="+mn-ea"/>
                <a:cs typeface="+mn-cs"/>
              </a:rPr>
              <a:t>Essentially, persons with a foreign motivation mainly do activities to earn a reward. According to this rationale, an employee has a particular sense of satisfaction or wants to make the company prosper (</a:t>
            </a:r>
            <a:r>
              <a:rPr lang="en-IN" sz="1200" kern="1200" dirty="0" err="1">
                <a:solidFill>
                  <a:schemeClr val="tx1"/>
                </a:solidFill>
                <a:effectLst/>
                <a:latin typeface="+mn-lt"/>
                <a:ea typeface="+mn-ea"/>
                <a:cs typeface="+mn-cs"/>
              </a:rPr>
              <a:t>Gopalan</a:t>
            </a:r>
            <a:r>
              <a:rPr lang="en-IN" sz="1200" i="1" kern="1200" dirty="0">
                <a:solidFill>
                  <a:schemeClr val="tx1"/>
                </a:solidFill>
                <a:effectLst/>
                <a:latin typeface="+mn-lt"/>
                <a:ea typeface="+mn-ea"/>
                <a:cs typeface="+mn-cs"/>
              </a:rPr>
              <a:t> et al. </a:t>
            </a:r>
            <a:r>
              <a:rPr lang="en-IN" sz="1200" kern="1200" dirty="0">
                <a:solidFill>
                  <a:schemeClr val="tx1"/>
                </a:solidFill>
                <a:effectLst/>
                <a:latin typeface="+mn-lt"/>
                <a:ea typeface="+mn-ea"/>
                <a:cs typeface="+mn-cs"/>
              </a:rPr>
              <a:t>2017). They do better to obtain substantial reimbursement for their efforts.</a:t>
            </a:r>
          </a:p>
          <a:p>
            <a:pPr fontAlgn="base"/>
            <a:r>
              <a:rPr lang="en-IN" sz="1200" kern="1200" dirty="0">
                <a:solidFill>
                  <a:schemeClr val="tx1"/>
                </a:solidFill>
                <a:effectLst/>
                <a:latin typeface="+mn-lt"/>
                <a:ea typeface="+mn-ea"/>
                <a:cs typeface="+mn-cs"/>
              </a:rPr>
              <a:t>Recently, extrinsic rewards were revealed to be less motivating than formerly thought. Extrinsic drivers might be counter-productive in terms of inventiveness of employees.</a:t>
            </a:r>
            <a:r>
              <a:rPr lang="en-IN" sz="1200" b="1" kern="1200" dirty="0">
                <a:solidFill>
                  <a:schemeClr val="tx1"/>
                </a:solidFill>
                <a:effectLst/>
                <a:latin typeface="+mn-lt"/>
                <a:ea typeface="+mn-ea"/>
                <a:cs typeface="+mn-cs"/>
              </a:rPr>
              <a:t> </a:t>
            </a:r>
            <a:r>
              <a:rPr lang="en-IN" sz="1200" kern="1200" dirty="0">
                <a:solidFill>
                  <a:schemeClr val="tx1"/>
                </a:solidFill>
                <a:effectLst/>
                <a:latin typeface="+mn-lt"/>
                <a:ea typeface="+mn-ea"/>
                <a:cs typeface="+mn-cs"/>
              </a:rPr>
              <a:t>In Amazon's money, their employees are very encouraged. Amazon realised it's not a significant inducement, especially if someone has earned it. But employees' "hope for money" is a major motivator for employees to continue. Motivation is like a giant carrot that grows to every employee. When an individual realises the visibility of his future compensation today, it becomes an incentive. Employees feel driven to work hard for the future (</a:t>
            </a:r>
            <a:r>
              <a:rPr lang="en-IN" sz="1200" kern="1200" dirty="0" err="1">
                <a:solidFill>
                  <a:schemeClr val="tx1"/>
                </a:solidFill>
                <a:effectLst/>
                <a:latin typeface="+mn-lt"/>
                <a:ea typeface="+mn-ea"/>
                <a:cs typeface="+mn-cs"/>
              </a:rPr>
              <a:t>Burfeind</a:t>
            </a:r>
            <a:r>
              <a:rPr lang="en-IN" sz="1200" kern="1200" dirty="0">
                <a:solidFill>
                  <a:schemeClr val="tx1"/>
                </a:solidFill>
                <a:effectLst/>
                <a:latin typeface="+mn-lt"/>
                <a:ea typeface="+mn-ea"/>
                <a:cs typeface="+mn-cs"/>
              </a:rPr>
              <a:t>, 2019). Amazon employs additional ways in which its employees are motivated such as learning, growth and work.</a:t>
            </a:r>
          </a:p>
          <a:p>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D21F653-4E71-4DD8-9BFA-095CA511E36B}" type="slidenum">
              <a:rPr lang="en-IN" smtClean="0"/>
              <a:t>20</a:t>
            </a:fld>
            <a:endParaRPr lang="en-IN"/>
          </a:p>
        </p:txBody>
      </p:sp>
    </p:spTree>
    <p:extLst>
      <p:ext uri="{BB962C8B-B14F-4D97-AF65-F5344CB8AC3E}">
        <p14:creationId xmlns:p14="http://schemas.microsoft.com/office/powerpoint/2010/main" val="1213246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b="1" kern="1200" dirty="0">
                <a:solidFill>
                  <a:schemeClr val="tx1"/>
                </a:solidFill>
                <a:effectLst/>
                <a:latin typeface="+mn-lt"/>
                <a:ea typeface="+mn-ea"/>
                <a:cs typeface="+mn-cs"/>
              </a:rPr>
              <a:t>How extrinsic and intrinsic motivation can be used:</a:t>
            </a:r>
          </a:p>
          <a:p>
            <a:r>
              <a:rPr lang="en-IN" sz="1200" b="1" kern="1200" dirty="0">
                <a:solidFill>
                  <a:schemeClr val="tx1"/>
                </a:solidFill>
                <a:effectLst/>
                <a:latin typeface="+mn-lt"/>
                <a:ea typeface="+mn-ea"/>
                <a:cs typeface="+mn-cs"/>
              </a:rPr>
              <a:t>Ways to use intrinsic motivation in workplaces:</a:t>
            </a:r>
            <a:endParaRPr lang="en-IN" sz="1200" kern="1200" dirty="0">
              <a:solidFill>
                <a:schemeClr val="tx1"/>
              </a:solidFill>
              <a:effectLst/>
              <a:latin typeface="+mn-lt"/>
              <a:ea typeface="+mn-ea"/>
              <a:cs typeface="+mn-cs"/>
            </a:endParaRPr>
          </a:p>
          <a:p>
            <a:r>
              <a:rPr lang="en-IN" sz="1200" b="0" kern="1200" dirty="0">
                <a:solidFill>
                  <a:schemeClr val="tx1"/>
                </a:solidFill>
                <a:effectLst/>
                <a:latin typeface="+mn-lt"/>
                <a:ea typeface="+mn-ea"/>
                <a:cs typeface="+mn-cs"/>
              </a:rPr>
              <a:t>Extrinsic motivation plays an important part in defining employees' behaviours and conduct models in their corporate behaviour. The money they earn for their labour is foreign motivated in any organisation or firm. But wages are not the sole driving force, since numerous organisations, such as bonuses, fees, benefits, offer many other benefits (</a:t>
            </a:r>
            <a:r>
              <a:rPr lang="en-IN" sz="1200" b="0" kern="1200" dirty="0" err="1">
                <a:solidFill>
                  <a:schemeClr val="tx1"/>
                </a:solidFill>
                <a:effectLst/>
                <a:latin typeface="+mn-lt"/>
                <a:ea typeface="+mn-ea"/>
                <a:cs typeface="+mn-cs"/>
              </a:rPr>
              <a:t>Kuvaas</a:t>
            </a:r>
            <a:r>
              <a:rPr lang="en-IN" sz="1200" b="0" kern="1200" dirty="0">
                <a:solidFill>
                  <a:schemeClr val="tx1"/>
                </a:solidFill>
                <a:effectLst/>
                <a:latin typeface="+mn-lt"/>
                <a:ea typeface="+mn-ea"/>
                <a:cs typeface="+mn-cs"/>
              </a:rPr>
              <a:t> </a:t>
            </a:r>
            <a:r>
              <a:rPr lang="en-IN" sz="1200" b="0" i="1" kern="1200" dirty="0">
                <a:solidFill>
                  <a:schemeClr val="tx1"/>
                </a:solidFill>
                <a:effectLst/>
                <a:latin typeface="+mn-lt"/>
                <a:ea typeface="+mn-ea"/>
                <a:cs typeface="+mn-cs"/>
              </a:rPr>
              <a:t>et al. </a:t>
            </a:r>
            <a:r>
              <a:rPr lang="en-IN" sz="1200" b="0" kern="1200" dirty="0">
                <a:solidFill>
                  <a:schemeClr val="tx1"/>
                </a:solidFill>
                <a:effectLst/>
                <a:latin typeface="+mn-lt"/>
                <a:ea typeface="+mn-ea"/>
                <a:cs typeface="+mn-cs"/>
              </a:rPr>
              <a:t>2017). In many places of employment intangible foreign rewards are normally present, such as praise, and recognition.</a:t>
            </a:r>
            <a:endParaRPr lang="en-IN" sz="1200" b="1" kern="1200" dirty="0">
              <a:solidFill>
                <a:schemeClr val="tx1"/>
              </a:solidFill>
              <a:effectLst/>
              <a:latin typeface="+mn-lt"/>
              <a:ea typeface="+mn-ea"/>
              <a:cs typeface="+mn-cs"/>
            </a:endParaRPr>
          </a:p>
          <a:p>
            <a:r>
              <a:rPr lang="en-IN" sz="1200" b="0" kern="1200" dirty="0">
                <a:solidFill>
                  <a:schemeClr val="tx1"/>
                </a:solidFill>
                <a:effectLst/>
                <a:latin typeface="+mn-lt"/>
                <a:ea typeface="+mn-ea"/>
                <a:cs typeface="+mn-cs"/>
              </a:rPr>
              <a:t>Extrinsic rewards can be employed on the job site to encourage employees' interest in jobs which originally do not interest them. Furthermore, other motivating sources usually motivate employees to gain new information and abilities. Finally, a company's management might use external rewards as a feedback source on its personnel performance.</a:t>
            </a:r>
            <a:endParaRPr lang="en-IN" sz="1200" b="1" kern="1200" dirty="0">
              <a:solidFill>
                <a:schemeClr val="tx1"/>
              </a:solidFill>
              <a:effectLst/>
              <a:latin typeface="+mn-lt"/>
              <a:ea typeface="+mn-ea"/>
              <a:cs typeface="+mn-cs"/>
            </a:endParaRPr>
          </a:p>
          <a:p>
            <a:pPr fontAlgn="base"/>
            <a:r>
              <a:rPr lang="en-IN" sz="1200" kern="1200" dirty="0">
                <a:solidFill>
                  <a:schemeClr val="tx1"/>
                </a:solidFill>
                <a:effectLst/>
                <a:latin typeface="+mn-lt"/>
                <a:ea typeface="+mn-ea"/>
                <a:cs typeface="+mn-cs"/>
              </a:rPr>
              <a:t>While it is vital to urge its staff to receive external benefits, a corporation should not rely exclusively on external motivations. If the personnel of the company are strongly driven, they will probably remain motivated for longer periods of time (Ryan and </a:t>
            </a:r>
            <a:r>
              <a:rPr lang="en-IN" sz="1200" kern="1200" dirty="0" err="1">
                <a:solidFill>
                  <a:schemeClr val="tx1"/>
                </a:solidFill>
                <a:effectLst/>
                <a:latin typeface="+mn-lt"/>
                <a:ea typeface="+mn-ea"/>
                <a:cs typeface="+mn-cs"/>
              </a:rPr>
              <a:t>Deci</a:t>
            </a:r>
            <a:r>
              <a:rPr lang="en-IN" sz="1200" kern="1200" dirty="0">
                <a:solidFill>
                  <a:schemeClr val="tx1"/>
                </a:solidFill>
                <a:effectLst/>
                <a:latin typeface="+mn-lt"/>
                <a:ea typeface="+mn-ea"/>
                <a:cs typeface="+mn-cs"/>
              </a:rPr>
              <a:t>, 2020). In addition, the intrinsic motivation of the staff can therefore be reduced by the extra motivation from outside.</a:t>
            </a:r>
          </a:p>
          <a:p>
            <a:pPr fontAlgn="base"/>
            <a:r>
              <a:rPr lang="en-IN" sz="1200" kern="1200" dirty="0">
                <a:solidFill>
                  <a:schemeClr val="tx1"/>
                </a:solidFill>
                <a:effectLst/>
                <a:latin typeface="+mn-lt"/>
                <a:ea typeface="+mn-ea"/>
                <a:cs typeface="+mn-cs"/>
              </a:rPr>
              <a:t>Therefore, every firm or organisation, to understand their requirements and to identify the optimum combination of external and inner incentives, should carefully examine its staff.</a:t>
            </a:r>
          </a:p>
          <a:p>
            <a:endParaRPr lang="en-IN" dirty="0"/>
          </a:p>
        </p:txBody>
      </p:sp>
      <p:sp>
        <p:nvSpPr>
          <p:cNvPr id="4" name="Slide Number Placeholder 3"/>
          <p:cNvSpPr>
            <a:spLocks noGrp="1"/>
          </p:cNvSpPr>
          <p:nvPr>
            <p:ph type="sldNum" sz="quarter" idx="10"/>
          </p:nvPr>
        </p:nvSpPr>
        <p:spPr/>
        <p:txBody>
          <a:bodyPr/>
          <a:lstStyle/>
          <a:p>
            <a:fld id="{DD21F653-4E71-4DD8-9BFA-095CA511E36B}" type="slidenum">
              <a:rPr lang="en-IN" smtClean="0"/>
              <a:t>21</a:t>
            </a:fld>
            <a:endParaRPr lang="en-IN"/>
          </a:p>
        </p:txBody>
      </p:sp>
    </p:spTree>
    <p:extLst>
      <p:ext uri="{BB962C8B-B14F-4D97-AF65-F5344CB8AC3E}">
        <p14:creationId xmlns:p14="http://schemas.microsoft.com/office/powerpoint/2010/main" val="36741337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b="1" dirty="0"/>
              <a:t>How extrinsic and intrinsic motivation can be used:</a:t>
            </a:r>
            <a:endParaRPr lang="en-IN" dirty="0"/>
          </a:p>
        </p:txBody>
      </p:sp>
      <p:sp>
        <p:nvSpPr>
          <p:cNvPr id="4" name="Slide Number Placeholder 3"/>
          <p:cNvSpPr>
            <a:spLocks noGrp="1"/>
          </p:cNvSpPr>
          <p:nvPr>
            <p:ph type="sldNum" sz="quarter" idx="10"/>
          </p:nvPr>
        </p:nvSpPr>
        <p:spPr/>
        <p:txBody>
          <a:bodyPr/>
          <a:lstStyle/>
          <a:p>
            <a:fld id="{DD21F653-4E71-4DD8-9BFA-095CA511E36B}" type="slidenum">
              <a:rPr lang="en-IN" smtClean="0"/>
              <a:t>22</a:t>
            </a:fld>
            <a:endParaRPr lang="en-IN"/>
          </a:p>
        </p:txBody>
      </p:sp>
    </p:spTree>
    <p:extLst>
      <p:ext uri="{BB962C8B-B14F-4D97-AF65-F5344CB8AC3E}">
        <p14:creationId xmlns:p14="http://schemas.microsoft.com/office/powerpoint/2010/main" val="27678203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b="1" kern="1200" dirty="0">
                <a:solidFill>
                  <a:schemeClr val="tx1"/>
                </a:solidFill>
                <a:effectLst/>
                <a:latin typeface="+mn-lt"/>
                <a:ea typeface="+mn-ea"/>
                <a:cs typeface="+mn-cs"/>
              </a:rPr>
              <a:t>Conclusions to draw from Jeff Bezos:</a:t>
            </a:r>
          </a:p>
          <a:p>
            <a:pPr lvl="0" fontAlgn="base"/>
            <a:r>
              <a:rPr lang="en-IN" sz="1200" b="0" kern="1200" dirty="0">
                <a:solidFill>
                  <a:schemeClr val="tx1"/>
                </a:solidFill>
                <a:effectLst/>
                <a:latin typeface="+mn-lt"/>
                <a:ea typeface="+mn-ea"/>
                <a:cs typeface="+mn-cs"/>
              </a:rPr>
              <a:t>Anyone who takes the lead must begin with the client and reverse. While competition is essential for many industries, clients remain the first priority for </a:t>
            </a:r>
            <a:r>
              <a:rPr lang="en-IN" sz="1200" kern="1200" dirty="0">
                <a:solidFill>
                  <a:schemeClr val="tx1"/>
                </a:solidFill>
                <a:effectLst/>
                <a:latin typeface="+mn-lt"/>
                <a:ea typeface="+mn-ea"/>
                <a:cs typeface="+mn-cs"/>
              </a:rPr>
              <a:t>Jeff Bezos</a:t>
            </a:r>
            <a:r>
              <a:rPr lang="en-IN" sz="1200" b="0" kern="1200" dirty="0">
                <a:solidFill>
                  <a:schemeClr val="tx1"/>
                </a:solidFill>
                <a:effectLst/>
                <a:latin typeface="+mn-lt"/>
                <a:ea typeface="+mn-ea"/>
                <a:cs typeface="+mn-cs"/>
              </a:rPr>
              <a:t> in order to maintain their loyalty and confidence.</a:t>
            </a:r>
            <a:endParaRPr lang="en-IN" sz="1200" kern="1200" dirty="0">
              <a:solidFill>
                <a:schemeClr val="tx1"/>
              </a:solidFill>
              <a:effectLst/>
              <a:latin typeface="+mn-lt"/>
              <a:ea typeface="+mn-ea"/>
              <a:cs typeface="+mn-cs"/>
            </a:endParaRPr>
          </a:p>
          <a:p>
            <a:pPr lvl="0" fontAlgn="base"/>
            <a:r>
              <a:rPr lang="en-IN" sz="1200" b="0" kern="1200" dirty="0">
                <a:solidFill>
                  <a:schemeClr val="tx1"/>
                </a:solidFill>
                <a:effectLst/>
                <a:latin typeface="+mn-lt"/>
                <a:ea typeface="+mn-ea"/>
                <a:cs typeface="+mn-cs"/>
              </a:rPr>
              <a:t>For the sake of the firm, </a:t>
            </a:r>
            <a:r>
              <a:rPr lang="en-IN" sz="1200" kern="1200" dirty="0">
                <a:solidFill>
                  <a:schemeClr val="tx1"/>
                </a:solidFill>
                <a:effectLst/>
                <a:latin typeface="+mn-lt"/>
                <a:ea typeface="+mn-ea"/>
                <a:cs typeface="+mn-cs"/>
              </a:rPr>
              <a:t>Jeff Bezos</a:t>
            </a:r>
            <a:r>
              <a:rPr lang="en-IN" sz="1200" b="0" kern="1200" dirty="0">
                <a:solidFill>
                  <a:schemeClr val="tx1"/>
                </a:solidFill>
                <a:effectLst/>
                <a:latin typeface="+mn-lt"/>
                <a:ea typeface="+mn-ea"/>
                <a:cs typeface="+mn-cs"/>
              </a:rPr>
              <a:t> has the tasks and deficiencies. He thinks and plan and don't favour short-term outcomes over long-term objectives. he never work on his own or refuse to accept responsibility while they are part of the team.</a:t>
            </a:r>
            <a:endParaRPr lang="en-IN" sz="1200" kern="1200" dirty="0">
              <a:solidFill>
                <a:schemeClr val="tx1"/>
              </a:solidFill>
              <a:effectLst/>
              <a:latin typeface="+mn-lt"/>
              <a:ea typeface="+mn-ea"/>
              <a:cs typeface="+mn-cs"/>
            </a:endParaRPr>
          </a:p>
          <a:p>
            <a:pPr lvl="0" fontAlgn="base"/>
            <a:r>
              <a:rPr lang="en-IN" sz="1200" kern="1200" dirty="0">
                <a:solidFill>
                  <a:schemeClr val="tx1"/>
                </a:solidFill>
                <a:effectLst/>
                <a:latin typeface="+mn-lt"/>
                <a:ea typeface="+mn-ea"/>
                <a:cs typeface="+mn-cs"/>
              </a:rPr>
              <a:t>Jeff Bezos</a:t>
            </a:r>
            <a:r>
              <a:rPr lang="en-IN" sz="1200" b="0" kern="1200" dirty="0">
                <a:solidFill>
                  <a:schemeClr val="tx1"/>
                </a:solidFill>
                <a:effectLst/>
                <a:latin typeface="+mn-lt"/>
                <a:ea typeface="+mn-ea"/>
                <a:cs typeface="+mn-cs"/>
              </a:rPr>
              <a:t> require imaginative and creative teams, but they don't have to be difficult. </a:t>
            </a:r>
            <a:r>
              <a:rPr lang="en-IN" sz="1200" kern="1200" dirty="0">
                <a:solidFill>
                  <a:schemeClr val="tx1"/>
                </a:solidFill>
                <a:effectLst/>
                <a:latin typeface="+mn-lt"/>
                <a:ea typeface="+mn-ea"/>
                <a:cs typeface="+mn-cs"/>
              </a:rPr>
              <a:t>Jeff Bezos</a:t>
            </a:r>
            <a:r>
              <a:rPr lang="en-IN" sz="1200" b="0" kern="1200" dirty="0">
                <a:solidFill>
                  <a:schemeClr val="tx1"/>
                </a:solidFill>
                <a:effectLst/>
                <a:latin typeface="+mn-lt"/>
                <a:ea typeface="+mn-ea"/>
                <a:cs typeface="+mn-cs"/>
              </a:rPr>
              <a:t> is receptive to new ideas from wherever they arise. As a firm, Amazon is always ready to test new thoughts and ideas if it is to benefit the organisation.</a:t>
            </a:r>
            <a:endParaRPr lang="en-IN" sz="1200" kern="1200" dirty="0">
              <a:solidFill>
                <a:schemeClr val="tx1"/>
              </a:solidFill>
              <a:effectLst/>
              <a:latin typeface="+mn-lt"/>
              <a:ea typeface="+mn-ea"/>
              <a:cs typeface="+mn-cs"/>
            </a:endParaRPr>
          </a:p>
          <a:p>
            <a:pPr lvl="0" fontAlgn="base"/>
            <a:r>
              <a:rPr lang="en-IN" sz="1200" b="0" kern="1200" dirty="0">
                <a:solidFill>
                  <a:schemeClr val="tx1"/>
                </a:solidFill>
                <a:effectLst/>
                <a:latin typeface="+mn-lt"/>
                <a:ea typeface="+mn-ea"/>
                <a:cs typeface="+mn-cs"/>
              </a:rPr>
              <a:t>For majority of the time, </a:t>
            </a:r>
            <a:r>
              <a:rPr lang="en-IN" sz="1200" kern="1200" dirty="0">
                <a:solidFill>
                  <a:schemeClr val="tx1"/>
                </a:solidFill>
                <a:effectLst/>
                <a:latin typeface="+mn-lt"/>
                <a:ea typeface="+mn-ea"/>
                <a:cs typeface="+mn-cs"/>
              </a:rPr>
              <a:t>Jeff Bezos</a:t>
            </a:r>
            <a:r>
              <a:rPr lang="en-IN" sz="1200" b="0" kern="1200" dirty="0">
                <a:solidFill>
                  <a:schemeClr val="tx1"/>
                </a:solidFill>
                <a:effectLst/>
                <a:latin typeface="+mn-lt"/>
                <a:ea typeface="+mn-ea"/>
                <a:cs typeface="+mn-cs"/>
              </a:rPr>
              <a:t> is acknowledged to be right. Although this seems to be a very arrogant principle, both good judging and instinct are essential to Amazon leaders. </a:t>
            </a:r>
            <a:r>
              <a:rPr lang="en-IN" sz="1200" kern="1200" dirty="0">
                <a:solidFill>
                  <a:schemeClr val="tx1"/>
                </a:solidFill>
                <a:effectLst/>
                <a:latin typeface="+mn-lt"/>
                <a:ea typeface="+mn-ea"/>
                <a:cs typeface="+mn-cs"/>
              </a:rPr>
              <a:t>Jeff Bezos</a:t>
            </a:r>
            <a:r>
              <a:rPr lang="en-IN" sz="1200" b="0" kern="1200" dirty="0">
                <a:solidFill>
                  <a:schemeClr val="tx1"/>
                </a:solidFill>
                <a:effectLst/>
                <a:latin typeface="+mn-lt"/>
                <a:ea typeface="+mn-ea"/>
                <a:cs typeface="+mn-cs"/>
              </a:rPr>
              <a:t> willingly let go of personal ideas and short-sighted views in order to make good decisions.</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D21F653-4E71-4DD8-9BFA-095CA511E36B}" type="slidenum">
              <a:rPr lang="en-IN" smtClean="0"/>
              <a:t>23</a:t>
            </a:fld>
            <a:endParaRPr lang="en-IN"/>
          </a:p>
        </p:txBody>
      </p:sp>
    </p:spTree>
    <p:extLst>
      <p:ext uri="{BB962C8B-B14F-4D97-AF65-F5344CB8AC3E}">
        <p14:creationId xmlns:p14="http://schemas.microsoft.com/office/powerpoint/2010/main" val="28797804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IN" sz="1200" b="0" kern="1200" dirty="0">
                <a:solidFill>
                  <a:schemeClr val="tx1"/>
                </a:solidFill>
                <a:effectLst/>
                <a:latin typeface="+mn-lt"/>
                <a:ea typeface="+mn-ea"/>
                <a:cs typeface="+mn-cs"/>
              </a:rPr>
              <a:t>Nobody ever completes learning in life, and Amazon leaders include it. Amazon officials should continually strive for greater and better knowledge. </a:t>
            </a:r>
            <a:r>
              <a:rPr lang="en-IN" sz="1200" kern="1200" dirty="0">
                <a:solidFill>
                  <a:schemeClr val="tx1"/>
                </a:solidFill>
                <a:effectLst/>
                <a:latin typeface="+mn-lt"/>
                <a:ea typeface="+mn-ea"/>
                <a:cs typeface="+mn-cs"/>
              </a:rPr>
              <a:t>Jeff Bezos</a:t>
            </a:r>
            <a:r>
              <a:rPr lang="en-IN" sz="1200" b="0" kern="1200" dirty="0">
                <a:solidFill>
                  <a:schemeClr val="tx1"/>
                </a:solidFill>
                <a:effectLst/>
                <a:latin typeface="+mn-lt"/>
                <a:ea typeface="+mn-ea"/>
                <a:cs typeface="+mn-cs"/>
              </a:rPr>
              <a:t> is constantly looking for possibilities and means of exploring them.</a:t>
            </a:r>
            <a:endParaRPr lang="en-IN" sz="1200" kern="1200" dirty="0">
              <a:solidFill>
                <a:schemeClr val="tx1"/>
              </a:solidFill>
              <a:effectLst/>
              <a:latin typeface="+mn-lt"/>
              <a:ea typeface="+mn-ea"/>
              <a:cs typeface="+mn-cs"/>
            </a:endParaRPr>
          </a:p>
          <a:p>
            <a:pPr lvl="0" fontAlgn="base"/>
            <a:r>
              <a:rPr lang="en-IN" sz="1200" kern="1200" dirty="0">
                <a:solidFill>
                  <a:schemeClr val="tx1"/>
                </a:solidFill>
                <a:effectLst/>
                <a:latin typeface="+mn-lt"/>
                <a:ea typeface="+mn-ea"/>
                <a:cs typeface="+mn-cs"/>
              </a:rPr>
              <a:t>Jeff Bezos</a:t>
            </a:r>
            <a:r>
              <a:rPr lang="en-IN" sz="1200" b="0" kern="1200" dirty="0">
                <a:solidFill>
                  <a:schemeClr val="tx1"/>
                </a:solidFill>
                <a:effectLst/>
                <a:latin typeface="+mn-lt"/>
                <a:ea typeface="+mn-ea"/>
                <a:cs typeface="+mn-cs"/>
              </a:rPr>
              <a:t> hire and promote the employees in order to improve their workforce. Persons with key responsibilities at Amazon should see the skills, productivity and passion of employees and place them where they fit Amazon best. </a:t>
            </a:r>
            <a:r>
              <a:rPr lang="en-IN" sz="1200" kern="1200" dirty="0">
                <a:solidFill>
                  <a:schemeClr val="tx1"/>
                </a:solidFill>
                <a:effectLst/>
                <a:latin typeface="+mn-lt"/>
                <a:ea typeface="+mn-ea"/>
                <a:cs typeface="+mn-cs"/>
              </a:rPr>
              <a:t>Jeff Bezos</a:t>
            </a:r>
            <a:r>
              <a:rPr lang="en-IN" sz="1200" b="0" kern="1200" dirty="0">
                <a:solidFill>
                  <a:schemeClr val="tx1"/>
                </a:solidFill>
                <a:effectLst/>
                <a:latin typeface="+mn-lt"/>
                <a:ea typeface="+mn-ea"/>
                <a:cs typeface="+mn-cs"/>
              </a:rPr>
              <a:t> is a way of building new leaders who can also train and instruct others.</a:t>
            </a:r>
            <a:endParaRPr lang="en-IN" sz="1200" kern="1200" dirty="0">
              <a:solidFill>
                <a:schemeClr val="tx1"/>
              </a:solidFill>
              <a:effectLst/>
              <a:latin typeface="+mn-lt"/>
              <a:ea typeface="+mn-ea"/>
              <a:cs typeface="+mn-cs"/>
            </a:endParaRPr>
          </a:p>
          <a:p>
            <a:pPr lvl="0" fontAlgn="base"/>
            <a:r>
              <a:rPr lang="en-IN" sz="1200" kern="1200" dirty="0">
                <a:solidFill>
                  <a:schemeClr val="tx1"/>
                </a:solidFill>
                <a:effectLst/>
                <a:latin typeface="+mn-lt"/>
                <a:ea typeface="+mn-ea"/>
                <a:cs typeface="+mn-cs"/>
              </a:rPr>
              <a:t>Jeff Bezos</a:t>
            </a:r>
            <a:r>
              <a:rPr lang="en-IN" sz="1200" b="0" kern="1200" dirty="0">
                <a:solidFill>
                  <a:schemeClr val="tx1"/>
                </a:solidFill>
                <a:effectLst/>
                <a:latin typeface="+mn-lt"/>
                <a:ea typeface="+mn-ea"/>
                <a:cs typeface="+mn-cs"/>
              </a:rPr>
              <a:t> require remarkably high standards, whereas others think they're too high. </a:t>
            </a:r>
            <a:r>
              <a:rPr lang="en-IN" sz="1200" kern="1200" dirty="0">
                <a:solidFill>
                  <a:schemeClr val="tx1"/>
                </a:solidFill>
                <a:effectLst/>
                <a:latin typeface="+mn-lt"/>
                <a:ea typeface="+mn-ea"/>
                <a:cs typeface="+mn-cs"/>
              </a:rPr>
              <a:t>Jeff Bezos</a:t>
            </a:r>
            <a:r>
              <a:rPr lang="en-IN" sz="1200" b="0" kern="1200" dirty="0">
                <a:solidFill>
                  <a:schemeClr val="tx1"/>
                </a:solidFill>
                <a:effectLst/>
                <a:latin typeface="+mn-lt"/>
                <a:ea typeface="+mn-ea"/>
                <a:cs typeface="+mn-cs"/>
              </a:rPr>
              <a:t> always look to outdo himself when the teams are managed and daily duties are done. He also ensures that fewer errors are made, therefore improving job quality and delivery across numerous Amazon functions.</a:t>
            </a:r>
            <a:endParaRPr lang="en-IN" sz="1200" kern="1200" dirty="0">
              <a:solidFill>
                <a:schemeClr val="tx1"/>
              </a:solidFill>
              <a:effectLst/>
              <a:latin typeface="+mn-lt"/>
              <a:ea typeface="+mn-ea"/>
              <a:cs typeface="+mn-cs"/>
            </a:endParaRPr>
          </a:p>
          <a:p>
            <a:pPr lvl="0" fontAlgn="base"/>
            <a:r>
              <a:rPr lang="en-IN" sz="1200" b="0" kern="1200" dirty="0">
                <a:solidFill>
                  <a:schemeClr val="tx1"/>
                </a:solidFill>
                <a:effectLst/>
                <a:latin typeface="+mn-lt"/>
                <a:ea typeface="+mn-ea"/>
                <a:cs typeface="+mn-cs"/>
              </a:rPr>
              <a:t>Since little thinking is personal efforts for </a:t>
            </a:r>
            <a:r>
              <a:rPr lang="en-IN" sz="1200" kern="1200" dirty="0">
                <a:solidFill>
                  <a:schemeClr val="tx1"/>
                </a:solidFill>
                <a:effectLst/>
                <a:latin typeface="+mn-lt"/>
                <a:ea typeface="+mn-ea"/>
                <a:cs typeface="+mn-cs"/>
              </a:rPr>
              <a:t>Jeff Bezos</a:t>
            </a:r>
            <a:r>
              <a:rPr lang="en-IN" sz="1200" b="0" kern="1200" dirty="0">
                <a:solidFill>
                  <a:schemeClr val="tx1"/>
                </a:solidFill>
                <a:effectLst/>
                <a:latin typeface="+mn-lt"/>
                <a:ea typeface="+mn-ea"/>
                <a:cs typeface="+mn-cs"/>
              </a:rPr>
              <a:t>, Amazon employees are expected to direct and discuss the results. </a:t>
            </a:r>
            <a:r>
              <a:rPr lang="en-IN" sz="1200" kern="1200" dirty="0">
                <a:solidFill>
                  <a:schemeClr val="tx1"/>
                </a:solidFill>
                <a:effectLst/>
                <a:latin typeface="+mn-lt"/>
                <a:ea typeface="+mn-ea"/>
                <a:cs typeface="+mn-cs"/>
              </a:rPr>
              <a:t>Jeff Bezos</a:t>
            </a:r>
            <a:r>
              <a:rPr lang="en-IN" sz="1200" b="0" kern="1200" dirty="0">
                <a:solidFill>
                  <a:schemeClr val="tx1"/>
                </a:solidFill>
                <a:effectLst/>
                <a:latin typeface="+mn-lt"/>
                <a:ea typeface="+mn-ea"/>
                <a:cs typeface="+mn-cs"/>
              </a:rPr>
              <a:t> thinks differently and seek as many methods as possible to assist the public.</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D21F653-4E71-4DD8-9BFA-095CA511E36B}" type="slidenum">
              <a:rPr lang="en-IN" smtClean="0"/>
              <a:t>24</a:t>
            </a:fld>
            <a:endParaRPr lang="en-IN"/>
          </a:p>
        </p:txBody>
      </p:sp>
    </p:spTree>
    <p:extLst>
      <p:ext uri="{BB962C8B-B14F-4D97-AF65-F5344CB8AC3E}">
        <p14:creationId xmlns:p14="http://schemas.microsoft.com/office/powerpoint/2010/main" val="2848816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IN" sz="1200" b="0" kern="1200" dirty="0">
                <a:solidFill>
                  <a:schemeClr val="tx1"/>
                </a:solidFill>
                <a:effectLst/>
                <a:latin typeface="+mn-lt"/>
                <a:ea typeface="+mn-ea"/>
                <a:cs typeface="+mn-cs"/>
              </a:rPr>
              <a:t>Amazon must always make decisions quickly, but also be well informed. The decisions of </a:t>
            </a:r>
            <a:r>
              <a:rPr lang="en-IN" sz="1200" kern="1200" dirty="0">
                <a:solidFill>
                  <a:schemeClr val="tx1"/>
                </a:solidFill>
                <a:effectLst/>
                <a:latin typeface="+mn-lt"/>
                <a:ea typeface="+mn-ea"/>
                <a:cs typeface="+mn-cs"/>
              </a:rPr>
              <a:t>Jeff Bezos</a:t>
            </a:r>
            <a:r>
              <a:rPr lang="en-IN" sz="1200" b="0" kern="1200" dirty="0">
                <a:solidFill>
                  <a:schemeClr val="tx1"/>
                </a:solidFill>
                <a:effectLst/>
                <a:latin typeface="+mn-lt"/>
                <a:ea typeface="+mn-ea"/>
                <a:cs typeface="+mn-cs"/>
              </a:rPr>
              <a:t> should be unworkable if necessary and should not involve extensive research or know-how. In taking risks the company takes precedence.</a:t>
            </a:r>
            <a:endParaRPr lang="en-IN" sz="1200" kern="1200" dirty="0">
              <a:solidFill>
                <a:schemeClr val="tx1"/>
              </a:solidFill>
              <a:effectLst/>
              <a:latin typeface="+mn-lt"/>
              <a:ea typeface="+mn-ea"/>
              <a:cs typeface="+mn-cs"/>
            </a:endParaRPr>
          </a:p>
          <a:p>
            <a:pPr lvl="0" fontAlgn="base"/>
            <a:r>
              <a:rPr lang="en-IN" sz="1200" kern="1200" dirty="0">
                <a:solidFill>
                  <a:schemeClr val="tx1"/>
                </a:solidFill>
                <a:effectLst/>
                <a:latin typeface="+mn-lt"/>
                <a:ea typeface="+mn-ea"/>
                <a:cs typeface="+mn-cs"/>
              </a:rPr>
              <a:t>Jeff Bezos</a:t>
            </a:r>
            <a:r>
              <a:rPr lang="en-IN" sz="1200" b="0" kern="1200" dirty="0">
                <a:solidFill>
                  <a:schemeClr val="tx1"/>
                </a:solidFill>
                <a:effectLst/>
                <a:latin typeface="+mn-lt"/>
                <a:ea typeface="+mn-ea"/>
                <a:cs typeface="+mn-cs"/>
              </a:rPr>
              <a:t> should work with less, but do more. Creature, resourcefulness and independence are encouraged by restrictions. Although Amazon is known to develop swiftly, nothing benefits from having more or more employees.</a:t>
            </a:r>
            <a:endParaRPr lang="en-IN" sz="1200" kern="1200" dirty="0">
              <a:solidFill>
                <a:schemeClr val="tx1"/>
              </a:solidFill>
              <a:effectLst/>
              <a:latin typeface="+mn-lt"/>
              <a:ea typeface="+mn-ea"/>
              <a:cs typeface="+mn-cs"/>
            </a:endParaRPr>
          </a:p>
          <a:p>
            <a:pPr lvl="0" fontAlgn="base"/>
            <a:r>
              <a:rPr lang="en-IN" sz="1200" kern="1200" dirty="0">
                <a:solidFill>
                  <a:schemeClr val="tx1"/>
                </a:solidFill>
                <a:effectLst/>
                <a:latin typeface="+mn-lt"/>
                <a:ea typeface="+mn-ea"/>
                <a:cs typeface="+mn-cs"/>
              </a:rPr>
              <a:t>Jeff Bezos</a:t>
            </a:r>
            <a:r>
              <a:rPr lang="en-IN" sz="1200" b="0" kern="1200" dirty="0">
                <a:solidFill>
                  <a:schemeClr val="tx1"/>
                </a:solidFill>
                <a:effectLst/>
                <a:latin typeface="+mn-lt"/>
                <a:ea typeface="+mn-ea"/>
                <a:cs typeface="+mn-cs"/>
              </a:rPr>
              <a:t> listen attentively and talk softly and respectfully to other employees. They rely on their constituents' reliability. When required, they will also recognise their own failure.</a:t>
            </a:r>
            <a:endParaRPr lang="en-IN" sz="1200" kern="1200" dirty="0">
              <a:solidFill>
                <a:schemeClr val="tx1"/>
              </a:solidFill>
              <a:effectLst/>
              <a:latin typeface="+mn-lt"/>
              <a:ea typeface="+mn-ea"/>
              <a:cs typeface="+mn-cs"/>
            </a:endParaRPr>
          </a:p>
          <a:p>
            <a:br>
              <a:rPr lang="en-IN" sz="1200" b="1" kern="1200" dirty="0">
                <a:solidFill>
                  <a:schemeClr val="tx1"/>
                </a:solidFill>
                <a:effectLst/>
                <a:latin typeface="+mn-lt"/>
                <a:ea typeface="+mn-ea"/>
                <a:cs typeface="+mn-cs"/>
              </a:rPr>
            </a:br>
            <a:r>
              <a:rPr lang="en-IN" sz="1200" b="1"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D21F653-4E71-4DD8-9BFA-095CA511E36B}" type="slidenum">
              <a:rPr lang="en-IN" smtClean="0"/>
              <a:t>25</a:t>
            </a:fld>
            <a:endParaRPr lang="en-IN"/>
          </a:p>
        </p:txBody>
      </p:sp>
    </p:spTree>
    <p:extLst>
      <p:ext uri="{BB962C8B-B14F-4D97-AF65-F5344CB8AC3E}">
        <p14:creationId xmlns:p14="http://schemas.microsoft.com/office/powerpoint/2010/main" val="2269219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b="1" kern="1200" dirty="0">
                <a:solidFill>
                  <a:schemeClr val="tx1"/>
                </a:solidFill>
                <a:effectLst/>
                <a:latin typeface="+mn-lt"/>
                <a:ea typeface="+mn-ea"/>
                <a:cs typeface="+mn-cs"/>
              </a:rPr>
              <a:t>Conclusion:</a:t>
            </a:r>
          </a:p>
          <a:p>
            <a:pPr fontAlgn="base"/>
            <a:r>
              <a:rPr lang="en-IN" sz="1200" kern="1200" dirty="0">
                <a:solidFill>
                  <a:schemeClr val="tx1"/>
                </a:solidFill>
                <a:effectLst/>
                <a:latin typeface="+mn-lt"/>
                <a:ea typeface="+mn-ea"/>
                <a:cs typeface="+mn-cs"/>
              </a:rPr>
              <a:t>To conclude, there are three kinds of leadership: autocratic or dictatorial leadership, democratic leadership, and free-run and laissez-faire. The leaders' roles are mostly focused on negotiating, coaching, guiding, advising, consulting, mentoring, motivating, team-builder and manager. Finally, to achieve organisational objectives and ensure employees perform well in their work, individuals in leadership roles must concentrate on an effective knowledge of the leadership concept. </a:t>
            </a:r>
          </a:p>
          <a:p>
            <a:pPr fontAlgn="base"/>
            <a:r>
              <a:rPr lang="en-IN" sz="1200" kern="1200" dirty="0">
                <a:solidFill>
                  <a:schemeClr val="tx1"/>
                </a:solidFill>
                <a:effectLst/>
                <a:latin typeface="+mn-lt"/>
                <a:ea typeface="+mn-ea"/>
                <a:cs typeface="+mn-cs"/>
              </a:rPr>
              <a:t>Jeff Bezos has done the job successfully for years and he continues to lead and motivate his employees to achieve more and this helps Amazon to be the biggest retail company of the world.</a:t>
            </a:r>
          </a:p>
          <a:p>
            <a:endParaRPr lang="en-IN" dirty="0"/>
          </a:p>
        </p:txBody>
      </p:sp>
      <p:sp>
        <p:nvSpPr>
          <p:cNvPr id="4" name="Slide Number Placeholder 3"/>
          <p:cNvSpPr>
            <a:spLocks noGrp="1"/>
          </p:cNvSpPr>
          <p:nvPr>
            <p:ph type="sldNum" sz="quarter" idx="10"/>
          </p:nvPr>
        </p:nvSpPr>
        <p:spPr/>
        <p:txBody>
          <a:bodyPr/>
          <a:lstStyle/>
          <a:p>
            <a:fld id="{DD21F653-4E71-4DD8-9BFA-095CA511E36B}" type="slidenum">
              <a:rPr lang="en-IN" smtClean="0"/>
              <a:t>26</a:t>
            </a:fld>
            <a:endParaRPr lang="en-IN"/>
          </a:p>
        </p:txBody>
      </p:sp>
    </p:spTree>
    <p:extLst>
      <p:ext uri="{BB962C8B-B14F-4D97-AF65-F5344CB8AC3E}">
        <p14:creationId xmlns:p14="http://schemas.microsoft.com/office/powerpoint/2010/main" val="25029542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b="1" kern="1200" dirty="0">
                <a:solidFill>
                  <a:schemeClr val="tx1"/>
                </a:solidFill>
                <a:effectLst/>
                <a:latin typeface="+mn-lt"/>
                <a:ea typeface="+mn-ea"/>
                <a:cs typeface="+mn-cs"/>
              </a:rPr>
              <a:t>References:</a:t>
            </a:r>
          </a:p>
          <a:p>
            <a:r>
              <a:rPr lang="en-IN" sz="1200" kern="1200" dirty="0" err="1">
                <a:solidFill>
                  <a:schemeClr val="tx1"/>
                </a:solidFill>
                <a:effectLst/>
                <a:latin typeface="+mn-lt"/>
                <a:ea typeface="+mn-ea"/>
                <a:cs typeface="+mn-cs"/>
              </a:rPr>
              <a:t>Alshmemri</a:t>
            </a:r>
            <a:r>
              <a:rPr lang="en-IN" sz="1200" kern="1200" dirty="0">
                <a:solidFill>
                  <a:schemeClr val="tx1"/>
                </a:solidFill>
                <a:effectLst/>
                <a:latin typeface="+mn-lt"/>
                <a:ea typeface="+mn-ea"/>
                <a:cs typeface="+mn-cs"/>
              </a:rPr>
              <a:t>, M., </a:t>
            </a:r>
            <a:r>
              <a:rPr lang="en-IN" sz="1200" kern="1200" dirty="0" err="1">
                <a:solidFill>
                  <a:schemeClr val="tx1"/>
                </a:solidFill>
                <a:effectLst/>
                <a:latin typeface="+mn-lt"/>
                <a:ea typeface="+mn-ea"/>
                <a:cs typeface="+mn-cs"/>
              </a:rPr>
              <a:t>Shahwan-Akl</a:t>
            </a:r>
            <a:r>
              <a:rPr lang="en-IN" sz="1200" kern="1200" dirty="0">
                <a:solidFill>
                  <a:schemeClr val="tx1"/>
                </a:solidFill>
                <a:effectLst/>
                <a:latin typeface="+mn-lt"/>
                <a:ea typeface="+mn-ea"/>
                <a:cs typeface="+mn-cs"/>
              </a:rPr>
              <a:t>, L. and Maude, P., 2017. Herzberg’s two-factor theory. </a:t>
            </a:r>
            <a:r>
              <a:rPr lang="en-IN" sz="1200" i="1" kern="1200" dirty="0">
                <a:solidFill>
                  <a:schemeClr val="tx1"/>
                </a:solidFill>
                <a:effectLst/>
                <a:latin typeface="+mn-lt"/>
                <a:ea typeface="+mn-ea"/>
                <a:cs typeface="+mn-cs"/>
              </a:rPr>
              <a:t>Life Science Journal</a:t>
            </a:r>
            <a:r>
              <a:rPr lang="en-IN" sz="1200" kern="1200" dirty="0">
                <a:solidFill>
                  <a:schemeClr val="tx1"/>
                </a:solidFill>
                <a:effectLst/>
                <a:latin typeface="+mn-lt"/>
                <a:ea typeface="+mn-ea"/>
                <a:cs typeface="+mn-cs"/>
              </a:rPr>
              <a:t>, </a:t>
            </a:r>
            <a:r>
              <a:rPr lang="en-IN" sz="1200" i="1" kern="1200" dirty="0">
                <a:solidFill>
                  <a:schemeClr val="tx1"/>
                </a:solidFill>
                <a:effectLst/>
                <a:latin typeface="+mn-lt"/>
                <a:ea typeface="+mn-ea"/>
                <a:cs typeface="+mn-cs"/>
              </a:rPr>
              <a:t>14</a:t>
            </a:r>
            <a:r>
              <a:rPr lang="en-IN" sz="1200" kern="1200" dirty="0">
                <a:solidFill>
                  <a:schemeClr val="tx1"/>
                </a:solidFill>
                <a:effectLst/>
                <a:latin typeface="+mn-lt"/>
                <a:ea typeface="+mn-ea"/>
                <a:cs typeface="+mn-cs"/>
              </a:rPr>
              <a:t>(5), pp.12-16.</a:t>
            </a:r>
          </a:p>
          <a:p>
            <a:r>
              <a:rPr lang="en-IN" sz="1200" kern="1200" dirty="0" err="1">
                <a:solidFill>
                  <a:schemeClr val="tx1"/>
                </a:solidFill>
                <a:effectLst/>
                <a:latin typeface="+mn-lt"/>
                <a:ea typeface="+mn-ea"/>
                <a:cs typeface="+mn-cs"/>
              </a:rPr>
              <a:t>Andriani</a:t>
            </a:r>
            <a:r>
              <a:rPr lang="en-IN" sz="1200" kern="1200" dirty="0">
                <a:solidFill>
                  <a:schemeClr val="tx1"/>
                </a:solidFill>
                <a:effectLst/>
                <a:latin typeface="+mn-lt"/>
                <a:ea typeface="+mn-ea"/>
                <a:cs typeface="+mn-cs"/>
              </a:rPr>
              <a:t>, S., </a:t>
            </a:r>
            <a:r>
              <a:rPr lang="en-IN" sz="1200" kern="1200" dirty="0" err="1">
                <a:solidFill>
                  <a:schemeClr val="tx1"/>
                </a:solidFill>
                <a:effectLst/>
                <a:latin typeface="+mn-lt"/>
                <a:ea typeface="+mn-ea"/>
                <a:cs typeface="+mn-cs"/>
              </a:rPr>
              <a:t>Kesumawati</a:t>
            </a:r>
            <a:r>
              <a:rPr lang="en-IN" sz="1200" kern="1200" dirty="0">
                <a:solidFill>
                  <a:schemeClr val="tx1"/>
                </a:solidFill>
                <a:effectLst/>
                <a:latin typeface="+mn-lt"/>
                <a:ea typeface="+mn-ea"/>
                <a:cs typeface="+mn-cs"/>
              </a:rPr>
              <a:t>, N. and </a:t>
            </a:r>
            <a:r>
              <a:rPr lang="en-IN" sz="1200" kern="1200" dirty="0" err="1">
                <a:solidFill>
                  <a:schemeClr val="tx1"/>
                </a:solidFill>
                <a:effectLst/>
                <a:latin typeface="+mn-lt"/>
                <a:ea typeface="+mn-ea"/>
                <a:cs typeface="+mn-cs"/>
              </a:rPr>
              <a:t>Kristiawan</a:t>
            </a:r>
            <a:r>
              <a:rPr lang="en-IN" sz="1200" kern="1200" dirty="0">
                <a:solidFill>
                  <a:schemeClr val="tx1"/>
                </a:solidFill>
                <a:effectLst/>
                <a:latin typeface="+mn-lt"/>
                <a:ea typeface="+mn-ea"/>
                <a:cs typeface="+mn-cs"/>
              </a:rPr>
              <a:t>, M., 2018. The influence of the transformational leadership and work motivation on teachers performance. </a:t>
            </a:r>
            <a:r>
              <a:rPr lang="en-IN" sz="1200" i="1" kern="1200" dirty="0">
                <a:solidFill>
                  <a:schemeClr val="tx1"/>
                </a:solidFill>
                <a:effectLst/>
                <a:latin typeface="+mn-lt"/>
                <a:ea typeface="+mn-ea"/>
                <a:cs typeface="+mn-cs"/>
              </a:rPr>
              <a:t>International Journal of Scientific &amp; Technology Research</a:t>
            </a:r>
            <a:r>
              <a:rPr lang="en-IN" sz="1200" kern="1200" dirty="0">
                <a:solidFill>
                  <a:schemeClr val="tx1"/>
                </a:solidFill>
                <a:effectLst/>
                <a:latin typeface="+mn-lt"/>
                <a:ea typeface="+mn-ea"/>
                <a:cs typeface="+mn-cs"/>
              </a:rPr>
              <a:t>, </a:t>
            </a:r>
            <a:r>
              <a:rPr lang="en-IN" sz="1200" i="1" kern="1200" dirty="0">
                <a:solidFill>
                  <a:schemeClr val="tx1"/>
                </a:solidFill>
                <a:effectLst/>
                <a:latin typeface="+mn-lt"/>
                <a:ea typeface="+mn-ea"/>
                <a:cs typeface="+mn-cs"/>
              </a:rPr>
              <a:t>7</a:t>
            </a:r>
            <a:r>
              <a:rPr lang="en-IN" sz="1200" kern="1200" dirty="0">
                <a:solidFill>
                  <a:schemeClr val="tx1"/>
                </a:solidFill>
                <a:effectLst/>
                <a:latin typeface="+mn-lt"/>
                <a:ea typeface="+mn-ea"/>
                <a:cs typeface="+mn-cs"/>
              </a:rPr>
              <a:t>(7), pp.19-29.</a:t>
            </a:r>
          </a:p>
          <a:p>
            <a:r>
              <a:rPr lang="en-IN" sz="1200" kern="1200" dirty="0" err="1">
                <a:solidFill>
                  <a:schemeClr val="tx1"/>
                </a:solidFill>
                <a:effectLst/>
                <a:latin typeface="+mn-lt"/>
                <a:ea typeface="+mn-ea"/>
                <a:cs typeface="+mn-cs"/>
              </a:rPr>
              <a:t>Batova</a:t>
            </a:r>
            <a:r>
              <a:rPr lang="en-IN" sz="1200" kern="1200" dirty="0">
                <a:solidFill>
                  <a:schemeClr val="tx1"/>
                </a:solidFill>
                <a:effectLst/>
                <a:latin typeface="+mn-lt"/>
                <a:ea typeface="+mn-ea"/>
                <a:cs typeface="+mn-cs"/>
              </a:rPr>
              <a:t>, T., 2018. Work motivation in the rhetoric of component content management. </a:t>
            </a:r>
            <a:r>
              <a:rPr lang="en-IN" sz="1200" i="1" kern="1200" dirty="0">
                <a:solidFill>
                  <a:schemeClr val="tx1"/>
                </a:solidFill>
                <a:effectLst/>
                <a:latin typeface="+mn-lt"/>
                <a:ea typeface="+mn-ea"/>
                <a:cs typeface="+mn-cs"/>
              </a:rPr>
              <a:t>Journal of Business and Technical Communication</a:t>
            </a:r>
            <a:r>
              <a:rPr lang="en-IN" sz="1200" kern="1200" dirty="0">
                <a:solidFill>
                  <a:schemeClr val="tx1"/>
                </a:solidFill>
                <a:effectLst/>
                <a:latin typeface="+mn-lt"/>
                <a:ea typeface="+mn-ea"/>
                <a:cs typeface="+mn-cs"/>
              </a:rPr>
              <a:t>, </a:t>
            </a:r>
            <a:r>
              <a:rPr lang="en-IN" sz="1200" i="1" kern="1200" dirty="0">
                <a:solidFill>
                  <a:schemeClr val="tx1"/>
                </a:solidFill>
                <a:effectLst/>
                <a:latin typeface="+mn-lt"/>
                <a:ea typeface="+mn-ea"/>
                <a:cs typeface="+mn-cs"/>
              </a:rPr>
              <a:t>32</a:t>
            </a:r>
            <a:r>
              <a:rPr lang="en-IN" sz="1200" kern="1200" dirty="0">
                <a:solidFill>
                  <a:schemeClr val="tx1"/>
                </a:solidFill>
                <a:effectLst/>
                <a:latin typeface="+mn-lt"/>
                <a:ea typeface="+mn-ea"/>
                <a:cs typeface="+mn-cs"/>
              </a:rPr>
              <a:t>(3), pp.308-346.</a:t>
            </a:r>
          </a:p>
          <a:p>
            <a:r>
              <a:rPr lang="en-IN" sz="1200" kern="1200" dirty="0" err="1">
                <a:solidFill>
                  <a:schemeClr val="tx1"/>
                </a:solidFill>
                <a:effectLst/>
                <a:latin typeface="+mn-lt"/>
                <a:ea typeface="+mn-ea"/>
                <a:cs typeface="+mn-cs"/>
              </a:rPr>
              <a:t>Burfeind</a:t>
            </a:r>
            <a:r>
              <a:rPr lang="en-IN" sz="1200" kern="1200" dirty="0">
                <a:solidFill>
                  <a:schemeClr val="tx1"/>
                </a:solidFill>
                <a:effectLst/>
                <a:latin typeface="+mn-lt"/>
                <a:ea typeface="+mn-ea"/>
                <a:cs typeface="+mn-cs"/>
              </a:rPr>
              <a:t>, J., 2019. Leading Cultural Change in the Newspaper Industry: How Jeff Bezos saved The Washington Post. </a:t>
            </a:r>
            <a:r>
              <a:rPr lang="en-IN" sz="1200" i="1" kern="1200" dirty="0">
                <a:solidFill>
                  <a:schemeClr val="tx1"/>
                </a:solidFill>
                <a:effectLst/>
                <a:latin typeface="+mn-lt"/>
                <a:ea typeface="+mn-ea"/>
                <a:cs typeface="+mn-cs"/>
              </a:rPr>
              <a:t>Manager</a:t>
            </a:r>
            <a:r>
              <a:rPr lang="en-IN" sz="1200" kern="1200" dirty="0">
                <a:solidFill>
                  <a:schemeClr val="tx1"/>
                </a:solidFill>
                <a:effectLst/>
                <a:latin typeface="+mn-lt"/>
                <a:ea typeface="+mn-ea"/>
                <a:cs typeface="+mn-cs"/>
              </a:rPr>
              <a:t>, (29), pp.125-138.</a:t>
            </a:r>
          </a:p>
          <a:p>
            <a:r>
              <a:rPr lang="en-IN" sz="1200" kern="1200" dirty="0">
                <a:solidFill>
                  <a:schemeClr val="tx1"/>
                </a:solidFill>
                <a:effectLst/>
                <a:latin typeface="+mn-lt"/>
                <a:ea typeface="+mn-ea"/>
                <a:cs typeface="+mn-cs"/>
              </a:rPr>
              <a:t>Eva, N., Robin, M., </a:t>
            </a:r>
            <a:r>
              <a:rPr lang="en-IN" sz="1200" kern="1200" dirty="0" err="1">
                <a:solidFill>
                  <a:schemeClr val="tx1"/>
                </a:solidFill>
                <a:effectLst/>
                <a:latin typeface="+mn-lt"/>
                <a:ea typeface="+mn-ea"/>
                <a:cs typeface="+mn-cs"/>
              </a:rPr>
              <a:t>Sendjaya</a:t>
            </a:r>
            <a:r>
              <a:rPr lang="en-IN" sz="1200" kern="1200" dirty="0">
                <a:solidFill>
                  <a:schemeClr val="tx1"/>
                </a:solidFill>
                <a:effectLst/>
                <a:latin typeface="+mn-lt"/>
                <a:ea typeface="+mn-ea"/>
                <a:cs typeface="+mn-cs"/>
              </a:rPr>
              <a:t>, S., van </a:t>
            </a:r>
            <a:r>
              <a:rPr lang="en-IN" sz="1200" kern="1200" dirty="0" err="1">
                <a:solidFill>
                  <a:schemeClr val="tx1"/>
                </a:solidFill>
                <a:effectLst/>
                <a:latin typeface="+mn-lt"/>
                <a:ea typeface="+mn-ea"/>
                <a:cs typeface="+mn-cs"/>
              </a:rPr>
              <a:t>Dierendonck</a:t>
            </a:r>
            <a:r>
              <a:rPr lang="en-IN" sz="1200" kern="1200" dirty="0">
                <a:solidFill>
                  <a:schemeClr val="tx1"/>
                </a:solidFill>
                <a:effectLst/>
                <a:latin typeface="+mn-lt"/>
                <a:ea typeface="+mn-ea"/>
                <a:cs typeface="+mn-cs"/>
              </a:rPr>
              <a:t>, D. and </a:t>
            </a:r>
            <a:r>
              <a:rPr lang="en-IN" sz="1200" kern="1200" dirty="0" err="1">
                <a:solidFill>
                  <a:schemeClr val="tx1"/>
                </a:solidFill>
                <a:effectLst/>
                <a:latin typeface="+mn-lt"/>
                <a:ea typeface="+mn-ea"/>
                <a:cs typeface="+mn-cs"/>
              </a:rPr>
              <a:t>Liden</a:t>
            </a:r>
            <a:r>
              <a:rPr lang="en-IN" sz="1200" kern="1200" dirty="0">
                <a:solidFill>
                  <a:schemeClr val="tx1"/>
                </a:solidFill>
                <a:effectLst/>
                <a:latin typeface="+mn-lt"/>
                <a:ea typeface="+mn-ea"/>
                <a:cs typeface="+mn-cs"/>
              </a:rPr>
              <a:t>, R.C., 2019. Servant leadership: A systematic review and call for future research. </a:t>
            </a:r>
            <a:r>
              <a:rPr lang="en-IN" sz="1200" i="1" kern="1200" dirty="0">
                <a:solidFill>
                  <a:schemeClr val="tx1"/>
                </a:solidFill>
                <a:effectLst/>
                <a:latin typeface="+mn-lt"/>
                <a:ea typeface="+mn-ea"/>
                <a:cs typeface="+mn-cs"/>
              </a:rPr>
              <a:t>The leadership quarterly</a:t>
            </a:r>
            <a:r>
              <a:rPr lang="en-IN" sz="1200" kern="1200" dirty="0">
                <a:solidFill>
                  <a:schemeClr val="tx1"/>
                </a:solidFill>
                <a:effectLst/>
                <a:latin typeface="+mn-lt"/>
                <a:ea typeface="+mn-ea"/>
                <a:cs typeface="+mn-cs"/>
              </a:rPr>
              <a:t>, </a:t>
            </a:r>
            <a:r>
              <a:rPr lang="en-IN" sz="1200" i="1" kern="1200" dirty="0">
                <a:solidFill>
                  <a:schemeClr val="tx1"/>
                </a:solidFill>
                <a:effectLst/>
                <a:latin typeface="+mn-lt"/>
                <a:ea typeface="+mn-ea"/>
                <a:cs typeface="+mn-cs"/>
              </a:rPr>
              <a:t>30</a:t>
            </a:r>
            <a:r>
              <a:rPr lang="en-IN" sz="1200" kern="1200" dirty="0">
                <a:solidFill>
                  <a:schemeClr val="tx1"/>
                </a:solidFill>
                <a:effectLst/>
                <a:latin typeface="+mn-lt"/>
                <a:ea typeface="+mn-ea"/>
                <a:cs typeface="+mn-cs"/>
              </a:rPr>
              <a:t>(1), pp.111-132.</a:t>
            </a:r>
          </a:p>
          <a:p>
            <a:r>
              <a:rPr lang="en-IN" sz="1200" kern="1200" dirty="0" err="1">
                <a:solidFill>
                  <a:schemeClr val="tx1"/>
                </a:solidFill>
                <a:effectLst/>
                <a:latin typeface="+mn-lt"/>
                <a:ea typeface="+mn-ea"/>
                <a:cs typeface="+mn-cs"/>
              </a:rPr>
              <a:t>Furgang</a:t>
            </a:r>
            <a:r>
              <a:rPr lang="en-IN" sz="1200" kern="1200" dirty="0">
                <a:solidFill>
                  <a:schemeClr val="tx1"/>
                </a:solidFill>
                <a:effectLst/>
                <a:latin typeface="+mn-lt"/>
                <a:ea typeface="+mn-ea"/>
                <a:cs typeface="+mn-cs"/>
              </a:rPr>
              <a:t>, A., 2018. </a:t>
            </a:r>
            <a:r>
              <a:rPr lang="en-IN" sz="1200" i="1" kern="1200" dirty="0">
                <a:solidFill>
                  <a:schemeClr val="tx1"/>
                </a:solidFill>
                <a:effectLst/>
                <a:latin typeface="+mn-lt"/>
                <a:ea typeface="+mn-ea"/>
                <a:cs typeface="+mn-cs"/>
              </a:rPr>
              <a:t>Jeff Bezos: Tech Entrepreneur and Businessman</a:t>
            </a:r>
            <a:r>
              <a:rPr lang="en-IN" sz="1200" kern="1200" dirty="0">
                <a:solidFill>
                  <a:schemeClr val="tx1"/>
                </a:solidFill>
                <a:effectLst/>
                <a:latin typeface="+mn-lt"/>
                <a:ea typeface="+mn-ea"/>
                <a:cs typeface="+mn-cs"/>
              </a:rPr>
              <a:t>. </a:t>
            </a:r>
            <a:r>
              <a:rPr lang="en-IN" sz="1200" kern="1200" dirty="0" err="1">
                <a:solidFill>
                  <a:schemeClr val="tx1"/>
                </a:solidFill>
                <a:effectLst/>
                <a:latin typeface="+mn-lt"/>
                <a:ea typeface="+mn-ea"/>
                <a:cs typeface="+mn-cs"/>
              </a:rPr>
              <a:t>Enslow</a:t>
            </a:r>
            <a:r>
              <a:rPr lang="en-IN" sz="1200" kern="1200" dirty="0">
                <a:solidFill>
                  <a:schemeClr val="tx1"/>
                </a:solidFill>
                <a:effectLst/>
                <a:latin typeface="+mn-lt"/>
                <a:ea typeface="+mn-ea"/>
                <a:cs typeface="+mn-cs"/>
              </a:rPr>
              <a:t> Publishing, LLC.</a:t>
            </a:r>
          </a:p>
          <a:p>
            <a:r>
              <a:rPr lang="en-IN" sz="1200" kern="1200" dirty="0">
                <a:solidFill>
                  <a:schemeClr val="tx1"/>
                </a:solidFill>
                <a:effectLst/>
                <a:latin typeface="+mn-lt"/>
                <a:ea typeface="+mn-ea"/>
                <a:cs typeface="+mn-cs"/>
              </a:rPr>
              <a:t>Gardner, W.L., Lowe, K.B., </a:t>
            </a:r>
            <a:r>
              <a:rPr lang="en-IN" sz="1200" kern="1200" dirty="0" err="1">
                <a:solidFill>
                  <a:schemeClr val="tx1"/>
                </a:solidFill>
                <a:effectLst/>
                <a:latin typeface="+mn-lt"/>
                <a:ea typeface="+mn-ea"/>
                <a:cs typeface="+mn-cs"/>
              </a:rPr>
              <a:t>Meuser</a:t>
            </a:r>
            <a:r>
              <a:rPr lang="en-IN" sz="1200" kern="1200" dirty="0">
                <a:solidFill>
                  <a:schemeClr val="tx1"/>
                </a:solidFill>
                <a:effectLst/>
                <a:latin typeface="+mn-lt"/>
                <a:ea typeface="+mn-ea"/>
                <a:cs typeface="+mn-cs"/>
              </a:rPr>
              <a:t>, J.D., </a:t>
            </a:r>
            <a:r>
              <a:rPr lang="en-IN" sz="1200" kern="1200" dirty="0" err="1">
                <a:solidFill>
                  <a:schemeClr val="tx1"/>
                </a:solidFill>
                <a:effectLst/>
                <a:latin typeface="+mn-lt"/>
                <a:ea typeface="+mn-ea"/>
                <a:cs typeface="+mn-cs"/>
              </a:rPr>
              <a:t>Noghani</a:t>
            </a:r>
            <a:r>
              <a:rPr lang="en-IN" sz="1200" kern="1200" dirty="0">
                <a:solidFill>
                  <a:schemeClr val="tx1"/>
                </a:solidFill>
                <a:effectLst/>
                <a:latin typeface="+mn-lt"/>
                <a:ea typeface="+mn-ea"/>
                <a:cs typeface="+mn-cs"/>
              </a:rPr>
              <a:t>, F., </a:t>
            </a:r>
            <a:r>
              <a:rPr lang="en-IN" sz="1200" kern="1200" dirty="0" err="1">
                <a:solidFill>
                  <a:schemeClr val="tx1"/>
                </a:solidFill>
                <a:effectLst/>
                <a:latin typeface="+mn-lt"/>
                <a:ea typeface="+mn-ea"/>
                <a:cs typeface="+mn-cs"/>
              </a:rPr>
              <a:t>Gullifor</a:t>
            </a:r>
            <a:r>
              <a:rPr lang="en-IN" sz="1200" kern="1200" dirty="0">
                <a:solidFill>
                  <a:schemeClr val="tx1"/>
                </a:solidFill>
                <a:effectLst/>
                <a:latin typeface="+mn-lt"/>
                <a:ea typeface="+mn-ea"/>
                <a:cs typeface="+mn-cs"/>
              </a:rPr>
              <a:t>, D.P. and </a:t>
            </a:r>
            <a:r>
              <a:rPr lang="en-IN" sz="1200" kern="1200" dirty="0" err="1">
                <a:solidFill>
                  <a:schemeClr val="tx1"/>
                </a:solidFill>
                <a:effectLst/>
                <a:latin typeface="+mn-lt"/>
                <a:ea typeface="+mn-ea"/>
                <a:cs typeface="+mn-cs"/>
              </a:rPr>
              <a:t>Cogliser</a:t>
            </a:r>
            <a:r>
              <a:rPr lang="en-IN" sz="1200" kern="1200" dirty="0">
                <a:solidFill>
                  <a:schemeClr val="tx1"/>
                </a:solidFill>
                <a:effectLst/>
                <a:latin typeface="+mn-lt"/>
                <a:ea typeface="+mn-ea"/>
                <a:cs typeface="+mn-cs"/>
              </a:rPr>
              <a:t>, C.C., 2020. The leadership trilogy: A review of the third decade of the leadership quarterly. </a:t>
            </a:r>
            <a:r>
              <a:rPr lang="en-IN" sz="1200" i="1" kern="1200" dirty="0">
                <a:solidFill>
                  <a:schemeClr val="tx1"/>
                </a:solidFill>
                <a:effectLst/>
                <a:latin typeface="+mn-lt"/>
                <a:ea typeface="+mn-ea"/>
                <a:cs typeface="+mn-cs"/>
              </a:rPr>
              <a:t>The Leadership Quarterly</a:t>
            </a:r>
            <a:r>
              <a:rPr lang="en-IN" sz="1200" kern="1200" dirty="0">
                <a:solidFill>
                  <a:schemeClr val="tx1"/>
                </a:solidFill>
                <a:effectLst/>
                <a:latin typeface="+mn-lt"/>
                <a:ea typeface="+mn-ea"/>
                <a:cs typeface="+mn-cs"/>
              </a:rPr>
              <a:t>, </a:t>
            </a:r>
            <a:r>
              <a:rPr lang="en-IN" sz="1200" i="1" kern="1200" dirty="0">
                <a:solidFill>
                  <a:schemeClr val="tx1"/>
                </a:solidFill>
                <a:effectLst/>
                <a:latin typeface="+mn-lt"/>
                <a:ea typeface="+mn-ea"/>
                <a:cs typeface="+mn-cs"/>
              </a:rPr>
              <a:t>31</a:t>
            </a:r>
            <a:r>
              <a:rPr lang="en-IN" sz="1200" kern="1200" dirty="0">
                <a:solidFill>
                  <a:schemeClr val="tx1"/>
                </a:solidFill>
                <a:effectLst/>
                <a:latin typeface="+mn-lt"/>
                <a:ea typeface="+mn-ea"/>
                <a:cs typeface="+mn-cs"/>
              </a:rPr>
              <a:t>(1), p.101379.</a:t>
            </a:r>
          </a:p>
          <a:p>
            <a:r>
              <a:rPr lang="en-IN" sz="1200" kern="1200" dirty="0" err="1">
                <a:solidFill>
                  <a:schemeClr val="tx1"/>
                </a:solidFill>
                <a:effectLst/>
                <a:latin typeface="+mn-lt"/>
                <a:ea typeface="+mn-ea"/>
                <a:cs typeface="+mn-cs"/>
              </a:rPr>
              <a:t>Gopalan</a:t>
            </a:r>
            <a:r>
              <a:rPr lang="en-IN" sz="1200" kern="1200" dirty="0">
                <a:solidFill>
                  <a:schemeClr val="tx1"/>
                </a:solidFill>
                <a:effectLst/>
                <a:latin typeface="+mn-lt"/>
                <a:ea typeface="+mn-ea"/>
                <a:cs typeface="+mn-cs"/>
              </a:rPr>
              <a:t>, V., </a:t>
            </a:r>
            <a:r>
              <a:rPr lang="en-IN" sz="1200" kern="1200" dirty="0" err="1">
                <a:solidFill>
                  <a:schemeClr val="tx1"/>
                </a:solidFill>
                <a:effectLst/>
                <a:latin typeface="+mn-lt"/>
                <a:ea typeface="+mn-ea"/>
                <a:cs typeface="+mn-cs"/>
              </a:rPr>
              <a:t>Bakar</a:t>
            </a:r>
            <a:r>
              <a:rPr lang="en-IN" sz="1200" kern="1200" dirty="0">
                <a:solidFill>
                  <a:schemeClr val="tx1"/>
                </a:solidFill>
                <a:effectLst/>
                <a:latin typeface="+mn-lt"/>
                <a:ea typeface="+mn-ea"/>
                <a:cs typeface="+mn-cs"/>
              </a:rPr>
              <a:t>, J.A.A., </a:t>
            </a:r>
            <a:r>
              <a:rPr lang="en-IN" sz="1200" kern="1200" dirty="0" err="1">
                <a:solidFill>
                  <a:schemeClr val="tx1"/>
                </a:solidFill>
                <a:effectLst/>
                <a:latin typeface="+mn-lt"/>
                <a:ea typeface="+mn-ea"/>
                <a:cs typeface="+mn-cs"/>
              </a:rPr>
              <a:t>Zulkifli</a:t>
            </a:r>
            <a:r>
              <a:rPr lang="en-IN" sz="1200" kern="1200" dirty="0">
                <a:solidFill>
                  <a:schemeClr val="tx1"/>
                </a:solidFill>
                <a:effectLst/>
                <a:latin typeface="+mn-lt"/>
                <a:ea typeface="+mn-ea"/>
                <a:cs typeface="+mn-cs"/>
              </a:rPr>
              <a:t>, A.N., </a:t>
            </a:r>
            <a:r>
              <a:rPr lang="en-IN" sz="1200" kern="1200" dirty="0" err="1">
                <a:solidFill>
                  <a:schemeClr val="tx1"/>
                </a:solidFill>
                <a:effectLst/>
                <a:latin typeface="+mn-lt"/>
                <a:ea typeface="+mn-ea"/>
                <a:cs typeface="+mn-cs"/>
              </a:rPr>
              <a:t>Alwi</a:t>
            </a:r>
            <a:r>
              <a:rPr lang="en-IN" sz="1200" kern="1200" dirty="0">
                <a:solidFill>
                  <a:schemeClr val="tx1"/>
                </a:solidFill>
                <a:effectLst/>
                <a:latin typeface="+mn-lt"/>
                <a:ea typeface="+mn-ea"/>
                <a:cs typeface="+mn-cs"/>
              </a:rPr>
              <a:t>, A. and Mat, R.C., 2017, October. A review of the motivation theories in learning. In </a:t>
            </a:r>
            <a:r>
              <a:rPr lang="en-IN" sz="1200" i="1" kern="1200" dirty="0">
                <a:solidFill>
                  <a:schemeClr val="tx1"/>
                </a:solidFill>
                <a:effectLst/>
                <a:latin typeface="+mn-lt"/>
                <a:ea typeface="+mn-ea"/>
                <a:cs typeface="+mn-cs"/>
              </a:rPr>
              <a:t>AIP Conference Proceedings</a:t>
            </a:r>
            <a:r>
              <a:rPr lang="en-IN" sz="1200" kern="1200" dirty="0">
                <a:solidFill>
                  <a:schemeClr val="tx1"/>
                </a:solidFill>
                <a:effectLst/>
                <a:latin typeface="+mn-lt"/>
                <a:ea typeface="+mn-ea"/>
                <a:cs typeface="+mn-cs"/>
              </a:rPr>
              <a:t> (Vol. 1891, No. 1, p. 020043). AIP Publishing LLC.</a:t>
            </a:r>
          </a:p>
          <a:p>
            <a:r>
              <a:rPr lang="en-IN" sz="1200" kern="1200" dirty="0" err="1">
                <a:solidFill>
                  <a:schemeClr val="tx1"/>
                </a:solidFill>
                <a:effectLst/>
                <a:latin typeface="+mn-lt"/>
                <a:ea typeface="+mn-ea"/>
                <a:cs typeface="+mn-cs"/>
              </a:rPr>
              <a:t>Gradinaru</a:t>
            </a:r>
            <a:r>
              <a:rPr lang="en-IN" sz="1200" kern="1200" dirty="0">
                <a:solidFill>
                  <a:schemeClr val="tx1"/>
                </a:solidFill>
                <a:effectLst/>
                <a:latin typeface="+mn-lt"/>
                <a:ea typeface="+mn-ea"/>
                <a:cs typeface="+mn-cs"/>
              </a:rPr>
              <a:t>, C., </a:t>
            </a:r>
            <a:r>
              <a:rPr lang="en-IN" sz="1200" kern="1200" dirty="0" err="1">
                <a:solidFill>
                  <a:schemeClr val="tx1"/>
                </a:solidFill>
                <a:effectLst/>
                <a:latin typeface="+mn-lt"/>
                <a:ea typeface="+mn-ea"/>
                <a:cs typeface="+mn-cs"/>
              </a:rPr>
              <a:t>Toma</a:t>
            </a:r>
            <a:r>
              <a:rPr lang="en-IN" sz="1200" kern="1200" dirty="0">
                <a:solidFill>
                  <a:schemeClr val="tx1"/>
                </a:solidFill>
                <a:effectLst/>
                <a:latin typeface="+mn-lt"/>
                <a:ea typeface="+mn-ea"/>
                <a:cs typeface="+mn-cs"/>
              </a:rPr>
              <a:t>, S.G., </a:t>
            </a:r>
            <a:r>
              <a:rPr lang="en-IN" sz="1200" kern="1200" dirty="0" err="1">
                <a:solidFill>
                  <a:schemeClr val="tx1"/>
                </a:solidFill>
                <a:effectLst/>
                <a:latin typeface="+mn-lt"/>
                <a:ea typeface="+mn-ea"/>
                <a:cs typeface="+mn-cs"/>
              </a:rPr>
              <a:t>Catana</a:t>
            </a:r>
            <a:r>
              <a:rPr lang="en-IN" sz="1200" kern="1200" dirty="0">
                <a:solidFill>
                  <a:schemeClr val="tx1"/>
                </a:solidFill>
                <a:effectLst/>
                <a:latin typeface="+mn-lt"/>
                <a:ea typeface="+mn-ea"/>
                <a:cs typeface="+mn-cs"/>
              </a:rPr>
              <a:t>, S. and </a:t>
            </a:r>
            <a:r>
              <a:rPr lang="en-IN" sz="1200" kern="1200" dirty="0" err="1">
                <a:solidFill>
                  <a:schemeClr val="tx1"/>
                </a:solidFill>
                <a:effectLst/>
                <a:latin typeface="+mn-lt"/>
                <a:ea typeface="+mn-ea"/>
                <a:cs typeface="+mn-cs"/>
              </a:rPr>
              <a:t>Andrisán</a:t>
            </a:r>
            <a:r>
              <a:rPr lang="en-IN" sz="1200" kern="1200" dirty="0">
                <a:solidFill>
                  <a:schemeClr val="tx1"/>
                </a:solidFill>
                <a:effectLst/>
                <a:latin typeface="+mn-lt"/>
                <a:ea typeface="+mn-ea"/>
                <a:cs typeface="+mn-cs"/>
              </a:rPr>
              <a:t>, G., 2020. A view on transformational leadership: The case of Jeff Bezos. </a:t>
            </a:r>
            <a:r>
              <a:rPr lang="en-IN" sz="1200" i="1" kern="1200" dirty="0">
                <a:solidFill>
                  <a:schemeClr val="tx1"/>
                </a:solidFill>
                <a:effectLst/>
                <a:latin typeface="+mn-lt"/>
                <a:ea typeface="+mn-ea"/>
                <a:cs typeface="+mn-cs"/>
              </a:rPr>
              <a:t>Manager</a:t>
            </a:r>
            <a:r>
              <a:rPr lang="en-IN" sz="1200" kern="1200" dirty="0">
                <a:solidFill>
                  <a:schemeClr val="tx1"/>
                </a:solidFill>
                <a:effectLst/>
                <a:latin typeface="+mn-lt"/>
                <a:ea typeface="+mn-ea"/>
                <a:cs typeface="+mn-cs"/>
              </a:rPr>
              <a:t>, (31), pp.93-100.</a:t>
            </a:r>
          </a:p>
          <a:p>
            <a:r>
              <a:rPr lang="en-IN" sz="1200" kern="1200" dirty="0">
                <a:solidFill>
                  <a:schemeClr val="tx1"/>
                </a:solidFill>
                <a:effectLst/>
                <a:latin typeface="+mn-lt"/>
                <a:ea typeface="+mn-ea"/>
                <a:cs typeface="+mn-cs"/>
              </a:rPr>
              <a:t>Hopper, E., 2020. Maslow’s Hierarchy of Needs Explained. </a:t>
            </a:r>
            <a:r>
              <a:rPr lang="en-IN" sz="1200" i="1" kern="1200" dirty="0" err="1">
                <a:solidFill>
                  <a:schemeClr val="tx1"/>
                </a:solidFill>
                <a:effectLst/>
                <a:latin typeface="+mn-lt"/>
                <a:ea typeface="+mn-ea"/>
                <a:cs typeface="+mn-cs"/>
              </a:rPr>
              <a:t>ThoughtCo</a:t>
            </a:r>
            <a:r>
              <a:rPr lang="en-IN" sz="1200" i="1" kern="1200" dirty="0">
                <a:solidFill>
                  <a:schemeClr val="tx1"/>
                </a:solidFill>
                <a:effectLst/>
                <a:latin typeface="+mn-lt"/>
                <a:ea typeface="+mn-ea"/>
                <a:cs typeface="+mn-cs"/>
              </a:rPr>
              <a:t>, </a:t>
            </a:r>
            <a:r>
              <a:rPr lang="en-IN" sz="1200" i="1" kern="1200" dirty="0" err="1">
                <a:solidFill>
                  <a:schemeClr val="tx1"/>
                </a:solidFill>
                <a:effectLst/>
                <a:latin typeface="+mn-lt"/>
                <a:ea typeface="+mn-ea"/>
                <a:cs typeface="+mn-cs"/>
              </a:rPr>
              <a:t>ThoughtCo</a:t>
            </a:r>
            <a:r>
              <a:rPr lang="en-IN" sz="1200" kern="1200" dirty="0">
                <a:solidFill>
                  <a:schemeClr val="tx1"/>
                </a:solidFill>
                <a:effectLst/>
                <a:latin typeface="+mn-lt"/>
                <a:ea typeface="+mn-ea"/>
                <a:cs typeface="+mn-cs"/>
              </a:rPr>
              <a:t>, </a:t>
            </a:r>
            <a:r>
              <a:rPr lang="en-IN" sz="1200" i="1" kern="1200" dirty="0">
                <a:solidFill>
                  <a:schemeClr val="tx1"/>
                </a:solidFill>
                <a:effectLst/>
                <a:latin typeface="+mn-lt"/>
                <a:ea typeface="+mn-ea"/>
                <a:cs typeface="+mn-cs"/>
              </a:rPr>
              <a:t>24</a:t>
            </a:r>
            <a:r>
              <a:rPr lang="en-IN" sz="1200" kern="1200" dirty="0">
                <a:solidFill>
                  <a:schemeClr val="tx1"/>
                </a:solidFill>
                <a:effectLst/>
                <a:latin typeface="+mn-lt"/>
                <a:ea typeface="+mn-ea"/>
                <a:cs typeface="+mn-cs"/>
              </a:rPr>
              <a:t>.</a:t>
            </a:r>
          </a:p>
          <a:p>
            <a:r>
              <a:rPr lang="en-IN" sz="1200" kern="1200" dirty="0">
                <a:solidFill>
                  <a:schemeClr val="tx1"/>
                </a:solidFill>
                <a:effectLst/>
                <a:latin typeface="+mn-lt"/>
                <a:ea typeface="+mn-ea"/>
                <a:cs typeface="+mn-cs"/>
              </a:rPr>
              <a:t>KHURANA, H. and JOSHI, V., 2017. MOTIVATION AND ITS IMPACT ON INDIVIDUAL PERFORMANCE: A COMPARATIVE STUDY BASED ON MCCLELLAND'S THREE NEED MODEL. </a:t>
            </a:r>
            <a:r>
              <a:rPr lang="en-IN" sz="1200" i="1" kern="1200" dirty="0">
                <a:solidFill>
                  <a:schemeClr val="tx1"/>
                </a:solidFill>
                <a:effectLst/>
                <a:latin typeface="+mn-lt"/>
                <a:ea typeface="+mn-ea"/>
                <a:cs typeface="+mn-cs"/>
              </a:rPr>
              <a:t>Clear International Journal of Research in Commerce &amp; Management</a:t>
            </a:r>
            <a:r>
              <a:rPr lang="en-IN" sz="1200" kern="1200" dirty="0">
                <a:solidFill>
                  <a:schemeClr val="tx1"/>
                </a:solidFill>
                <a:effectLst/>
                <a:latin typeface="+mn-lt"/>
                <a:ea typeface="+mn-ea"/>
                <a:cs typeface="+mn-cs"/>
              </a:rPr>
              <a:t>, </a:t>
            </a:r>
            <a:r>
              <a:rPr lang="en-IN" sz="1200" i="1" kern="1200" dirty="0">
                <a:solidFill>
                  <a:schemeClr val="tx1"/>
                </a:solidFill>
                <a:effectLst/>
                <a:latin typeface="+mn-lt"/>
                <a:ea typeface="+mn-ea"/>
                <a:cs typeface="+mn-cs"/>
              </a:rPr>
              <a:t>8</a:t>
            </a:r>
            <a:r>
              <a:rPr lang="en-IN" sz="1200" kern="1200" dirty="0">
                <a:solidFill>
                  <a:schemeClr val="tx1"/>
                </a:solidFill>
                <a:effectLst/>
                <a:latin typeface="+mn-lt"/>
                <a:ea typeface="+mn-ea"/>
                <a:cs typeface="+mn-cs"/>
              </a:rPr>
              <a:t>(7).</a:t>
            </a:r>
          </a:p>
          <a:p>
            <a:r>
              <a:rPr lang="en-IN" sz="1200" kern="1200" dirty="0" err="1">
                <a:solidFill>
                  <a:schemeClr val="tx1"/>
                </a:solidFill>
                <a:effectLst/>
                <a:latin typeface="+mn-lt"/>
                <a:ea typeface="+mn-ea"/>
                <a:cs typeface="+mn-cs"/>
              </a:rPr>
              <a:t>Kondalkar</a:t>
            </a:r>
            <a:r>
              <a:rPr lang="en-IN" sz="1200" kern="1200" dirty="0">
                <a:solidFill>
                  <a:schemeClr val="tx1"/>
                </a:solidFill>
                <a:effectLst/>
                <a:latin typeface="+mn-lt"/>
                <a:ea typeface="+mn-ea"/>
                <a:cs typeface="+mn-cs"/>
              </a:rPr>
              <a:t>, V.G., 2020. </a:t>
            </a:r>
            <a:r>
              <a:rPr lang="en-IN" sz="1200" i="1" kern="1200" dirty="0">
                <a:solidFill>
                  <a:schemeClr val="tx1"/>
                </a:solidFill>
                <a:effectLst/>
                <a:latin typeface="+mn-lt"/>
                <a:ea typeface="+mn-ea"/>
                <a:cs typeface="+mn-cs"/>
              </a:rPr>
              <a:t>Organizational behaviour</a:t>
            </a:r>
            <a:r>
              <a:rPr lang="en-IN" sz="1200" kern="1200" dirty="0">
                <a:solidFill>
                  <a:schemeClr val="tx1"/>
                </a:solidFill>
                <a:effectLst/>
                <a:latin typeface="+mn-lt"/>
                <a:ea typeface="+mn-ea"/>
                <a:cs typeface="+mn-cs"/>
              </a:rPr>
              <a:t>. New Age.</a:t>
            </a:r>
          </a:p>
          <a:p>
            <a:r>
              <a:rPr lang="en-IN" sz="1200" kern="1200" dirty="0" err="1">
                <a:solidFill>
                  <a:schemeClr val="tx1"/>
                </a:solidFill>
                <a:effectLst/>
                <a:latin typeface="+mn-lt"/>
                <a:ea typeface="+mn-ea"/>
                <a:cs typeface="+mn-cs"/>
              </a:rPr>
              <a:t>Kuvaas</a:t>
            </a:r>
            <a:r>
              <a:rPr lang="en-IN" sz="1200" kern="1200" dirty="0">
                <a:solidFill>
                  <a:schemeClr val="tx1"/>
                </a:solidFill>
                <a:effectLst/>
                <a:latin typeface="+mn-lt"/>
                <a:ea typeface="+mn-ea"/>
                <a:cs typeface="+mn-cs"/>
              </a:rPr>
              <a:t>, B., </a:t>
            </a:r>
            <a:r>
              <a:rPr lang="en-IN" sz="1200" kern="1200" dirty="0" err="1">
                <a:solidFill>
                  <a:schemeClr val="tx1"/>
                </a:solidFill>
                <a:effectLst/>
                <a:latin typeface="+mn-lt"/>
                <a:ea typeface="+mn-ea"/>
                <a:cs typeface="+mn-cs"/>
              </a:rPr>
              <a:t>Buch</a:t>
            </a:r>
            <a:r>
              <a:rPr lang="en-IN" sz="1200" kern="1200" dirty="0">
                <a:solidFill>
                  <a:schemeClr val="tx1"/>
                </a:solidFill>
                <a:effectLst/>
                <a:latin typeface="+mn-lt"/>
                <a:ea typeface="+mn-ea"/>
                <a:cs typeface="+mn-cs"/>
              </a:rPr>
              <a:t>, R., </a:t>
            </a:r>
            <a:r>
              <a:rPr lang="en-IN" sz="1200" kern="1200" dirty="0" err="1">
                <a:solidFill>
                  <a:schemeClr val="tx1"/>
                </a:solidFill>
                <a:effectLst/>
                <a:latin typeface="+mn-lt"/>
                <a:ea typeface="+mn-ea"/>
                <a:cs typeface="+mn-cs"/>
              </a:rPr>
              <a:t>Weibel</a:t>
            </a:r>
            <a:r>
              <a:rPr lang="en-IN" sz="1200" kern="1200" dirty="0">
                <a:solidFill>
                  <a:schemeClr val="tx1"/>
                </a:solidFill>
                <a:effectLst/>
                <a:latin typeface="+mn-lt"/>
                <a:ea typeface="+mn-ea"/>
                <a:cs typeface="+mn-cs"/>
              </a:rPr>
              <a:t>, A., </a:t>
            </a:r>
            <a:r>
              <a:rPr lang="en-IN" sz="1200" kern="1200" dirty="0" err="1">
                <a:solidFill>
                  <a:schemeClr val="tx1"/>
                </a:solidFill>
                <a:effectLst/>
                <a:latin typeface="+mn-lt"/>
                <a:ea typeface="+mn-ea"/>
                <a:cs typeface="+mn-cs"/>
              </a:rPr>
              <a:t>Dysvik</a:t>
            </a:r>
            <a:r>
              <a:rPr lang="en-IN" sz="1200" kern="1200" dirty="0">
                <a:solidFill>
                  <a:schemeClr val="tx1"/>
                </a:solidFill>
                <a:effectLst/>
                <a:latin typeface="+mn-lt"/>
                <a:ea typeface="+mn-ea"/>
                <a:cs typeface="+mn-cs"/>
              </a:rPr>
              <a:t>, A. and </a:t>
            </a:r>
            <a:r>
              <a:rPr lang="en-IN" sz="1200" kern="1200" dirty="0" err="1">
                <a:solidFill>
                  <a:schemeClr val="tx1"/>
                </a:solidFill>
                <a:effectLst/>
                <a:latin typeface="+mn-lt"/>
                <a:ea typeface="+mn-ea"/>
                <a:cs typeface="+mn-cs"/>
              </a:rPr>
              <a:t>Nerstad</a:t>
            </a:r>
            <a:r>
              <a:rPr lang="en-IN" sz="1200" kern="1200" dirty="0">
                <a:solidFill>
                  <a:schemeClr val="tx1"/>
                </a:solidFill>
                <a:effectLst/>
                <a:latin typeface="+mn-lt"/>
                <a:ea typeface="+mn-ea"/>
                <a:cs typeface="+mn-cs"/>
              </a:rPr>
              <a:t>, C.G., 2017. Do intrinsic and extrinsic motivation relate differently to employee outcomes?. </a:t>
            </a:r>
            <a:r>
              <a:rPr lang="en-IN" sz="1200" i="1" kern="1200" dirty="0">
                <a:solidFill>
                  <a:schemeClr val="tx1"/>
                </a:solidFill>
                <a:effectLst/>
                <a:latin typeface="+mn-lt"/>
                <a:ea typeface="+mn-ea"/>
                <a:cs typeface="+mn-cs"/>
              </a:rPr>
              <a:t>Journal of Economic Psychology</a:t>
            </a:r>
            <a:r>
              <a:rPr lang="en-IN" sz="1200" kern="1200" dirty="0">
                <a:solidFill>
                  <a:schemeClr val="tx1"/>
                </a:solidFill>
                <a:effectLst/>
                <a:latin typeface="+mn-lt"/>
                <a:ea typeface="+mn-ea"/>
                <a:cs typeface="+mn-cs"/>
              </a:rPr>
              <a:t>, </a:t>
            </a:r>
            <a:r>
              <a:rPr lang="en-IN" sz="1200" i="1" kern="1200" dirty="0">
                <a:solidFill>
                  <a:schemeClr val="tx1"/>
                </a:solidFill>
                <a:effectLst/>
                <a:latin typeface="+mn-lt"/>
                <a:ea typeface="+mn-ea"/>
                <a:cs typeface="+mn-cs"/>
              </a:rPr>
              <a:t>61</a:t>
            </a:r>
            <a:r>
              <a:rPr lang="en-IN" sz="1200" kern="1200" dirty="0">
                <a:solidFill>
                  <a:schemeClr val="tx1"/>
                </a:solidFill>
                <a:effectLst/>
                <a:latin typeface="+mn-lt"/>
                <a:ea typeface="+mn-ea"/>
                <a:cs typeface="+mn-cs"/>
              </a:rPr>
              <a:t>, pp.244-258.</a:t>
            </a:r>
          </a:p>
          <a:p>
            <a:r>
              <a:rPr lang="en-IN" sz="1200" kern="1200" dirty="0" err="1">
                <a:solidFill>
                  <a:schemeClr val="tx1"/>
                </a:solidFill>
                <a:effectLst/>
                <a:latin typeface="+mn-lt"/>
                <a:ea typeface="+mn-ea"/>
                <a:cs typeface="+mn-cs"/>
              </a:rPr>
              <a:t>Oc</a:t>
            </a:r>
            <a:r>
              <a:rPr lang="en-IN" sz="1200" kern="1200" dirty="0">
                <a:solidFill>
                  <a:schemeClr val="tx1"/>
                </a:solidFill>
                <a:effectLst/>
                <a:latin typeface="+mn-lt"/>
                <a:ea typeface="+mn-ea"/>
                <a:cs typeface="+mn-cs"/>
              </a:rPr>
              <a:t>, B., 2018. Contextual leadership: A systematic review of how contextual factors shape leadership and its outcomes. </a:t>
            </a:r>
            <a:r>
              <a:rPr lang="en-IN" sz="1200" i="1" kern="1200" dirty="0">
                <a:solidFill>
                  <a:schemeClr val="tx1"/>
                </a:solidFill>
                <a:effectLst/>
                <a:latin typeface="+mn-lt"/>
                <a:ea typeface="+mn-ea"/>
                <a:cs typeface="+mn-cs"/>
              </a:rPr>
              <a:t>The Leadership Quarterly</a:t>
            </a:r>
            <a:r>
              <a:rPr lang="en-IN" sz="1200" kern="1200" dirty="0">
                <a:solidFill>
                  <a:schemeClr val="tx1"/>
                </a:solidFill>
                <a:effectLst/>
                <a:latin typeface="+mn-lt"/>
                <a:ea typeface="+mn-ea"/>
                <a:cs typeface="+mn-cs"/>
              </a:rPr>
              <a:t>, </a:t>
            </a:r>
            <a:r>
              <a:rPr lang="en-IN" sz="1200" i="1" kern="1200" dirty="0">
                <a:solidFill>
                  <a:schemeClr val="tx1"/>
                </a:solidFill>
                <a:effectLst/>
                <a:latin typeface="+mn-lt"/>
                <a:ea typeface="+mn-ea"/>
                <a:cs typeface="+mn-cs"/>
              </a:rPr>
              <a:t>29</a:t>
            </a:r>
            <a:r>
              <a:rPr lang="en-IN" sz="1200" kern="1200" dirty="0">
                <a:solidFill>
                  <a:schemeClr val="tx1"/>
                </a:solidFill>
                <a:effectLst/>
                <a:latin typeface="+mn-lt"/>
                <a:ea typeface="+mn-ea"/>
                <a:cs typeface="+mn-cs"/>
              </a:rPr>
              <a:t>(1), pp.218-235.</a:t>
            </a:r>
          </a:p>
          <a:p>
            <a:r>
              <a:rPr lang="en-IN" sz="1200" kern="1200" dirty="0" err="1">
                <a:solidFill>
                  <a:schemeClr val="tx1"/>
                </a:solidFill>
                <a:effectLst/>
                <a:latin typeface="+mn-lt"/>
                <a:ea typeface="+mn-ea"/>
                <a:cs typeface="+mn-cs"/>
              </a:rPr>
              <a:t>Razzaq</a:t>
            </a:r>
            <a:r>
              <a:rPr lang="en-IN" sz="1200" kern="1200" dirty="0">
                <a:solidFill>
                  <a:schemeClr val="tx1"/>
                </a:solidFill>
                <a:effectLst/>
                <a:latin typeface="+mn-lt"/>
                <a:ea typeface="+mn-ea"/>
                <a:cs typeface="+mn-cs"/>
              </a:rPr>
              <a:t>, A.R.B.A., 2021. Questionnaire for Special Education Leadership: A Pilot Study. </a:t>
            </a:r>
            <a:r>
              <a:rPr lang="en-IN" sz="1200" i="1" kern="1200" dirty="0">
                <a:solidFill>
                  <a:schemeClr val="tx1"/>
                </a:solidFill>
                <a:effectLst/>
                <a:latin typeface="+mn-lt"/>
                <a:ea typeface="+mn-ea"/>
                <a:cs typeface="+mn-cs"/>
              </a:rPr>
              <a:t>LINGUISTICA ANTVERPIENSIA</a:t>
            </a:r>
            <a:r>
              <a:rPr lang="en-IN" sz="1200" kern="1200" dirty="0">
                <a:solidFill>
                  <a:schemeClr val="tx1"/>
                </a:solidFill>
                <a:effectLst/>
                <a:latin typeface="+mn-lt"/>
                <a:ea typeface="+mn-ea"/>
                <a:cs typeface="+mn-cs"/>
              </a:rPr>
              <a:t>, pp.2587-2614.</a:t>
            </a:r>
          </a:p>
          <a:p>
            <a:r>
              <a:rPr lang="en-IN" sz="1200" kern="1200" dirty="0" err="1">
                <a:solidFill>
                  <a:schemeClr val="tx1"/>
                </a:solidFill>
                <a:effectLst/>
                <a:latin typeface="+mn-lt"/>
                <a:ea typeface="+mn-ea"/>
                <a:cs typeface="+mn-cs"/>
              </a:rPr>
              <a:t>Rossman</a:t>
            </a:r>
            <a:r>
              <a:rPr lang="en-IN" sz="1200" kern="1200" dirty="0">
                <a:solidFill>
                  <a:schemeClr val="tx1"/>
                </a:solidFill>
                <a:effectLst/>
                <a:latin typeface="+mn-lt"/>
                <a:ea typeface="+mn-ea"/>
                <a:cs typeface="+mn-cs"/>
              </a:rPr>
              <a:t>, J.E., 2017. The Amazon way: 14 leadership principles behind the world’s most disruptive company. </a:t>
            </a:r>
            <a:r>
              <a:rPr lang="en-IN" sz="1200" i="1" kern="1200" dirty="0">
                <a:solidFill>
                  <a:schemeClr val="tx1"/>
                </a:solidFill>
                <a:effectLst/>
                <a:latin typeface="+mn-lt"/>
                <a:ea typeface="+mn-ea"/>
                <a:cs typeface="+mn-cs"/>
              </a:rPr>
              <a:t>SDMIMD Journal Of Management</a:t>
            </a:r>
            <a:r>
              <a:rPr lang="en-IN" sz="1200" kern="1200" dirty="0">
                <a:solidFill>
                  <a:schemeClr val="tx1"/>
                </a:solidFill>
                <a:effectLst/>
                <a:latin typeface="+mn-lt"/>
                <a:ea typeface="+mn-ea"/>
                <a:cs typeface="+mn-cs"/>
              </a:rPr>
              <a:t>, </a:t>
            </a:r>
            <a:r>
              <a:rPr lang="en-IN" sz="1200" i="1" kern="1200" dirty="0">
                <a:solidFill>
                  <a:schemeClr val="tx1"/>
                </a:solidFill>
                <a:effectLst/>
                <a:latin typeface="+mn-lt"/>
                <a:ea typeface="+mn-ea"/>
                <a:cs typeface="+mn-cs"/>
              </a:rPr>
              <a:t>8</a:t>
            </a:r>
            <a:r>
              <a:rPr lang="en-IN" sz="1200" kern="1200" dirty="0">
                <a:solidFill>
                  <a:schemeClr val="tx1"/>
                </a:solidFill>
                <a:effectLst/>
                <a:latin typeface="+mn-lt"/>
                <a:ea typeface="+mn-ea"/>
                <a:cs typeface="+mn-cs"/>
              </a:rPr>
              <a:t>(1), p.95.</a:t>
            </a:r>
          </a:p>
          <a:p>
            <a:r>
              <a:rPr lang="en-IN" sz="1200" kern="1200" dirty="0">
                <a:solidFill>
                  <a:schemeClr val="tx1"/>
                </a:solidFill>
                <a:effectLst/>
                <a:latin typeface="+mn-lt"/>
                <a:ea typeface="+mn-ea"/>
                <a:cs typeface="+mn-cs"/>
              </a:rPr>
              <a:t>Rudolph, C.W., </a:t>
            </a:r>
            <a:r>
              <a:rPr lang="en-IN" sz="1200" kern="1200" dirty="0" err="1">
                <a:solidFill>
                  <a:schemeClr val="tx1"/>
                </a:solidFill>
                <a:effectLst/>
                <a:latin typeface="+mn-lt"/>
                <a:ea typeface="+mn-ea"/>
                <a:cs typeface="+mn-cs"/>
              </a:rPr>
              <a:t>Rauvola</a:t>
            </a:r>
            <a:r>
              <a:rPr lang="en-IN" sz="1200" kern="1200" dirty="0">
                <a:solidFill>
                  <a:schemeClr val="tx1"/>
                </a:solidFill>
                <a:effectLst/>
                <a:latin typeface="+mn-lt"/>
                <a:ea typeface="+mn-ea"/>
                <a:cs typeface="+mn-cs"/>
              </a:rPr>
              <a:t>, R.S. and </a:t>
            </a:r>
            <a:r>
              <a:rPr lang="en-IN" sz="1200" kern="1200" dirty="0" err="1">
                <a:solidFill>
                  <a:schemeClr val="tx1"/>
                </a:solidFill>
                <a:effectLst/>
                <a:latin typeface="+mn-lt"/>
                <a:ea typeface="+mn-ea"/>
                <a:cs typeface="+mn-cs"/>
              </a:rPr>
              <a:t>Zacher</a:t>
            </a:r>
            <a:r>
              <a:rPr lang="en-IN" sz="1200" kern="1200" dirty="0">
                <a:solidFill>
                  <a:schemeClr val="tx1"/>
                </a:solidFill>
                <a:effectLst/>
                <a:latin typeface="+mn-lt"/>
                <a:ea typeface="+mn-ea"/>
                <a:cs typeface="+mn-cs"/>
              </a:rPr>
              <a:t>, H., 2018. Leadership and generations at work: A critical review. </a:t>
            </a:r>
            <a:r>
              <a:rPr lang="en-IN" sz="1200" i="1" kern="1200" dirty="0">
                <a:solidFill>
                  <a:schemeClr val="tx1"/>
                </a:solidFill>
                <a:effectLst/>
                <a:latin typeface="+mn-lt"/>
                <a:ea typeface="+mn-ea"/>
                <a:cs typeface="+mn-cs"/>
              </a:rPr>
              <a:t>The Leadership Quarterly</a:t>
            </a:r>
            <a:r>
              <a:rPr lang="en-IN" sz="1200" kern="1200" dirty="0">
                <a:solidFill>
                  <a:schemeClr val="tx1"/>
                </a:solidFill>
                <a:effectLst/>
                <a:latin typeface="+mn-lt"/>
                <a:ea typeface="+mn-ea"/>
                <a:cs typeface="+mn-cs"/>
              </a:rPr>
              <a:t>, </a:t>
            </a:r>
            <a:r>
              <a:rPr lang="en-IN" sz="1200" i="1" kern="1200" dirty="0">
                <a:solidFill>
                  <a:schemeClr val="tx1"/>
                </a:solidFill>
                <a:effectLst/>
                <a:latin typeface="+mn-lt"/>
                <a:ea typeface="+mn-ea"/>
                <a:cs typeface="+mn-cs"/>
              </a:rPr>
              <a:t>29</a:t>
            </a:r>
            <a:r>
              <a:rPr lang="en-IN" sz="1200" kern="1200" dirty="0">
                <a:solidFill>
                  <a:schemeClr val="tx1"/>
                </a:solidFill>
                <a:effectLst/>
                <a:latin typeface="+mn-lt"/>
                <a:ea typeface="+mn-ea"/>
                <a:cs typeface="+mn-cs"/>
              </a:rPr>
              <a:t>(1), pp.44-57.</a:t>
            </a:r>
          </a:p>
          <a:p>
            <a:r>
              <a:rPr lang="en-IN" sz="1200" kern="1200" dirty="0">
                <a:solidFill>
                  <a:schemeClr val="tx1"/>
                </a:solidFill>
                <a:effectLst/>
                <a:latin typeface="+mn-lt"/>
                <a:ea typeface="+mn-ea"/>
                <a:cs typeface="+mn-cs"/>
              </a:rPr>
              <a:t>Ryan, R.M. and </a:t>
            </a:r>
            <a:r>
              <a:rPr lang="en-IN" sz="1200" kern="1200" dirty="0" err="1">
                <a:solidFill>
                  <a:schemeClr val="tx1"/>
                </a:solidFill>
                <a:effectLst/>
                <a:latin typeface="+mn-lt"/>
                <a:ea typeface="+mn-ea"/>
                <a:cs typeface="+mn-cs"/>
              </a:rPr>
              <a:t>Deci</a:t>
            </a:r>
            <a:r>
              <a:rPr lang="en-IN" sz="1200" kern="1200" dirty="0">
                <a:solidFill>
                  <a:schemeClr val="tx1"/>
                </a:solidFill>
                <a:effectLst/>
                <a:latin typeface="+mn-lt"/>
                <a:ea typeface="+mn-ea"/>
                <a:cs typeface="+mn-cs"/>
              </a:rPr>
              <a:t>, E.L., 2020. Intrinsic and extrinsic motivation from a self-determination theory perspective: Definitions, theory, practices, and future directions. </a:t>
            </a:r>
            <a:r>
              <a:rPr lang="en-IN" sz="1200" i="1" kern="1200" dirty="0">
                <a:solidFill>
                  <a:schemeClr val="tx1"/>
                </a:solidFill>
                <a:effectLst/>
                <a:latin typeface="+mn-lt"/>
                <a:ea typeface="+mn-ea"/>
                <a:cs typeface="+mn-cs"/>
              </a:rPr>
              <a:t>Contemporary Educational Psychology</a:t>
            </a:r>
            <a:r>
              <a:rPr lang="en-IN" sz="1200" kern="1200" dirty="0">
                <a:solidFill>
                  <a:schemeClr val="tx1"/>
                </a:solidFill>
                <a:effectLst/>
                <a:latin typeface="+mn-lt"/>
                <a:ea typeface="+mn-ea"/>
                <a:cs typeface="+mn-cs"/>
              </a:rPr>
              <a:t>, </a:t>
            </a:r>
            <a:r>
              <a:rPr lang="en-IN" sz="1200" i="1" kern="1200" dirty="0">
                <a:solidFill>
                  <a:schemeClr val="tx1"/>
                </a:solidFill>
                <a:effectLst/>
                <a:latin typeface="+mn-lt"/>
                <a:ea typeface="+mn-ea"/>
                <a:cs typeface="+mn-cs"/>
              </a:rPr>
              <a:t>61</a:t>
            </a:r>
            <a:r>
              <a:rPr lang="en-IN" sz="1200" kern="1200" dirty="0">
                <a:solidFill>
                  <a:schemeClr val="tx1"/>
                </a:solidFill>
                <a:effectLst/>
                <a:latin typeface="+mn-lt"/>
                <a:ea typeface="+mn-ea"/>
                <a:cs typeface="+mn-cs"/>
              </a:rPr>
              <a:t>, p.101860.</a:t>
            </a:r>
          </a:p>
          <a:p>
            <a:r>
              <a:rPr lang="en-IN" sz="1200" kern="1200" dirty="0">
                <a:solidFill>
                  <a:schemeClr val="tx1"/>
                </a:solidFill>
                <a:effectLst/>
                <a:latin typeface="+mn-lt"/>
                <a:ea typeface="+mn-ea"/>
                <a:cs typeface="+mn-cs"/>
              </a:rPr>
              <a:t>Schein, A., 2020. Organisational ambidexterity, hard power management and smart power management at Amazon, a case study. </a:t>
            </a:r>
            <a:r>
              <a:rPr lang="en-IN" sz="1200" i="1" kern="1200" dirty="0">
                <a:solidFill>
                  <a:schemeClr val="tx1"/>
                </a:solidFill>
                <a:effectLst/>
                <a:latin typeface="+mn-lt"/>
                <a:ea typeface="+mn-ea"/>
                <a:cs typeface="+mn-cs"/>
              </a:rPr>
              <a:t>Global Business and Economics Review</a:t>
            </a:r>
            <a:r>
              <a:rPr lang="en-IN" sz="1200" kern="1200" dirty="0">
                <a:solidFill>
                  <a:schemeClr val="tx1"/>
                </a:solidFill>
                <a:effectLst/>
                <a:latin typeface="+mn-lt"/>
                <a:ea typeface="+mn-ea"/>
                <a:cs typeface="+mn-cs"/>
              </a:rPr>
              <a:t>, </a:t>
            </a:r>
            <a:r>
              <a:rPr lang="en-IN" sz="1200" i="1" kern="1200" dirty="0">
                <a:solidFill>
                  <a:schemeClr val="tx1"/>
                </a:solidFill>
                <a:effectLst/>
                <a:latin typeface="+mn-lt"/>
                <a:ea typeface="+mn-ea"/>
                <a:cs typeface="+mn-cs"/>
              </a:rPr>
              <a:t>22</a:t>
            </a:r>
            <a:r>
              <a:rPr lang="en-IN" sz="1200" kern="1200" dirty="0">
                <a:solidFill>
                  <a:schemeClr val="tx1"/>
                </a:solidFill>
                <a:effectLst/>
                <a:latin typeface="+mn-lt"/>
                <a:ea typeface="+mn-ea"/>
                <a:cs typeface="+mn-cs"/>
              </a:rPr>
              <a:t>(1-2), pp.27-40.</a:t>
            </a:r>
          </a:p>
          <a:p>
            <a:r>
              <a:rPr lang="en-IN" sz="1200" kern="1200" dirty="0" err="1">
                <a:solidFill>
                  <a:schemeClr val="tx1"/>
                </a:solidFill>
                <a:effectLst/>
                <a:latin typeface="+mn-lt"/>
                <a:ea typeface="+mn-ea"/>
                <a:cs typeface="+mn-cs"/>
              </a:rPr>
              <a:t>Sudha</a:t>
            </a:r>
            <a:r>
              <a:rPr lang="en-IN" sz="1200" kern="1200" dirty="0">
                <a:solidFill>
                  <a:schemeClr val="tx1"/>
                </a:solidFill>
                <a:effectLst/>
                <a:latin typeface="+mn-lt"/>
                <a:ea typeface="+mn-ea"/>
                <a:cs typeface="+mn-cs"/>
              </a:rPr>
              <a:t>, K.S. and </a:t>
            </a:r>
            <a:r>
              <a:rPr lang="en-IN" sz="1200" kern="1200" dirty="0" err="1">
                <a:solidFill>
                  <a:schemeClr val="tx1"/>
                </a:solidFill>
                <a:effectLst/>
                <a:latin typeface="+mn-lt"/>
                <a:ea typeface="+mn-ea"/>
                <a:cs typeface="+mn-cs"/>
              </a:rPr>
              <a:t>Shahnawaz</a:t>
            </a:r>
            <a:r>
              <a:rPr lang="en-IN" sz="1200" kern="1200" dirty="0">
                <a:solidFill>
                  <a:schemeClr val="tx1"/>
                </a:solidFill>
                <a:effectLst/>
                <a:latin typeface="+mn-lt"/>
                <a:ea typeface="+mn-ea"/>
                <a:cs typeface="+mn-cs"/>
              </a:rPr>
              <a:t>, M.G., 2020. Narcissism personality trait and performance: task-oriented leadership and authoritarian styles as mediators. </a:t>
            </a:r>
            <a:r>
              <a:rPr lang="en-IN" sz="1200" i="1" kern="1200" dirty="0">
                <a:solidFill>
                  <a:schemeClr val="tx1"/>
                </a:solidFill>
                <a:effectLst/>
                <a:latin typeface="+mn-lt"/>
                <a:ea typeface="+mn-ea"/>
                <a:cs typeface="+mn-cs"/>
              </a:rPr>
              <a:t>Leadership &amp; Organization Development Journal</a:t>
            </a:r>
            <a:r>
              <a:rPr lang="en-IN" sz="1200" kern="1200" dirty="0">
                <a:solidFill>
                  <a:schemeClr val="tx1"/>
                </a:solidFill>
                <a:effectLst/>
                <a:latin typeface="+mn-lt"/>
                <a:ea typeface="+mn-ea"/>
                <a:cs typeface="+mn-cs"/>
              </a:rPr>
              <a:t>.</a:t>
            </a:r>
          </a:p>
          <a:p>
            <a:endParaRPr lang="en-IN" dirty="0"/>
          </a:p>
        </p:txBody>
      </p:sp>
      <p:sp>
        <p:nvSpPr>
          <p:cNvPr id="4" name="Slide Number Placeholder 3"/>
          <p:cNvSpPr>
            <a:spLocks noGrp="1"/>
          </p:cNvSpPr>
          <p:nvPr>
            <p:ph type="sldNum" sz="quarter" idx="10"/>
          </p:nvPr>
        </p:nvSpPr>
        <p:spPr/>
        <p:txBody>
          <a:bodyPr/>
          <a:lstStyle/>
          <a:p>
            <a:fld id="{DD21F653-4E71-4DD8-9BFA-095CA511E36B}" type="slidenum">
              <a:rPr lang="en-IN" smtClean="0"/>
              <a:t>27</a:t>
            </a:fld>
            <a:endParaRPr lang="en-IN"/>
          </a:p>
        </p:txBody>
      </p:sp>
    </p:spTree>
    <p:extLst>
      <p:ext uri="{BB962C8B-B14F-4D97-AF65-F5344CB8AC3E}">
        <p14:creationId xmlns:p14="http://schemas.microsoft.com/office/powerpoint/2010/main" val="2794968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a:lstStyle/>
          <a:p>
            <a:fld id="{AA70F276-1833-4A75-9C1D-A56E2295A68D}" type="datetimeFigureOut">
              <a:rPr lang="en-US" smtClean="0"/>
              <a:t>7/14/2021</a:t>
            </a:fld>
            <a:endParaRPr lang="en-US"/>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2669514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a:lstStyle>
            <a:lvl1pPr>
              <a:buFont typeface="Wingdings" panose="05000000000000000000" pitchFamily="2" charset="2"/>
              <a:buChar char="§"/>
              <a:defRPr/>
            </a:lvl1pPr>
            <a:lvl2pPr marL="685800" indent="-228600">
              <a:buFont typeface="Wingdings" panose="05000000000000000000" pitchFamily="2" charset="2"/>
              <a:buChar char="§"/>
              <a:defRPr/>
            </a:lvl2pPr>
            <a:lvl3pPr>
              <a:buFont typeface="Wingdings" panose="05000000000000000000" pitchFamily="2" charset="2"/>
              <a:buChar char="§"/>
              <a:defRPr/>
            </a:lvl3pPr>
            <a:lvl4pPr marL="1600200" indent="-228600">
              <a:buFont typeface="Wingdings" panose="05000000000000000000" pitchFamily="2" charset="2"/>
              <a:buChar char="§"/>
              <a:defRPr/>
            </a:lvl4pPr>
            <a:lvl5pPr>
              <a:buFont typeface="Wingdings" panose="05000000000000000000" pitchFamily="2" charset="2"/>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a:lstStyle/>
          <a:p>
            <a:fld id="{AA70F276-1833-4A75-9C1D-A56E2295A68D}" type="datetimeFigureOut">
              <a:rPr lang="en-US" smtClean="0"/>
              <a:t>7/14/2021</a:t>
            </a:fld>
            <a:endParaRPr lang="en-US"/>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6784231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831850" y="1709738"/>
            <a:ext cx="10515600" cy="2852737"/>
          </a:xfrm>
        </p:spPr>
        <p:txBody>
          <a:bodyPr anchor="b"/>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a:lstStyle/>
          <a:p>
            <a:fld id="{AA70F276-1833-4A75-9C1D-A56E2295A68D}" type="datetimeFigureOut">
              <a:rPr lang="en-US" smtClean="0"/>
              <a:t>7/14/2021</a:t>
            </a:fld>
            <a:endParaRPr lang="en-US"/>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284030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a:lstStyle>
            <a:lvl1pPr>
              <a:defRPr sz="4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838200" y="2057399"/>
            <a:ext cx="5181600" cy="41195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2057399"/>
            <a:ext cx="5181600"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a:lstStyle/>
          <a:p>
            <a:fld id="{AA70F276-1833-4A75-9C1D-A56E2295A68D}" type="datetimeFigureOut">
              <a:rPr lang="en-US" smtClean="0"/>
              <a:t>7/14/2021</a:t>
            </a:fld>
            <a:endParaRPr lang="en-US"/>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702439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668338"/>
            <a:ext cx="10515600" cy="1084262"/>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1828800"/>
            <a:ext cx="5157787"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2743199"/>
            <a:ext cx="5157787" cy="34464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6172200" y="1828800"/>
            <a:ext cx="5183188"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2743199"/>
            <a:ext cx="5183188" cy="34464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fld id="{AA70F276-1833-4A75-9C1D-A56E2295A68D}" type="datetimeFigureOut">
              <a:rPr lang="en-US" smtClean="0"/>
              <a:t>7/14/2021</a:t>
            </a:fld>
            <a:endParaRPr lang="en-US"/>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37122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fld id="{AA70F276-1833-4A75-9C1D-A56E2295A68D}" type="datetimeFigureOut">
              <a:rPr lang="en-US" smtClean="0"/>
              <a:t>7/14/2021</a:t>
            </a:fld>
            <a:endParaRPr lang="en-US"/>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840519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fld id="{AA70F276-1833-4A75-9C1D-A56E2295A68D}" type="datetimeFigureOut">
              <a:rPr lang="en-US" smtClean="0"/>
              <a:t>7/14/2021</a:t>
            </a:fld>
            <a:endParaRPr lang="en-US"/>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036585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685800"/>
            <a:ext cx="3932237" cy="13716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685801"/>
            <a:ext cx="6172200" cy="51752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209800"/>
            <a:ext cx="3932237" cy="3659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a:lstStyle/>
          <a:p>
            <a:fld id="{AA70F276-1833-4A75-9C1D-A56E2295A68D}" type="datetimeFigureOut">
              <a:rPr lang="en-US" smtClean="0"/>
              <a:t>7/14/2021</a:t>
            </a:fld>
            <a:endParaRPr lang="en-US"/>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5603502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685800"/>
            <a:ext cx="3932237" cy="13716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685801"/>
            <a:ext cx="6172200" cy="5175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209800"/>
            <a:ext cx="3932237" cy="3659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a:lstStyle/>
          <a:p>
            <a:fld id="{AA70F276-1833-4A75-9C1D-A56E2295A68D}" type="datetimeFigureOut">
              <a:rPr lang="en-US" smtClean="0"/>
              <a:t>7/14/2021</a:t>
            </a:fld>
            <a:endParaRPr lang="en-US"/>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178567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47DD-81F8-4128-9E50-04A9F2D3DCD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56564D1-2B83-4C0F-ACBA-E91472C50A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FA1D7D-D2EC-4ADB-9C65-191DEC82DDF4}"/>
              </a:ext>
            </a:extLst>
          </p:cNvPr>
          <p:cNvSpPr>
            <a:spLocks noGrp="1"/>
          </p:cNvSpPr>
          <p:nvPr>
            <p:ph type="dt" sz="half" idx="10"/>
          </p:nvPr>
        </p:nvSpPr>
        <p:spPr/>
        <p:txBody>
          <a:bodyPr/>
          <a:lstStyle/>
          <a:p>
            <a:fld id="{AA70F276-1833-4A75-9C1D-A56E2295A68D}" type="datetimeFigureOut">
              <a:rPr lang="en-US" smtClean="0"/>
              <a:t>7/14/2021</a:t>
            </a:fld>
            <a:endParaRPr lang="en-US"/>
          </a:p>
        </p:txBody>
      </p:sp>
      <p:sp>
        <p:nvSpPr>
          <p:cNvPr id="5" name="Footer Placeholder 4">
            <a:extLst>
              <a:ext uri="{FF2B5EF4-FFF2-40B4-BE49-F238E27FC236}">
                <a16:creationId xmlns:a16="http://schemas.microsoft.com/office/drawing/2014/main" id="{534CB571-86F9-474A-826A-75CC21C883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384F5F-50E6-4BB9-B848-EE2302C02ABE}"/>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8244761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3F08DF-1C0D-4F53-A3AB-95D7B55FA063}"/>
              </a:ext>
            </a:extLst>
          </p:cNvPr>
          <p:cNvSpPr>
            <a:spLocks noGrp="1"/>
          </p:cNvSpPr>
          <p:nvPr>
            <p:ph type="title" orient="vert"/>
          </p:nvPr>
        </p:nvSpPr>
        <p:spPr>
          <a:xfrm>
            <a:off x="8724900" y="761999"/>
            <a:ext cx="2628900" cy="5414963"/>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C0D3BBD-C494-4E94-B189-319802A93E38}"/>
              </a:ext>
            </a:extLst>
          </p:cNvPr>
          <p:cNvSpPr>
            <a:spLocks noGrp="1"/>
          </p:cNvSpPr>
          <p:nvPr>
            <p:ph type="body" orient="vert" idx="1"/>
          </p:nvPr>
        </p:nvSpPr>
        <p:spPr>
          <a:xfrm>
            <a:off x="838200" y="761999"/>
            <a:ext cx="7734300" cy="54149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63C0BD9-4BED-43D3-852F-B74B949A2287}"/>
              </a:ext>
            </a:extLst>
          </p:cNvPr>
          <p:cNvSpPr>
            <a:spLocks noGrp="1"/>
          </p:cNvSpPr>
          <p:nvPr>
            <p:ph type="dt" sz="half" idx="10"/>
          </p:nvPr>
        </p:nvSpPr>
        <p:spPr/>
        <p:txBody>
          <a:bodyPr/>
          <a:lstStyle/>
          <a:p>
            <a:fld id="{AA70F276-1833-4A75-9C1D-A56E2295A68D}" type="datetimeFigureOut">
              <a:rPr lang="en-US" smtClean="0"/>
              <a:t>7/14/2021</a:t>
            </a:fld>
            <a:endParaRPr lang="en-US"/>
          </a:p>
        </p:txBody>
      </p:sp>
      <p:sp>
        <p:nvSpPr>
          <p:cNvPr id="5" name="Footer Placeholder 4">
            <a:extLst>
              <a:ext uri="{FF2B5EF4-FFF2-40B4-BE49-F238E27FC236}">
                <a16:creationId xmlns:a16="http://schemas.microsoft.com/office/drawing/2014/main" id="{BB7811DC-C725-4462-B622-DB96A89876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C42D06-438F-4150-9238-E2FAEE5E28D9}"/>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25189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DD7EAFE6-2BB9-41FB-9CF4-588CFC708774}"/>
              </a:ext>
            </a:extLst>
          </p:cNvPr>
          <p:cNvSpPr/>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838200" y="681037"/>
            <a:ext cx="10515600" cy="1325563"/>
          </a:xfrm>
          <a:prstGeom prst="rect">
            <a:avLst/>
          </a:prstGeom>
        </p:spPr>
        <p:txBody>
          <a:bodyPr lIns="109728" tIns="109728" rIns="109728" bIns="91440" anchor="ct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838200" y="2178657"/>
            <a:ext cx="10515600" cy="3998306"/>
          </a:xfrm>
          <a:prstGeom prst="rect">
            <a:avLst/>
          </a:prstGeom>
        </p:spPr>
        <p:txBody>
          <a:bodyPr lIns="109728" tIns="109728" rIns="109728" bIns="9144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838200" y="6429375"/>
            <a:ext cx="2743200" cy="365125"/>
          </a:xfrm>
          <a:prstGeom prst="rect">
            <a:avLst/>
          </a:prstGeom>
        </p:spPr>
        <p:txBody>
          <a:bodyPr lIns="109728" tIns="109728" rIns="109728" bIns="91440" anchor="ctr"/>
          <a:lstStyle>
            <a:lvl1pPr algn="l">
              <a:defRPr sz="900" cap="all" spc="150" baseline="0">
                <a:solidFill>
                  <a:srgbClr val="FFFFFF"/>
                </a:solidFill>
              </a:defRPr>
            </a:lvl1pPr>
          </a:lstStyle>
          <a:p>
            <a:fld id="{AA70F276-1833-4A75-9C1D-A56E2295A68D}" type="datetimeFigureOut">
              <a:rPr lang="en-US" smtClean="0"/>
              <a:pPr/>
              <a:t>7/14/2021</a:t>
            </a:fld>
            <a:endParaRPr lang="en-US" dirty="0"/>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038600" y="6429375"/>
            <a:ext cx="4114800" cy="365125"/>
          </a:xfrm>
          <a:prstGeom prst="rect">
            <a:avLst/>
          </a:prstGeom>
        </p:spPr>
        <p:txBody>
          <a:bodyPr lIns="109728" tIns="109728" rIns="109728" bIns="91440" anchor="ctr"/>
          <a:lstStyle>
            <a:lvl1pPr algn="ctr">
              <a:defRPr sz="900" cap="all" spc="150" baseline="0">
                <a:solidFill>
                  <a:srgbClr val="FFFFFF"/>
                </a:solidFill>
              </a:defRPr>
            </a:lvl1pPr>
          </a:lstStyle>
          <a:p>
            <a:endParaRPr lang="en-US">
              <a:solidFill>
                <a:srgbClr val="FFFFFF"/>
              </a:solidFill>
            </a:endParaRP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8610600" y="6429375"/>
            <a:ext cx="2743200" cy="365125"/>
          </a:xfrm>
          <a:prstGeom prst="rect">
            <a:avLst/>
          </a:prstGeom>
        </p:spPr>
        <p:txBody>
          <a:bodyPr lIns="109728" tIns="109728" rIns="109728" bIns="91440" anchor="ctr"/>
          <a:lstStyle>
            <a:lvl1pPr algn="r">
              <a:defRPr sz="900" cap="all" spc="150" baseline="0">
                <a:solidFill>
                  <a:srgbClr val="FFFFFF"/>
                </a:solidFill>
              </a:defRPr>
            </a:lvl1pPr>
          </a:lstStyle>
          <a:p>
            <a:fld id="{28844951-7827-47D4-8276-7DDE1FA7D85A}" type="slidenum">
              <a:rPr lang="en-US" smtClean="0"/>
              <a:pPr/>
              <a:t>‹#›</a:t>
            </a:fld>
            <a:endParaRPr lang="en-US"/>
          </a:p>
        </p:txBody>
      </p:sp>
    </p:spTree>
    <p:extLst>
      <p:ext uri="{BB962C8B-B14F-4D97-AF65-F5344CB8AC3E}">
        <p14:creationId xmlns:p14="http://schemas.microsoft.com/office/powerpoint/2010/main" val="10827175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62" r:id="rId5"/>
    <p:sldLayoutId id="2147483663" r:id="rId6"/>
    <p:sldLayoutId id="2147483664" r:id="rId7"/>
    <p:sldLayoutId id="2147483665" r:id="rId8"/>
    <p:sldLayoutId id="2147483666" r:id="rId9"/>
    <p:sldLayoutId id="2147483667" r:id="rId10"/>
    <p:sldLayoutId id="2147483668" r:id="rId11"/>
  </p:sldLayoutIdLst>
  <p:txStyles>
    <p:titleStyle>
      <a:lvl1pPr marL="0" algn="l" defTabSz="914400" rtl="0" eaLnBrk="1" latinLnBrk="0" hangingPunct="1">
        <a:lnSpc>
          <a:spcPct val="90000"/>
        </a:lnSpc>
        <a:spcBef>
          <a:spcPct val="0"/>
        </a:spcBef>
        <a:buNone/>
        <a:defRPr lang="en-US" sz="5200" kern="1200" spc="250" dirty="0">
          <a:gradFill flip="none" rotWithShape="1">
            <a:gsLst>
              <a:gs pos="0">
                <a:schemeClr val="accent5"/>
              </a:gs>
              <a:gs pos="100000">
                <a:schemeClr val="accent1">
                  <a:alpha val="70000"/>
                </a:schemeClr>
              </a:gs>
            </a:gsLst>
            <a:lin ang="0" scaled="1"/>
            <a:tileRect/>
          </a:gradFill>
          <a:latin typeface="+mj-lt"/>
          <a:ea typeface="+mn-ea"/>
          <a:cs typeface="Angsana New" panose="02020603050405020304" pitchFamily="18" charset="-34"/>
        </a:defRPr>
      </a:lvl1pPr>
    </p:titleStyle>
    <p:bodyStyle>
      <a:lvl1pPr marL="457200" indent="-228600" algn="l" defTabSz="914400" rtl="0" eaLnBrk="1" latinLnBrk="0" hangingPunct="1">
        <a:lnSpc>
          <a:spcPct val="110000"/>
        </a:lnSpc>
        <a:spcBef>
          <a:spcPts val="1000"/>
        </a:spcBef>
        <a:buClr>
          <a:schemeClr val="tx2">
            <a:lumMod val="10000"/>
            <a:lumOff val="90000"/>
          </a:schemeClr>
        </a:buClr>
        <a:buSzPct val="80000"/>
        <a:buFont typeface="Wingdings" panose="05000000000000000000" pitchFamily="2" charset="2"/>
        <a:buChar char="§"/>
        <a:defRPr sz="2400" kern="1200" spc="150">
          <a:solidFill>
            <a:schemeClr val="tx2">
              <a:alpha val="70000"/>
            </a:schemeClr>
          </a:solidFill>
          <a:latin typeface="+mn-lt"/>
          <a:ea typeface="+mn-ea"/>
          <a:cs typeface="+mn-cs"/>
        </a:defRPr>
      </a:lvl1pPr>
      <a:lvl2pPr marL="8001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spc="150">
          <a:solidFill>
            <a:schemeClr val="tx2">
              <a:alpha val="70000"/>
            </a:schemeClr>
          </a:solidFill>
          <a:latin typeface="+mn-lt"/>
          <a:ea typeface="+mn-ea"/>
          <a:cs typeface="+mn-cs"/>
        </a:defRPr>
      </a:lvl2pPr>
      <a:lvl3pPr marL="12573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1800" kern="1200" spc="150">
          <a:solidFill>
            <a:schemeClr val="tx2">
              <a:alpha val="70000"/>
            </a:schemeClr>
          </a:solidFill>
          <a:latin typeface="+mn-lt"/>
          <a:ea typeface="+mn-ea"/>
          <a:cs typeface="+mn-cs"/>
        </a:defRPr>
      </a:lvl3pPr>
      <a:lvl4pPr marL="16573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1600" kern="1200" spc="150">
          <a:solidFill>
            <a:schemeClr val="tx2">
              <a:alpha val="70000"/>
            </a:schemeClr>
          </a:solidFill>
          <a:latin typeface="+mn-lt"/>
          <a:ea typeface="+mn-ea"/>
          <a:cs typeface="+mn-cs"/>
        </a:defRPr>
      </a:lvl4pPr>
      <a:lvl5pPr marL="21145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1600" kern="1200" spc="150">
          <a:solidFill>
            <a:schemeClr val="tx2">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10334BF-0422-4A9A-BE46-AEB8C348BA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98F2823-0279-49D8-928D-754B222533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64"/>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2E45E95-311C-41C7-A882-6E43F08068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63"/>
            <a:ext cx="12188952" cy="6858000"/>
          </a:xfrm>
          <a:prstGeom prst="rect">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B7299D5D-ECC5-41EB-B830-C3A35FB355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537516" y="0"/>
            <a:ext cx="6857999" cy="6857998"/>
          </a:xfrm>
          <a:prstGeom prst="ellipse">
            <a:avLst/>
          </a:prstGeom>
          <a:gradFill>
            <a:gsLst>
              <a:gs pos="0">
                <a:schemeClr val="accent1">
                  <a:lumMod val="20000"/>
                  <a:lumOff val="80000"/>
                  <a:alpha val="40000"/>
                </a:schemeClr>
              </a:gs>
              <a:gs pos="100000">
                <a:schemeClr val="accent1">
                  <a:alpha val="4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Oval 16">
            <a:extLst>
              <a:ext uri="{FF2B5EF4-FFF2-40B4-BE49-F238E27FC236}">
                <a16:creationId xmlns:a16="http://schemas.microsoft.com/office/drawing/2014/main" id="{88C91735-5EFE-44D1-8CC6-FDF0D11B6F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3990" y="1194074"/>
            <a:ext cx="5589934" cy="5737916"/>
          </a:xfrm>
          <a:prstGeom prst="ellipse">
            <a:avLst/>
          </a:prstGeom>
          <a:gradFill>
            <a:gsLst>
              <a:gs pos="0">
                <a:schemeClr val="accent1">
                  <a:alpha val="40000"/>
                </a:schemeClr>
              </a:gs>
              <a:gs pos="100000">
                <a:schemeClr val="accent5">
                  <a:alpha val="20000"/>
                </a:schemeClr>
              </a:gs>
            </a:gsLst>
            <a:lin ang="2700000" scaled="1"/>
          </a:gradFill>
          <a:ln>
            <a:noFill/>
          </a:ln>
          <a:effectLst>
            <a:softEdge rad="952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33F926C-2613-475D-AEE4-CD7D87D3BA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439622" y="194269"/>
            <a:ext cx="5760743" cy="5737917"/>
          </a:xfrm>
          <a:prstGeom prst="ellipse">
            <a:avLst/>
          </a:prstGeom>
          <a:gradFill>
            <a:gsLst>
              <a:gs pos="0">
                <a:schemeClr val="accent1">
                  <a:alpha val="20000"/>
                </a:schemeClr>
              </a:gs>
              <a:gs pos="100000">
                <a:schemeClr val="accent5">
                  <a:alpha val="40000"/>
                </a:schemeClr>
              </a:gs>
            </a:gsLst>
            <a:lin ang="2700000" scaled="1"/>
          </a:gradFill>
          <a:ln>
            <a:noFill/>
          </a:ln>
          <a:effectLst>
            <a:softEdge rad="1003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A65D2E1-045B-E540-AC24-801FBA1BF69F}"/>
              </a:ext>
            </a:extLst>
          </p:cNvPr>
          <p:cNvSpPr>
            <a:spLocks noGrp="1"/>
          </p:cNvSpPr>
          <p:nvPr>
            <p:ph type="ctrTitle"/>
          </p:nvPr>
        </p:nvSpPr>
        <p:spPr>
          <a:xfrm>
            <a:off x="806710" y="-11704"/>
            <a:ext cx="6193098" cy="1134067"/>
          </a:xfrm>
        </p:spPr>
        <p:txBody>
          <a:bodyPr>
            <a:normAutofit/>
          </a:bodyPr>
          <a:lstStyle/>
          <a:p>
            <a:pPr algn="r"/>
            <a:r>
              <a:rPr lang="en-IN" b="1" dirty="0"/>
              <a:t>Group Report</a:t>
            </a:r>
            <a:endParaRPr lang="en-US" dirty="0">
              <a:solidFill>
                <a:srgbClr val="FFFFFF"/>
              </a:solidFill>
            </a:endParaRPr>
          </a:p>
        </p:txBody>
      </p:sp>
      <p:sp>
        <p:nvSpPr>
          <p:cNvPr id="3" name="Subtitle 2">
            <a:extLst>
              <a:ext uri="{FF2B5EF4-FFF2-40B4-BE49-F238E27FC236}">
                <a16:creationId xmlns:a16="http://schemas.microsoft.com/office/drawing/2014/main" id="{2F926F75-AD0E-B846-838D-25D5DC4DEA2B}"/>
              </a:ext>
            </a:extLst>
          </p:cNvPr>
          <p:cNvSpPr>
            <a:spLocks noGrp="1"/>
          </p:cNvSpPr>
          <p:nvPr>
            <p:ph type="subTitle" idx="1"/>
          </p:nvPr>
        </p:nvSpPr>
        <p:spPr>
          <a:xfrm>
            <a:off x="377890" y="1071682"/>
            <a:ext cx="6924737" cy="965413"/>
          </a:xfrm>
        </p:spPr>
        <p:txBody>
          <a:bodyPr>
            <a:normAutofit fontScale="85000" lnSpcReduction="20000"/>
          </a:bodyPr>
          <a:lstStyle/>
          <a:p>
            <a:pPr algn="r"/>
            <a:r>
              <a:rPr lang="en-US" sz="3200" b="1" dirty="0">
                <a:solidFill>
                  <a:srgbClr val="FFFFFF"/>
                </a:solidFill>
              </a:rPr>
              <a:t>    Introducing the Modern Workplace</a:t>
            </a:r>
            <a:br>
              <a:rPr lang="en-US" sz="3200" b="1" dirty="0">
                <a:solidFill>
                  <a:srgbClr val="FFFFFF"/>
                </a:solidFill>
              </a:rPr>
            </a:br>
            <a:r>
              <a:rPr lang="en-US" sz="3200" b="1" dirty="0">
                <a:solidFill>
                  <a:srgbClr val="FFFFFF"/>
                </a:solidFill>
              </a:rPr>
              <a:t>                      </a:t>
            </a:r>
            <a:r>
              <a:rPr lang="en-IN" sz="1800" b="1" i="1" dirty="0">
                <a:effectLst/>
                <a:latin typeface="Cambria" panose="02040503050406030204" pitchFamily="18" charset="0"/>
                <a:ea typeface="Times New Roman" panose="02020603050405020304" pitchFamily="18" charset="0"/>
                <a:cs typeface="Times New Roman" panose="02020603050405020304" pitchFamily="18" charset="0"/>
              </a:rPr>
              <a:t>(LCBB4003_BIRM)</a:t>
            </a:r>
            <a:endParaRPr lang="en-GB" sz="1800" dirty="0">
              <a:effectLst/>
              <a:latin typeface="Cambria" panose="02040503050406030204" pitchFamily="18" charset="0"/>
              <a:ea typeface="Times New Roman" panose="02020603050405020304" pitchFamily="18" charset="0"/>
              <a:cs typeface="Times New Roman" panose="02020603050405020304" pitchFamily="18" charset="0"/>
            </a:endParaRPr>
          </a:p>
          <a:p>
            <a:pPr algn="l"/>
            <a:endParaRPr lang="en-US" sz="3200" b="1" dirty="0">
              <a:solidFill>
                <a:srgbClr val="FFFFFF"/>
              </a:solidFill>
            </a:endParaRPr>
          </a:p>
        </p:txBody>
      </p:sp>
      <p:sp>
        <p:nvSpPr>
          <p:cNvPr id="21" name="Rectangle 20">
            <a:extLst>
              <a:ext uri="{FF2B5EF4-FFF2-40B4-BE49-F238E27FC236}">
                <a16:creationId xmlns:a16="http://schemas.microsoft.com/office/drawing/2014/main" id="{1FD32A06-E9FE-4F5A-88A6-84905A72C2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5675" y="0"/>
            <a:ext cx="4883277" cy="6858000"/>
          </a:xfrm>
          <a:prstGeom prst="rect">
            <a:avLst/>
          </a:prstGeom>
          <a:gradFill flip="none" rotWithShape="1">
            <a:gsLst>
              <a:gs pos="0">
                <a:schemeClr val="accent2"/>
              </a:gs>
              <a:gs pos="100000">
                <a:schemeClr val="accent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bstract violet bokeh sparkles">
            <a:extLst>
              <a:ext uri="{FF2B5EF4-FFF2-40B4-BE49-F238E27FC236}">
                <a16:creationId xmlns:a16="http://schemas.microsoft.com/office/drawing/2014/main" id="{88C21408-E096-466A-8BE1-77BAE799A6C5}"/>
              </a:ext>
            </a:extLst>
          </p:cNvPr>
          <p:cNvPicPr>
            <a:picLocks noChangeAspect="1"/>
          </p:cNvPicPr>
          <p:nvPr/>
        </p:nvPicPr>
        <p:blipFill rotWithShape="1">
          <a:blip r:embed="rId2">
            <a:alphaModFix amt="60000"/>
          </a:blip>
          <a:srcRect l="38343" r="18934"/>
          <a:stretch/>
        </p:blipFill>
        <p:spPr>
          <a:xfrm>
            <a:off x="7308722" y="-11704"/>
            <a:ext cx="4883278" cy="6858000"/>
          </a:xfrm>
          <a:prstGeom prst="rect">
            <a:avLst/>
          </a:prstGeom>
        </p:spPr>
      </p:pic>
      <p:sp>
        <p:nvSpPr>
          <p:cNvPr id="14" name="TextBox 13">
            <a:extLst>
              <a:ext uri="{FF2B5EF4-FFF2-40B4-BE49-F238E27FC236}">
                <a16:creationId xmlns:a16="http://schemas.microsoft.com/office/drawing/2014/main" id="{0D990BD0-A53D-4F48-87FB-F25D665684CD}"/>
              </a:ext>
            </a:extLst>
          </p:cNvPr>
          <p:cNvSpPr txBox="1"/>
          <p:nvPr/>
        </p:nvSpPr>
        <p:spPr>
          <a:xfrm>
            <a:off x="72788" y="2823642"/>
            <a:ext cx="6127844" cy="1754326"/>
          </a:xfrm>
          <a:prstGeom prst="rect">
            <a:avLst/>
          </a:prstGeom>
          <a:noFill/>
        </p:spPr>
        <p:txBody>
          <a:bodyPr wrap="square">
            <a:spAutoFit/>
          </a:bodyPr>
          <a:lstStyle/>
          <a:p>
            <a:r>
              <a:rPr lang="en-GB" dirty="0">
                <a:solidFill>
                  <a:schemeClr val="accent4">
                    <a:lumMod val="50000"/>
                  </a:schemeClr>
                </a:solidFill>
                <a:latin typeface="Bookman Old Style" panose="02050604050505020204" pitchFamily="18" charset="0"/>
              </a:rPr>
              <a:t>Prepared by – Group E </a:t>
            </a:r>
            <a:br>
              <a:rPr lang="en-GB" dirty="0">
                <a:solidFill>
                  <a:schemeClr val="accent4">
                    <a:lumMod val="50000"/>
                  </a:schemeClr>
                </a:solidFill>
                <a:latin typeface="Bookman Old Style" panose="02050604050505020204" pitchFamily="18" charset="0"/>
              </a:rPr>
            </a:br>
            <a:br>
              <a:rPr lang="en-GB" dirty="0">
                <a:solidFill>
                  <a:schemeClr val="accent4">
                    <a:lumMod val="50000"/>
                  </a:schemeClr>
                </a:solidFill>
                <a:latin typeface="Bookman Old Style" panose="02050604050505020204" pitchFamily="18" charset="0"/>
              </a:rPr>
            </a:br>
            <a:r>
              <a:rPr lang="en-GB" dirty="0">
                <a:solidFill>
                  <a:schemeClr val="accent4">
                    <a:lumMod val="50000"/>
                  </a:schemeClr>
                </a:solidFill>
                <a:latin typeface="Bookman Old Style" panose="02050604050505020204" pitchFamily="18" charset="0"/>
              </a:rPr>
              <a:t>Marius Nicolae </a:t>
            </a:r>
            <a:r>
              <a:rPr lang="en-GB" dirty="0" err="1">
                <a:solidFill>
                  <a:schemeClr val="accent4">
                    <a:lumMod val="50000"/>
                  </a:schemeClr>
                </a:solidFill>
                <a:latin typeface="Bookman Old Style" panose="02050604050505020204" pitchFamily="18" charset="0"/>
              </a:rPr>
              <a:t>Mateescu</a:t>
            </a:r>
            <a:r>
              <a:rPr lang="en-GB" dirty="0">
                <a:solidFill>
                  <a:schemeClr val="accent4">
                    <a:lumMod val="50000"/>
                  </a:schemeClr>
                </a:solidFill>
                <a:latin typeface="Bookman Old Style" panose="02050604050505020204" pitchFamily="18" charset="0"/>
              </a:rPr>
              <a:t> (2029319)</a:t>
            </a:r>
            <a:br>
              <a:rPr lang="en-GB" dirty="0">
                <a:solidFill>
                  <a:schemeClr val="accent4">
                    <a:lumMod val="50000"/>
                  </a:schemeClr>
                </a:solidFill>
                <a:latin typeface="Bookman Old Style" panose="02050604050505020204" pitchFamily="18" charset="0"/>
              </a:rPr>
            </a:br>
            <a:r>
              <a:rPr lang="en-GB" dirty="0" err="1">
                <a:solidFill>
                  <a:schemeClr val="accent4">
                    <a:lumMod val="50000"/>
                  </a:schemeClr>
                </a:solidFill>
                <a:latin typeface="Bookman Old Style" panose="02050604050505020204" pitchFamily="18" charset="0"/>
              </a:rPr>
              <a:t>Ivilina</a:t>
            </a:r>
            <a:r>
              <a:rPr lang="en-GB" dirty="0">
                <a:solidFill>
                  <a:schemeClr val="accent4">
                    <a:lumMod val="50000"/>
                  </a:schemeClr>
                </a:solidFill>
                <a:latin typeface="Bookman Old Style" panose="02050604050505020204" pitchFamily="18" charset="0"/>
              </a:rPr>
              <a:t> </a:t>
            </a:r>
            <a:r>
              <a:rPr lang="en-GB" dirty="0" err="1">
                <a:solidFill>
                  <a:schemeClr val="accent4">
                    <a:lumMod val="50000"/>
                  </a:schemeClr>
                </a:solidFill>
                <a:latin typeface="Bookman Old Style" panose="02050604050505020204" pitchFamily="18" charset="0"/>
              </a:rPr>
              <a:t>Atanasova</a:t>
            </a:r>
            <a:r>
              <a:rPr lang="en-GB" dirty="0">
                <a:solidFill>
                  <a:schemeClr val="accent4">
                    <a:lumMod val="50000"/>
                  </a:schemeClr>
                </a:solidFill>
                <a:latin typeface="Bookman Old Style" panose="02050604050505020204" pitchFamily="18" charset="0"/>
              </a:rPr>
              <a:t> (2028391)</a:t>
            </a:r>
            <a:br>
              <a:rPr lang="en-GB" dirty="0">
                <a:solidFill>
                  <a:schemeClr val="accent4">
                    <a:lumMod val="50000"/>
                  </a:schemeClr>
                </a:solidFill>
                <a:latin typeface="Bookman Old Style" panose="02050604050505020204" pitchFamily="18" charset="0"/>
              </a:rPr>
            </a:br>
            <a:r>
              <a:rPr lang="en-GB" dirty="0">
                <a:solidFill>
                  <a:schemeClr val="accent4">
                    <a:lumMod val="50000"/>
                  </a:schemeClr>
                </a:solidFill>
                <a:latin typeface="Bookman Old Style" panose="02050604050505020204" pitchFamily="18" charset="0"/>
              </a:rPr>
              <a:t>George Valentin </a:t>
            </a:r>
            <a:r>
              <a:rPr lang="en-GB" dirty="0" err="1">
                <a:solidFill>
                  <a:schemeClr val="accent4">
                    <a:lumMod val="50000"/>
                  </a:schemeClr>
                </a:solidFill>
                <a:latin typeface="Bookman Old Style" panose="02050604050505020204" pitchFamily="18" charset="0"/>
              </a:rPr>
              <a:t>Priboi</a:t>
            </a:r>
            <a:r>
              <a:rPr lang="en-GB" dirty="0">
                <a:solidFill>
                  <a:schemeClr val="accent4">
                    <a:lumMod val="50000"/>
                  </a:schemeClr>
                </a:solidFill>
                <a:latin typeface="Bookman Old Style" panose="02050604050505020204" pitchFamily="18" charset="0"/>
              </a:rPr>
              <a:t> (2029732)</a:t>
            </a:r>
            <a:br>
              <a:rPr lang="en-GB" dirty="0">
                <a:solidFill>
                  <a:schemeClr val="accent4">
                    <a:lumMod val="50000"/>
                  </a:schemeClr>
                </a:solidFill>
                <a:latin typeface="Bookman Old Style" panose="02050604050505020204" pitchFamily="18" charset="0"/>
              </a:rPr>
            </a:br>
            <a:r>
              <a:rPr lang="en-GB" dirty="0">
                <a:solidFill>
                  <a:schemeClr val="accent4">
                    <a:lumMod val="50000"/>
                  </a:schemeClr>
                </a:solidFill>
                <a:latin typeface="Bookman Old Style" panose="02050604050505020204" pitchFamily="18" charset="0"/>
              </a:rPr>
              <a:t>Cristina Valentina Solomon (2025748)</a:t>
            </a:r>
          </a:p>
        </p:txBody>
      </p:sp>
      <p:sp>
        <p:nvSpPr>
          <p:cNvPr id="18" name="TextBox 17">
            <a:extLst>
              <a:ext uri="{FF2B5EF4-FFF2-40B4-BE49-F238E27FC236}">
                <a16:creationId xmlns:a16="http://schemas.microsoft.com/office/drawing/2014/main" id="{08AD8698-5554-40AC-A727-219CBFC0D0E6}"/>
              </a:ext>
            </a:extLst>
          </p:cNvPr>
          <p:cNvSpPr txBox="1"/>
          <p:nvPr/>
        </p:nvSpPr>
        <p:spPr>
          <a:xfrm>
            <a:off x="72788" y="6181144"/>
            <a:ext cx="6095222" cy="369332"/>
          </a:xfrm>
          <a:prstGeom prst="rect">
            <a:avLst/>
          </a:prstGeom>
          <a:noFill/>
        </p:spPr>
        <p:txBody>
          <a:bodyPr wrap="square">
            <a:spAutoFit/>
          </a:bodyPr>
          <a:lstStyle/>
          <a:p>
            <a:r>
              <a:rPr lang="en-GB" dirty="0">
                <a:solidFill>
                  <a:schemeClr val="accent4">
                    <a:lumMod val="50000"/>
                  </a:schemeClr>
                </a:solidFill>
                <a:latin typeface="Bookman Old Style" panose="02050604050505020204" pitchFamily="18" charset="0"/>
              </a:rPr>
              <a:t>Lecturer: </a:t>
            </a:r>
            <a:r>
              <a:rPr lang="en-GB" dirty="0" err="1">
                <a:solidFill>
                  <a:schemeClr val="accent4">
                    <a:lumMod val="50000"/>
                  </a:schemeClr>
                </a:solidFill>
                <a:latin typeface="Bookman Old Style" panose="02050604050505020204" pitchFamily="18" charset="0"/>
              </a:rPr>
              <a:t>Uju</a:t>
            </a:r>
            <a:r>
              <a:rPr lang="en-GB" dirty="0">
                <a:solidFill>
                  <a:schemeClr val="accent4">
                    <a:lumMod val="50000"/>
                  </a:schemeClr>
                </a:solidFill>
                <a:latin typeface="Bookman Old Style" panose="02050604050505020204" pitchFamily="18" charset="0"/>
              </a:rPr>
              <a:t> Ugochukwu</a:t>
            </a:r>
          </a:p>
        </p:txBody>
      </p:sp>
    </p:spTree>
    <p:extLst>
      <p:ext uri="{BB962C8B-B14F-4D97-AF65-F5344CB8AC3E}">
        <p14:creationId xmlns:p14="http://schemas.microsoft.com/office/powerpoint/2010/main" val="10215690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58C96B-33D8-2649-8ADC-889D149EF102}"/>
              </a:ext>
            </a:extLst>
          </p:cNvPr>
          <p:cNvSpPr>
            <a:spLocks noGrp="1"/>
          </p:cNvSpPr>
          <p:nvPr>
            <p:ph type="title"/>
          </p:nvPr>
        </p:nvSpPr>
        <p:spPr/>
        <p:txBody>
          <a:bodyPr/>
          <a:lstStyle/>
          <a:p>
            <a:r>
              <a:rPr lang="en-IN" b="1" dirty="0"/>
              <a:t>Introduction:</a:t>
            </a:r>
            <a:br>
              <a:rPr lang="en-IN" b="1" dirty="0"/>
            </a:br>
            <a:endParaRPr lang="en-US" dirty="0"/>
          </a:p>
        </p:txBody>
      </p:sp>
      <p:sp>
        <p:nvSpPr>
          <p:cNvPr id="3" name="Content Placeholder 2">
            <a:extLst>
              <a:ext uri="{FF2B5EF4-FFF2-40B4-BE49-F238E27FC236}">
                <a16:creationId xmlns:a16="http://schemas.microsoft.com/office/drawing/2014/main" id="{E7CE769C-9FD5-874A-8DAF-94B8D114984C}"/>
              </a:ext>
            </a:extLst>
          </p:cNvPr>
          <p:cNvSpPr>
            <a:spLocks noGrp="1"/>
          </p:cNvSpPr>
          <p:nvPr>
            <p:ph idx="1"/>
          </p:nvPr>
        </p:nvSpPr>
        <p:spPr>
          <a:xfrm>
            <a:off x="632460" y="1652877"/>
            <a:ext cx="6682740" cy="3998306"/>
          </a:xfrm>
        </p:spPr>
        <p:txBody>
          <a:bodyPr/>
          <a:lstStyle/>
          <a:p>
            <a:r>
              <a:rPr lang="en-IN" dirty="0"/>
              <a:t>There are several connotations in the concept of leadership. In order to effectively and valuably implement this notion, people need to gain a grasp of the meaning and meaning of leadership. </a:t>
            </a:r>
            <a:endParaRPr lang="en-US" dirty="0"/>
          </a:p>
        </p:txBody>
      </p:sp>
      <p:sp>
        <p:nvSpPr>
          <p:cNvPr id="4" name="AutoShape 2" descr="15,821 Introduction Photos - Free &amp; Royalty-Free Stock Photos from  Dreamstim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
        <p:nvSpPr>
          <p:cNvPr id="5" name="AutoShape 4" descr="15,821 Introduction Photos - Free &amp; Royalty-Free Stock Photos from  Dreamstim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1535" y="2006600"/>
            <a:ext cx="3786403" cy="25196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77980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5F8BB-73FF-E74C-B599-2D745A545215}"/>
              </a:ext>
            </a:extLst>
          </p:cNvPr>
          <p:cNvSpPr>
            <a:spLocks noGrp="1"/>
          </p:cNvSpPr>
          <p:nvPr>
            <p:ph type="title"/>
          </p:nvPr>
        </p:nvSpPr>
        <p:spPr/>
        <p:txBody>
          <a:bodyPr/>
          <a:lstStyle/>
          <a:p>
            <a:r>
              <a:rPr lang="en-IN" b="1" dirty="0"/>
              <a:t>Introduction:</a:t>
            </a:r>
            <a:br>
              <a:rPr lang="en-IN" b="1" dirty="0"/>
            </a:br>
            <a:endParaRPr lang="en-US" dirty="0"/>
          </a:p>
        </p:txBody>
      </p:sp>
      <p:sp>
        <p:nvSpPr>
          <p:cNvPr id="3" name="Content Placeholder 2">
            <a:extLst>
              <a:ext uri="{FF2B5EF4-FFF2-40B4-BE49-F238E27FC236}">
                <a16:creationId xmlns:a16="http://schemas.microsoft.com/office/drawing/2014/main" id="{99035EBD-5C0D-F041-A67B-D7DBFA028BC1}"/>
              </a:ext>
            </a:extLst>
          </p:cNvPr>
          <p:cNvSpPr>
            <a:spLocks noGrp="1"/>
          </p:cNvSpPr>
          <p:nvPr>
            <p:ph idx="1"/>
          </p:nvPr>
        </p:nvSpPr>
        <p:spPr>
          <a:xfrm>
            <a:off x="838200" y="1691640"/>
            <a:ext cx="6774180" cy="4485323"/>
          </a:xfrm>
        </p:spPr>
        <p:txBody>
          <a:bodyPr/>
          <a:lstStyle/>
          <a:p>
            <a:r>
              <a:rPr lang="en-IN" dirty="0"/>
              <a:t>It can therefore be argued that people in leadership positions have to get to know this notion efficiently before doing their tasks. The key subjects covered in this paper are leadership and motivating theory, and how </a:t>
            </a:r>
            <a:r>
              <a:rPr lang="en-IN" b="1" dirty="0"/>
              <a:t>Amazon</a:t>
            </a:r>
            <a:r>
              <a:rPr lang="en-IN" dirty="0"/>
              <a:t>, a multi-billion-dollar retailer, is developed by one of the greatest leaders of this generation, </a:t>
            </a:r>
            <a:r>
              <a:rPr lang="en-IN" b="1" dirty="0"/>
              <a:t>Jeff Bezos</a:t>
            </a:r>
            <a:r>
              <a:rPr lang="en-IN" dirty="0"/>
              <a:t>.</a:t>
            </a:r>
          </a:p>
          <a:p>
            <a:endParaRPr 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3690" y="2446020"/>
            <a:ext cx="3600110" cy="2215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25031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706C8-C311-4745-B7FA-E897CBD5CA6A}"/>
              </a:ext>
            </a:extLst>
          </p:cNvPr>
          <p:cNvSpPr>
            <a:spLocks noGrp="1"/>
          </p:cNvSpPr>
          <p:nvPr>
            <p:ph type="title"/>
          </p:nvPr>
        </p:nvSpPr>
        <p:spPr/>
        <p:txBody>
          <a:bodyPr/>
          <a:lstStyle/>
          <a:p>
            <a:r>
              <a:rPr lang="en-IN" b="1" dirty="0"/>
              <a:t>Background of Amazon:</a:t>
            </a:r>
            <a:br>
              <a:rPr lang="en-IN" b="1" dirty="0"/>
            </a:br>
            <a:endParaRPr lang="en-US" dirty="0"/>
          </a:p>
        </p:txBody>
      </p:sp>
      <p:sp>
        <p:nvSpPr>
          <p:cNvPr id="3" name="Content Placeholder 2">
            <a:extLst>
              <a:ext uri="{FF2B5EF4-FFF2-40B4-BE49-F238E27FC236}">
                <a16:creationId xmlns:a16="http://schemas.microsoft.com/office/drawing/2014/main" id="{9AFE5F69-DA60-644A-8397-4539B04BDB31}"/>
              </a:ext>
            </a:extLst>
          </p:cNvPr>
          <p:cNvSpPr>
            <a:spLocks noGrp="1"/>
          </p:cNvSpPr>
          <p:nvPr>
            <p:ph idx="1"/>
          </p:nvPr>
        </p:nvSpPr>
        <p:spPr>
          <a:xfrm>
            <a:off x="838200" y="2006600"/>
            <a:ext cx="6797040" cy="4170363"/>
          </a:xfrm>
        </p:spPr>
        <p:txBody>
          <a:bodyPr/>
          <a:lstStyle/>
          <a:p>
            <a:r>
              <a:rPr lang="en-IN" sz="1600" dirty="0"/>
              <a:t>Amazon.com, an online retailer, an electronic bookseller and a web service provider, was the emblematic example of e-commerce. He works in Washington, Seattle.</a:t>
            </a:r>
          </a:p>
          <a:p>
            <a:r>
              <a:rPr lang="en-IN" sz="1600" dirty="0"/>
              <a:t>Amazon.com is an enormous internet company that sells books, music, films, housewares, electronics, toy items, etc. as either a direct or an intermediary between other Amazon stores and millions of customers. Its online services business consists of renting data storage and Internet processing capabilities, known as cloud computing (Schein, 2020). Its extensive online participation implies 1% of all Internet traffic in North America will be transported to and from Amazon's online services in 2012.</a:t>
            </a:r>
          </a:p>
          <a:p>
            <a:endParaRPr lang="en-US" sz="1600"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726" y="2240279"/>
            <a:ext cx="4073434" cy="22811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83362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28AEC-A95C-764A-8F46-52859879C62C}"/>
              </a:ext>
            </a:extLst>
          </p:cNvPr>
          <p:cNvSpPr>
            <a:spLocks noGrp="1"/>
          </p:cNvSpPr>
          <p:nvPr>
            <p:ph type="title"/>
          </p:nvPr>
        </p:nvSpPr>
        <p:spPr/>
        <p:txBody>
          <a:bodyPr/>
          <a:lstStyle/>
          <a:p>
            <a:r>
              <a:rPr lang="en-IN" b="1" dirty="0"/>
              <a:t>Background of Amazon:</a:t>
            </a:r>
            <a:br>
              <a:rPr lang="en-IN" b="1" dirty="0"/>
            </a:br>
            <a:endParaRPr lang="en-US" dirty="0"/>
          </a:p>
        </p:txBody>
      </p:sp>
      <p:sp>
        <p:nvSpPr>
          <p:cNvPr id="3" name="Content Placeholder 2">
            <a:extLst>
              <a:ext uri="{FF2B5EF4-FFF2-40B4-BE49-F238E27FC236}">
                <a16:creationId xmlns:a16="http://schemas.microsoft.com/office/drawing/2014/main" id="{4621227D-5F5A-9943-998D-0F86069FF718}"/>
              </a:ext>
            </a:extLst>
          </p:cNvPr>
          <p:cNvSpPr>
            <a:spLocks noGrp="1"/>
          </p:cNvSpPr>
          <p:nvPr>
            <p:ph idx="1"/>
          </p:nvPr>
        </p:nvSpPr>
        <p:spPr>
          <a:xfrm>
            <a:off x="838200" y="2006600"/>
            <a:ext cx="7322820" cy="4170363"/>
          </a:xfrm>
        </p:spPr>
        <p:txBody>
          <a:bodyPr/>
          <a:lstStyle/>
          <a:p>
            <a:r>
              <a:rPr lang="en-IN" sz="1600" dirty="0"/>
              <a:t>The firm also manufactures top Kindle e-book readers. The supported e-book publication has significantly risen and Amazon.com has become the main disruptive body in the book industry, thanks to the support given for these devices.</a:t>
            </a:r>
          </a:p>
          <a:p>
            <a:r>
              <a:rPr lang="en-IN" sz="1600" dirty="0"/>
              <a:t>Jeff Bezos, Wall Street manager at Amazon.com, selected the name primarily in 1994 since in the first letter the alphabet started off with the huge South America rive amazon (Schein, 2020). Bezos determined that books were originally the most logical product in online sales on the basis of his investigations.</a:t>
            </a:r>
            <a:endParaRPr lang="en-US" sz="1600"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61020" y="2354580"/>
            <a:ext cx="3192780" cy="25229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264725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9CAB2-F291-AF41-89D0-7FBF0B89067F}"/>
              </a:ext>
            </a:extLst>
          </p:cNvPr>
          <p:cNvSpPr>
            <a:spLocks noGrp="1"/>
          </p:cNvSpPr>
          <p:nvPr>
            <p:ph type="title"/>
          </p:nvPr>
        </p:nvSpPr>
        <p:spPr/>
        <p:txBody>
          <a:bodyPr/>
          <a:lstStyle/>
          <a:p>
            <a:r>
              <a:rPr lang="en-IN" b="1" dirty="0"/>
              <a:t>Background of Jeff Bezos:</a:t>
            </a:r>
          </a:p>
        </p:txBody>
      </p:sp>
      <p:sp>
        <p:nvSpPr>
          <p:cNvPr id="3" name="Content Placeholder 2">
            <a:extLst>
              <a:ext uri="{FF2B5EF4-FFF2-40B4-BE49-F238E27FC236}">
                <a16:creationId xmlns:a16="http://schemas.microsoft.com/office/drawing/2014/main" id="{66460732-C555-5647-93BC-0A4E82819730}"/>
              </a:ext>
            </a:extLst>
          </p:cNvPr>
          <p:cNvSpPr>
            <a:spLocks noGrp="1"/>
          </p:cNvSpPr>
          <p:nvPr>
            <p:ph idx="1"/>
          </p:nvPr>
        </p:nvSpPr>
        <p:spPr>
          <a:xfrm>
            <a:off x="838200" y="2006601"/>
            <a:ext cx="6545580" cy="4170362"/>
          </a:xfrm>
        </p:spPr>
        <p:txBody>
          <a:bodyPr/>
          <a:lstStyle/>
          <a:p>
            <a:r>
              <a:rPr lang="en-IN" sz="1600" dirty="0"/>
              <a:t>Jeff Bezos is the founder and chief executive officer of Amazon, Inc., an online book dealer and later a wide range of product. He has been the leading entrepreneur for e-commerce. Amazon became the world's biggest web store and paradigm for Internet sales under his leadership.</a:t>
            </a:r>
          </a:p>
          <a:p>
            <a:r>
              <a:rPr lang="en-IN" sz="1600" dirty="0"/>
              <a:t>Prior to joining the New York D.E. Shaw &amp; Co. investment bank in 1990, he undertook several occupations. Bezos was soon appointed as senior vice president—the youngest company—and was responsible for analysing Internet investment opportunities. His immense potential – web use increased more than 2,000% a year – inspired his entrepreneurship. He went to Seattle, Washington, to start an online library in 1994. </a:t>
            </a:r>
            <a:endParaRPr lang="en-US" sz="1600"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8133" y="2517179"/>
            <a:ext cx="3435667" cy="2286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11956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DD2947-A65A-204A-989D-E4478FE1A452}"/>
              </a:ext>
            </a:extLst>
          </p:cNvPr>
          <p:cNvSpPr>
            <a:spLocks noGrp="1"/>
          </p:cNvSpPr>
          <p:nvPr>
            <p:ph type="title"/>
          </p:nvPr>
        </p:nvSpPr>
        <p:spPr/>
        <p:txBody>
          <a:bodyPr/>
          <a:lstStyle/>
          <a:p>
            <a:r>
              <a:rPr lang="en-IN" b="1" dirty="0"/>
              <a:t>Background of Jeff Bezos:</a:t>
            </a:r>
            <a:br>
              <a:rPr lang="en-IN" b="1" dirty="0"/>
            </a:br>
            <a:endParaRPr lang="en-US" dirty="0"/>
          </a:p>
        </p:txBody>
      </p:sp>
      <p:sp>
        <p:nvSpPr>
          <p:cNvPr id="3" name="Content Placeholder 2">
            <a:extLst>
              <a:ext uri="{FF2B5EF4-FFF2-40B4-BE49-F238E27FC236}">
                <a16:creationId xmlns:a16="http://schemas.microsoft.com/office/drawing/2014/main" id="{644BDF95-48A8-2643-86E4-020B3EF00000}"/>
              </a:ext>
            </a:extLst>
          </p:cNvPr>
          <p:cNvSpPr>
            <a:spLocks noGrp="1"/>
          </p:cNvSpPr>
          <p:nvPr>
            <p:ph idx="1"/>
          </p:nvPr>
        </p:nvSpPr>
        <p:spPr>
          <a:xfrm>
            <a:off x="838200" y="1783080"/>
            <a:ext cx="7002780" cy="4393883"/>
          </a:xfrm>
        </p:spPr>
        <p:txBody>
          <a:bodyPr/>
          <a:lstStyle/>
          <a:p>
            <a:r>
              <a:rPr lang="en-IN" sz="1600" dirty="0"/>
              <a:t>Bezos witnessed the need to diversify with more companies battling for Internet money and by 2005 Amazon sold a wide range of goods, including consumer electronics, clothing and hardware. By introducing Amazon in 2006, Amazon diversified even more. AWS, a cloud computing service that has finally become the world's largest. Amazon developed the Kindle, a wireless internet-enabled digital reader called a handheld reader that allows clients to buy, download, read and store a wide range of on request books in late 2007 (</a:t>
            </a:r>
            <a:r>
              <a:rPr lang="en-IN" sz="1600" dirty="0" err="1"/>
              <a:t>Furgang</a:t>
            </a:r>
            <a:r>
              <a:rPr lang="en-IN" sz="1600" dirty="0"/>
              <a:t>, 2018). In 2010 Amazon reported that Kindle Books had exceeded hardback books. That same year Amazon made his own TV series and films with their branch of Amazon Studios. Net annual revenues from Amazon rose from 510,000 dollars in 1995 to around 600 million dollars in 1998 from more than 19.1 billion dollars in 2008 to nearly 233 billion dollars in 2018. </a:t>
            </a:r>
            <a:endParaRPr lang="en-US" sz="1600"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0980" y="2606040"/>
            <a:ext cx="3919538" cy="1567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0062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C6DE3-0EE9-6F47-AAC3-79A6F654B910}"/>
              </a:ext>
            </a:extLst>
          </p:cNvPr>
          <p:cNvSpPr>
            <a:spLocks noGrp="1"/>
          </p:cNvSpPr>
          <p:nvPr>
            <p:ph type="title"/>
          </p:nvPr>
        </p:nvSpPr>
        <p:spPr/>
        <p:txBody>
          <a:bodyPr/>
          <a:lstStyle/>
          <a:p>
            <a:r>
              <a:rPr lang="en-IN" b="1" dirty="0"/>
              <a:t>Jeff Bezos Leadership Style:</a:t>
            </a:r>
          </a:p>
        </p:txBody>
      </p:sp>
      <p:sp>
        <p:nvSpPr>
          <p:cNvPr id="3" name="Content Placeholder 2">
            <a:extLst>
              <a:ext uri="{FF2B5EF4-FFF2-40B4-BE49-F238E27FC236}">
                <a16:creationId xmlns:a16="http://schemas.microsoft.com/office/drawing/2014/main" id="{BB833708-E21A-8748-BB45-37ADE842488F}"/>
              </a:ext>
            </a:extLst>
          </p:cNvPr>
          <p:cNvSpPr>
            <a:spLocks noGrp="1"/>
          </p:cNvSpPr>
          <p:nvPr>
            <p:ph idx="1"/>
          </p:nvPr>
        </p:nvSpPr>
        <p:spPr>
          <a:xfrm>
            <a:off x="838200" y="2178657"/>
            <a:ext cx="7574280" cy="3998306"/>
          </a:xfrm>
        </p:spPr>
        <p:txBody>
          <a:bodyPr/>
          <a:lstStyle/>
          <a:p>
            <a:r>
              <a:rPr lang="en-IN" sz="1600" b="1" dirty="0"/>
              <a:t>Jeff Bezos Leadership Style:</a:t>
            </a:r>
          </a:p>
          <a:p>
            <a:pPr fontAlgn="base"/>
            <a:r>
              <a:rPr lang="en-IN" sz="1600" dirty="0"/>
              <a:t>Jeff Bezos, founding Amazon, has succeeded in building an empire and managing one of the world's top firms. Currently, </a:t>
            </a:r>
          </a:p>
          <a:p>
            <a:pPr fontAlgn="base"/>
            <a:r>
              <a:rPr lang="en-IN" sz="1600" dirty="0"/>
              <a:t>Bezos is worth 110 billion dollars net, and he was for a while the world's richest man. At Princeton, Bezos studied physics and informatics, but subsequently found his call on Wall Street. In the late 1990s, Amazon was formed, which first became an online librarian, but eventually became a seller for many other products (</a:t>
            </a:r>
            <a:r>
              <a:rPr lang="en-IN" sz="1600" dirty="0" err="1"/>
              <a:t>Gradinaru</a:t>
            </a:r>
            <a:r>
              <a:rPr lang="en-IN" sz="1600" i="1" dirty="0"/>
              <a:t> et al. </a:t>
            </a:r>
            <a:r>
              <a:rPr lang="en-IN" sz="1600" dirty="0"/>
              <a:t>2020). </a:t>
            </a: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72500" y="2178657"/>
            <a:ext cx="2948940" cy="26608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8029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6C21F-2F2D-5A4C-8257-B63B23F5769E}"/>
              </a:ext>
            </a:extLst>
          </p:cNvPr>
          <p:cNvSpPr>
            <a:spLocks noGrp="1"/>
          </p:cNvSpPr>
          <p:nvPr>
            <p:ph type="title"/>
          </p:nvPr>
        </p:nvSpPr>
        <p:spPr/>
        <p:txBody>
          <a:bodyPr/>
          <a:lstStyle/>
          <a:p>
            <a:r>
              <a:rPr lang="en-IN" b="1" dirty="0"/>
              <a:t>Jeff Bezos Leadership Style:</a:t>
            </a:r>
            <a:endParaRPr lang="en-US" dirty="0"/>
          </a:p>
        </p:txBody>
      </p:sp>
      <p:sp>
        <p:nvSpPr>
          <p:cNvPr id="3" name="Content Placeholder 2">
            <a:extLst>
              <a:ext uri="{FF2B5EF4-FFF2-40B4-BE49-F238E27FC236}">
                <a16:creationId xmlns:a16="http://schemas.microsoft.com/office/drawing/2014/main" id="{C92663B5-41E8-734A-934E-8A6F24273176}"/>
              </a:ext>
            </a:extLst>
          </p:cNvPr>
          <p:cNvSpPr>
            <a:spLocks noGrp="1"/>
          </p:cNvSpPr>
          <p:nvPr>
            <p:ph idx="1"/>
          </p:nvPr>
        </p:nvSpPr>
        <p:spPr>
          <a:xfrm>
            <a:off x="838200" y="2178657"/>
            <a:ext cx="6316980" cy="3998306"/>
          </a:xfrm>
        </p:spPr>
        <p:txBody>
          <a:bodyPr/>
          <a:lstStyle/>
          <a:p>
            <a:r>
              <a:rPr lang="en-IN" b="1" dirty="0"/>
              <a:t>The transactional theory or management theory</a:t>
            </a:r>
          </a:p>
          <a:p>
            <a:r>
              <a:rPr lang="en-IN" b="1" dirty="0"/>
              <a:t>The transformational theory or relationship theory</a:t>
            </a:r>
          </a:p>
          <a:p>
            <a:r>
              <a:rPr lang="en-IN" b="1" dirty="0"/>
              <a:t>The situational theory</a:t>
            </a: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01928" y="2006600"/>
            <a:ext cx="3719512" cy="2786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35189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1EECB-1976-174F-81F6-8E635F00F768}"/>
              </a:ext>
            </a:extLst>
          </p:cNvPr>
          <p:cNvSpPr>
            <a:spLocks noGrp="1"/>
          </p:cNvSpPr>
          <p:nvPr>
            <p:ph type="title"/>
          </p:nvPr>
        </p:nvSpPr>
        <p:spPr/>
        <p:txBody>
          <a:bodyPr/>
          <a:lstStyle/>
          <a:p>
            <a:r>
              <a:rPr lang="en-IN" b="1" dirty="0"/>
              <a:t>Jeff Bezos Leadership Style:</a:t>
            </a:r>
            <a:br>
              <a:rPr lang="en-IN" b="1" dirty="0"/>
            </a:br>
            <a:endParaRPr lang="en-US" dirty="0"/>
          </a:p>
        </p:txBody>
      </p:sp>
      <p:sp>
        <p:nvSpPr>
          <p:cNvPr id="3" name="Content Placeholder 2">
            <a:extLst>
              <a:ext uri="{FF2B5EF4-FFF2-40B4-BE49-F238E27FC236}">
                <a16:creationId xmlns:a16="http://schemas.microsoft.com/office/drawing/2014/main" id="{F8675736-0343-4344-B064-53F4127936FF}"/>
              </a:ext>
            </a:extLst>
          </p:cNvPr>
          <p:cNvSpPr>
            <a:spLocks noGrp="1"/>
          </p:cNvSpPr>
          <p:nvPr>
            <p:ph idx="1"/>
          </p:nvPr>
        </p:nvSpPr>
        <p:spPr>
          <a:xfrm>
            <a:off x="838200" y="1828800"/>
            <a:ext cx="6202680" cy="4348163"/>
          </a:xfrm>
        </p:spPr>
        <p:txBody>
          <a:bodyPr/>
          <a:lstStyle/>
          <a:p>
            <a:r>
              <a:rPr lang="en-IN" sz="1600" dirty="0"/>
              <a:t>Jeff Bezos, founding Amazon, has succeeded in building an empire and managing one of the world's top firms. Currently, Bezos is worth 110 billion dollars net, and he was for a while the world's richest man. </a:t>
            </a:r>
          </a:p>
          <a:p>
            <a:r>
              <a:rPr lang="en-IN" sz="1600" dirty="0"/>
              <a:t>At Princeton, Bezos studied physics and informatics, but subsequently found his call on Wall Street. In the late 1990s, Amazon was formed, which first became an online librarian, but eventually became a seller for many other products </a:t>
            </a:r>
            <a:endParaRPr lang="en-US" sz="16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6314" y="2006600"/>
            <a:ext cx="2447925" cy="356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15535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2BC068-7AB5-8E4F-86AA-5C1E23BDF854}"/>
              </a:ext>
            </a:extLst>
          </p:cNvPr>
          <p:cNvSpPr>
            <a:spLocks noGrp="1"/>
          </p:cNvSpPr>
          <p:nvPr>
            <p:ph type="title"/>
          </p:nvPr>
        </p:nvSpPr>
        <p:spPr/>
        <p:txBody>
          <a:bodyPr/>
          <a:lstStyle/>
          <a:p>
            <a:r>
              <a:rPr lang="en-IN" b="1" dirty="0"/>
              <a:t>Jeff Bezos Leadership Style:</a:t>
            </a:r>
            <a:br>
              <a:rPr lang="en-IN" b="1" dirty="0"/>
            </a:br>
            <a:endParaRPr lang="en-US" dirty="0"/>
          </a:p>
        </p:txBody>
      </p:sp>
      <p:sp>
        <p:nvSpPr>
          <p:cNvPr id="3" name="Content Placeholder 2">
            <a:extLst>
              <a:ext uri="{FF2B5EF4-FFF2-40B4-BE49-F238E27FC236}">
                <a16:creationId xmlns:a16="http://schemas.microsoft.com/office/drawing/2014/main" id="{29237767-BFCA-CB42-A45C-85FD16150C82}"/>
              </a:ext>
            </a:extLst>
          </p:cNvPr>
          <p:cNvSpPr>
            <a:spLocks noGrp="1"/>
          </p:cNvSpPr>
          <p:nvPr>
            <p:ph idx="1"/>
          </p:nvPr>
        </p:nvSpPr>
        <p:spPr>
          <a:xfrm>
            <a:off x="838200" y="2178657"/>
            <a:ext cx="7208520" cy="3998306"/>
          </a:xfrm>
        </p:spPr>
        <p:txBody>
          <a:bodyPr/>
          <a:lstStyle/>
          <a:p>
            <a:r>
              <a:rPr lang="en-IN" dirty="0"/>
              <a:t>He had been able to assist his company flourish and grow through time because of his capacity to invent and imagine. </a:t>
            </a:r>
          </a:p>
          <a:p>
            <a:r>
              <a:rPr lang="en-IN" dirty="0"/>
              <a:t>Every year since 1997, Bezos has issued Amazon shareholder letters. He shares his views and ideas on how to successfully manage Amazon in the long term.</a:t>
            </a:r>
          </a:p>
          <a:p>
            <a:endParaRPr lang="en-US" dirty="0"/>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38173" y="2557463"/>
            <a:ext cx="2940367" cy="2403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73470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2ADEF-3FFA-0443-8030-D858778A2A97}"/>
              </a:ext>
            </a:extLst>
          </p:cNvPr>
          <p:cNvSpPr>
            <a:spLocks noGrp="1"/>
          </p:cNvSpPr>
          <p:nvPr>
            <p:ph type="title"/>
          </p:nvPr>
        </p:nvSpPr>
        <p:spPr/>
        <p:txBody>
          <a:bodyPr/>
          <a:lstStyle/>
          <a:p>
            <a:r>
              <a:rPr lang="en-IN" b="1" dirty="0"/>
              <a:t>How Jeff Bezos motivates the employees:</a:t>
            </a:r>
          </a:p>
        </p:txBody>
      </p:sp>
      <p:sp>
        <p:nvSpPr>
          <p:cNvPr id="3" name="Content Placeholder 2">
            <a:extLst>
              <a:ext uri="{FF2B5EF4-FFF2-40B4-BE49-F238E27FC236}">
                <a16:creationId xmlns:a16="http://schemas.microsoft.com/office/drawing/2014/main" id="{65C8A438-2DED-4F46-98C6-ADA6A5E9FF3A}"/>
              </a:ext>
            </a:extLst>
          </p:cNvPr>
          <p:cNvSpPr>
            <a:spLocks noGrp="1"/>
          </p:cNvSpPr>
          <p:nvPr>
            <p:ph idx="1"/>
          </p:nvPr>
        </p:nvSpPr>
        <p:spPr>
          <a:xfrm>
            <a:off x="838200" y="2178657"/>
            <a:ext cx="6339840" cy="3673503"/>
          </a:xfrm>
        </p:spPr>
        <p:txBody>
          <a:bodyPr/>
          <a:lstStyle/>
          <a:p>
            <a:pPr fontAlgn="base"/>
            <a:r>
              <a:rPr lang="en-IN" sz="1600" dirty="0"/>
              <a:t>Nowadays, Amazon is a force with over 575,000 in-house employees for e-commerce, cloud computing, shipping, and many more. </a:t>
            </a:r>
          </a:p>
          <a:p>
            <a:pPr fontAlgn="base"/>
            <a:r>
              <a:rPr lang="en-IN" sz="1600" dirty="0"/>
              <a:t>Amazon's partners in delivering goods to addresses are carrier and parcel providers. Bezos is regarded to be a leader in transformation and tasks. He looked and still looks for ways of becoming inventive to alter his firm (</a:t>
            </a:r>
            <a:r>
              <a:rPr lang="en-IN" sz="1600" dirty="0" err="1"/>
              <a:t>Burfeind</a:t>
            </a:r>
            <a:r>
              <a:rPr lang="en-IN" sz="1600" dirty="0"/>
              <a:t>, 2019).</a:t>
            </a:r>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7845" y="2759392"/>
            <a:ext cx="3945955" cy="2201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92076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77AAB-D8EE-2A40-B150-272A52C3761E}"/>
              </a:ext>
            </a:extLst>
          </p:cNvPr>
          <p:cNvSpPr>
            <a:spLocks noGrp="1"/>
          </p:cNvSpPr>
          <p:nvPr>
            <p:ph type="title"/>
          </p:nvPr>
        </p:nvSpPr>
        <p:spPr/>
        <p:txBody>
          <a:bodyPr/>
          <a:lstStyle/>
          <a:p>
            <a:r>
              <a:rPr lang="en-IN" b="1" dirty="0"/>
              <a:t>How Jeff Bezos motivates the employees:</a:t>
            </a:r>
          </a:p>
        </p:txBody>
      </p:sp>
      <p:sp>
        <p:nvSpPr>
          <p:cNvPr id="3" name="Content Placeholder 2">
            <a:extLst>
              <a:ext uri="{FF2B5EF4-FFF2-40B4-BE49-F238E27FC236}">
                <a16:creationId xmlns:a16="http://schemas.microsoft.com/office/drawing/2014/main" id="{960040FE-38AE-8E47-8CD8-ECE42E1AE6D6}"/>
              </a:ext>
            </a:extLst>
          </p:cNvPr>
          <p:cNvSpPr>
            <a:spLocks noGrp="1"/>
          </p:cNvSpPr>
          <p:nvPr>
            <p:ph idx="1"/>
          </p:nvPr>
        </p:nvSpPr>
        <p:spPr>
          <a:xfrm>
            <a:off x="838200" y="2006600"/>
            <a:ext cx="6865620" cy="4170363"/>
          </a:xfrm>
        </p:spPr>
        <p:txBody>
          <a:bodyPr/>
          <a:lstStyle/>
          <a:p>
            <a:pPr fontAlgn="base"/>
            <a:r>
              <a:rPr lang="en-IN" dirty="0"/>
              <a:t>He is noted for his ingenuity in planning and producing results. A relationship is established to service customers, with the long-term ambitions of Bezos and the demands of the public. </a:t>
            </a:r>
          </a:p>
          <a:p>
            <a:pPr fontAlgn="base"/>
            <a:r>
              <a:rPr lang="en-IN" dirty="0"/>
              <a:t>Although Bezos is not regarded as an Amazon spokesperson, he tries to make his firm and services as real as possible.</a:t>
            </a:r>
          </a:p>
        </p:txBody>
      </p: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0050" y="2534602"/>
            <a:ext cx="3524250" cy="192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20985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3B52D-5E47-A046-A83D-4C09CF61AD05}"/>
              </a:ext>
            </a:extLst>
          </p:cNvPr>
          <p:cNvSpPr>
            <a:spLocks noGrp="1"/>
          </p:cNvSpPr>
          <p:nvPr>
            <p:ph type="title"/>
          </p:nvPr>
        </p:nvSpPr>
        <p:spPr/>
        <p:txBody>
          <a:bodyPr/>
          <a:lstStyle/>
          <a:p>
            <a:r>
              <a:rPr lang="en-IN" b="1" dirty="0"/>
              <a:t>How Jeff Bezos motivates the employees:</a:t>
            </a:r>
          </a:p>
        </p:txBody>
      </p:sp>
      <p:sp>
        <p:nvSpPr>
          <p:cNvPr id="3" name="Content Placeholder 2">
            <a:extLst>
              <a:ext uri="{FF2B5EF4-FFF2-40B4-BE49-F238E27FC236}">
                <a16:creationId xmlns:a16="http://schemas.microsoft.com/office/drawing/2014/main" id="{77288907-9C0A-5E4E-BCAE-0590B95708A2}"/>
              </a:ext>
            </a:extLst>
          </p:cNvPr>
          <p:cNvSpPr>
            <a:spLocks noGrp="1"/>
          </p:cNvSpPr>
          <p:nvPr>
            <p:ph idx="1"/>
          </p:nvPr>
        </p:nvSpPr>
        <p:spPr>
          <a:xfrm>
            <a:off x="838200" y="2178657"/>
            <a:ext cx="6568440" cy="3998306"/>
          </a:xfrm>
        </p:spPr>
        <p:txBody>
          <a:bodyPr/>
          <a:lstStyle/>
          <a:p>
            <a:pPr fontAlgn="base"/>
            <a:r>
              <a:rPr lang="en-IN" sz="1600" b="1" dirty="0"/>
              <a:t>McClelland's Three Needs Theory</a:t>
            </a:r>
            <a:endParaRPr lang="en-IN" sz="1600" dirty="0"/>
          </a:p>
          <a:p>
            <a:r>
              <a:rPr lang="en-IN" sz="1600" dirty="0"/>
              <a:t>The theory of managerial motivation of David McClelland states that each individual has three fundamental needs: power, performance or membership. McClelland believes in this theory of employee motivation that a particular requirement will have an important effect upon the behaviour of a person.</a:t>
            </a:r>
          </a:p>
          <a:p>
            <a:pPr fontAlgn="base"/>
            <a:r>
              <a:rPr lang="en-IN" sz="1600" b="1" dirty="0"/>
              <a:t>Herzberg's Motivation Theory</a:t>
            </a:r>
            <a:endParaRPr lang="en-IN" sz="1600" dirty="0"/>
          </a:p>
          <a:p>
            <a:r>
              <a:rPr lang="en-IN" sz="1600" dirty="0"/>
              <a:t>The Motivation Theory of Herzberg is also known as the two-factor theory or health explanation, which is a supplementary theory of motivation for employees. It claims that people have cleanliness and motivation in two kinds of employment demands. </a:t>
            </a:r>
            <a:endParaRPr lang="en-US" sz="1600" dirty="0"/>
          </a:p>
        </p:txBody>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405" y="2600324"/>
            <a:ext cx="3541395" cy="2760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18530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272F3-423B-2B4E-AE17-D584DAB584ED}"/>
              </a:ext>
            </a:extLst>
          </p:cNvPr>
          <p:cNvSpPr>
            <a:spLocks noGrp="1"/>
          </p:cNvSpPr>
          <p:nvPr>
            <p:ph type="title"/>
          </p:nvPr>
        </p:nvSpPr>
        <p:spPr/>
        <p:txBody>
          <a:bodyPr/>
          <a:lstStyle/>
          <a:p>
            <a:r>
              <a:rPr lang="en-IN" b="1" dirty="0"/>
              <a:t>How Jeff Bezos motivates the employees:</a:t>
            </a:r>
          </a:p>
        </p:txBody>
      </p:sp>
      <p:sp>
        <p:nvSpPr>
          <p:cNvPr id="3" name="Content Placeholder 2">
            <a:extLst>
              <a:ext uri="{FF2B5EF4-FFF2-40B4-BE49-F238E27FC236}">
                <a16:creationId xmlns:a16="http://schemas.microsoft.com/office/drawing/2014/main" id="{2E8E79CD-D89C-5E4F-BC51-1D1BBEAB52F4}"/>
              </a:ext>
            </a:extLst>
          </p:cNvPr>
          <p:cNvSpPr>
            <a:spLocks noGrp="1"/>
          </p:cNvSpPr>
          <p:nvPr>
            <p:ph idx="1"/>
          </p:nvPr>
        </p:nvSpPr>
        <p:spPr>
          <a:xfrm>
            <a:off x="838200" y="2006600"/>
            <a:ext cx="6705600" cy="4170363"/>
          </a:xfrm>
        </p:spPr>
        <p:txBody>
          <a:bodyPr/>
          <a:lstStyle/>
          <a:p>
            <a:pPr fontAlgn="base"/>
            <a:r>
              <a:rPr lang="en-IN" sz="1600" b="1" dirty="0"/>
              <a:t>Extrinsic Motivation </a:t>
            </a:r>
            <a:endParaRPr lang="en-IN" sz="1600" dirty="0"/>
          </a:p>
          <a:p>
            <a:pPr fontAlgn="base"/>
            <a:r>
              <a:rPr lang="en-IN" sz="1600" dirty="0"/>
              <a:t>Motivation from outside is easy to grasp. Indeed, firms have long tried to extrinsically encourage their staff.</a:t>
            </a:r>
          </a:p>
          <a:p>
            <a:r>
              <a:rPr lang="en-IN" sz="1600" dirty="0"/>
              <a:t>Motivation that arises from the external world is the external motivation. Extrinsic motivators tend to be tangible or financial. They usually take the shape of an additional income, a bonus, an enterprise automobile or a promotion. </a:t>
            </a:r>
          </a:p>
          <a:p>
            <a:pPr fontAlgn="base"/>
            <a:r>
              <a:rPr lang="en-IN" sz="1600" b="1" dirty="0"/>
              <a:t>Intrinsic Motivation</a:t>
            </a:r>
            <a:endParaRPr lang="en-IN" sz="1600" dirty="0"/>
          </a:p>
          <a:p>
            <a:r>
              <a:rPr lang="en-IN" sz="1600" dirty="0"/>
              <a:t>Intrinsic motivators are psychologically more psychological than external ones. Intrinsic motivations are frequently tied to a deep sense of personal achievement to which employees might greatly benefit </a:t>
            </a:r>
            <a:endParaRPr lang="en-US" sz="1600" dirty="0"/>
          </a:p>
        </p:txBody>
      </p:sp>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3879" y="3053714"/>
            <a:ext cx="3479471" cy="1998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97518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4D41F-6A22-8749-B1FF-EA0872046AEC}"/>
              </a:ext>
            </a:extLst>
          </p:cNvPr>
          <p:cNvSpPr>
            <a:spLocks noGrp="1"/>
          </p:cNvSpPr>
          <p:nvPr>
            <p:ph type="title"/>
          </p:nvPr>
        </p:nvSpPr>
        <p:spPr/>
        <p:txBody>
          <a:bodyPr/>
          <a:lstStyle/>
          <a:p>
            <a:r>
              <a:rPr lang="en-IN" b="1" dirty="0"/>
              <a:t>How Jeff Bezos motivates the employees:</a:t>
            </a:r>
          </a:p>
        </p:txBody>
      </p:sp>
      <p:sp>
        <p:nvSpPr>
          <p:cNvPr id="3" name="Content Placeholder 2">
            <a:extLst>
              <a:ext uri="{FF2B5EF4-FFF2-40B4-BE49-F238E27FC236}">
                <a16:creationId xmlns:a16="http://schemas.microsoft.com/office/drawing/2014/main" id="{9F741050-4F9A-4F4C-AA15-EDA357887872}"/>
              </a:ext>
            </a:extLst>
          </p:cNvPr>
          <p:cNvSpPr>
            <a:spLocks noGrp="1"/>
          </p:cNvSpPr>
          <p:nvPr>
            <p:ph idx="1"/>
          </p:nvPr>
        </p:nvSpPr>
        <p:spPr>
          <a:xfrm>
            <a:off x="838200" y="2400299"/>
            <a:ext cx="6339840" cy="3520441"/>
          </a:xfrm>
        </p:spPr>
        <p:txBody>
          <a:bodyPr/>
          <a:lstStyle/>
          <a:p>
            <a:r>
              <a:rPr lang="en-IN" sz="2000" dirty="0"/>
              <a:t>For most major firms today, the process of motivation for employees is of major importance and Amazon is no exception. Amazon is proud of the motivational factors used to build and enhance employee morality.</a:t>
            </a:r>
          </a:p>
          <a:p>
            <a:r>
              <a:rPr lang="en-IN" sz="2000" dirty="0"/>
              <a:t>Amazon is an exciting workplace and managers must discover unique ways to keep their staff motivated to their maximum extent. In order to boost the performance and productivity of every firm, motivation is quite crucial </a:t>
            </a:r>
            <a:endParaRPr lang="en-US" sz="2000" dirty="0"/>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2423" y="2933700"/>
            <a:ext cx="3491649" cy="2141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25905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51F28-2602-DE47-A160-35E946456A3B}"/>
              </a:ext>
            </a:extLst>
          </p:cNvPr>
          <p:cNvSpPr>
            <a:spLocks noGrp="1"/>
          </p:cNvSpPr>
          <p:nvPr>
            <p:ph type="title"/>
          </p:nvPr>
        </p:nvSpPr>
        <p:spPr/>
        <p:txBody>
          <a:bodyPr/>
          <a:lstStyle/>
          <a:p>
            <a:r>
              <a:rPr lang="en-IN" b="1" dirty="0"/>
              <a:t>How Jeff Bezos motivates the employees:</a:t>
            </a:r>
          </a:p>
        </p:txBody>
      </p:sp>
      <p:sp>
        <p:nvSpPr>
          <p:cNvPr id="3" name="Content Placeholder 2">
            <a:extLst>
              <a:ext uri="{FF2B5EF4-FFF2-40B4-BE49-F238E27FC236}">
                <a16:creationId xmlns:a16="http://schemas.microsoft.com/office/drawing/2014/main" id="{0DC212E5-0E77-774A-92B3-989666566F7C}"/>
              </a:ext>
            </a:extLst>
          </p:cNvPr>
          <p:cNvSpPr>
            <a:spLocks noGrp="1"/>
          </p:cNvSpPr>
          <p:nvPr>
            <p:ph idx="1"/>
          </p:nvPr>
        </p:nvSpPr>
        <p:spPr>
          <a:xfrm>
            <a:off x="838200" y="2377439"/>
            <a:ext cx="7208520" cy="3799523"/>
          </a:xfrm>
        </p:spPr>
        <p:txBody>
          <a:bodyPr/>
          <a:lstStyle/>
          <a:p>
            <a:r>
              <a:rPr lang="en-IN" b="1" dirty="0"/>
              <a:t>Intrinsic Motivation used by Jeff Bezos</a:t>
            </a:r>
            <a:endParaRPr lang="en-IN" dirty="0"/>
          </a:p>
          <a:p>
            <a:r>
              <a:rPr lang="en-IN" dirty="0"/>
              <a:t>Working at Amazon is particularly engaging when people work and are rewarded for outstanding opportunities. Intensified responsibility and a chance to buy equities as prize are rewarding performance. The enterprise is genuinely oriented to customers and continuous efforts in all facets of its operations towards enhanced customer experience </a:t>
            </a:r>
            <a:endParaRPr lang="en-US" dirty="0"/>
          </a:p>
        </p:txBody>
      </p:sp>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1053" y="2923223"/>
            <a:ext cx="3214687" cy="21392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08422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CE854-3E3D-F44E-8D87-D089AB9744FF}"/>
              </a:ext>
            </a:extLst>
          </p:cNvPr>
          <p:cNvSpPr>
            <a:spLocks noGrp="1"/>
          </p:cNvSpPr>
          <p:nvPr>
            <p:ph type="title"/>
          </p:nvPr>
        </p:nvSpPr>
        <p:spPr/>
        <p:txBody>
          <a:bodyPr/>
          <a:lstStyle/>
          <a:p>
            <a:r>
              <a:rPr lang="en-IN" b="1" dirty="0"/>
              <a:t>How Jeff Bezos motivates the employees:</a:t>
            </a:r>
            <a:br>
              <a:rPr lang="en-IN" b="1" dirty="0"/>
            </a:br>
            <a:endParaRPr lang="en-US" dirty="0"/>
          </a:p>
        </p:txBody>
      </p:sp>
      <p:sp>
        <p:nvSpPr>
          <p:cNvPr id="3" name="Content Placeholder 2">
            <a:extLst>
              <a:ext uri="{FF2B5EF4-FFF2-40B4-BE49-F238E27FC236}">
                <a16:creationId xmlns:a16="http://schemas.microsoft.com/office/drawing/2014/main" id="{40F872D3-382F-B245-82EA-4BB8E03F6CEA}"/>
              </a:ext>
            </a:extLst>
          </p:cNvPr>
          <p:cNvSpPr>
            <a:spLocks noGrp="1"/>
          </p:cNvSpPr>
          <p:nvPr>
            <p:ph idx="1"/>
          </p:nvPr>
        </p:nvSpPr>
        <p:spPr>
          <a:xfrm>
            <a:off x="838200" y="2178657"/>
            <a:ext cx="7117080" cy="3998306"/>
          </a:xfrm>
        </p:spPr>
        <p:txBody>
          <a:bodyPr/>
          <a:lstStyle/>
          <a:p>
            <a:r>
              <a:rPr lang="en-IN" b="1" dirty="0"/>
              <a:t>Extrinsic Motivation used by Jeff Bezos</a:t>
            </a:r>
            <a:endParaRPr lang="en-IN" dirty="0"/>
          </a:p>
          <a:p>
            <a:r>
              <a:rPr lang="en-IN" dirty="0"/>
              <a:t>In Amazon's money, their employees are very encouraged. Amazon realised it's not a significant inducement, especially if someone has earned it. But employees' "hope for money" is a major motivator for employees to continue. Motivation is like a giant carrot that grows to every employee. </a:t>
            </a:r>
            <a:endParaRPr lang="en-US" dirty="0"/>
          </a:p>
        </p:txBody>
      </p:sp>
      <p:pic>
        <p:nvPicPr>
          <p:cNvPr id="174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66773" y="2831782"/>
            <a:ext cx="3199073" cy="2128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934755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6B4C4-F5FF-F847-BD4C-4AFA136EA231}"/>
              </a:ext>
            </a:extLst>
          </p:cNvPr>
          <p:cNvSpPr>
            <a:spLocks noGrp="1"/>
          </p:cNvSpPr>
          <p:nvPr>
            <p:ph type="title"/>
          </p:nvPr>
        </p:nvSpPr>
        <p:spPr/>
        <p:txBody>
          <a:bodyPr/>
          <a:lstStyle/>
          <a:p>
            <a:r>
              <a:rPr lang="en-IN" b="1" dirty="0"/>
              <a:t>Intrinsic Motivation used by Jeff Bezos</a:t>
            </a:r>
            <a:endParaRPr lang="en-IN" dirty="0"/>
          </a:p>
        </p:txBody>
      </p:sp>
      <p:sp>
        <p:nvSpPr>
          <p:cNvPr id="3" name="Content Placeholder 2">
            <a:extLst>
              <a:ext uri="{FF2B5EF4-FFF2-40B4-BE49-F238E27FC236}">
                <a16:creationId xmlns:a16="http://schemas.microsoft.com/office/drawing/2014/main" id="{BFBB7DF3-3629-1A47-9BA7-FD8D5E9E8EC0}"/>
              </a:ext>
            </a:extLst>
          </p:cNvPr>
          <p:cNvSpPr>
            <a:spLocks noGrp="1"/>
          </p:cNvSpPr>
          <p:nvPr>
            <p:ph idx="1"/>
          </p:nvPr>
        </p:nvSpPr>
        <p:spPr>
          <a:xfrm>
            <a:off x="838200" y="2354579"/>
            <a:ext cx="7048500" cy="3822383"/>
          </a:xfrm>
        </p:spPr>
        <p:txBody>
          <a:bodyPr/>
          <a:lstStyle/>
          <a:p>
            <a:r>
              <a:rPr lang="en-IN" sz="2000" b="1" dirty="0"/>
              <a:t>Examples of Extrinsic motivation</a:t>
            </a:r>
          </a:p>
          <a:p>
            <a:r>
              <a:rPr lang="en-IN" sz="2000" b="1" dirty="0"/>
              <a:t>Extrinsic motivation plays an important part in defining employees' behaviours and conduct models in their corporate behaviour. </a:t>
            </a:r>
          </a:p>
          <a:p>
            <a:r>
              <a:rPr lang="en-IN" sz="2000" b="1" dirty="0"/>
              <a:t>The money they earn for their labour is foreign motivated in any organisation or firm. But wages are not the sole driving force, since numerous organisations, such as bonuses, fees, benefits, offer many other benefits </a:t>
            </a:r>
            <a:endParaRPr lang="en-US" sz="2000" dirty="0"/>
          </a:p>
        </p:txBody>
      </p:sp>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1513" y="2505074"/>
            <a:ext cx="3062287" cy="25927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783692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AFF052-C22C-5B4B-A7F9-8C65827EA2A6}"/>
              </a:ext>
            </a:extLst>
          </p:cNvPr>
          <p:cNvSpPr>
            <a:spLocks noGrp="1"/>
          </p:cNvSpPr>
          <p:nvPr>
            <p:ph type="title"/>
          </p:nvPr>
        </p:nvSpPr>
        <p:spPr/>
        <p:txBody>
          <a:bodyPr/>
          <a:lstStyle/>
          <a:p>
            <a:r>
              <a:rPr lang="en-IN" b="1" dirty="0"/>
              <a:t>Extrinsic Motivation used by Jeff Bezos</a:t>
            </a:r>
            <a:endParaRPr lang="en-IN" dirty="0"/>
          </a:p>
        </p:txBody>
      </p:sp>
      <p:sp>
        <p:nvSpPr>
          <p:cNvPr id="3" name="Content Placeholder 2">
            <a:extLst>
              <a:ext uri="{FF2B5EF4-FFF2-40B4-BE49-F238E27FC236}">
                <a16:creationId xmlns:a16="http://schemas.microsoft.com/office/drawing/2014/main" id="{81D29F29-947B-BC4F-9BE8-A65022A95B4F}"/>
              </a:ext>
            </a:extLst>
          </p:cNvPr>
          <p:cNvSpPr>
            <a:spLocks noGrp="1"/>
          </p:cNvSpPr>
          <p:nvPr>
            <p:ph idx="1"/>
          </p:nvPr>
        </p:nvSpPr>
        <p:spPr>
          <a:xfrm>
            <a:off x="838200" y="2178657"/>
            <a:ext cx="6065520" cy="3998306"/>
          </a:xfrm>
        </p:spPr>
        <p:txBody>
          <a:bodyPr/>
          <a:lstStyle/>
          <a:p>
            <a:pPr fontAlgn="base"/>
            <a:r>
              <a:rPr lang="en-IN" sz="1600" dirty="0"/>
              <a:t>People's quest for knowledge is general. People always try to find out more. This applies especially to successful individuals. Top achievers and leaders tend to be keen on information and self-enhancement. These cravings in the realm of work must be supported if high flyers are to be truly employed.</a:t>
            </a:r>
          </a:p>
          <a:p>
            <a:pPr fontAlgn="base"/>
            <a:r>
              <a:rPr lang="en-IN" sz="1600" dirty="0"/>
              <a:t>Firms can support the pursuit of knowledge through on-going opportunities for training and the development and monitoring of personal development goals by employees.</a:t>
            </a:r>
          </a:p>
          <a:p>
            <a:endParaRPr lang="en-US" sz="1600" dirty="0"/>
          </a:p>
        </p:txBody>
      </p:sp>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4743" y="2822258"/>
            <a:ext cx="3889057" cy="225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91462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B224C-AB0F-9D42-B82E-B58A81DA00A6}"/>
              </a:ext>
            </a:extLst>
          </p:cNvPr>
          <p:cNvSpPr>
            <a:spLocks noGrp="1"/>
          </p:cNvSpPr>
          <p:nvPr>
            <p:ph type="title"/>
          </p:nvPr>
        </p:nvSpPr>
        <p:spPr/>
        <p:txBody>
          <a:bodyPr/>
          <a:lstStyle/>
          <a:p>
            <a:r>
              <a:rPr lang="en-IN" b="1" dirty="0"/>
              <a:t>How extrinsic and intrinsic motivation can be used:</a:t>
            </a:r>
          </a:p>
        </p:txBody>
      </p:sp>
      <p:sp>
        <p:nvSpPr>
          <p:cNvPr id="3" name="Content Placeholder 2">
            <a:extLst>
              <a:ext uri="{FF2B5EF4-FFF2-40B4-BE49-F238E27FC236}">
                <a16:creationId xmlns:a16="http://schemas.microsoft.com/office/drawing/2014/main" id="{42719012-DA63-5440-A842-5831F5664BC0}"/>
              </a:ext>
            </a:extLst>
          </p:cNvPr>
          <p:cNvSpPr>
            <a:spLocks noGrp="1"/>
          </p:cNvSpPr>
          <p:nvPr>
            <p:ph idx="1"/>
          </p:nvPr>
        </p:nvSpPr>
        <p:spPr/>
        <p:txBody>
          <a:bodyPr/>
          <a:lstStyle/>
          <a:p>
            <a:r>
              <a:rPr lang="en-IN" b="1" dirty="0"/>
              <a:t>Obsession of Customers</a:t>
            </a:r>
            <a:endParaRPr lang="en-IN" dirty="0"/>
          </a:p>
          <a:p>
            <a:r>
              <a:rPr lang="en-IN" b="1" dirty="0"/>
              <a:t>Ownership</a:t>
            </a:r>
            <a:endParaRPr lang="en-IN" dirty="0"/>
          </a:p>
          <a:p>
            <a:r>
              <a:rPr lang="en-IN" b="1" dirty="0"/>
              <a:t>Inventing and facilitating</a:t>
            </a:r>
            <a:endParaRPr lang="en-IN" dirty="0"/>
          </a:p>
          <a:p>
            <a:endParaRPr lang="en-US" dirty="0"/>
          </a:p>
        </p:txBody>
      </p:sp>
      <p:pic>
        <p:nvPicPr>
          <p:cNvPr id="204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3492" y="2416493"/>
            <a:ext cx="3850308" cy="2452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784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4C8E3-9A02-7941-A811-5617EAEBF8D7}"/>
              </a:ext>
            </a:extLst>
          </p:cNvPr>
          <p:cNvSpPr>
            <a:spLocks noGrp="1"/>
          </p:cNvSpPr>
          <p:nvPr>
            <p:ph type="title"/>
          </p:nvPr>
        </p:nvSpPr>
        <p:spPr/>
        <p:txBody>
          <a:bodyPr/>
          <a:lstStyle/>
          <a:p>
            <a:r>
              <a:rPr lang="en-IN" b="1" dirty="0"/>
              <a:t>How extrinsic and intrinsic motivation can be used:</a:t>
            </a:r>
          </a:p>
        </p:txBody>
      </p:sp>
      <p:sp>
        <p:nvSpPr>
          <p:cNvPr id="3" name="Content Placeholder 2">
            <a:extLst>
              <a:ext uri="{FF2B5EF4-FFF2-40B4-BE49-F238E27FC236}">
                <a16:creationId xmlns:a16="http://schemas.microsoft.com/office/drawing/2014/main" id="{5C40BC8E-F407-B247-8684-4E6660483E69}"/>
              </a:ext>
            </a:extLst>
          </p:cNvPr>
          <p:cNvSpPr>
            <a:spLocks noGrp="1"/>
          </p:cNvSpPr>
          <p:nvPr>
            <p:ph idx="1"/>
          </p:nvPr>
        </p:nvSpPr>
        <p:spPr/>
        <p:txBody>
          <a:bodyPr/>
          <a:lstStyle/>
          <a:p>
            <a:r>
              <a:rPr lang="en-IN" b="1" dirty="0"/>
              <a:t>Right, a lot Right</a:t>
            </a:r>
            <a:endParaRPr lang="en-IN" dirty="0"/>
          </a:p>
          <a:p>
            <a:r>
              <a:rPr lang="en-IN" b="1" dirty="0"/>
              <a:t>Learning and Curiosity</a:t>
            </a:r>
            <a:endParaRPr lang="en-IN" dirty="0"/>
          </a:p>
          <a:p>
            <a:pPr fontAlgn="base"/>
            <a:r>
              <a:rPr lang="en-IN" b="1" dirty="0"/>
              <a:t>Recruit and build the best</a:t>
            </a:r>
          </a:p>
          <a:p>
            <a:pPr fontAlgn="base"/>
            <a:endParaRPr lang="en-IN" dirty="0"/>
          </a:p>
        </p:txBody>
      </p:sp>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1008" y="2447924"/>
            <a:ext cx="3292792" cy="27686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15857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9B413-FB37-DF4F-8626-6ABC103530DF}"/>
              </a:ext>
            </a:extLst>
          </p:cNvPr>
          <p:cNvSpPr>
            <a:spLocks noGrp="1"/>
          </p:cNvSpPr>
          <p:nvPr>
            <p:ph type="title"/>
          </p:nvPr>
        </p:nvSpPr>
        <p:spPr>
          <a:xfrm>
            <a:off x="838200" y="365761"/>
            <a:ext cx="10515600" cy="1640840"/>
          </a:xfrm>
        </p:spPr>
        <p:txBody>
          <a:bodyPr/>
          <a:lstStyle/>
          <a:p>
            <a:r>
              <a:rPr lang="en-IN" b="1" dirty="0"/>
              <a:t>Conclusions to draw from Jeff Bezos:</a:t>
            </a:r>
          </a:p>
        </p:txBody>
      </p:sp>
      <p:sp>
        <p:nvSpPr>
          <p:cNvPr id="3" name="Content Placeholder 2">
            <a:extLst>
              <a:ext uri="{FF2B5EF4-FFF2-40B4-BE49-F238E27FC236}">
                <a16:creationId xmlns:a16="http://schemas.microsoft.com/office/drawing/2014/main" id="{CD8624AC-902A-A346-AFB1-0697483ED51D}"/>
              </a:ext>
            </a:extLst>
          </p:cNvPr>
          <p:cNvSpPr>
            <a:spLocks noGrp="1"/>
          </p:cNvSpPr>
          <p:nvPr>
            <p:ph idx="1"/>
          </p:nvPr>
        </p:nvSpPr>
        <p:spPr>
          <a:xfrm>
            <a:off x="838200" y="2178657"/>
            <a:ext cx="6202680" cy="3998306"/>
          </a:xfrm>
        </p:spPr>
        <p:txBody>
          <a:bodyPr/>
          <a:lstStyle/>
          <a:p>
            <a:pPr lvl="0" fontAlgn="base"/>
            <a:r>
              <a:rPr lang="en-IN" sz="1200" dirty="0"/>
              <a:t>Anyone who takes the lead must begin with the client and reverse. While competition is essential for many industries, clients remain the first priority for Jeff Bezos in order to maintain their loyalty and confidence.</a:t>
            </a:r>
          </a:p>
          <a:p>
            <a:pPr lvl="0" fontAlgn="base"/>
            <a:r>
              <a:rPr lang="en-IN" sz="1200" dirty="0"/>
              <a:t>For the sake of the firm, Jeff Bezos has the tasks and deficiencies. He thinks and plan and don't favour short-term outcomes over long-term objectives. he never work on his own or refuse to accept responsibility while they are part of the team.</a:t>
            </a:r>
          </a:p>
        </p:txBody>
      </p:sp>
      <p:pic>
        <p:nvPicPr>
          <p:cNvPr id="225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3810" y="2654618"/>
            <a:ext cx="4103498" cy="2557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82014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t>Conclusions to draw from Jeff Bezos:</a:t>
            </a:r>
            <a:endParaRPr lang="en-IN" dirty="0"/>
          </a:p>
        </p:txBody>
      </p:sp>
      <p:sp>
        <p:nvSpPr>
          <p:cNvPr id="3" name="Content Placeholder 2"/>
          <p:cNvSpPr>
            <a:spLocks noGrp="1"/>
          </p:cNvSpPr>
          <p:nvPr>
            <p:ph idx="1"/>
          </p:nvPr>
        </p:nvSpPr>
        <p:spPr>
          <a:xfrm>
            <a:off x="838200" y="2240281"/>
            <a:ext cx="5699760" cy="3726180"/>
          </a:xfrm>
        </p:spPr>
        <p:txBody>
          <a:bodyPr/>
          <a:lstStyle/>
          <a:p>
            <a:pPr lvl="0" fontAlgn="base"/>
            <a:r>
              <a:rPr lang="en-IN" sz="1200" dirty="0"/>
              <a:t>Nobody ever completes learning in life, and Amazon leaders include it. Amazon officials should continually strive for greater and better knowledge. Jeff Bezos is constantly looking for possibilities and means of exploring them.</a:t>
            </a:r>
          </a:p>
          <a:p>
            <a:pPr lvl="0" fontAlgn="base"/>
            <a:r>
              <a:rPr lang="en-IN" sz="1200" dirty="0"/>
              <a:t>Jeff Bezos hire and promote the employees in order to improve their workforce. Persons with key responsibilities at Amazon should see the skills, productivity and passion of employees and place them where they fit Amazon best. Jeff Bezos is a way of building new leaders who can also train and instruct others.</a:t>
            </a:r>
          </a:p>
        </p:txBody>
      </p:sp>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74560" y="2240281"/>
            <a:ext cx="3852863" cy="245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32275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t>Conclusions to draw from Jeff Bezos:</a:t>
            </a:r>
            <a:endParaRPr lang="en-IN" dirty="0"/>
          </a:p>
        </p:txBody>
      </p:sp>
      <p:sp>
        <p:nvSpPr>
          <p:cNvPr id="3" name="Content Placeholder 2"/>
          <p:cNvSpPr>
            <a:spLocks noGrp="1"/>
          </p:cNvSpPr>
          <p:nvPr>
            <p:ph idx="1"/>
          </p:nvPr>
        </p:nvSpPr>
        <p:spPr>
          <a:xfrm>
            <a:off x="838200" y="2178657"/>
            <a:ext cx="5334000" cy="3998306"/>
          </a:xfrm>
        </p:spPr>
        <p:txBody>
          <a:bodyPr/>
          <a:lstStyle/>
          <a:p>
            <a:pPr lvl="0" fontAlgn="base"/>
            <a:r>
              <a:rPr lang="en-IN" sz="1200" dirty="0"/>
              <a:t>Amazon must always make decisions quickly, but also be well informed. The decisions of Jeff Bezos should be unworkable if necessary and should not involve extensive research or know-how. In taking risks the company takes precedence.</a:t>
            </a:r>
          </a:p>
          <a:p>
            <a:pPr lvl="0" fontAlgn="base"/>
            <a:r>
              <a:rPr lang="en-IN" sz="1200" dirty="0"/>
              <a:t>Jeff Bezos should work with less, but do more. Creature, resourcefulness and independence are encouraged by restrictions. Although Amazon is known to develop swiftly, nothing benefits from having more or more employees.</a:t>
            </a:r>
          </a:p>
          <a:p>
            <a:pPr lvl="0" fontAlgn="base"/>
            <a:r>
              <a:rPr lang="en-IN" sz="1200" dirty="0"/>
              <a:t>Jeff Bezos listen attentively and talk softly and respectfully to other employees. They rely on their constituents' reliability. When required, they will also recognise their own failure.</a:t>
            </a:r>
          </a:p>
          <a:p>
            <a:br>
              <a:rPr lang="en-IN" sz="1200" b="1" dirty="0"/>
            </a:br>
            <a:r>
              <a:rPr lang="en-IN" sz="1200" b="1" dirty="0"/>
              <a:t> </a:t>
            </a:r>
            <a:endParaRPr lang="en-IN" sz="1200" dirty="0"/>
          </a:p>
          <a:p>
            <a:endParaRPr lang="en-IN" sz="1200" dirty="0"/>
          </a:p>
        </p:txBody>
      </p:sp>
      <p:pic>
        <p:nvPicPr>
          <p:cNvPr id="2560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2798" y="2365375"/>
            <a:ext cx="3200400" cy="212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92240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D75CC-27F0-D541-9A6E-33D942E1E9AA}"/>
              </a:ext>
            </a:extLst>
          </p:cNvPr>
          <p:cNvSpPr>
            <a:spLocks noGrp="1"/>
          </p:cNvSpPr>
          <p:nvPr>
            <p:ph type="title"/>
          </p:nvPr>
        </p:nvSpPr>
        <p:spPr/>
        <p:txBody>
          <a:bodyPr/>
          <a:lstStyle/>
          <a:p>
            <a:r>
              <a:rPr lang="en-IN" b="1" dirty="0"/>
              <a:t>Conclusion:</a:t>
            </a:r>
            <a:br>
              <a:rPr lang="en-IN" b="1" dirty="0"/>
            </a:br>
            <a:endParaRPr lang="en-US" dirty="0"/>
          </a:p>
        </p:txBody>
      </p:sp>
      <p:sp>
        <p:nvSpPr>
          <p:cNvPr id="3" name="Content Placeholder 2">
            <a:extLst>
              <a:ext uri="{FF2B5EF4-FFF2-40B4-BE49-F238E27FC236}">
                <a16:creationId xmlns:a16="http://schemas.microsoft.com/office/drawing/2014/main" id="{766F182F-F98E-E447-BAD9-F1A3B5DE0C90}"/>
              </a:ext>
            </a:extLst>
          </p:cNvPr>
          <p:cNvSpPr>
            <a:spLocks noGrp="1"/>
          </p:cNvSpPr>
          <p:nvPr>
            <p:ph idx="1"/>
          </p:nvPr>
        </p:nvSpPr>
        <p:spPr>
          <a:xfrm>
            <a:off x="838200" y="2006600"/>
            <a:ext cx="5951220" cy="4170363"/>
          </a:xfrm>
        </p:spPr>
        <p:txBody>
          <a:bodyPr/>
          <a:lstStyle/>
          <a:p>
            <a:pPr fontAlgn="base"/>
            <a:r>
              <a:rPr lang="en-IN" sz="1600" dirty="0"/>
              <a:t>To conclude, there are three kinds of leadership: autocratic or dictatorial leadership, democratic leadership, and free-run and laissez-faire. The leaders' roles are mostly focused on negotiating, coaching, guiding, advising, consulting, mentoring, motivating, team-builder and manager. Finally, to achieve organisational objectives and ensure employees perform well in their work, individuals in leadership roles must concentrate on an effective knowledge of the leadership concept. </a:t>
            </a:r>
          </a:p>
          <a:p>
            <a:endParaRPr lang="en-US" sz="1600" dirty="0"/>
          </a:p>
        </p:txBody>
      </p:sp>
      <p:pic>
        <p:nvPicPr>
          <p:cNvPr id="235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33398" y="2448878"/>
            <a:ext cx="2999422" cy="2999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98079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B4877-8BBD-534E-BB9F-1FD444B5896A}"/>
              </a:ext>
            </a:extLst>
          </p:cNvPr>
          <p:cNvSpPr>
            <a:spLocks noGrp="1"/>
          </p:cNvSpPr>
          <p:nvPr>
            <p:ph type="title"/>
          </p:nvPr>
        </p:nvSpPr>
        <p:spPr/>
        <p:txBody>
          <a:bodyPr/>
          <a:lstStyle/>
          <a:p>
            <a:r>
              <a:rPr lang="en-IN" b="1" dirty="0"/>
              <a:t>References:</a:t>
            </a:r>
          </a:p>
        </p:txBody>
      </p:sp>
      <p:sp>
        <p:nvSpPr>
          <p:cNvPr id="3" name="Content Placeholder 2">
            <a:extLst>
              <a:ext uri="{FF2B5EF4-FFF2-40B4-BE49-F238E27FC236}">
                <a16:creationId xmlns:a16="http://schemas.microsoft.com/office/drawing/2014/main" id="{22772488-13B2-3146-BD36-5B8FACBE2721}"/>
              </a:ext>
            </a:extLst>
          </p:cNvPr>
          <p:cNvSpPr>
            <a:spLocks noGrp="1"/>
          </p:cNvSpPr>
          <p:nvPr>
            <p:ph idx="1"/>
          </p:nvPr>
        </p:nvSpPr>
        <p:spPr>
          <a:xfrm>
            <a:off x="495300" y="1790036"/>
            <a:ext cx="10683240" cy="5067963"/>
          </a:xfrm>
        </p:spPr>
        <p:txBody>
          <a:bodyPr/>
          <a:lstStyle/>
          <a:p>
            <a:r>
              <a:rPr lang="en-IN" sz="500" dirty="0" err="1"/>
              <a:t>Alshmemri</a:t>
            </a:r>
            <a:r>
              <a:rPr lang="en-IN" sz="500" dirty="0"/>
              <a:t>, M., </a:t>
            </a:r>
            <a:r>
              <a:rPr lang="en-IN" sz="500" dirty="0" err="1"/>
              <a:t>Shahwan-Akl</a:t>
            </a:r>
            <a:r>
              <a:rPr lang="en-IN" sz="500" dirty="0"/>
              <a:t>, L. and Maude, P., 2017. Herzberg’s two-factor theory. </a:t>
            </a:r>
            <a:r>
              <a:rPr lang="en-IN" sz="500" i="1" dirty="0"/>
              <a:t>Life Science Journal</a:t>
            </a:r>
            <a:r>
              <a:rPr lang="en-IN" sz="500" dirty="0"/>
              <a:t>, </a:t>
            </a:r>
            <a:r>
              <a:rPr lang="en-IN" sz="500" i="1" dirty="0"/>
              <a:t>14</a:t>
            </a:r>
            <a:r>
              <a:rPr lang="en-IN" sz="500" dirty="0"/>
              <a:t>(5), pp.12-16.</a:t>
            </a:r>
          </a:p>
          <a:p>
            <a:r>
              <a:rPr lang="en-IN" sz="500" dirty="0" err="1"/>
              <a:t>Andriani</a:t>
            </a:r>
            <a:r>
              <a:rPr lang="en-IN" sz="500" dirty="0"/>
              <a:t>, S., </a:t>
            </a:r>
            <a:r>
              <a:rPr lang="en-IN" sz="500" dirty="0" err="1"/>
              <a:t>Kesumawati</a:t>
            </a:r>
            <a:r>
              <a:rPr lang="en-IN" sz="500" dirty="0"/>
              <a:t>, N. and </a:t>
            </a:r>
            <a:r>
              <a:rPr lang="en-IN" sz="500" dirty="0" err="1"/>
              <a:t>Kristiawan</a:t>
            </a:r>
            <a:r>
              <a:rPr lang="en-IN" sz="500" dirty="0"/>
              <a:t>, M., 2018. The influence of the transformational leadership and work motivation on teachers performance. </a:t>
            </a:r>
            <a:r>
              <a:rPr lang="en-IN" sz="500" i="1" dirty="0"/>
              <a:t>International Journal of Scientific &amp; Technology Research</a:t>
            </a:r>
            <a:r>
              <a:rPr lang="en-IN" sz="500" dirty="0"/>
              <a:t>, </a:t>
            </a:r>
            <a:r>
              <a:rPr lang="en-IN" sz="500" i="1" dirty="0"/>
              <a:t>7</a:t>
            </a:r>
            <a:r>
              <a:rPr lang="en-IN" sz="500" dirty="0"/>
              <a:t>(7), pp.19-29.</a:t>
            </a:r>
          </a:p>
          <a:p>
            <a:r>
              <a:rPr lang="en-IN" sz="500" dirty="0" err="1"/>
              <a:t>Batova</a:t>
            </a:r>
            <a:r>
              <a:rPr lang="en-IN" sz="500" dirty="0"/>
              <a:t>, T., 2018. Work motivation in the rhetoric of component content management. </a:t>
            </a:r>
            <a:r>
              <a:rPr lang="en-IN" sz="500" i="1" dirty="0"/>
              <a:t>Journal of Business and Technical Communication</a:t>
            </a:r>
            <a:r>
              <a:rPr lang="en-IN" sz="500" dirty="0"/>
              <a:t>, </a:t>
            </a:r>
            <a:r>
              <a:rPr lang="en-IN" sz="500" i="1" dirty="0"/>
              <a:t>32</a:t>
            </a:r>
            <a:r>
              <a:rPr lang="en-IN" sz="500" dirty="0"/>
              <a:t>(3), pp.308-346.</a:t>
            </a:r>
          </a:p>
          <a:p>
            <a:r>
              <a:rPr lang="en-IN" sz="500" dirty="0" err="1"/>
              <a:t>Burfeind</a:t>
            </a:r>
            <a:r>
              <a:rPr lang="en-IN" sz="500" dirty="0"/>
              <a:t>, J., 2019. Leading Cultural Change in the Newspaper Industry: How Jeff Bezos saved The Washington Post. </a:t>
            </a:r>
            <a:r>
              <a:rPr lang="en-IN" sz="500" i="1" dirty="0"/>
              <a:t>Manager</a:t>
            </a:r>
            <a:r>
              <a:rPr lang="en-IN" sz="500" dirty="0"/>
              <a:t>, (29), pp.125-138.</a:t>
            </a:r>
          </a:p>
          <a:p>
            <a:r>
              <a:rPr lang="en-IN" sz="500" dirty="0"/>
              <a:t>Eva, N., Robin, M., </a:t>
            </a:r>
            <a:r>
              <a:rPr lang="en-IN" sz="500" dirty="0" err="1"/>
              <a:t>Sendjaya</a:t>
            </a:r>
            <a:r>
              <a:rPr lang="en-IN" sz="500" dirty="0"/>
              <a:t>, S., van </a:t>
            </a:r>
            <a:r>
              <a:rPr lang="en-IN" sz="500" dirty="0" err="1"/>
              <a:t>Dierendonck</a:t>
            </a:r>
            <a:r>
              <a:rPr lang="en-IN" sz="500" dirty="0"/>
              <a:t>, D. and </a:t>
            </a:r>
            <a:r>
              <a:rPr lang="en-IN" sz="500" dirty="0" err="1"/>
              <a:t>Liden</a:t>
            </a:r>
            <a:r>
              <a:rPr lang="en-IN" sz="500" dirty="0"/>
              <a:t>, R.C., 2019. Servant leadership: A systematic review and call for future research. </a:t>
            </a:r>
            <a:r>
              <a:rPr lang="en-IN" sz="500" i="1" dirty="0"/>
              <a:t>The leadership quarterly</a:t>
            </a:r>
            <a:r>
              <a:rPr lang="en-IN" sz="500" dirty="0"/>
              <a:t>, </a:t>
            </a:r>
            <a:r>
              <a:rPr lang="en-IN" sz="500" i="1" dirty="0"/>
              <a:t>30</a:t>
            </a:r>
            <a:r>
              <a:rPr lang="en-IN" sz="500" dirty="0"/>
              <a:t>(1), pp.111-132.</a:t>
            </a:r>
          </a:p>
          <a:p>
            <a:r>
              <a:rPr lang="en-IN" sz="500" dirty="0" err="1"/>
              <a:t>Furgang</a:t>
            </a:r>
            <a:r>
              <a:rPr lang="en-IN" sz="500" dirty="0"/>
              <a:t>, A., 2018. </a:t>
            </a:r>
            <a:r>
              <a:rPr lang="en-IN" sz="500" i="1" dirty="0"/>
              <a:t>Jeff Bezos: Tech Entrepreneur and Businessman</a:t>
            </a:r>
            <a:r>
              <a:rPr lang="en-IN" sz="500" dirty="0"/>
              <a:t>. </a:t>
            </a:r>
            <a:r>
              <a:rPr lang="en-IN" sz="500" dirty="0" err="1"/>
              <a:t>Enslow</a:t>
            </a:r>
            <a:r>
              <a:rPr lang="en-IN" sz="500" dirty="0"/>
              <a:t> Publishing, LLC.</a:t>
            </a:r>
          </a:p>
          <a:p>
            <a:r>
              <a:rPr lang="en-IN" sz="500" dirty="0"/>
              <a:t>Gardner, W.L., Lowe, K.B., </a:t>
            </a:r>
            <a:r>
              <a:rPr lang="en-IN" sz="500" dirty="0" err="1"/>
              <a:t>Meuser</a:t>
            </a:r>
            <a:r>
              <a:rPr lang="en-IN" sz="500" dirty="0"/>
              <a:t>, J.D., </a:t>
            </a:r>
            <a:r>
              <a:rPr lang="en-IN" sz="500" dirty="0" err="1"/>
              <a:t>Noghani</a:t>
            </a:r>
            <a:r>
              <a:rPr lang="en-IN" sz="500" dirty="0"/>
              <a:t>, F., </a:t>
            </a:r>
            <a:r>
              <a:rPr lang="en-IN" sz="500" dirty="0" err="1"/>
              <a:t>Gullifor</a:t>
            </a:r>
            <a:r>
              <a:rPr lang="en-IN" sz="500" dirty="0"/>
              <a:t>, D.P. and </a:t>
            </a:r>
            <a:r>
              <a:rPr lang="en-IN" sz="500" dirty="0" err="1"/>
              <a:t>Cogliser</a:t>
            </a:r>
            <a:r>
              <a:rPr lang="en-IN" sz="500" dirty="0"/>
              <a:t>, C.C., 2020. The leadership trilogy: A review of the third decade of the leadership quarterly. </a:t>
            </a:r>
            <a:r>
              <a:rPr lang="en-IN" sz="500" i="1" dirty="0"/>
              <a:t>The Leadership Quarterly</a:t>
            </a:r>
            <a:r>
              <a:rPr lang="en-IN" sz="500" dirty="0"/>
              <a:t>, </a:t>
            </a:r>
            <a:r>
              <a:rPr lang="en-IN" sz="500" i="1" dirty="0"/>
              <a:t>31</a:t>
            </a:r>
            <a:r>
              <a:rPr lang="en-IN" sz="500" dirty="0"/>
              <a:t>(1), p.101379.</a:t>
            </a:r>
          </a:p>
          <a:p>
            <a:r>
              <a:rPr lang="en-IN" sz="500" dirty="0" err="1"/>
              <a:t>Gopalan</a:t>
            </a:r>
            <a:r>
              <a:rPr lang="en-IN" sz="500" dirty="0"/>
              <a:t>, V., </a:t>
            </a:r>
            <a:r>
              <a:rPr lang="en-IN" sz="500" dirty="0" err="1"/>
              <a:t>Bakar</a:t>
            </a:r>
            <a:r>
              <a:rPr lang="en-IN" sz="500" dirty="0"/>
              <a:t>, J.A.A., </a:t>
            </a:r>
            <a:r>
              <a:rPr lang="en-IN" sz="500" dirty="0" err="1"/>
              <a:t>Zulkifli</a:t>
            </a:r>
            <a:r>
              <a:rPr lang="en-IN" sz="500" dirty="0"/>
              <a:t>, A.N., </a:t>
            </a:r>
            <a:r>
              <a:rPr lang="en-IN" sz="500" dirty="0" err="1"/>
              <a:t>Alwi</a:t>
            </a:r>
            <a:r>
              <a:rPr lang="en-IN" sz="500" dirty="0"/>
              <a:t>, A. and Mat, R.C., 2017, October. A review of the motivation theories in learning. In </a:t>
            </a:r>
            <a:r>
              <a:rPr lang="en-IN" sz="500" i="1" dirty="0"/>
              <a:t>AIP Conference Proceedings</a:t>
            </a:r>
            <a:r>
              <a:rPr lang="en-IN" sz="500" dirty="0"/>
              <a:t> (Vol. 1891, No. 1, p. 020043). AIP Publishing LLC.</a:t>
            </a:r>
          </a:p>
          <a:p>
            <a:r>
              <a:rPr lang="en-IN" sz="500" dirty="0" err="1"/>
              <a:t>Gradinaru</a:t>
            </a:r>
            <a:r>
              <a:rPr lang="en-IN" sz="500" dirty="0"/>
              <a:t>, C., </a:t>
            </a:r>
            <a:r>
              <a:rPr lang="en-IN" sz="500" dirty="0" err="1"/>
              <a:t>Toma</a:t>
            </a:r>
            <a:r>
              <a:rPr lang="en-IN" sz="500" dirty="0"/>
              <a:t>, S.G., </a:t>
            </a:r>
            <a:r>
              <a:rPr lang="en-IN" sz="500" dirty="0" err="1"/>
              <a:t>Catana</a:t>
            </a:r>
            <a:r>
              <a:rPr lang="en-IN" sz="500" dirty="0"/>
              <a:t>, S. and </a:t>
            </a:r>
            <a:r>
              <a:rPr lang="en-IN" sz="500" dirty="0" err="1"/>
              <a:t>Andrisán</a:t>
            </a:r>
            <a:r>
              <a:rPr lang="en-IN" sz="500" dirty="0"/>
              <a:t>, G., 2020. A view on transformational leadership: The case of Jeff Bezos. </a:t>
            </a:r>
            <a:r>
              <a:rPr lang="en-IN" sz="500" i="1" dirty="0"/>
              <a:t>Manager</a:t>
            </a:r>
            <a:r>
              <a:rPr lang="en-IN" sz="500" dirty="0"/>
              <a:t>, (31), pp.93-100.</a:t>
            </a:r>
          </a:p>
          <a:p>
            <a:r>
              <a:rPr lang="en-IN" sz="500" dirty="0"/>
              <a:t>Hopper, E., 2020. Maslow’s Hierarchy of Needs Explained. </a:t>
            </a:r>
            <a:r>
              <a:rPr lang="en-IN" sz="500" i="1" dirty="0" err="1"/>
              <a:t>ThoughtCo</a:t>
            </a:r>
            <a:r>
              <a:rPr lang="en-IN" sz="500" i="1" dirty="0"/>
              <a:t>, </a:t>
            </a:r>
            <a:r>
              <a:rPr lang="en-IN" sz="500" i="1" dirty="0" err="1"/>
              <a:t>ThoughtCo</a:t>
            </a:r>
            <a:r>
              <a:rPr lang="en-IN" sz="500" dirty="0"/>
              <a:t>, </a:t>
            </a:r>
            <a:r>
              <a:rPr lang="en-IN" sz="500" i="1" dirty="0"/>
              <a:t>24</a:t>
            </a:r>
            <a:r>
              <a:rPr lang="en-IN" sz="500" dirty="0"/>
              <a:t>.</a:t>
            </a:r>
          </a:p>
          <a:p>
            <a:r>
              <a:rPr lang="en-IN" sz="500" dirty="0"/>
              <a:t>KHURANA, H. and JOSHI, V., 2017. MOTIVATION AND ITS IMPACT ON INDIVIDUAL PERFORMANCE: A COMPARATIVE STUDY BASED ON MCCLELLAND'S THREE NEED MODEL. </a:t>
            </a:r>
            <a:r>
              <a:rPr lang="en-IN" sz="500" i="1" dirty="0"/>
              <a:t>Clear International Journal of Research in Commerce &amp; Management</a:t>
            </a:r>
            <a:r>
              <a:rPr lang="en-IN" sz="500" dirty="0"/>
              <a:t>, </a:t>
            </a:r>
            <a:r>
              <a:rPr lang="en-IN" sz="500" i="1" dirty="0"/>
              <a:t>8</a:t>
            </a:r>
            <a:r>
              <a:rPr lang="en-IN" sz="500" dirty="0"/>
              <a:t>(7).</a:t>
            </a:r>
          </a:p>
          <a:p>
            <a:r>
              <a:rPr lang="en-IN" sz="500" dirty="0" err="1"/>
              <a:t>Kondalkar</a:t>
            </a:r>
            <a:r>
              <a:rPr lang="en-IN" sz="500" dirty="0"/>
              <a:t>, V.G., 2020. </a:t>
            </a:r>
            <a:r>
              <a:rPr lang="en-IN" sz="500" i="1" dirty="0"/>
              <a:t>Organizational behaviour</a:t>
            </a:r>
            <a:r>
              <a:rPr lang="en-IN" sz="500" dirty="0"/>
              <a:t>. New Age.</a:t>
            </a:r>
          </a:p>
          <a:p>
            <a:r>
              <a:rPr lang="en-IN" sz="500" dirty="0" err="1"/>
              <a:t>Kuvaas</a:t>
            </a:r>
            <a:r>
              <a:rPr lang="en-IN" sz="500" dirty="0"/>
              <a:t>, B., </a:t>
            </a:r>
            <a:r>
              <a:rPr lang="en-IN" sz="500" dirty="0" err="1"/>
              <a:t>Buch</a:t>
            </a:r>
            <a:r>
              <a:rPr lang="en-IN" sz="500" dirty="0"/>
              <a:t>, R., </a:t>
            </a:r>
            <a:r>
              <a:rPr lang="en-IN" sz="500" dirty="0" err="1"/>
              <a:t>Weibel</a:t>
            </a:r>
            <a:r>
              <a:rPr lang="en-IN" sz="500" dirty="0"/>
              <a:t>, A., </a:t>
            </a:r>
            <a:r>
              <a:rPr lang="en-IN" sz="500" dirty="0" err="1"/>
              <a:t>Dysvik</a:t>
            </a:r>
            <a:r>
              <a:rPr lang="en-IN" sz="500" dirty="0"/>
              <a:t>, A. and </a:t>
            </a:r>
            <a:r>
              <a:rPr lang="en-IN" sz="500" dirty="0" err="1"/>
              <a:t>Nerstad</a:t>
            </a:r>
            <a:r>
              <a:rPr lang="en-IN" sz="500" dirty="0"/>
              <a:t>, C.G., 2017. Do intrinsic and extrinsic motivation relate differently to employee outcomes?. </a:t>
            </a:r>
            <a:r>
              <a:rPr lang="en-IN" sz="500" i="1" dirty="0"/>
              <a:t>Journal of Economic Psychology</a:t>
            </a:r>
            <a:r>
              <a:rPr lang="en-IN" sz="500" dirty="0"/>
              <a:t>, </a:t>
            </a:r>
            <a:r>
              <a:rPr lang="en-IN" sz="500" i="1" dirty="0"/>
              <a:t>61</a:t>
            </a:r>
            <a:r>
              <a:rPr lang="en-IN" sz="500" dirty="0"/>
              <a:t>, pp.244-258.</a:t>
            </a:r>
          </a:p>
          <a:p>
            <a:r>
              <a:rPr lang="en-IN" sz="500" dirty="0" err="1"/>
              <a:t>Oc</a:t>
            </a:r>
            <a:r>
              <a:rPr lang="en-IN" sz="500" dirty="0"/>
              <a:t>, B., 2018. Contextual leadership: A systematic review of how contextual factors shape leadership and its outcomes. </a:t>
            </a:r>
            <a:r>
              <a:rPr lang="en-IN" sz="500" i="1" dirty="0"/>
              <a:t>The Leadership Quarterly</a:t>
            </a:r>
            <a:r>
              <a:rPr lang="en-IN" sz="500" dirty="0"/>
              <a:t>, </a:t>
            </a:r>
            <a:r>
              <a:rPr lang="en-IN" sz="500" i="1" dirty="0"/>
              <a:t>29</a:t>
            </a:r>
            <a:r>
              <a:rPr lang="en-IN" sz="500" dirty="0"/>
              <a:t>(1), pp.218-235.</a:t>
            </a:r>
          </a:p>
          <a:p>
            <a:r>
              <a:rPr lang="en-IN" sz="500" dirty="0" err="1"/>
              <a:t>Razzaq</a:t>
            </a:r>
            <a:r>
              <a:rPr lang="en-IN" sz="500" dirty="0"/>
              <a:t>, A.R.B.A., 2021. Questionnaire for Special Education Leadership: A Pilot Study. </a:t>
            </a:r>
            <a:r>
              <a:rPr lang="en-IN" sz="500" i="1" dirty="0"/>
              <a:t>LINGUISTICA ANTVERPIENSIA</a:t>
            </a:r>
            <a:r>
              <a:rPr lang="en-IN" sz="500" dirty="0"/>
              <a:t>, pp.2587-2614.</a:t>
            </a:r>
          </a:p>
          <a:p>
            <a:r>
              <a:rPr lang="en-IN" sz="500" dirty="0" err="1"/>
              <a:t>Rossman</a:t>
            </a:r>
            <a:r>
              <a:rPr lang="en-IN" sz="500" dirty="0"/>
              <a:t>, J.E., 2017. The Amazon way: 14 leadership principles behind the world’s most disruptive company. </a:t>
            </a:r>
            <a:r>
              <a:rPr lang="en-IN" sz="500" i="1" dirty="0"/>
              <a:t>SDMIMD Journal Of Management</a:t>
            </a:r>
            <a:r>
              <a:rPr lang="en-IN" sz="500" dirty="0"/>
              <a:t>, </a:t>
            </a:r>
            <a:r>
              <a:rPr lang="en-IN" sz="500" i="1" dirty="0"/>
              <a:t>8</a:t>
            </a:r>
            <a:r>
              <a:rPr lang="en-IN" sz="500" dirty="0"/>
              <a:t>(1), p.95.</a:t>
            </a:r>
          </a:p>
          <a:p>
            <a:r>
              <a:rPr lang="en-IN" sz="500" dirty="0"/>
              <a:t>Rudolph, C.W., </a:t>
            </a:r>
            <a:r>
              <a:rPr lang="en-IN" sz="500" dirty="0" err="1"/>
              <a:t>Rauvola</a:t>
            </a:r>
            <a:r>
              <a:rPr lang="en-IN" sz="500" dirty="0"/>
              <a:t>, R.S. and </a:t>
            </a:r>
            <a:r>
              <a:rPr lang="en-IN" sz="500" dirty="0" err="1"/>
              <a:t>Zacher</a:t>
            </a:r>
            <a:r>
              <a:rPr lang="en-IN" sz="500" dirty="0"/>
              <a:t>, H., 2018. Leadership and generations at work: A critical review. </a:t>
            </a:r>
            <a:r>
              <a:rPr lang="en-IN" sz="500" i="1" dirty="0"/>
              <a:t>The Leadership Quarterly</a:t>
            </a:r>
            <a:r>
              <a:rPr lang="en-IN" sz="500" dirty="0"/>
              <a:t>, </a:t>
            </a:r>
            <a:r>
              <a:rPr lang="en-IN" sz="500" i="1" dirty="0"/>
              <a:t>29</a:t>
            </a:r>
            <a:r>
              <a:rPr lang="en-IN" sz="500" dirty="0"/>
              <a:t>(1), pp.44-57.</a:t>
            </a:r>
          </a:p>
          <a:p>
            <a:r>
              <a:rPr lang="en-IN" sz="500" dirty="0"/>
              <a:t>Ryan, R.M. and </a:t>
            </a:r>
            <a:r>
              <a:rPr lang="en-IN" sz="500" dirty="0" err="1"/>
              <a:t>Deci</a:t>
            </a:r>
            <a:r>
              <a:rPr lang="en-IN" sz="500" dirty="0"/>
              <a:t>, E.L., 2020. Intrinsic and extrinsic motivation from a self-determination theory perspective: Definitions, theory, practices, and future directions. </a:t>
            </a:r>
            <a:r>
              <a:rPr lang="en-IN" sz="500" i="1" dirty="0"/>
              <a:t>Contemporary Educational Psychology</a:t>
            </a:r>
            <a:r>
              <a:rPr lang="en-IN" sz="500" dirty="0"/>
              <a:t>, </a:t>
            </a:r>
            <a:r>
              <a:rPr lang="en-IN" sz="500" i="1" dirty="0"/>
              <a:t>61</a:t>
            </a:r>
            <a:r>
              <a:rPr lang="en-IN" sz="500" dirty="0"/>
              <a:t>, p.101860.</a:t>
            </a:r>
          </a:p>
          <a:p>
            <a:r>
              <a:rPr lang="en-IN" sz="500" dirty="0"/>
              <a:t>Schein, A., 2020. Organisational ambidexterity, hard power management and smart power management at Amazon, a case study. </a:t>
            </a:r>
            <a:r>
              <a:rPr lang="en-IN" sz="500" i="1" dirty="0"/>
              <a:t>Global Business and Economics Review</a:t>
            </a:r>
            <a:r>
              <a:rPr lang="en-IN" sz="500" dirty="0"/>
              <a:t>, </a:t>
            </a:r>
            <a:r>
              <a:rPr lang="en-IN" sz="500" i="1" dirty="0"/>
              <a:t>22</a:t>
            </a:r>
            <a:r>
              <a:rPr lang="en-IN" sz="500" dirty="0"/>
              <a:t>(1-2), pp.27-40.</a:t>
            </a:r>
          </a:p>
          <a:p>
            <a:r>
              <a:rPr lang="en-IN" sz="500" dirty="0" err="1"/>
              <a:t>Sudha</a:t>
            </a:r>
            <a:r>
              <a:rPr lang="en-IN" sz="500" dirty="0"/>
              <a:t>, K.S. and </a:t>
            </a:r>
            <a:r>
              <a:rPr lang="en-IN" sz="500" dirty="0" err="1"/>
              <a:t>Shahnawaz</a:t>
            </a:r>
            <a:r>
              <a:rPr lang="en-IN" sz="500" dirty="0"/>
              <a:t>, M.G., 2020. Narcissism personality trait and performance: task-oriented leadership and authoritarian styles as mediators. </a:t>
            </a:r>
            <a:r>
              <a:rPr lang="en-IN" sz="500" i="1" dirty="0"/>
              <a:t>Leadership &amp; Organization Development Journal</a:t>
            </a:r>
            <a:r>
              <a:rPr lang="en-IN" sz="500" dirty="0"/>
              <a:t>.</a:t>
            </a:r>
          </a:p>
        </p:txBody>
      </p:sp>
    </p:spTree>
    <p:extLst>
      <p:ext uri="{BB962C8B-B14F-4D97-AF65-F5344CB8AC3E}">
        <p14:creationId xmlns:p14="http://schemas.microsoft.com/office/powerpoint/2010/main" val="4046820398"/>
      </p:ext>
    </p:extLst>
  </p:cSld>
  <p:clrMapOvr>
    <a:masterClrMapping/>
  </p:clrMapOvr>
</p:sld>
</file>

<file path=ppt/theme/theme1.xml><?xml version="1.0" encoding="utf-8"?>
<a:theme xmlns:a="http://schemas.openxmlformats.org/drawingml/2006/main" name="LuminousVTI">
  <a:themeElements>
    <a:clrScheme name="AnalogousFromDarkSeedLeftStep">
      <a:dk1>
        <a:srgbClr val="000000"/>
      </a:dk1>
      <a:lt1>
        <a:srgbClr val="FFFFFF"/>
      </a:lt1>
      <a:dk2>
        <a:srgbClr val="171734"/>
      </a:dk2>
      <a:lt2>
        <a:srgbClr val="F0F3F1"/>
      </a:lt2>
      <a:accent1>
        <a:srgbClr val="E729BA"/>
      </a:accent1>
      <a:accent2>
        <a:srgbClr val="B217D5"/>
      </a:accent2>
      <a:accent3>
        <a:srgbClr val="7529E7"/>
      </a:accent3>
      <a:accent4>
        <a:srgbClr val="292CD8"/>
      </a:accent4>
      <a:accent5>
        <a:srgbClr val="297BE7"/>
      </a:accent5>
      <a:accent6>
        <a:srgbClr val="17B8D5"/>
      </a:accent6>
      <a:hlink>
        <a:srgbClr val="3F61BF"/>
      </a:hlink>
      <a:folHlink>
        <a:srgbClr val="7F7F7F"/>
      </a:folHlink>
    </a:clrScheme>
    <a:fontScheme name="Custom 51">
      <a:majorFont>
        <a:latin typeface="Microsoft YaHei"/>
        <a:ea typeface=""/>
        <a:cs typeface=""/>
      </a:majorFont>
      <a:minorFont>
        <a:latin typeface="Microsoft YaHe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uminousVTI" id="{3EBF12FF-FD44-415B-AB75-5B4F7E5C3AC4}" vid="{521B7FAE-6A8D-4468-B79A-0706294A0D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7788</Words>
  <Application>Microsoft Office PowerPoint</Application>
  <PresentationFormat>Widescreen</PresentationFormat>
  <Paragraphs>265</Paragraphs>
  <Slides>27</Slides>
  <Notes>26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Microsoft YaHei</vt:lpstr>
      <vt:lpstr>Microsoft YaHei Light</vt:lpstr>
      <vt:lpstr>Arial</vt:lpstr>
      <vt:lpstr>Bookman Old Style</vt:lpstr>
      <vt:lpstr>Calibri</vt:lpstr>
      <vt:lpstr>Cambria</vt:lpstr>
      <vt:lpstr>Wingdings</vt:lpstr>
      <vt:lpstr>LuminousVTI</vt:lpstr>
      <vt:lpstr>Group Report</vt:lpstr>
      <vt:lpstr>Introduction: </vt:lpstr>
      <vt:lpstr>Introduction: </vt:lpstr>
      <vt:lpstr>Background of Amazon: </vt:lpstr>
      <vt:lpstr>Background of Amazon: </vt:lpstr>
      <vt:lpstr>Background of Jeff Bezos:</vt:lpstr>
      <vt:lpstr>Background of Jeff Bezos: </vt:lpstr>
      <vt:lpstr>Jeff Bezos Leadership Style:</vt:lpstr>
      <vt:lpstr>Jeff Bezos Leadership Style:</vt:lpstr>
      <vt:lpstr>Jeff Bezos Leadership Style: </vt:lpstr>
      <vt:lpstr>Jeff Bezos Leadership Style: </vt:lpstr>
      <vt:lpstr>How Jeff Bezos motivates the employees:</vt:lpstr>
      <vt:lpstr>How Jeff Bezos motivates the employees:</vt:lpstr>
      <vt:lpstr>How Jeff Bezos motivates the employees:</vt:lpstr>
      <vt:lpstr>How Jeff Bezos motivates the employees:</vt:lpstr>
      <vt:lpstr>How Jeff Bezos motivates the employees:</vt:lpstr>
      <vt:lpstr>How Jeff Bezos motivates the employees:</vt:lpstr>
      <vt:lpstr>How Jeff Bezos motivates the employees: </vt:lpstr>
      <vt:lpstr>Intrinsic Motivation used by Jeff Bezos</vt:lpstr>
      <vt:lpstr>Extrinsic Motivation used by Jeff Bezos</vt:lpstr>
      <vt:lpstr>How extrinsic and intrinsic motivation can be used:</vt:lpstr>
      <vt:lpstr>How extrinsic and intrinsic motivation can be used:</vt:lpstr>
      <vt:lpstr>Conclusions to draw from Jeff Bezos:</vt:lpstr>
      <vt:lpstr>Conclusions to draw from Jeff Bezos:</vt:lpstr>
      <vt:lpstr>Conclusions to draw from Jeff Bezos:</vt:lpstr>
      <vt:lpstr>Conclusion: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Chandan Gupta</dc:creator>
  <cp:lastModifiedBy>Cristina Solomon</cp:lastModifiedBy>
  <cp:revision>10</cp:revision>
  <dcterms:created xsi:type="dcterms:W3CDTF">2021-06-24T12:53:04Z</dcterms:created>
  <dcterms:modified xsi:type="dcterms:W3CDTF">2021-07-14T15:30:41Z</dcterms:modified>
</cp:coreProperties>
</file>