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Fahad Iqbal" initials="FI" lastIdx="1" clrIdx="0">
    <p:extLst>
      <p:ext uri="{19B8F6BF-5375-455C-9EA6-DF929625EA0E}">
        <p15:presenceInfo xmlns:p15="http://schemas.microsoft.com/office/powerpoint/2012/main" userId="eef897e206a1def8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55E0B7-FAA4-47A5-BE6D-469BF01C6DC9}" v="15" dt="2025-11-13T22:03:29.8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3" d="100"/>
          <a:sy n="63" d="100"/>
        </p:scale>
        <p:origin x="78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144F1F-21FF-47A1-AE55-3EB93315D9DB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68E646-4A92-4675-B5A3-76C32AB3DD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98322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Cover slide. Introduce yourself: Rabia Ahmed, student number 2321114.</a:t>
            </a:r>
          </a:p>
          <a:p>
            <a:r>
              <a:rPr lang="en-US"/>
              <a:t>State module and assignment title.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68E646-4A92-4675-B5A3-76C32AB3DD0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63837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Introduce COPD, state objectives and learning outcomes for the talk.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68E646-4A92-4675-B5A3-76C32AB3DD0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07017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Define COPD, who it affects, and main disease components.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68E646-4A92-4675-B5A3-76C32AB3DD0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22793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Describe respiratory structures and role of alveoli in gas exchange.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68E646-4A92-4675-B5A3-76C32AB3DD0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01906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Explain alveolar destruction, inflammation, mucus and impact on gas exchange.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68E646-4A92-4675-B5A3-76C32AB3DD0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2598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Introduce fictional patient Mr. F., summarise exposures and presenting symptoms.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68E646-4A92-4675-B5A3-76C32AB3DD0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62888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Discuss major risk factors: smoking, pollution, age, genetics, inactivity.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68E646-4A92-4675-B5A3-76C32AB3DD0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76876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Go through symptoms and diagnostic tests; mention GOLD staging.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68E646-4A92-4675-B5A3-76C32AB3DD0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51697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Describe treatments: bronchodilators, steroids, rehab and lifestyle changes.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68E646-4A92-4675-B5A3-76C32AB3DD0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91722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Present the care plan: monitoring, exercise, diet, inhaler education, visits.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68E646-4A92-4675-B5A3-76C32AB3DD06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85492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Discuss dignity, confidentiality, consent and using fictional data.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68E646-4A92-4675-B5A3-76C32AB3DD06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44191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Explain multidisciplinary working and role of ICS for coordination.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68E646-4A92-4675-B5A3-76C32AB3DD06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26716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Refer to NICE NG115 and emphasise evidence-based, patient-centred care.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68E646-4A92-4675-B5A3-76C32AB3DD06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18077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Summarise that COPD is chronic but manageable with early and coordinated care.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68E646-4A92-4675-B5A3-76C32AB3DD06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713515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List references in UWTSD Harvard style as provided.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68E646-4A92-4675-B5A3-76C32AB3DD06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60429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7379E-E7F3-336D-709D-AD94F1E0B8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E2C163-CD20-FF81-BDE7-681A8E33A4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E77588-39B7-B426-436A-27B3D05106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531D7-1DF6-4D64-A7BB-7D106339927F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D2B2B8-409D-FB98-EB8A-7F1FD8F8A3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C34089-A1A0-E101-3ED1-E78262EB15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FBD31-531F-4022-9A00-D608AEBC7D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8403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22947-02CC-0928-88AE-524975628A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145FF7-4D03-1072-F0C8-E295A8E977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B11620-C474-F158-361B-BA10B1766E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531D7-1DF6-4D64-A7BB-7D106339927F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E005C-60FA-B327-99FC-401F3943C7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F0427C-5283-35CC-3718-320D855DF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FBD31-531F-4022-9A00-D608AEBC7D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84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E8DFF-6A96-6E14-DAA4-E94B2B6C0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267B16-B30E-3210-3E1C-FD79B7F978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63A87F-45FA-A809-1408-F6BD429E5F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531D7-1DF6-4D64-A7BB-7D106339927F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7E4800-3181-16D3-C29E-AE07BD1B2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826586-7206-8BD6-6FB4-0385910FEB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FBD31-531F-4022-9A00-D608AEBC7D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1308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17CCDC-2620-F407-1726-A61CE2D2D0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D9DA6E-E2C5-597A-AF40-6E6920D856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8FA82A-BA57-0C88-57EC-E7303025D3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C7E866-8D91-3B5E-7AB9-90DE32559D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531D7-1DF6-4D64-A7BB-7D106339927F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579313-AAB2-397E-5890-BDB466401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E1D188-313D-709F-D205-4F7EC8345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FBD31-531F-4022-9A00-D608AEBC7D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8966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FEA11-4D10-C625-E362-9990B813C6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588507-E433-B233-F7F4-5A5FCA9625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F62FC5-B813-A041-C724-EB9F3CE12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CE0A700-46A0-B672-3DBC-6FB35ED940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8D9E6EE-B009-8457-7AE9-07808FF0D6D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CEA096-DFFE-BD91-2F95-8E320BFB6C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531D7-1DF6-4D64-A7BB-7D106339927F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8869F9B-8089-BBE7-A13D-885F9EED9C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69AC909-C616-CFFB-96FC-686992F923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FBD31-531F-4022-9A00-D608AEBC7D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7677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C10F9-47A9-057C-A836-0CD70E385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32D7F1-E704-5B22-5C4A-B141E90D15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531D7-1DF6-4D64-A7BB-7D106339927F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C1CB9C-5EAB-A5AF-832B-42DF6B4FA8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7B80F3-3C41-8632-FC98-0F73278E58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FBD31-531F-4022-9A00-D608AEBC7D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50665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43DEC2-A008-89DE-25DA-169A270704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531D7-1DF6-4D64-A7BB-7D106339927F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C3148DA-7022-D04B-1375-A6F41C169C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2A08DA-8BF0-0504-D442-30713448A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FBD31-531F-4022-9A00-D608AEBC7D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73385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32B0D1-3DFB-6BE5-294B-4326D5443E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FEC2D5-CB3B-9FDF-1C66-814D99CCC6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583FBC-F7B3-03F3-4F56-6771D1ED13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B7B171-48D3-4DF6-7D6C-D18FE709FB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531D7-1DF6-4D64-A7BB-7D106339927F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0F769C-07F0-9F29-D9E5-8616B47EE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869E6B-4B45-896E-6752-4C8D604C6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FBD31-531F-4022-9A00-D608AEBC7D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054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536117-534E-C57A-C1A3-72D1D4554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4E326B-70F0-6123-230E-453EAFA1222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59A89E-3F8C-163C-07C8-A8CEF92959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584544-87E2-02AA-4870-877F72B96A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531D7-1DF6-4D64-A7BB-7D106339927F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AAE360-1396-8085-ACAC-69F4121B5C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900B82-07AD-084B-9C2C-02562989B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FBD31-531F-4022-9A00-D608AEBC7D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50026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4CACE-EB83-C791-D3DA-8BABD1422D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C70A90-ED3D-5EAE-208F-4C46B8C949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E51648-08F8-16A4-6ACF-A5B439DD1A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531D7-1DF6-4D64-A7BB-7D106339927F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F5A18C-09F9-8DE7-7C77-BB2B839BE6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C755D1-EBB0-202B-5DB8-81838B137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FBD31-531F-4022-9A00-D608AEBC7D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50191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AC770CA-F9FB-6CC9-62C8-C2C2B592C1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055DFFF-0787-84E9-8A81-4683958A6E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7D1242-5DCA-08EC-633C-2FC3B82CD1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531D7-1DF6-4D64-A7BB-7D106339927F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A45AD9-8C36-A773-A56A-EF0622F7EB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5D2A11-3404-3678-9C3E-139F7F0CBD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FBD31-531F-4022-9A00-D608AEBC7D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02651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C7A32-243D-DA25-8CD3-202F4D5B25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DAA756-9A54-418D-0C98-91ADEB1383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1A0F06-D9B4-AE43-85BD-6A329DA285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531D7-1DF6-4D64-A7BB-7D106339927F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090C64-97DE-7348-4CF0-5C6FA36853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6BE393-C2F1-0109-0E13-13A032EF5E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0FBD31-531F-4022-9A00-D608AEBC7D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49174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FF58BC1-3FF4-AF0C-E930-2D441B2169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2D6BF1-AE4A-9A6B-11EA-2BB0C89BF9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85C3B0-CC47-C4A1-A252-DB8F762410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0531D7-1DF6-4D64-A7BB-7D106339927F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C490B0-696F-7730-59D5-5107131366D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0E8DA9-F129-7A97-2896-456C240749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0FBD31-531F-4022-9A00-D608AEBC7D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33850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2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hyperlink" Target="https://pixabay.com/en/dark-books-pages-paper-read-book-1015824/" TargetMode="External"/><Relationship Id="rId5" Type="http://schemas.openxmlformats.org/officeDocument/2006/relationships/image" Target="../media/image1.jp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2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hyperlink" Target="https://braincove.tistory.com/entry/Airvo-%EC%82%AC%EC%9A%A9%EB%B2%95-%ED%9A%A8%EA%B3%BC%EC%A0%81%EC%9D%B8-%ED%98%B8%ED%9D%A1%EC%B9%98%EB%A3%8C%EB%A5%BC-%EC%9C%84%ED%95%9C-%EA%B0%80%EC%9D%B4%EB%93%9C" TargetMode="External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5.jp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hyperlink" Target="https://pixabay.com/illustrations/lungs-lung-icon-respiration-2803208/" TargetMode="External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7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hyperlink" Target="https://www.rawpixel.com/search/pulmonary" TargetMode="External"/><Relationship Id="rId5" Type="http://schemas.openxmlformats.org/officeDocument/2006/relationships/image" Target="../media/image6.1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9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hyperlink" Target="https://nondon.net/health-wellness/people-with-copd-at-high-covid-19-risk/" TargetMode="External"/><Relationship Id="rId5" Type="http://schemas.openxmlformats.org/officeDocument/2006/relationships/image" Target="../media/image8.jp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2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hyperlink" Target="https://journalistsresource.org/health/health-reporting/" TargetMode="External"/><Relationship Id="rId5" Type="http://schemas.openxmlformats.org/officeDocument/2006/relationships/image" Target="../media/image10.jp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12.jp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hyperlink" Target="https://blogs.imperial.ac.uk/imperial-medicine/2020/09/10/how-are-people-with-respiratory-conditions-impacted-by-measures-to-reduce-risk-of-covid-19/" TargetMode="External"/><Relationship Id="rId5" Type="http://schemas.openxmlformats.org/officeDocument/2006/relationships/image" Target="../media/image11.jp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14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hyperlink" Target="https://betterhealthwhileaging.net/rsv-in-aging-and-rsv-vaccine/sick-senior-woman-covered-in-blanket-coughing-hard-at-home/" TargetMode="External"/><Relationship Id="rId5" Type="http://schemas.openxmlformats.org/officeDocument/2006/relationships/image" Target="../media/image13.jp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16.jp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hyperlink" Target="https://www.rawpixel.com/search/pulmonary" TargetMode="External"/><Relationship Id="rId5" Type="http://schemas.openxmlformats.org/officeDocument/2006/relationships/image" Target="../media/image15.1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18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hyperlink" Target="https://www.rawpixel.com/image/259632/sick-elderly-staying-hospital" TargetMode="External"/><Relationship Id="rId5" Type="http://schemas.openxmlformats.org/officeDocument/2006/relationships/image" Target="../media/image17.1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20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hyperlink" Target="https://priorprobability.com/2019/11/14/legal-and-moral/" TargetMode="External"/><Relationship Id="rId5" Type="http://schemas.openxmlformats.org/officeDocument/2006/relationships/image" Target="../media/image19.jp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22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hyperlink" Target="https://wtcs.pressbooks.pub/nursingfundamentals/chapter/2-4-communicating-with-health-care-team-members/" TargetMode="External"/><Relationship Id="rId5" Type="http://schemas.openxmlformats.org/officeDocument/2006/relationships/image" Target="../media/image21.jp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2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4.png"/><Relationship Id="rId5" Type="http://schemas.openxmlformats.org/officeDocument/2006/relationships/image" Target="../media/image23.jp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2.png"/><Relationship Id="rId5" Type="http://schemas.openxmlformats.org/officeDocument/2006/relationships/image" Target="../media/image25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12.xml"/><Relationship Id="rId7" Type="http://schemas.openxmlformats.org/officeDocument/2006/relationships/hyperlink" Target="https://www.rcn.org.uk/" TargetMode="Externa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hyperlink" Target="https://www.england.nhs.uk/integratedcare/" TargetMode="External"/><Relationship Id="rId5" Type="http://schemas.openxmlformats.org/officeDocument/2006/relationships/hyperlink" Target="https://www.nhs.uk/conditions/chronic-obstructive-pulmonary-disease-copd/" TargetMode="External"/><Relationship Id="rId4" Type="http://schemas.openxmlformats.org/officeDocument/2006/relationships/notesSlide" Target="../notesSlides/notesSlide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575BAB-F3DD-8E98-285C-0975FB9CCF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Ink Free" panose="03080402000500000000" pitchFamily="66" charset="0"/>
              </a:rPr>
              <a:t>Cover Slide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E2CEEC-4DAB-8A99-698A-EAC3496991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1493520"/>
            <a:ext cx="12192000" cy="5364480"/>
          </a:xfrm>
        </p:spPr>
        <p:txBody>
          <a:bodyPr/>
          <a:lstStyle/>
          <a:p>
            <a:pPr marL="0" indent="0">
              <a:lnSpc>
                <a:spcPct val="200000"/>
              </a:lnSpc>
              <a:buNone/>
            </a:pPr>
            <a:r>
              <a:rPr lang="en-US" sz="2400" b="1" dirty="0">
                <a:solidFill>
                  <a:schemeClr val="bg1"/>
                </a:solidFill>
                <a:latin typeface="Ink Free" panose="03080402000500000000" pitchFamily="66" charset="0"/>
                <a:cs typeface="Arial" panose="020B0604020202020204" pitchFamily="34" charset="0"/>
              </a:rPr>
              <a:t>	Name:									</a:t>
            </a:r>
            <a:r>
              <a:rPr lang="en-US" sz="2400" b="1" u="sng" dirty="0">
                <a:solidFill>
                  <a:schemeClr val="bg1"/>
                </a:solidFill>
                <a:latin typeface="Ink Free" panose="03080402000500000000" pitchFamily="66" charset="0"/>
                <a:cs typeface="Arial" panose="020B0604020202020204" pitchFamily="34" charset="0"/>
              </a:rPr>
              <a:t>Rabia Ahmed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sz="2400" b="1" dirty="0">
                <a:solidFill>
                  <a:schemeClr val="bg1"/>
                </a:solidFill>
                <a:latin typeface="Ink Free" panose="03080402000500000000" pitchFamily="66" charset="0"/>
                <a:cs typeface="Arial" panose="020B0604020202020204" pitchFamily="34" charset="0"/>
              </a:rPr>
              <a:t>	Student Number: 							</a:t>
            </a:r>
            <a:r>
              <a:rPr lang="en-US" sz="2400" b="1" u="sng" dirty="0">
                <a:solidFill>
                  <a:schemeClr val="bg1"/>
                </a:solidFill>
                <a:latin typeface="Ink Free" panose="03080402000500000000" pitchFamily="66" charset="0"/>
                <a:cs typeface="Arial" panose="020B0604020202020204" pitchFamily="34" charset="0"/>
              </a:rPr>
              <a:t>2321114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sz="2400" b="1" dirty="0">
                <a:solidFill>
                  <a:schemeClr val="bg1"/>
                </a:solidFill>
                <a:latin typeface="Ink Free" panose="03080402000500000000" pitchFamily="66" charset="0"/>
                <a:cs typeface="Arial" panose="020B0604020202020204" pitchFamily="34" charset="0"/>
              </a:rPr>
              <a:t>	Module: 							</a:t>
            </a:r>
            <a:r>
              <a:rPr lang="en-US" sz="2400" b="1" u="sng" dirty="0">
                <a:solidFill>
                  <a:schemeClr val="bg1"/>
                </a:solidFill>
                <a:latin typeface="Ink Free" panose="03080402000500000000" pitchFamily="66" charset="0"/>
                <a:cs typeface="Arial" panose="020B0604020202020204" pitchFamily="34" charset="0"/>
              </a:rPr>
              <a:t>Introduction to Physiology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sz="2400" b="1" dirty="0">
                <a:solidFill>
                  <a:schemeClr val="bg1"/>
                </a:solidFill>
                <a:latin typeface="Ink Free" panose="03080402000500000000" pitchFamily="66" charset="0"/>
                <a:cs typeface="Arial" panose="020B0604020202020204" pitchFamily="34" charset="0"/>
              </a:rPr>
              <a:t>	Module Code: 								</a:t>
            </a:r>
            <a:r>
              <a:rPr lang="en-US" sz="2400" b="1" u="sng" dirty="0">
                <a:solidFill>
                  <a:schemeClr val="bg1"/>
                </a:solidFill>
                <a:latin typeface="Ink Free" panose="03080402000500000000" pitchFamily="66" charset="0"/>
                <a:cs typeface="Arial" panose="020B0604020202020204" pitchFamily="34" charset="0"/>
              </a:rPr>
              <a:t>BMHP5023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sz="2400" b="1" dirty="0">
                <a:solidFill>
                  <a:schemeClr val="bg1"/>
                </a:solidFill>
                <a:latin typeface="Ink Free" panose="03080402000500000000" pitchFamily="66" charset="0"/>
                <a:cs typeface="Arial" panose="020B0604020202020204" pitchFamily="34" charset="0"/>
              </a:rPr>
              <a:t>	Assignment Title: 		</a:t>
            </a:r>
            <a:r>
              <a:rPr lang="en-US" sz="2400" b="1" u="sng" dirty="0">
                <a:solidFill>
                  <a:schemeClr val="bg1"/>
                </a:solidFill>
                <a:latin typeface="Ink Free" panose="03080402000500000000" pitchFamily="66" charset="0"/>
                <a:cs typeface="Arial" panose="020B0604020202020204" pitchFamily="34" charset="0"/>
              </a:rPr>
              <a:t>Component 2: Presentation (PowerPoint with Voice Over)</a:t>
            </a:r>
          </a:p>
          <a:p>
            <a:pPr>
              <a:lnSpc>
                <a:spcPct val="200000"/>
              </a:lnSpc>
            </a:pPr>
            <a:endParaRPr lang="en-US" b="1" dirty="0">
              <a:solidFill>
                <a:schemeClr val="bg1"/>
              </a:solidFill>
              <a:latin typeface="Ink Free" panose="03080402000500000000" pitchFamily="66" charset="0"/>
            </a:endParaRPr>
          </a:p>
        </p:txBody>
      </p:sp>
      <p:pic>
        <p:nvPicPr>
          <p:cNvPr id="4" name="slide one">
            <a:hlinkClick r:id="" action="ppaction://media"/>
            <a:extLst>
              <a:ext uri="{FF2B5EF4-FFF2-40B4-BE49-F238E27FC236}">
                <a16:creationId xmlns:a16="http://schemas.microsoft.com/office/drawing/2014/main" id="{290751DE-B5FC-00DD-D626-7273AA8253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39537" y="229235"/>
            <a:ext cx="466725" cy="466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106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57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alphaModFix amt="30000"/>
            <a:lum/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272F0-94B3-1C81-0A8C-E59E650BC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AC4C7A-3F2B-EB98-16DF-8178DBD763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algn="just">
              <a:lnSpc>
                <a:spcPct val="250000"/>
              </a:lnSpc>
            </a:pPr>
            <a:r>
              <a:rPr lang="en-US" sz="2400" b="1" dirty="0"/>
              <a:t>Subject</a:t>
            </a:r>
            <a:r>
              <a:rPr lang="en-US" sz="2400" dirty="0"/>
              <a:t>: Chronic Respiratory Disease - Chronic Obstructive Pulmonary Disease (COPD).</a:t>
            </a:r>
          </a:p>
          <a:p>
            <a:pPr algn="just">
              <a:lnSpc>
                <a:spcPct val="250000"/>
              </a:lnSpc>
            </a:pPr>
            <a:r>
              <a:rPr lang="en-US" sz="2400" b="1" dirty="0"/>
              <a:t>Objective:</a:t>
            </a:r>
            <a:r>
              <a:rPr lang="en-US" sz="2400" dirty="0"/>
              <a:t> To discuss the anatomy and physiology of the respiratory system, the COPD and care plan of a fictional patient.</a:t>
            </a:r>
          </a:p>
          <a:p>
            <a:pPr algn="just">
              <a:lnSpc>
                <a:spcPct val="250000"/>
              </a:lnSpc>
            </a:pPr>
            <a:r>
              <a:rPr lang="en-US" sz="2400" b="1" dirty="0"/>
              <a:t>Learning Outcomes: </a:t>
            </a:r>
            <a:r>
              <a:rPr lang="en-US" sz="2400" dirty="0"/>
              <a:t>Knowledge of body structure and role; interpretation of information in health and social care.</a:t>
            </a:r>
          </a:p>
          <a:p>
            <a:pPr algn="just">
              <a:lnSpc>
                <a:spcPct val="250000"/>
              </a:lnSpc>
            </a:pPr>
            <a:endParaRPr lang="en-US" sz="3200" dirty="0"/>
          </a:p>
        </p:txBody>
      </p:sp>
      <p:pic>
        <p:nvPicPr>
          <p:cNvPr id="4" name="slide two">
            <a:hlinkClick r:id="" action="ppaction://media"/>
            <a:extLst>
              <a:ext uri="{FF2B5EF4-FFF2-40B4-BE49-F238E27FC236}">
                <a16:creationId xmlns:a16="http://schemas.microsoft.com/office/drawing/2014/main" id="{9C9D0A45-F28A-60B4-98C3-CA73766906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71604" y="137795"/>
            <a:ext cx="512445" cy="512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9101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6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alphaModFix amt="22000"/>
            <a:lum/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8E44C-232C-A38A-6A6A-C99BDF6B1A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Overview of COPD: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C23DC2-DD56-1436-DB17-78B04A2BE3F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250000"/>
              </a:lnSpc>
            </a:pPr>
            <a:r>
              <a:rPr lang="en-US" sz="2400" b="1" dirty="0"/>
              <a:t>Definition</a:t>
            </a:r>
            <a:r>
              <a:rPr lang="en-US" sz="2400" dirty="0"/>
              <a:t>: COPD is a progressive lung disease that restricts airflow (WHO, 2021).</a:t>
            </a:r>
          </a:p>
          <a:p>
            <a:pPr>
              <a:lnSpc>
                <a:spcPct val="250000"/>
              </a:lnSpc>
            </a:pPr>
            <a:r>
              <a:rPr lang="en-US" sz="2400" dirty="0"/>
              <a:t>Common in older patients and long-term smokers.</a:t>
            </a:r>
          </a:p>
          <a:p>
            <a:pPr>
              <a:lnSpc>
                <a:spcPct val="250000"/>
              </a:lnSpc>
            </a:pPr>
            <a:r>
              <a:rPr lang="en-US" sz="2400" dirty="0"/>
              <a:t>Includes chronic bronchitis and emphysema.</a:t>
            </a:r>
          </a:p>
          <a:p>
            <a:pPr>
              <a:lnSpc>
                <a:spcPct val="250000"/>
              </a:lnSpc>
            </a:pPr>
            <a:r>
              <a:rPr lang="en-US" sz="2400" dirty="0"/>
              <a:t>NHS overview (NHS, 2023).</a:t>
            </a:r>
          </a:p>
          <a:p>
            <a:pPr>
              <a:lnSpc>
                <a:spcPct val="250000"/>
              </a:lnSpc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0FE782E-AA3C-60B2-A103-096BF6B3523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4860" y="2626360"/>
            <a:ext cx="3685540" cy="3685540"/>
          </a:xfrm>
          <a:prstGeom prst="rect">
            <a:avLst/>
          </a:prstGeom>
          <a:effectLst>
            <a:outerShdw blurRad="50800" dist="76200" dir="6240000" sx="99000" sy="99000" algn="ctr" rotWithShape="0">
              <a:srgbClr val="000000">
                <a:alpha val="84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2AF67F4-6004-04C0-6978-3D57F1146B93}"/>
              </a:ext>
            </a:extLst>
          </p:cNvPr>
          <p:cNvSpPr txBox="1"/>
          <p:nvPr/>
        </p:nvSpPr>
        <p:spPr>
          <a:xfrm>
            <a:off x="9337925" y="6311900"/>
            <a:ext cx="18194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i="1" dirty="0"/>
              <a:t>(Cleveland Clinic</a:t>
            </a:r>
            <a:r>
              <a:rPr lang="en-US" sz="1600" b="1" i="1" dirty="0"/>
              <a:t>)</a:t>
            </a:r>
          </a:p>
        </p:txBody>
      </p:sp>
      <p:pic>
        <p:nvPicPr>
          <p:cNvPr id="4" name="slide three">
            <a:hlinkClick r:id="" action="ppaction://media"/>
            <a:extLst>
              <a:ext uri="{FF2B5EF4-FFF2-40B4-BE49-F238E27FC236}">
                <a16:creationId xmlns:a16="http://schemas.microsoft.com/office/drawing/2014/main" id="{256C67DF-0BF8-01CF-F93A-3B75FD9419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400790" y="9715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70521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77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alphaModFix amt="36000"/>
            <a:lum/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D2F25-2747-BFA5-4BEA-C932811E9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Anatomy and Physiology of the Respiratory System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93A063-9702-C026-12EB-B768990FF7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9047480" cy="4270375"/>
          </a:xfrm>
        </p:spPr>
        <p:txBody>
          <a:bodyPr/>
          <a:lstStyle/>
          <a:p>
            <a:pPr>
              <a:lnSpc>
                <a:spcPct val="250000"/>
              </a:lnSpc>
            </a:pPr>
            <a:r>
              <a:rPr lang="en-US" sz="2400" b="1" dirty="0"/>
              <a:t>Major structures</a:t>
            </a:r>
            <a:r>
              <a:rPr lang="en-US" sz="2400" dirty="0"/>
              <a:t>: lungs, bronchi, bronchioles, alveoli, diaphragm.</a:t>
            </a:r>
          </a:p>
          <a:p>
            <a:pPr>
              <a:lnSpc>
                <a:spcPct val="250000"/>
              </a:lnSpc>
            </a:pPr>
            <a:r>
              <a:rPr lang="en-US" sz="2400" b="1" dirty="0"/>
              <a:t>The breathing of gas in alveoli</a:t>
            </a:r>
            <a:r>
              <a:rPr lang="en-US" sz="2400" dirty="0"/>
              <a:t>: carbon dioxide out, oxygen in.</a:t>
            </a:r>
          </a:p>
          <a:p>
            <a:pPr>
              <a:lnSpc>
                <a:spcPct val="250000"/>
              </a:lnSpc>
            </a:pPr>
            <a:r>
              <a:rPr lang="en-US" sz="2400" b="1" dirty="0"/>
              <a:t>Normal function</a:t>
            </a:r>
            <a:r>
              <a:rPr lang="en-US" sz="2400" dirty="0"/>
              <a:t>: efficient gas exchange and oxygen delivery (McCormack &amp; McCance, 2017).</a:t>
            </a:r>
          </a:p>
          <a:p>
            <a:pPr>
              <a:lnSpc>
                <a:spcPct val="250000"/>
              </a:lnSpc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7A6AD7-1855-4550-4BF8-4533C8281A0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57"/>
          <a:stretch>
            <a:fillRect/>
          </a:stretch>
        </p:blipFill>
        <p:spPr>
          <a:xfrm>
            <a:off x="9247721" y="2180118"/>
            <a:ext cx="2861402" cy="37687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2435C2A-2F40-67D8-FF44-04D5F62E4E05}"/>
              </a:ext>
            </a:extLst>
          </p:cNvPr>
          <p:cNvSpPr txBox="1"/>
          <p:nvPr/>
        </p:nvSpPr>
        <p:spPr>
          <a:xfrm>
            <a:off x="10029847" y="5948855"/>
            <a:ext cx="12971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i="1" dirty="0"/>
              <a:t>(Wikipedia)</a:t>
            </a:r>
          </a:p>
        </p:txBody>
      </p:sp>
      <p:pic>
        <p:nvPicPr>
          <p:cNvPr id="6" name="slide four">
            <a:hlinkClick r:id="" action="ppaction://media"/>
            <a:extLst>
              <a:ext uri="{FF2B5EF4-FFF2-40B4-BE49-F238E27FC236}">
                <a16:creationId xmlns:a16="http://schemas.microsoft.com/office/drawing/2014/main" id="{A9F78F2C-7DCC-1B17-F123-323663F0A2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78873" y="7683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96170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35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alphaModFix amt="50000"/>
            <a:lum/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/>
          <a:stretch>
            <a:fillRect t="-14000" b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A7FCC-2E61-F6F9-77E7-DCA7801A9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Pathophysiology of COPD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C953B2-6E9A-326A-AF09-8DF3707B7F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199" y="1825624"/>
            <a:ext cx="8022022" cy="503237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250000"/>
              </a:lnSpc>
            </a:pPr>
            <a:r>
              <a:rPr lang="en-US" dirty="0"/>
              <a:t>Alveolar destruction and airway inflammation reduce gas exchange.</a:t>
            </a:r>
          </a:p>
          <a:p>
            <a:pPr>
              <a:lnSpc>
                <a:spcPct val="250000"/>
              </a:lnSpc>
            </a:pPr>
            <a:r>
              <a:rPr lang="en-US" dirty="0"/>
              <a:t>Airways narrow and mucus production increases.</a:t>
            </a:r>
          </a:p>
          <a:p>
            <a:pPr>
              <a:lnSpc>
                <a:spcPct val="250000"/>
              </a:lnSpc>
            </a:pPr>
            <a:r>
              <a:rPr lang="en-US" dirty="0"/>
              <a:t>Chronic hypoxia causes fatigue and breathlessness (Coulter et al., 2022).</a:t>
            </a:r>
          </a:p>
          <a:p>
            <a:pPr>
              <a:lnSpc>
                <a:spcPct val="250000"/>
              </a:lnSpc>
            </a:pPr>
            <a:endParaRPr lang="en-US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897717-B260-6686-AAC3-C54CF96B2AA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1699" y="1690688"/>
            <a:ext cx="3650556" cy="4552457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679CDF2-B06D-FE92-BBA3-A8923099AFC1}"/>
              </a:ext>
            </a:extLst>
          </p:cNvPr>
          <p:cNvSpPr txBox="1"/>
          <p:nvPr/>
        </p:nvSpPr>
        <p:spPr>
          <a:xfrm>
            <a:off x="9389186" y="6308209"/>
            <a:ext cx="16555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i="1" dirty="0"/>
              <a:t>(ResearchGate)</a:t>
            </a:r>
          </a:p>
        </p:txBody>
      </p:sp>
      <p:pic>
        <p:nvPicPr>
          <p:cNvPr id="6" name="slide five">
            <a:hlinkClick r:id="" action="ppaction://media"/>
            <a:extLst>
              <a:ext uri="{FF2B5EF4-FFF2-40B4-BE49-F238E27FC236}">
                <a16:creationId xmlns:a16="http://schemas.microsoft.com/office/drawing/2014/main" id="{1B1FA53B-F14E-01AE-1B48-8BB00C6E66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32903" y="17430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35390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81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alphaModFix amt="30000"/>
            <a:lum/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8E906-332D-C7F7-E16A-A41F2E007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Fictional Patient Profile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8E6C72-721C-6E9B-8FDE-DD1FC71861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4"/>
            <a:ext cx="8996680" cy="4839335"/>
          </a:xfrm>
        </p:spPr>
        <p:txBody>
          <a:bodyPr>
            <a:normAutofit/>
          </a:bodyPr>
          <a:lstStyle/>
          <a:p>
            <a:pPr>
              <a:lnSpc>
                <a:spcPct val="250000"/>
              </a:lnSpc>
            </a:pPr>
            <a:r>
              <a:rPr lang="en-US" sz="2400" dirty="0"/>
              <a:t>Mr. F., 69 years old, retired factory worker.</a:t>
            </a:r>
          </a:p>
          <a:p>
            <a:pPr>
              <a:lnSpc>
                <a:spcPct val="250000"/>
              </a:lnSpc>
            </a:pPr>
            <a:r>
              <a:rPr lang="en-US" sz="2400" dirty="0"/>
              <a:t>Smoker for 35 years; industrial dust exposure.</a:t>
            </a:r>
          </a:p>
          <a:p>
            <a:pPr>
              <a:lnSpc>
                <a:spcPct val="250000"/>
              </a:lnSpc>
            </a:pPr>
            <a:r>
              <a:rPr lang="en-US" sz="2400" dirty="0"/>
              <a:t>Lives alone with limited mobility.</a:t>
            </a:r>
          </a:p>
          <a:p>
            <a:pPr>
              <a:lnSpc>
                <a:spcPct val="250000"/>
              </a:lnSpc>
            </a:pPr>
            <a:r>
              <a:rPr lang="en-US" sz="2400" dirty="0"/>
              <a:t>Presents with chronic cough, wheeze, breathlessness.</a:t>
            </a:r>
          </a:p>
          <a:p>
            <a:pPr marL="0" indent="0">
              <a:lnSpc>
                <a:spcPct val="250000"/>
              </a:lnSpc>
              <a:buNone/>
            </a:pPr>
            <a:endParaRPr lang="en-US" sz="2400" dirty="0"/>
          </a:p>
        </p:txBody>
      </p:sp>
      <p:pic>
        <p:nvPicPr>
          <p:cNvPr id="4" name="slide six">
            <a:hlinkClick r:id="" action="ppaction://media"/>
            <a:extLst>
              <a:ext uri="{FF2B5EF4-FFF2-40B4-BE49-F238E27FC236}">
                <a16:creationId xmlns:a16="http://schemas.microsoft.com/office/drawing/2014/main" id="{D47B5CA6-F0B8-CC15-B985-F1A39E7A6C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53800" y="10731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67530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12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alphaModFix amt="17000"/>
            <a:lum/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0BD25-7AE8-5F94-A88C-0D97C81AFF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Risk Factors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CE622A-2D2A-42BD-198B-2A3855B0F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4"/>
            <a:ext cx="9880600" cy="5032375"/>
          </a:xfrm>
        </p:spPr>
        <p:txBody>
          <a:bodyPr>
            <a:normAutofit/>
          </a:bodyPr>
          <a:lstStyle/>
          <a:p>
            <a:pPr>
              <a:lnSpc>
                <a:spcPct val="250000"/>
              </a:lnSpc>
            </a:pPr>
            <a:r>
              <a:rPr lang="en-US" sz="2400" dirty="0"/>
              <a:t>Smoking and secondhand smoke.</a:t>
            </a:r>
          </a:p>
          <a:p>
            <a:pPr>
              <a:lnSpc>
                <a:spcPct val="250000"/>
              </a:lnSpc>
            </a:pPr>
            <a:r>
              <a:rPr lang="en-US" sz="2400" dirty="0"/>
              <a:t>Occupational dust and environmental pollution.</a:t>
            </a:r>
          </a:p>
          <a:p>
            <a:pPr>
              <a:lnSpc>
                <a:spcPct val="250000"/>
              </a:lnSpc>
            </a:pPr>
            <a:r>
              <a:rPr lang="en-US" sz="2400" dirty="0"/>
              <a:t>Increasing age and genetic predisposition.</a:t>
            </a:r>
          </a:p>
          <a:p>
            <a:pPr>
              <a:lnSpc>
                <a:spcPct val="250000"/>
              </a:lnSpc>
            </a:pPr>
            <a:r>
              <a:rPr lang="en-US" sz="2400" dirty="0"/>
              <a:t>Physical inactivity (NHS England, 2022).</a:t>
            </a:r>
          </a:p>
          <a:p>
            <a:pPr>
              <a:lnSpc>
                <a:spcPct val="250000"/>
              </a:lnSpc>
            </a:pPr>
            <a:endParaRPr lang="en-US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6FAFF59-8BB4-D3CF-21BD-5E2717D7C1E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6217" y="3664585"/>
            <a:ext cx="5501033" cy="25304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2DE3CC1-D2B0-E25B-4703-082DD82BA2DE}"/>
              </a:ext>
            </a:extLst>
          </p:cNvPr>
          <p:cNvSpPr txBox="1"/>
          <p:nvPr/>
        </p:nvSpPr>
        <p:spPr>
          <a:xfrm>
            <a:off x="8503204" y="6308209"/>
            <a:ext cx="14270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i="1" dirty="0"/>
              <a:t>(Nexlex.com)</a:t>
            </a:r>
          </a:p>
        </p:txBody>
      </p:sp>
      <p:pic>
        <p:nvPicPr>
          <p:cNvPr id="6" name="slide seven">
            <a:hlinkClick r:id="" action="ppaction://media"/>
            <a:extLst>
              <a:ext uri="{FF2B5EF4-FFF2-40B4-BE49-F238E27FC236}">
                <a16:creationId xmlns:a16="http://schemas.microsoft.com/office/drawing/2014/main" id="{1003FFEA-636B-057D-3D02-908878E27E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277640" y="11747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2438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16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alphaModFix amt="45000"/>
            <a:lum/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A9ED87-7B6E-AB22-F827-96E8014C75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Symptoms and Diagnosis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1E781D-6F9F-8527-5537-F3E0C83A6C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4"/>
            <a:ext cx="9606280" cy="4951095"/>
          </a:xfrm>
        </p:spPr>
        <p:txBody>
          <a:bodyPr>
            <a:normAutofit/>
          </a:bodyPr>
          <a:lstStyle/>
          <a:p>
            <a:pPr algn="just">
              <a:lnSpc>
                <a:spcPct val="250000"/>
              </a:lnSpc>
            </a:pPr>
            <a:r>
              <a:rPr lang="en-US" sz="2400" b="1" dirty="0"/>
              <a:t>Symptoms:</a:t>
            </a:r>
            <a:r>
              <a:rPr lang="en-US" sz="2400" dirty="0"/>
              <a:t> chronic cough, sputum production, </a:t>
            </a:r>
            <a:r>
              <a:rPr lang="en-US" sz="2400" dirty="0" err="1"/>
              <a:t>dyspnoea</a:t>
            </a:r>
            <a:r>
              <a:rPr lang="en-US" sz="2400" dirty="0"/>
              <a:t>, chest tightness.</a:t>
            </a:r>
          </a:p>
          <a:p>
            <a:pPr algn="just">
              <a:lnSpc>
                <a:spcPct val="250000"/>
              </a:lnSpc>
            </a:pPr>
            <a:r>
              <a:rPr lang="en-US" sz="2400" b="1" dirty="0"/>
              <a:t>Diagnosis:</a:t>
            </a:r>
            <a:r>
              <a:rPr lang="en-US" sz="2400" dirty="0"/>
              <a:t> spirometry, chest X-ray, arterial blood gases.</a:t>
            </a:r>
          </a:p>
          <a:p>
            <a:pPr algn="just">
              <a:lnSpc>
                <a:spcPct val="250000"/>
              </a:lnSpc>
            </a:pPr>
            <a:r>
              <a:rPr lang="en-US" sz="2400" b="1" dirty="0"/>
              <a:t>Severity:</a:t>
            </a:r>
            <a:r>
              <a:rPr lang="en-US" sz="2400" dirty="0"/>
              <a:t> GOLD criteria (WHO, 2021).</a:t>
            </a:r>
          </a:p>
          <a:p>
            <a:pPr algn="just">
              <a:lnSpc>
                <a:spcPct val="250000"/>
              </a:lnSpc>
            </a:pPr>
            <a:endParaRPr lang="en-US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D3F577-5914-03FF-8E21-B6587463832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41"/>
          <a:stretch>
            <a:fillRect/>
          </a:stretch>
        </p:blipFill>
        <p:spPr>
          <a:xfrm>
            <a:off x="8072121" y="2675920"/>
            <a:ext cx="3815080" cy="370068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2F336AC-7764-6158-8026-6FD800A12116}"/>
              </a:ext>
            </a:extLst>
          </p:cNvPr>
          <p:cNvSpPr txBox="1"/>
          <p:nvPr/>
        </p:nvSpPr>
        <p:spPr>
          <a:xfrm>
            <a:off x="8581425" y="6376609"/>
            <a:ext cx="2796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i="1" dirty="0"/>
              <a:t>(Bilal Hospital- Rawalpindi)</a:t>
            </a:r>
          </a:p>
        </p:txBody>
      </p:sp>
      <p:pic>
        <p:nvPicPr>
          <p:cNvPr id="6" name="slide eight">
            <a:hlinkClick r:id="" action="ppaction://media"/>
            <a:extLst>
              <a:ext uri="{FF2B5EF4-FFF2-40B4-BE49-F238E27FC236}">
                <a16:creationId xmlns:a16="http://schemas.microsoft.com/office/drawing/2014/main" id="{6667FF10-C1AD-7C1B-CEEA-2147D80C54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53800" y="11626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1553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16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alphaModFix amt="41000"/>
            <a:lum/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62206-E96B-D807-D603-F5C2006EA2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Treatment Overview: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150143-CB80-2054-0E4F-53F500448A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7100" y="1271585"/>
            <a:ext cx="8928100" cy="5133978"/>
          </a:xfrm>
        </p:spPr>
        <p:txBody>
          <a:bodyPr>
            <a:normAutofit fontScale="85000" lnSpcReduction="10000"/>
          </a:bodyPr>
          <a:lstStyle/>
          <a:p>
            <a:pPr algn="just">
              <a:lnSpc>
                <a:spcPct val="260000"/>
              </a:lnSpc>
            </a:pPr>
            <a:r>
              <a:rPr lang="en-US" dirty="0"/>
              <a:t>Bronchodilators and inhaled corticosteroids.</a:t>
            </a:r>
          </a:p>
          <a:p>
            <a:pPr algn="just">
              <a:lnSpc>
                <a:spcPct val="260000"/>
              </a:lnSpc>
            </a:pPr>
            <a:r>
              <a:rPr lang="en-US" dirty="0"/>
              <a:t>Pulmonary rehabilitation and airway clearance.</a:t>
            </a:r>
          </a:p>
          <a:p>
            <a:pPr algn="just">
              <a:lnSpc>
                <a:spcPct val="260000"/>
              </a:lnSpc>
            </a:pPr>
            <a:r>
              <a:rPr lang="en-US" dirty="0"/>
              <a:t>Increased protein intake to support muscle strength and recovery.</a:t>
            </a:r>
          </a:p>
          <a:p>
            <a:pPr algn="just">
              <a:lnSpc>
                <a:spcPct val="260000"/>
              </a:lnSpc>
            </a:pPr>
            <a:r>
              <a:rPr lang="en-US" dirty="0"/>
              <a:t>Plenty of fruits, vegetables, and antioxidant to reduce inflammation and support lungs health.</a:t>
            </a:r>
          </a:p>
          <a:p>
            <a:pPr algn="just">
              <a:lnSpc>
                <a:spcPct val="260000"/>
              </a:lnSpc>
            </a:pP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959A76E-775C-A4FD-45C5-C9471A82E3D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9200" y="574674"/>
            <a:ext cx="3263900" cy="32639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E79FE05-0471-B133-AC71-59CF45AE5F0A}"/>
              </a:ext>
            </a:extLst>
          </p:cNvPr>
          <p:cNvSpPr txBox="1"/>
          <p:nvPr/>
        </p:nvSpPr>
        <p:spPr>
          <a:xfrm>
            <a:off x="9730947" y="3838574"/>
            <a:ext cx="14804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i="1" dirty="0"/>
              <a:t>(Self Created)</a:t>
            </a:r>
          </a:p>
        </p:txBody>
      </p:sp>
      <p:pic>
        <p:nvPicPr>
          <p:cNvPr id="4" name="slide nine">
            <a:hlinkClick r:id="" action="ppaction://media"/>
            <a:extLst>
              <a:ext uri="{FF2B5EF4-FFF2-40B4-BE49-F238E27FC236}">
                <a16:creationId xmlns:a16="http://schemas.microsoft.com/office/drawing/2014/main" id="{D0B3D85D-F3DD-0385-9913-FF96E070AA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93195" y="48577"/>
            <a:ext cx="509905" cy="509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8015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17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alphaModFix amt="35000"/>
            <a:lum/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/>
          <a:stretch>
            <a:fillRect t="-12000" b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7147C-FECB-DC2E-C6F7-294382A1FD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Care Plan for Mr. F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C858DE-0A6C-1CE1-0925-8724C43A12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US" sz="2400" dirty="0"/>
              <a:t>Daily monitoring of respiration and oxygen use.</a:t>
            </a:r>
          </a:p>
          <a:p>
            <a:pPr>
              <a:lnSpc>
                <a:spcPct val="200000"/>
              </a:lnSpc>
            </a:pPr>
            <a:r>
              <a:rPr lang="en-US" sz="2400" dirty="0"/>
              <a:t>Gentle exercise (walking, light stretching).</a:t>
            </a:r>
          </a:p>
          <a:p>
            <a:pPr>
              <a:lnSpc>
                <a:spcPct val="200000"/>
              </a:lnSpc>
            </a:pPr>
            <a:r>
              <a:rPr lang="en-US" sz="2400" dirty="0"/>
              <a:t>Nutritional recommendations for weight management.</a:t>
            </a:r>
          </a:p>
          <a:p>
            <a:pPr>
              <a:lnSpc>
                <a:spcPct val="200000"/>
              </a:lnSpc>
            </a:pPr>
            <a:r>
              <a:rPr lang="en-US" sz="2400" dirty="0"/>
              <a:t>Inhaler technique education.</a:t>
            </a:r>
          </a:p>
          <a:p>
            <a:pPr>
              <a:lnSpc>
                <a:spcPct val="200000"/>
              </a:lnSpc>
            </a:pPr>
            <a:r>
              <a:rPr lang="en-US" sz="2400" dirty="0"/>
              <a:t>Weekly community nurse visits.</a:t>
            </a:r>
          </a:p>
          <a:p>
            <a:pPr>
              <a:lnSpc>
                <a:spcPct val="200000"/>
              </a:lnSpc>
            </a:pPr>
            <a:endParaRPr lang="en-US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D4609CA-7040-57B8-3A8A-9904B007B9F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1960" y="3812328"/>
            <a:ext cx="4020820" cy="268054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B953027-1D9D-540C-A938-9A66E96E5756}"/>
              </a:ext>
            </a:extLst>
          </p:cNvPr>
          <p:cNvSpPr txBox="1"/>
          <p:nvPr/>
        </p:nvSpPr>
        <p:spPr>
          <a:xfrm>
            <a:off x="9246855" y="6492875"/>
            <a:ext cx="15018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i="1" dirty="0"/>
              <a:t>(Self-Created)</a:t>
            </a:r>
          </a:p>
        </p:txBody>
      </p:sp>
      <p:pic>
        <p:nvPicPr>
          <p:cNvPr id="6" name="slide ten">
            <a:hlinkClick r:id="" action="ppaction://media"/>
            <a:extLst>
              <a:ext uri="{FF2B5EF4-FFF2-40B4-BE49-F238E27FC236}">
                <a16:creationId xmlns:a16="http://schemas.microsoft.com/office/drawing/2014/main" id="{3D606098-EB27-8417-68FB-DBBFF4E416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52530" y="49213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24174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2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alphaModFix amt="14000"/>
            <a:lum/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1B60F-94BE-BAB5-B3C8-5AC2D8DBC8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Ethical and Confidentiality Issues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3F2EAA-1C78-2A6C-0575-A45451D02A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4"/>
            <a:ext cx="9342120" cy="4910455"/>
          </a:xfrm>
        </p:spPr>
        <p:txBody>
          <a:bodyPr>
            <a:normAutofit/>
          </a:bodyPr>
          <a:lstStyle/>
          <a:p>
            <a:pPr algn="just">
              <a:lnSpc>
                <a:spcPct val="250000"/>
              </a:lnSpc>
            </a:pPr>
            <a:r>
              <a:rPr lang="en-US" sz="2400" dirty="0"/>
              <a:t>Respect patient dignity and confidentiality (RCN, 2022).</a:t>
            </a:r>
          </a:p>
          <a:p>
            <a:pPr algn="just">
              <a:lnSpc>
                <a:spcPct val="250000"/>
              </a:lnSpc>
            </a:pPr>
            <a:r>
              <a:rPr lang="en-US" sz="2400" dirty="0"/>
              <a:t>Obtain informed consent for treatments.</a:t>
            </a:r>
          </a:p>
          <a:p>
            <a:pPr algn="just">
              <a:lnSpc>
                <a:spcPct val="250000"/>
              </a:lnSpc>
            </a:pPr>
            <a:r>
              <a:rPr lang="en-US" sz="2400" dirty="0"/>
              <a:t>Be aware of mental health and cultural beliefs.</a:t>
            </a:r>
          </a:p>
          <a:p>
            <a:pPr algn="just">
              <a:lnSpc>
                <a:spcPct val="250000"/>
              </a:lnSpc>
            </a:pPr>
            <a:r>
              <a:rPr lang="en-US" sz="2400" dirty="0"/>
              <a:t>Use fictional patient data to protect privacy.</a:t>
            </a:r>
          </a:p>
          <a:p>
            <a:pPr algn="just">
              <a:lnSpc>
                <a:spcPct val="250000"/>
              </a:lnSpc>
            </a:pPr>
            <a:endParaRPr lang="en-US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D94E091-B44F-6DA3-3DE1-1B680BC9E1F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5160" y="2820881"/>
            <a:ext cx="5059680" cy="33731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D59A652-414A-D990-25DA-F2C75946E850}"/>
              </a:ext>
            </a:extLst>
          </p:cNvPr>
          <p:cNvSpPr txBox="1"/>
          <p:nvPr/>
        </p:nvSpPr>
        <p:spPr>
          <a:xfrm>
            <a:off x="8702819" y="6299233"/>
            <a:ext cx="15018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i="1" dirty="0"/>
              <a:t>(Self-Created)</a:t>
            </a:r>
          </a:p>
          <a:p>
            <a:endParaRPr lang="en-US" b="1" i="1" dirty="0"/>
          </a:p>
        </p:txBody>
      </p:sp>
      <p:pic>
        <p:nvPicPr>
          <p:cNvPr id="6" name="slide eleven">
            <a:hlinkClick r:id="" action="ppaction://media"/>
            <a:extLst>
              <a:ext uri="{FF2B5EF4-FFF2-40B4-BE49-F238E27FC236}">
                <a16:creationId xmlns:a16="http://schemas.microsoft.com/office/drawing/2014/main" id="{C3B6C246-DD1C-FC2B-0016-98DD610FB2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24590" y="7683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02046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57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alphaModFix amt="32000"/>
            <a:lum/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49350-8D97-C249-1380-75746E3E5C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Partnership Working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809D90-4918-CD12-A533-7E9CCA28E5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4"/>
            <a:ext cx="9413240" cy="4930775"/>
          </a:xfrm>
        </p:spPr>
        <p:txBody>
          <a:bodyPr>
            <a:normAutofit/>
          </a:bodyPr>
          <a:lstStyle/>
          <a:p>
            <a:pPr algn="just">
              <a:lnSpc>
                <a:spcPct val="250000"/>
              </a:lnSpc>
            </a:pPr>
            <a:r>
              <a:rPr lang="en-US" sz="2400" b="1" dirty="0"/>
              <a:t>Multidisciplinary teamwork:</a:t>
            </a:r>
            <a:r>
              <a:rPr lang="en-US" sz="2400" dirty="0"/>
              <a:t> physiotherapists, dietitians, GPs, nurses.</a:t>
            </a:r>
          </a:p>
          <a:p>
            <a:pPr algn="just">
              <a:lnSpc>
                <a:spcPct val="250000"/>
              </a:lnSpc>
            </a:pPr>
            <a:r>
              <a:rPr lang="en-US" sz="2400" b="1" dirty="0"/>
              <a:t>Effective communication and shared decisions</a:t>
            </a:r>
            <a:r>
              <a:rPr lang="en-US" sz="2400" dirty="0"/>
              <a:t> (Glasby &amp; Dickinson, 2021).</a:t>
            </a:r>
          </a:p>
          <a:p>
            <a:pPr algn="just">
              <a:lnSpc>
                <a:spcPct val="250000"/>
              </a:lnSpc>
            </a:pPr>
            <a:r>
              <a:rPr lang="en-US" sz="2400" b="1" dirty="0"/>
              <a:t>ICS improve coordination </a:t>
            </a:r>
            <a:r>
              <a:rPr lang="en-US" sz="2400" dirty="0"/>
              <a:t>(Health &amp; Care Act 2022).</a:t>
            </a:r>
          </a:p>
          <a:p>
            <a:pPr marL="0" indent="0" algn="just">
              <a:lnSpc>
                <a:spcPct val="250000"/>
              </a:lnSpc>
              <a:buNone/>
            </a:pPr>
            <a:endParaRPr lang="en-US" sz="2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6E91FC3-1FF0-AA0F-88E7-4C270F62931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9099" y="3794235"/>
            <a:ext cx="4005755" cy="267050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2C665C3-EECD-1074-15A2-525FADE0661B}"/>
              </a:ext>
            </a:extLst>
          </p:cNvPr>
          <p:cNvSpPr txBox="1"/>
          <p:nvPr/>
        </p:nvSpPr>
        <p:spPr>
          <a:xfrm>
            <a:off x="9425925" y="6402456"/>
            <a:ext cx="15018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i="1" dirty="0"/>
              <a:t>(Self-Created)</a:t>
            </a:r>
          </a:p>
          <a:p>
            <a:endParaRPr lang="en-US" b="1" i="1" dirty="0"/>
          </a:p>
        </p:txBody>
      </p:sp>
      <p:pic>
        <p:nvPicPr>
          <p:cNvPr id="5" name="slide twelve">
            <a:hlinkClick r:id="" action="ppaction://media"/>
            <a:extLst>
              <a:ext uri="{FF2B5EF4-FFF2-40B4-BE49-F238E27FC236}">
                <a16:creationId xmlns:a16="http://schemas.microsoft.com/office/drawing/2014/main" id="{00DD03DF-D662-10F9-8875-B744377ED6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263804" y="7346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8926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77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alphaModFix amt="28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57EA9E-CEC7-627B-44E1-A5DF1E211B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NHS/NICE Guidelines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7B5BF3-C621-F68A-BA0F-2810A2132F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7157720" cy="4910456"/>
          </a:xfrm>
        </p:spPr>
        <p:txBody>
          <a:bodyPr>
            <a:normAutofit/>
          </a:bodyPr>
          <a:lstStyle/>
          <a:p>
            <a:pPr algn="just">
              <a:lnSpc>
                <a:spcPct val="250000"/>
              </a:lnSpc>
            </a:pPr>
            <a:r>
              <a:rPr lang="en-US" sz="2400" dirty="0"/>
              <a:t>Follow NICE guidance for COPD management (NG115).</a:t>
            </a:r>
          </a:p>
          <a:p>
            <a:pPr algn="just">
              <a:lnSpc>
                <a:spcPct val="250000"/>
              </a:lnSpc>
            </a:pPr>
            <a:r>
              <a:rPr lang="en-US" sz="2400" dirty="0"/>
              <a:t>Promote smoking cessation, vaccination, pulmonary rehab.</a:t>
            </a:r>
          </a:p>
          <a:p>
            <a:pPr algn="just">
              <a:lnSpc>
                <a:spcPct val="250000"/>
              </a:lnSpc>
            </a:pPr>
            <a:r>
              <a:rPr lang="en-US" sz="2400" dirty="0"/>
              <a:t>Patient-</a:t>
            </a:r>
            <a:r>
              <a:rPr lang="en-US" sz="2400" dirty="0" err="1"/>
              <a:t>centred</a:t>
            </a:r>
            <a:r>
              <a:rPr lang="en-US" sz="2400" dirty="0"/>
              <a:t>, evidence-based care (DHSC, 2023).</a:t>
            </a:r>
          </a:p>
          <a:p>
            <a:pPr algn="just">
              <a:lnSpc>
                <a:spcPct val="250000"/>
              </a:lnSpc>
            </a:pPr>
            <a:endParaRPr lang="en-US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E65B96-7173-6066-A081-6A1CCD7FD6F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2266" y="2432577"/>
            <a:ext cx="4199734" cy="279982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E54ACDD-2975-8A5C-A86B-69D617EC9659}"/>
              </a:ext>
            </a:extLst>
          </p:cNvPr>
          <p:cNvSpPr txBox="1"/>
          <p:nvPr/>
        </p:nvSpPr>
        <p:spPr>
          <a:xfrm>
            <a:off x="9343113" y="5232400"/>
            <a:ext cx="14980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i="1" dirty="0"/>
              <a:t>(Self-Created)</a:t>
            </a:r>
          </a:p>
          <a:p>
            <a:endParaRPr lang="en-US" b="1" i="1" dirty="0"/>
          </a:p>
        </p:txBody>
      </p:sp>
      <p:pic>
        <p:nvPicPr>
          <p:cNvPr id="6" name="slide thirteen">
            <a:hlinkClick r:id="" action="ppaction://media"/>
            <a:extLst>
              <a:ext uri="{FF2B5EF4-FFF2-40B4-BE49-F238E27FC236}">
                <a16:creationId xmlns:a16="http://schemas.microsoft.com/office/drawing/2014/main" id="{05AFAA7D-D2E8-D6C9-1DE7-9EFBF0B412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43640" y="9715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71985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93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alphaModFix amt="21000"/>
            <a:lum/>
          </a:blip>
          <a:srcRect/>
          <a:stretch>
            <a:fillRect l="-16000" r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E9B83-F9B6-CD3F-F68B-7A98A12A57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D8898E-A685-C1D1-4E79-EEF8F44C6E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4"/>
            <a:ext cx="9077960" cy="4829175"/>
          </a:xfrm>
        </p:spPr>
        <p:txBody>
          <a:bodyPr>
            <a:normAutofit/>
          </a:bodyPr>
          <a:lstStyle/>
          <a:p>
            <a:pPr>
              <a:lnSpc>
                <a:spcPct val="250000"/>
              </a:lnSpc>
            </a:pPr>
            <a:r>
              <a:rPr lang="en-US" sz="2400" dirty="0"/>
              <a:t>COPD causes lasting lung damage but many interventions improve quality of life.</a:t>
            </a:r>
          </a:p>
          <a:p>
            <a:pPr>
              <a:lnSpc>
                <a:spcPct val="250000"/>
              </a:lnSpc>
            </a:pPr>
            <a:r>
              <a:rPr lang="en-US" sz="2400" dirty="0"/>
              <a:t>Early intervention, lifestyle change, and team care are key.</a:t>
            </a:r>
          </a:p>
          <a:p>
            <a:pPr>
              <a:lnSpc>
                <a:spcPct val="250000"/>
              </a:lnSpc>
            </a:pPr>
            <a:r>
              <a:rPr lang="en-US" sz="2400" dirty="0"/>
              <a:t>Ethical and evidence-based practice supports wellbeing.</a:t>
            </a:r>
          </a:p>
          <a:p>
            <a:pPr>
              <a:lnSpc>
                <a:spcPct val="250000"/>
              </a:lnSpc>
            </a:pPr>
            <a:endParaRPr lang="en-US" sz="2400" dirty="0"/>
          </a:p>
        </p:txBody>
      </p:sp>
      <p:pic>
        <p:nvPicPr>
          <p:cNvPr id="4" name="slide fourteen">
            <a:hlinkClick r:id="" action="ppaction://media"/>
            <a:extLst>
              <a:ext uri="{FF2B5EF4-FFF2-40B4-BE49-F238E27FC236}">
                <a16:creationId xmlns:a16="http://schemas.microsoft.com/office/drawing/2014/main" id="{05725C9A-76CC-362C-6232-9F9BB77024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53800" y="10731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54551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68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1DAA7-993B-2AAD-826C-B1AC3263C8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5FC1B8-DA9C-6B2B-9CF7-F5D3B9B8DC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493520"/>
            <a:ext cx="10185400" cy="5364479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en-US" dirty="0"/>
              <a:t>Coulter, A., Roberts, S. and Dixon, A. (2022) </a:t>
            </a:r>
            <a:r>
              <a:rPr lang="en-US" i="1" dirty="0"/>
              <a:t>Delivering Better Services for People with Long-Term Conditions.</a:t>
            </a:r>
            <a:r>
              <a:rPr lang="en-US" dirty="0"/>
              <a:t> London: The King’s Fund.</a:t>
            </a:r>
          </a:p>
          <a:p>
            <a:pPr lvl="0"/>
            <a:r>
              <a:rPr lang="en-US" dirty="0"/>
              <a:t>Department of Health and Social Care (DHSC) (2023) </a:t>
            </a:r>
            <a:r>
              <a:rPr lang="en-US" i="1" dirty="0"/>
              <a:t>People at the Heart of Care: Adult Social Care Reform White Paper.</a:t>
            </a:r>
            <a:r>
              <a:rPr lang="en-US" dirty="0"/>
              <a:t> London: HMSO.</a:t>
            </a:r>
          </a:p>
          <a:p>
            <a:pPr lvl="0"/>
            <a:r>
              <a:rPr lang="en-US" dirty="0"/>
              <a:t>Glasby, J. and Dickinson, H. (2021) </a:t>
            </a:r>
            <a:r>
              <a:rPr lang="en-US" i="1" dirty="0"/>
              <a:t>Partnership Working in Health and Social Care.</a:t>
            </a:r>
            <a:r>
              <a:rPr lang="en-US" dirty="0"/>
              <a:t> Bristol: Policy Press.</a:t>
            </a:r>
          </a:p>
          <a:p>
            <a:pPr lvl="0"/>
            <a:r>
              <a:rPr lang="en-US" dirty="0"/>
              <a:t>McCormack, B. and McCance, T. (2017) </a:t>
            </a:r>
            <a:r>
              <a:rPr lang="en-US" i="1" dirty="0"/>
              <a:t>Person-</a:t>
            </a:r>
            <a:r>
              <a:rPr lang="en-US" i="1" dirty="0" err="1"/>
              <a:t>Centred</a:t>
            </a:r>
            <a:r>
              <a:rPr lang="en-US" i="1" dirty="0"/>
              <a:t> Practice in Nursing and Health Care.</a:t>
            </a:r>
            <a:r>
              <a:rPr lang="en-US" dirty="0"/>
              <a:t> Oxford: Wiley Blackwell.</a:t>
            </a:r>
          </a:p>
          <a:p>
            <a:pPr lvl="0"/>
            <a:r>
              <a:rPr lang="en-US" dirty="0"/>
              <a:t>NHS (2023) </a:t>
            </a:r>
            <a:r>
              <a:rPr lang="en-US" i="1" dirty="0"/>
              <a:t>Chronic Obstructive Pulmonary Disease (COPD).</a:t>
            </a:r>
            <a:r>
              <a:rPr lang="en-US" dirty="0"/>
              <a:t> Available at: </a:t>
            </a:r>
            <a:r>
              <a:rPr lang="en-US" u="sng" dirty="0">
                <a:hlinkClick r:id="rId5"/>
              </a:rPr>
              <a:t>https://www.nhs.uk/conditions/chronic-obstructive-pulmonary-disease-copd/</a:t>
            </a:r>
            <a:r>
              <a:rPr lang="en-US" dirty="0"/>
              <a:t> (Accessed: 10 November 2025).</a:t>
            </a:r>
          </a:p>
          <a:p>
            <a:pPr lvl="0"/>
            <a:r>
              <a:rPr lang="en-US" dirty="0"/>
              <a:t>NHS England (2022) </a:t>
            </a:r>
            <a:r>
              <a:rPr lang="en-US" i="1" dirty="0"/>
              <a:t>Integrated Care Systems.</a:t>
            </a:r>
            <a:r>
              <a:rPr lang="en-US" dirty="0"/>
              <a:t> Available at: </a:t>
            </a:r>
            <a:r>
              <a:rPr lang="en-US" u="sng" dirty="0">
                <a:hlinkClick r:id="rId6"/>
              </a:rPr>
              <a:t>https://www.england.nhs.uk/integratedcare/</a:t>
            </a:r>
            <a:r>
              <a:rPr lang="en-US" dirty="0"/>
              <a:t> (Accessed: 10 November 2025).</a:t>
            </a:r>
          </a:p>
          <a:p>
            <a:pPr lvl="0"/>
            <a:r>
              <a:rPr lang="en-US" dirty="0"/>
              <a:t>RCN (2022) </a:t>
            </a:r>
            <a:r>
              <a:rPr lang="en-US" i="1" dirty="0"/>
              <a:t>Principles of Nursing Practice.</a:t>
            </a:r>
            <a:r>
              <a:rPr lang="en-US" dirty="0"/>
              <a:t> Available at: </a:t>
            </a:r>
            <a:r>
              <a:rPr lang="en-US" u="sng" dirty="0">
                <a:hlinkClick r:id="rId7"/>
              </a:rPr>
              <a:t>https://www.rcn.org.uk/</a:t>
            </a:r>
            <a:r>
              <a:rPr lang="en-US" dirty="0"/>
              <a:t> (Accessed: 10 November 2025).</a:t>
            </a:r>
          </a:p>
          <a:p>
            <a:pPr lvl="0"/>
            <a:r>
              <a:rPr lang="en-US" dirty="0"/>
              <a:t>World Health Organization (WHO) (2021) </a:t>
            </a:r>
            <a:r>
              <a:rPr lang="en-US" i="1" dirty="0"/>
              <a:t>COPD Fact Sheet.</a:t>
            </a:r>
            <a:r>
              <a:rPr lang="en-US" dirty="0"/>
              <a:t> Geneva: WHO Press.</a:t>
            </a:r>
          </a:p>
          <a:p>
            <a:endParaRPr lang="en-US" dirty="0"/>
          </a:p>
        </p:txBody>
      </p:sp>
      <p:pic>
        <p:nvPicPr>
          <p:cNvPr id="4" name="slide fifteen">
            <a:hlinkClick r:id="" action="ppaction://media"/>
            <a:extLst>
              <a:ext uri="{FF2B5EF4-FFF2-40B4-BE49-F238E27FC236}">
                <a16:creationId xmlns:a16="http://schemas.microsoft.com/office/drawing/2014/main" id="{F3E90222-CC24-15B1-5500-195662D61D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53800" y="107315"/>
            <a:ext cx="594360" cy="594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8210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11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1027</Words>
  <Application>Microsoft Office PowerPoint</Application>
  <PresentationFormat>Widescreen</PresentationFormat>
  <Paragraphs>115</Paragraphs>
  <Slides>15</Slides>
  <Notes>15</Notes>
  <HiddenSlides>0</HiddenSlides>
  <MMClips>15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Calibri Light</vt:lpstr>
      <vt:lpstr>Ink Free</vt:lpstr>
      <vt:lpstr>Office Theme</vt:lpstr>
      <vt:lpstr>Cover Slide</vt:lpstr>
      <vt:lpstr>Introduction</vt:lpstr>
      <vt:lpstr>Overview of COPD:</vt:lpstr>
      <vt:lpstr>Anatomy and Physiology of the Respiratory System</vt:lpstr>
      <vt:lpstr>Pathophysiology of COPD</vt:lpstr>
      <vt:lpstr>Fictional Patient Profile</vt:lpstr>
      <vt:lpstr>Risk Factors</vt:lpstr>
      <vt:lpstr>Symptoms and Diagnosis</vt:lpstr>
      <vt:lpstr>Treatment Overview:</vt:lpstr>
      <vt:lpstr>Care Plan for Mr. F</vt:lpstr>
      <vt:lpstr>Ethical and Confidentiality Issues</vt:lpstr>
      <vt:lpstr>Partnership Working</vt:lpstr>
      <vt:lpstr>NHS/NICE Guidelines</vt:lpstr>
      <vt:lpstr>Conclusion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Fahad Iqbal</dc:creator>
  <cp:lastModifiedBy>Fahad Iqbal</cp:lastModifiedBy>
  <cp:revision>21</cp:revision>
  <dcterms:created xsi:type="dcterms:W3CDTF">2025-11-13T09:30:34Z</dcterms:created>
  <dcterms:modified xsi:type="dcterms:W3CDTF">2025-11-14T10:16:06Z</dcterms:modified>
</cp:coreProperties>
</file>