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2"/>
  </p:notesMasterIdLst>
  <p:sldIdLst>
    <p:sldId id="28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5143500" type="screen16x9"/>
  <p:notesSz cx="6858000" cy="9144000"/>
  <p:embeddedFontLst>
    <p:embeddedFont>
      <p:font typeface="Old Standard TT" panose="020B0604020202020204" charset="0"/>
      <p:regular r:id="rId33"/>
      <p:bold r:id="rId34"/>
      <p: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783F686-2F6F-4AC1-889C-0E7C36177D8E}">
  <a:tblStyle styleId="{2783F686-2F6F-4AC1-889C-0E7C36177D8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Enoaica" userId="051a3efddcaa3c34" providerId="LiveId" clId="{110D8E81-B2E7-43AB-9A72-8AA20E0A9BEB}"/>
    <pc:docChg chg="modSld">
      <pc:chgData name="Stefania Enoaica" userId="051a3efddcaa3c34" providerId="LiveId" clId="{110D8E81-B2E7-43AB-9A72-8AA20E0A9BEB}" dt="2023-10-21T14:19:08.346" v="1" actId="5793"/>
      <pc:docMkLst>
        <pc:docMk/>
      </pc:docMkLst>
      <pc:sldChg chg="modSp mod">
        <pc:chgData name="Stefania Enoaica" userId="051a3efddcaa3c34" providerId="LiveId" clId="{110D8E81-B2E7-43AB-9A72-8AA20E0A9BEB}" dt="2023-10-21T14:19:08.346" v="1" actId="5793"/>
        <pc:sldMkLst>
          <pc:docMk/>
          <pc:sldMk cId="659718160" sldId="286"/>
        </pc:sldMkLst>
        <pc:spChg chg="mod">
          <ac:chgData name="Stefania Enoaica" userId="051a3efddcaa3c34" providerId="LiveId" clId="{110D8E81-B2E7-43AB-9A72-8AA20E0A9BEB}" dt="2023-10-21T14:18:59.492" v="0" actId="113"/>
          <ac:spMkLst>
            <pc:docMk/>
            <pc:sldMk cId="659718160" sldId="286"/>
            <ac:spMk id="2" creationId="{0C738D4F-2C83-1B9D-157A-95FEDA1514D6}"/>
          </ac:spMkLst>
        </pc:spChg>
        <pc:spChg chg="mod">
          <ac:chgData name="Stefania Enoaica" userId="051a3efddcaa3c34" providerId="LiveId" clId="{110D8E81-B2E7-43AB-9A72-8AA20E0A9BEB}" dt="2023-10-21T14:19:08.346" v="1" actId="5793"/>
          <ac:spMkLst>
            <pc:docMk/>
            <pc:sldMk cId="659718160" sldId="286"/>
            <ac:spMk id="3" creationId="{723CA2CF-6EAC-8207-DA41-321E75B773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statista.com/outlook/cmo/non-alcoholic-drinks/soft-drinks/united-kingdom"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4c858c8050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4c858c805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4c858c8050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24c858c8050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However, referring to this project proposal pitch which will be regarding the launch of a new product. The new product is a sugar-free cold drink which will fulfil the demands of customers who do not intake sugar in their food habits. The name of the product is Minus-Sugar which will involve no sugar as a cold drink that can be consumed by people who are health conscious. Moreover, the complete breakdown of the pitch will involve significant pointers considering to develop an effective plan for its actual launch which will be seen further.</a:t>
            </a: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24c858c8050_0_1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4c858c8050_0_1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4c858c8050_0_12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4c858c8050_0_12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4c858c8050_0_1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4c858c8050_0_1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24c858c8050_0_1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24c858c8050_0_1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4c858c8050_0_1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4c858c8050_0_1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4c858c8050_0_1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4c858c8050_0_1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None/>
            </a:pPr>
            <a:r>
              <a:rPr lang="en" sz="1200">
                <a:latin typeface="Times New Roman"/>
                <a:ea typeface="Times New Roman"/>
                <a:cs typeface="Times New Roman"/>
                <a:sym typeface="Times New Roman"/>
              </a:rPr>
              <a:t>It is identified that market research is prominent considering recognising the gap in the market and fulfilling it (Dwivedi </a:t>
            </a:r>
            <a:r>
              <a:rPr lang="en" sz="1200" i="1">
                <a:latin typeface="Times New Roman"/>
                <a:ea typeface="Times New Roman"/>
                <a:cs typeface="Times New Roman"/>
                <a:sym typeface="Times New Roman"/>
              </a:rPr>
              <a:t>et al</a:t>
            </a:r>
            <a:r>
              <a:rPr lang="en" sz="1200">
                <a:latin typeface="Times New Roman"/>
                <a:ea typeface="Times New Roman"/>
                <a:cs typeface="Times New Roman"/>
                <a:sym typeface="Times New Roman"/>
              </a:rPr>
              <a:t>., 2021). Therefore, based on extensive market research it is recognised that there is a huge gap in the beverage market concerning a lack of cold drinks which are not harmful.</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8c82c6b4cf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8c82c6b4cf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8c82c6b4cf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28c82c6b4cf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8c82c6b4cf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8c82c6b4cf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 is identified that market research is prominent considering recognising the gap in the market and fulfilling it (Dwivedi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Therefore, based on extensive market research it is recognised that there is a huge gap in the beverage market concerning a lack of cold drinks which are not harmful.</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4c858c8050_0_1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4c858c8050_0_1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SzPts val="1200"/>
              <a:buFont typeface="Times New Roman"/>
              <a:buChar char="●"/>
            </a:pP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4c858c8050_0_12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4c858c8050_0_12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8c82c6b4c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8c82c6b4cf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28c82c6b4c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28c82c6b4cf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8c82c6b4c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8c82c6b4cf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Equally, setting up a process regarding how finished work will be validated and approved as well. In consideration of setting the objective for this project of launching a new cold drink product is already mentioned separately above. The achievement of the set objectives will be the main focus of this new product launch of cold drinks in the market. However, the components of determining this project scope can be seen below.</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endParaRPr sz="1200">
              <a:latin typeface="Times New Roman"/>
              <a:ea typeface="Times New Roman"/>
              <a:cs typeface="Times New Roman"/>
              <a:sym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8c82c6b4cf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28c82c6b4cf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significance of project deliverables is evident as project deliverables serve to clarify the objectives of the project along with the tasks which are required to be completed to get there. On the other hand, project deliverables are recognised as crucial elements in a project management procedure as they let managers, stakeholders and clients know that the project team is making progress (Kerzner, 2022). However, the project deliverables for this new product launch of a cold drink are mentioned below.</a:t>
            </a:r>
            <a:endParaRPr sz="1200">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28c82c6b4cf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28c82c6b4cf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28600" algn="l" rtl="0">
              <a:lnSpc>
                <a:spcPct val="115000"/>
              </a:lnSpc>
              <a:spcBef>
                <a:spcPts val="1200"/>
              </a:spcBef>
              <a:spcAft>
                <a:spcPts val="0"/>
              </a:spcAft>
              <a:buClr>
                <a:schemeClr val="dk1"/>
              </a:buClr>
              <a:buSzPts val="1100"/>
              <a:buFont typeface="Arial"/>
              <a:buNone/>
            </a:pPr>
            <a:r>
              <a:rPr lang="en">
                <a:solidFill>
                  <a:schemeClr val="dk1"/>
                </a:solidFill>
              </a:rPr>
              <a:t>●</a:t>
            </a:r>
            <a:r>
              <a:rPr lang="en" sz="700">
                <a:solidFill>
                  <a:schemeClr val="dk1"/>
                </a:solidFill>
              </a:rPr>
              <a:t>       </a:t>
            </a:r>
            <a:r>
              <a:rPr lang="en">
                <a:solidFill>
                  <a:schemeClr val="dk1"/>
                </a:solidFill>
              </a:rPr>
              <a:t>The project management plan will incorporate all the details of the description and discussion about the new product and its launch in the market. Followed by, market research which will be descriptive will be significantly included in the project management plan.</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8c82c6b4cf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8c82c6b4cf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8c82c6b4cf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28c82c6b4cf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just" rtl="0">
              <a:lnSpc>
                <a:spcPct val="150000"/>
              </a:lnSpc>
              <a:spcBef>
                <a:spcPts val="1200"/>
              </a:spcBef>
              <a:spcAft>
                <a:spcPts val="0"/>
              </a:spcAft>
              <a:buClr>
                <a:schemeClr val="dk1"/>
              </a:buClr>
              <a:buSzPts val="1100"/>
              <a:buFont typeface="Times New Roman"/>
              <a:buChar char="●"/>
            </a:pPr>
            <a:r>
              <a:rPr lang="en" dirty="0">
                <a:solidFill>
                  <a:schemeClr val="dk1"/>
                </a:solidFill>
                <a:latin typeface="Times New Roman"/>
                <a:ea typeface="Times New Roman"/>
                <a:cs typeface="Times New Roman"/>
                <a:sym typeface="Times New Roman"/>
              </a:rPr>
              <a:t>The next task is to get approval and complete the documentation process for the launch of the new cold drink product in the market. It will involve investors and stakeholders of the project to make the project management plan more effective in terms of achieving desired success and fulfilling objectives.</a:t>
            </a:r>
            <a:endParaRPr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dirty="0">
                <a:solidFill>
                  <a:schemeClr val="dk1"/>
                </a:solidFill>
                <a:latin typeface="Times New Roman"/>
                <a:ea typeface="Times New Roman"/>
                <a:cs typeface="Times New Roman"/>
                <a:sym typeface="Times New Roman"/>
              </a:rPr>
              <a:t>The last activity will involve initiating the production of a new sugarless cold drink Minus Sugar. Similarly, tracking the progression of the production performance in alignment with the marketing goals.</a:t>
            </a:r>
            <a:endParaRPr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endParaRPr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8c82c6b4cf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28c82c6b4cf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l" rtl="0">
              <a:lnSpc>
                <a:spcPct val="115000"/>
              </a:lnSpc>
              <a:spcBef>
                <a:spcPts val="1200"/>
              </a:spcBef>
              <a:spcAft>
                <a:spcPts val="0"/>
              </a:spcAft>
              <a:buSzPts val="1200"/>
              <a:buFont typeface="Times New Roman"/>
              <a:buChar char="●"/>
            </a:pPr>
            <a:r>
              <a:rPr lang="en" sz="1200">
                <a:latin typeface="Times New Roman"/>
                <a:ea typeface="Times New Roman"/>
                <a:cs typeface="Times New Roman"/>
                <a:sym typeface="Times New Roman"/>
              </a:rPr>
              <a:t>A marketing mix is a significant tool for designing an effective marketing plan. It will also put valuable information related to setting the price of products or services and activities through which customers will perceive the product in the market. The significant marketing mix elements involve Product, Price, Promotion and Place (Thabit and Raewf, 2018). However, a detailed description of the marketing of this new cold drink product is shown below.</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Minus Sugar will involve stevia leaves as an alternative to sugar on behalf of chemical sweeteners and make it safe to consume. There will be multiple flavours of this cold drink starting from lemon, orange and apple along with various sizes which will attract different price points.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Following this strategy of pricing will ensure a lower initial price involved for obtaining a higher number of customers. Therefore, following penetration pricing will help to set a strong foothold in the market.</a:t>
            </a:r>
            <a:endParaRPr sz="1200">
              <a:latin typeface="Times New Roman"/>
              <a:ea typeface="Times New Roman"/>
              <a:cs typeface="Times New Roman"/>
              <a:sym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28c82c6b4cf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28c82c6b4cf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Traditional marketing will involve newspaper advertisement and hoarding and digital marketing will include social media promotion and influencer marketing. Involving Omni channel promotional activities will lead to a larger audience and attract them towards the new product Minus Sugar.</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Due to this, the access to the new cold drink Minus Sugar will be more seamless and easily accessible by the end users in the market.</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28c82c6b4cf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28c82c6b4cf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Market segmentation is the process of segmenting the market and aggregating the prospective buyers into groups in alignment with common interests or needs. Market segmentation is also determined as the targeted group of customers for attractively tailoring the product or services toward the particular group (Leisch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2018). However, STP analysis regarding the Minus Sugar cold drink is described below.</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Segmentation: It is the process of dividing the market of customers within the same requirements. It is different types of segmentation such as demographic, psychographic, geographic and behavioural segmentation (Jenkins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Targeting: It is the process of particularly targeting a customer base which gets attracted to the product or service through its appeal and branding (Huo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2018).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a:solidFill>
                  <a:schemeClr val="dk1"/>
                </a:solidFill>
                <a:latin typeface="Times New Roman"/>
                <a:ea typeface="Times New Roman"/>
                <a:cs typeface="Times New Roman"/>
                <a:sym typeface="Times New Roman"/>
              </a:rPr>
              <a:t>Positioning: </a:t>
            </a:r>
            <a:r>
              <a:rPr lang="en" sz="1200">
                <a:solidFill>
                  <a:schemeClr val="dk1"/>
                </a:solidFill>
                <a:latin typeface="Times New Roman"/>
                <a:ea typeface="Times New Roman"/>
                <a:cs typeface="Times New Roman"/>
                <a:sym typeface="Times New Roman"/>
              </a:rPr>
              <a:t>It is the process of how the product or service is positioned in the market as compared to other competitors. Moreover, it will include penetration pricing making initially it low-cost but later increasing the price when the customer base is higher.</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8c82c6b4cf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28c82c6b4cf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 work breakdown structure determines a plan of management for completing a various-step project.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Moreover, with the utilisation of a work-breakdown structure a critical or complex project is broken down into steps for easier understanding and fulfilment of every step (Organ and Bottorf, 2023). On the other hand, the down structure positively benefits the process of breaking complex steps of a project towards managing seamlessly. However, the work-down structure for the Minus Sugar cold drink launch is mentioned below in a table format. Apart from this the work-breakdown structure also represents the starting date to the ending date of the tasks. </a:t>
            </a:r>
            <a:endParaRPr sz="1200">
              <a:latin typeface="Times New Roman"/>
              <a:ea typeface="Times New Roman"/>
              <a:cs typeface="Times New Roman"/>
              <a:sym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8c82c6b4cf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28c82c6b4cf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All these elements of this project are described and developed aligning with the most relevant information gathered from the extensive market research. Therefore, the systematic alignment with the market needs and design of the activities that will be undertaken in this project justifies its success criteria.</a:t>
            </a:r>
            <a:endParaRPr sz="1200">
              <a:latin typeface="Times New Roman"/>
              <a:ea typeface="Times New Roman"/>
              <a:cs typeface="Times New Roman"/>
              <a:sym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28c82c6b4cf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28c82c6b4cf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Several sizes will be available.</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Carbonated cold drink adding stevia extracts for sweetening.</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Recyclable cans will be used and large sizes will use recyclable bottles.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Affordable pricing will be maintained.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second quadrant of capabilities of the Minus Sugar is seen below:</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Zero-calorie cold drink.</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Sugar alternative is not harmful to health.</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Trained employees are involved in obtaining the goals.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third quadrant highlights core customers and partners linked with the business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Key target customers are 11-35 years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IT solution providers are key partners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Local shops and distributors are the key partners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fourth quadrant is the key performance indicator of the business which is as follows: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Increasing the volume of sales by 20%.</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Obtaining an ROI of 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24c858c8050_0_1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 name="Google Shape;243;g24c858c8050_0_1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It also systematically incorporated all the details considering completing the management plan for the launch of Minus Sugar. The project outline demonstrates details of the products including its ingredients and its offerings to the customers in the market. Apart from this, it has showcased extensive market research to justify the opportunity that will be gained with the launch of this Minus Sugar product. It has also contributed to highlighting project scope, marketing mix, STP analysis, work down structure, and success criteria of the project. Moreover, this pitch also covered the quad chart for understanding all the aspects that will be achieved by the launch of this new product.</a:t>
            </a:r>
            <a:endParaRPr sz="1200">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4c858c8050_0_1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24c858c8050_0_1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Dwivedi, Y.K., Ismagilova, E., Hughes, D.L., Carlson, J., Filieri, R., Jacobson, J., Jain, V., Karjaluoto, H., Kefi, H., Krishen, A.S. and Kumar, V., 2021. Setting the future of digital and social media marketing research: Perspectives and research propositions. </a:t>
            </a:r>
            <a:r>
              <a:rPr lang="en" sz="1200" i="1">
                <a:solidFill>
                  <a:schemeClr val="dk1"/>
                </a:solidFill>
                <a:latin typeface="Times New Roman"/>
                <a:ea typeface="Times New Roman"/>
                <a:cs typeface="Times New Roman"/>
                <a:sym typeface="Times New Roman"/>
              </a:rPr>
              <a:t>International Journal of Information Management, 59</a:t>
            </a:r>
            <a:r>
              <a:rPr lang="en" sz="1200">
                <a:solidFill>
                  <a:schemeClr val="dk1"/>
                </a:solidFill>
                <a:latin typeface="Times New Roman"/>
                <a:ea typeface="Times New Roman"/>
                <a:cs typeface="Times New Roman"/>
                <a:sym typeface="Times New Roman"/>
              </a:rPr>
              <a:t>, p.102168.</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Fda. 2023. </a:t>
            </a:r>
            <a:r>
              <a:rPr lang="en" sz="1200" i="1">
                <a:solidFill>
                  <a:schemeClr val="dk1"/>
                </a:solidFill>
                <a:latin typeface="Times New Roman"/>
                <a:ea typeface="Times New Roman"/>
                <a:cs typeface="Times New Roman"/>
                <a:sym typeface="Times New Roman"/>
              </a:rPr>
              <a:t>GRAS NOTICE FOR STEVIA LEAF EXTRACTS . </a:t>
            </a:r>
            <a:r>
              <a:rPr lang="en" sz="1200">
                <a:solidFill>
                  <a:schemeClr val="dk1"/>
                </a:solidFill>
                <a:latin typeface="Times New Roman"/>
                <a:ea typeface="Times New Roman"/>
                <a:cs typeface="Times New Roman"/>
                <a:sym typeface="Times New Roman"/>
              </a:rPr>
              <a:t>[Online] Available at: &lt;https://www.fda.gov/media/119340/download&gt;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Fleck, A. 2023. </a:t>
            </a:r>
            <a:r>
              <a:rPr lang="en" sz="1200" i="1">
                <a:solidFill>
                  <a:schemeClr val="dk1"/>
                </a:solidFill>
                <a:latin typeface="Times New Roman"/>
                <a:ea typeface="Times New Roman"/>
                <a:cs typeface="Times New Roman"/>
                <a:sym typeface="Times New Roman"/>
              </a:rPr>
              <a:t>The Biggest Soft Drinks Markets In The World. </a:t>
            </a:r>
            <a:r>
              <a:rPr lang="en" sz="1200">
                <a:solidFill>
                  <a:schemeClr val="dk1"/>
                </a:solidFill>
                <a:latin typeface="Times New Roman"/>
                <a:ea typeface="Times New Roman"/>
                <a:cs typeface="Times New Roman"/>
                <a:sym typeface="Times New Roman"/>
              </a:rPr>
              <a:t>[Online] Available at: &lt;https://www.statista.com/chart/30385/estimated-sales-of-soft-drinks/&gt;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Frost, E., 2012. So What’sa Quad Chart, Exactly?: Exercises in Genre. </a:t>
            </a:r>
            <a:r>
              <a:rPr lang="en" sz="1200" i="1">
                <a:solidFill>
                  <a:schemeClr val="dk1"/>
                </a:solidFill>
                <a:latin typeface="Times New Roman"/>
                <a:ea typeface="Times New Roman"/>
                <a:cs typeface="Times New Roman"/>
                <a:sym typeface="Times New Roman"/>
              </a:rPr>
              <a:t>GRASSROOTS WRITING RESEARCH JOURNAL</a:t>
            </a:r>
            <a:r>
              <a:rPr lang="en" sz="1200">
                <a:solidFill>
                  <a:schemeClr val="dk1"/>
                </a:solidFill>
                <a:latin typeface="Times New Roman"/>
                <a:ea typeface="Times New Roman"/>
                <a:cs typeface="Times New Roman"/>
                <a:sym typeface="Times New Roman"/>
              </a:rPr>
              <a:t>, p.113.</a:t>
            </a:r>
            <a:endParaRPr sz="1200">
              <a:solidFill>
                <a:schemeClr val="dk1"/>
              </a:solidFill>
              <a:latin typeface="Times New Roman"/>
              <a:ea typeface="Times New Roman"/>
              <a:cs typeface="Times New Roman"/>
              <a:sym typeface="Times New Roman"/>
            </a:endParaRPr>
          </a:p>
          <a:p>
            <a:pPr marL="457200" marR="508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Good, A. and Omisade, O., 2019. Linking activity theory with user centred design: a human computer interaction framework for the design and evaluation of. </a:t>
            </a:r>
            <a:r>
              <a:rPr lang="en" sz="1200" i="1">
                <a:solidFill>
                  <a:schemeClr val="dk1"/>
                </a:solidFill>
                <a:latin typeface="Times New Roman"/>
                <a:ea typeface="Times New Roman"/>
                <a:cs typeface="Times New Roman"/>
                <a:sym typeface="Times New Roman"/>
              </a:rPr>
              <a:t>Applied Interdisciplinary Theory in Health Informatics: A Knowledge Base for Practitioners, 263</a:t>
            </a:r>
            <a:r>
              <a:rPr lang="en" sz="1200">
                <a:solidFill>
                  <a:schemeClr val="dk1"/>
                </a:solidFill>
                <a:latin typeface="Times New Roman"/>
                <a:ea typeface="Times New Roman"/>
                <a:cs typeface="Times New Roman"/>
                <a:sym typeface="Times New Roman"/>
              </a:rPr>
              <a:t>, p.49.</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Heagney, J., 2016. </a:t>
            </a:r>
            <a:r>
              <a:rPr lang="en" sz="1200" i="1">
                <a:solidFill>
                  <a:schemeClr val="dk1"/>
                </a:solidFill>
                <a:latin typeface="Times New Roman"/>
                <a:ea typeface="Times New Roman"/>
                <a:cs typeface="Times New Roman"/>
                <a:sym typeface="Times New Roman"/>
              </a:rPr>
              <a:t>Fundamentals of project management</a:t>
            </a:r>
            <a:r>
              <a:rPr lang="en" sz="1200">
                <a:solidFill>
                  <a:schemeClr val="dk1"/>
                </a:solidFill>
                <a:latin typeface="Times New Roman"/>
                <a:ea typeface="Times New Roman"/>
                <a:cs typeface="Times New Roman"/>
                <a:sym typeface="Times New Roman"/>
              </a:rPr>
              <a:t>. Amacom.</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Huo, Y., Xu, Z., Moon, H., Bao, S., Assad, A., Moyo, T.K., Savona, M.R., Abramson, R.G. and Landman, B.A., 2018. Synseg-net: Synthetic segmentation without target modality ground truth. </a:t>
            </a:r>
            <a:r>
              <a:rPr lang="en" sz="1200" i="1">
                <a:solidFill>
                  <a:schemeClr val="dk1"/>
                </a:solidFill>
                <a:latin typeface="Times New Roman"/>
                <a:ea typeface="Times New Roman"/>
                <a:cs typeface="Times New Roman"/>
                <a:sym typeface="Times New Roman"/>
              </a:rPr>
              <a:t>IEEE transactions on medical imaging, 38</a:t>
            </a:r>
            <a:r>
              <a:rPr lang="en" sz="1200">
                <a:solidFill>
                  <a:schemeClr val="dk1"/>
                </a:solidFill>
                <a:latin typeface="Times New Roman"/>
                <a:ea typeface="Times New Roman"/>
                <a:cs typeface="Times New Roman"/>
                <a:sym typeface="Times New Roman"/>
              </a:rPr>
              <a:t>(4), pp.1016-1025.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Jenkins, E.L., Legrand, S., Brennan, L., Molenaar, A., Reid, M. and McCaffrey, T.A., 2021. Psycho-behavioural segmentation in food and nutrition: A systematic scoping review of the literature. </a:t>
            </a:r>
            <a:r>
              <a:rPr lang="en" sz="1200" i="1">
                <a:solidFill>
                  <a:schemeClr val="dk1"/>
                </a:solidFill>
                <a:latin typeface="Times New Roman"/>
                <a:ea typeface="Times New Roman"/>
                <a:cs typeface="Times New Roman"/>
                <a:sym typeface="Times New Roman"/>
              </a:rPr>
              <a:t>Nutrients, 13</a:t>
            </a:r>
            <a:r>
              <a:rPr lang="en" sz="1200">
                <a:solidFill>
                  <a:schemeClr val="dk1"/>
                </a:solidFill>
                <a:latin typeface="Times New Roman"/>
                <a:ea typeface="Times New Roman"/>
                <a:cs typeface="Times New Roman"/>
                <a:sym typeface="Times New Roman"/>
              </a:rPr>
              <a:t>(6), p.1795.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Kerzner, H., 2022. </a:t>
            </a:r>
            <a:r>
              <a:rPr lang="en" sz="1200" i="1">
                <a:solidFill>
                  <a:schemeClr val="dk1"/>
                </a:solidFill>
                <a:latin typeface="Times New Roman"/>
                <a:ea typeface="Times New Roman"/>
                <a:cs typeface="Times New Roman"/>
                <a:sym typeface="Times New Roman"/>
              </a:rPr>
              <a:t>Project management metrics, KPIs, and dashboards: a guide to measuring and monitoring project performance.</a:t>
            </a:r>
            <a:r>
              <a:rPr lang="en" sz="1200">
                <a:solidFill>
                  <a:schemeClr val="dk1"/>
                </a:solidFill>
                <a:latin typeface="Times New Roman"/>
                <a:ea typeface="Times New Roman"/>
                <a:cs typeface="Times New Roman"/>
                <a:sym typeface="Times New Roman"/>
              </a:rPr>
              <a:t> John Wiley &amp; Sons.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Kotler, P., 2012. </a:t>
            </a:r>
            <a:r>
              <a:rPr lang="en" sz="1200" i="1">
                <a:solidFill>
                  <a:schemeClr val="dk1"/>
                </a:solidFill>
                <a:latin typeface="Times New Roman"/>
                <a:ea typeface="Times New Roman"/>
                <a:cs typeface="Times New Roman"/>
                <a:sym typeface="Times New Roman"/>
              </a:rPr>
              <a:t>Kotler on marketing</a:t>
            </a:r>
            <a:r>
              <a:rPr lang="en" sz="1200">
                <a:solidFill>
                  <a:schemeClr val="dk1"/>
                </a:solidFill>
                <a:latin typeface="Times New Roman"/>
                <a:ea typeface="Times New Roman"/>
                <a:cs typeface="Times New Roman"/>
                <a:sym typeface="Times New Roman"/>
              </a:rPr>
              <a:t>. Simon and Schuster.</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Leisch, F., Dolnicar, S. and Grün, B., 2018.</a:t>
            </a:r>
            <a:r>
              <a:rPr lang="en" sz="1200" i="1">
                <a:solidFill>
                  <a:schemeClr val="dk1"/>
                </a:solidFill>
                <a:latin typeface="Times New Roman"/>
                <a:ea typeface="Times New Roman"/>
                <a:cs typeface="Times New Roman"/>
                <a:sym typeface="Times New Roman"/>
              </a:rPr>
              <a:t> Market segmentation analysis: Understanding it, doing it, and making it useful.</a:t>
            </a:r>
            <a:endParaRPr sz="1200"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Lock, D., 2020. </a:t>
            </a:r>
            <a:r>
              <a:rPr lang="en" sz="1200" i="1">
                <a:solidFill>
                  <a:schemeClr val="dk1"/>
                </a:solidFill>
                <a:latin typeface="Times New Roman"/>
                <a:ea typeface="Times New Roman"/>
                <a:cs typeface="Times New Roman"/>
                <a:sym typeface="Times New Roman"/>
              </a:rPr>
              <a:t>Project management</a:t>
            </a:r>
            <a:r>
              <a:rPr lang="en" sz="1200">
                <a:solidFill>
                  <a:schemeClr val="dk1"/>
                </a:solidFill>
                <a:latin typeface="Times New Roman"/>
                <a:ea typeface="Times New Roman"/>
                <a:cs typeface="Times New Roman"/>
                <a:sym typeface="Times New Roman"/>
              </a:rPr>
              <a:t>. Routledge.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Marušić, T., 2019. Importance of marketing mix in successful positioning of products and services on the market. </a:t>
            </a:r>
            <a:r>
              <a:rPr lang="en" sz="1200" i="1">
                <a:solidFill>
                  <a:schemeClr val="dk1"/>
                </a:solidFill>
                <a:latin typeface="Times New Roman"/>
                <a:ea typeface="Times New Roman"/>
                <a:cs typeface="Times New Roman"/>
                <a:sym typeface="Times New Roman"/>
              </a:rPr>
              <a:t>Ekonomska misao I praksa</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28</a:t>
            </a:r>
            <a:r>
              <a:rPr lang="en" sz="1200">
                <a:solidFill>
                  <a:schemeClr val="dk1"/>
                </a:solidFill>
                <a:latin typeface="Times New Roman"/>
                <a:ea typeface="Times New Roman"/>
                <a:cs typeface="Times New Roman"/>
                <a:sym typeface="Times New Roman"/>
              </a:rPr>
              <a:t>(1), pp.431-446.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Nguyen, T.S. and Mohamed, S., 2018. Stakeholder management in complex projects.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Organ, C and  Bottorf,  C. 2023. </a:t>
            </a:r>
            <a:r>
              <a:rPr lang="en" sz="1200" i="1">
                <a:solidFill>
                  <a:schemeClr val="dk1"/>
                </a:solidFill>
                <a:latin typeface="Times New Roman"/>
                <a:ea typeface="Times New Roman"/>
                <a:cs typeface="Times New Roman"/>
                <a:sym typeface="Times New Roman"/>
              </a:rPr>
              <a:t>Work Breakdown Structure (WBS) In Project Management. </a:t>
            </a:r>
            <a:r>
              <a:rPr lang="en" sz="1200">
                <a:solidFill>
                  <a:schemeClr val="dk1"/>
                </a:solidFill>
                <a:latin typeface="Times New Roman"/>
                <a:ea typeface="Times New Roman"/>
                <a:cs typeface="Times New Roman"/>
                <a:sym typeface="Times New Roman"/>
              </a:rPr>
              <a:t>[Online] Available at: &lt;https://www.forbes.com/advisor/in/business/what-is-work-breakdown-structure/&gt;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Park, J. and Kim, D., 2022. A case study of medicalized wellness clinic design process and result in the context of an emerging wellness service market.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Ridder, M. 2023. </a:t>
            </a:r>
            <a:r>
              <a:rPr lang="en" sz="1200" i="1">
                <a:solidFill>
                  <a:schemeClr val="dk1"/>
                </a:solidFill>
                <a:latin typeface="Times New Roman"/>
                <a:ea typeface="Times New Roman"/>
                <a:cs typeface="Times New Roman"/>
                <a:sym typeface="Times New Roman"/>
              </a:rPr>
              <a:t>Soft drinks: carbonates by regular, mid and no calorie in the United Kingdom 2021. </a:t>
            </a:r>
            <a:r>
              <a:rPr lang="en" sz="1200">
                <a:solidFill>
                  <a:schemeClr val="dk1"/>
                </a:solidFill>
                <a:latin typeface="Times New Roman"/>
                <a:ea typeface="Times New Roman"/>
                <a:cs typeface="Times New Roman"/>
                <a:sym typeface="Times New Roman"/>
              </a:rPr>
              <a:t>[Online] Available at: &lt;https://www.statista.com/statistics/283926/soft-drinks-carbonates-by-regular-or-no-added-sugar-in-the-united-kingdom-uk/&gt;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Selaru, C., 2012. Resource allocation in project management. </a:t>
            </a:r>
            <a:r>
              <a:rPr lang="en" sz="1200" i="1">
                <a:solidFill>
                  <a:schemeClr val="dk1"/>
                </a:solidFill>
                <a:latin typeface="Times New Roman"/>
                <a:ea typeface="Times New Roman"/>
                <a:cs typeface="Times New Roman"/>
                <a:sym typeface="Times New Roman"/>
              </a:rPr>
              <a:t>International Journal of Economic Practices and Theories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a:t>
            </a:r>
            <a:r>
              <a:rPr lang="en" sz="1200">
                <a:solidFill>
                  <a:schemeClr val="dk1"/>
                </a:solidFill>
                <a:latin typeface="Times New Roman"/>
                <a:ea typeface="Times New Roman"/>
                <a:cs typeface="Times New Roman"/>
                <a:sym typeface="Times New Roman"/>
              </a:rPr>
              <a:t>(4), pp.274-282.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Sreenivasan, A., Suresh, M. and Nedungadi, P., 2023. Mapping analytical hierarchy process research to sustainable development goals: Bibliometric and social network analysis. </a:t>
            </a:r>
            <a:r>
              <a:rPr lang="en" sz="1200" i="1">
                <a:solidFill>
                  <a:schemeClr val="dk1"/>
                </a:solidFill>
                <a:latin typeface="Times New Roman"/>
                <a:ea typeface="Times New Roman"/>
                <a:cs typeface="Times New Roman"/>
                <a:sym typeface="Times New Roman"/>
              </a:rPr>
              <a:t>Heliyon, 9</a:t>
            </a:r>
            <a:r>
              <a:rPr lang="en" sz="1200">
                <a:solidFill>
                  <a:schemeClr val="dk1"/>
                </a:solidFill>
                <a:latin typeface="Times New Roman"/>
                <a:ea typeface="Times New Roman"/>
                <a:cs typeface="Times New Roman"/>
                <a:sym typeface="Times New Roman"/>
              </a:rPr>
              <a:t>(8).</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Statista, 2023. </a:t>
            </a:r>
            <a:r>
              <a:rPr lang="en" sz="1200" i="1">
                <a:solidFill>
                  <a:schemeClr val="dk1"/>
                </a:solidFill>
                <a:latin typeface="Times New Roman"/>
                <a:ea typeface="Times New Roman"/>
                <a:cs typeface="Times New Roman"/>
                <a:sym typeface="Times New Roman"/>
              </a:rPr>
              <a:t>Soft Drinks - United Kingdom. </a:t>
            </a:r>
            <a:r>
              <a:rPr lang="en" sz="1200">
                <a:solidFill>
                  <a:schemeClr val="dk1"/>
                </a:solidFill>
                <a:latin typeface="Times New Roman"/>
                <a:ea typeface="Times New Roman"/>
                <a:cs typeface="Times New Roman"/>
                <a:sym typeface="Times New Roman"/>
              </a:rPr>
              <a:t>[online]. Available at:&lt;</a:t>
            </a:r>
            <a:r>
              <a:rPr lang="en"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https://www.statista.com/outlook/cmo/non-alcoholic-drinks/soft-drinks/united-kingdom</a:t>
            </a:r>
            <a:r>
              <a:rPr lang="en" sz="1200">
                <a:solidFill>
                  <a:schemeClr val="dk1"/>
                </a:solidFill>
                <a:latin typeface="Times New Roman"/>
                <a:ea typeface="Times New Roman"/>
                <a:cs typeface="Times New Roman"/>
                <a:sym typeface="Times New Roman"/>
              </a:rPr>
              <a:t>&gt;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Tereso, A., Ribeiro, P., Fernandes, G., Loureiro, I. and Ferreira, M., 2019. Project management practices in private organizations. </a:t>
            </a:r>
            <a:r>
              <a:rPr lang="en" sz="1200" i="1">
                <a:solidFill>
                  <a:schemeClr val="dk1"/>
                </a:solidFill>
                <a:latin typeface="Times New Roman"/>
                <a:ea typeface="Times New Roman"/>
                <a:cs typeface="Times New Roman"/>
                <a:sym typeface="Times New Roman"/>
              </a:rPr>
              <a:t>Project Management Journal</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50</a:t>
            </a:r>
            <a:r>
              <a:rPr lang="en" sz="1200">
                <a:solidFill>
                  <a:schemeClr val="dk1"/>
                </a:solidFill>
                <a:latin typeface="Times New Roman"/>
                <a:ea typeface="Times New Roman"/>
                <a:cs typeface="Times New Roman"/>
                <a:sym typeface="Times New Roman"/>
              </a:rPr>
              <a:t>(1), pp.6-22.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Thabit, T. and Raewf, M., 2018. The evaluation of marketing mix elements: A case study. </a:t>
            </a:r>
            <a:r>
              <a:rPr lang="en" sz="1200" i="1">
                <a:solidFill>
                  <a:schemeClr val="dk1"/>
                </a:solidFill>
                <a:latin typeface="Times New Roman"/>
                <a:ea typeface="Times New Roman"/>
                <a:cs typeface="Times New Roman"/>
                <a:sym typeface="Times New Roman"/>
              </a:rPr>
              <a:t>International Journal of Social Sciences &amp; Educational Studies, 4</a:t>
            </a:r>
            <a:r>
              <a:rPr lang="en" sz="1200">
                <a:solidFill>
                  <a:schemeClr val="dk1"/>
                </a:solidFill>
                <a:latin typeface="Times New Roman"/>
                <a:ea typeface="Times New Roman"/>
                <a:cs typeface="Times New Roman"/>
                <a:sym typeface="Times New Roman"/>
              </a:rPr>
              <a:t>(4).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Who. 2023. </a:t>
            </a:r>
            <a:r>
              <a:rPr lang="en" sz="1200" i="1">
                <a:solidFill>
                  <a:schemeClr val="dk1"/>
                </a:solidFill>
                <a:latin typeface="Times New Roman"/>
                <a:ea typeface="Times New Roman"/>
                <a:cs typeface="Times New Roman"/>
                <a:sym typeface="Times New Roman"/>
              </a:rPr>
              <a:t>Aspartame hazard and risk assessment results released. </a:t>
            </a:r>
            <a:r>
              <a:rPr lang="en" sz="1200">
                <a:solidFill>
                  <a:schemeClr val="dk1"/>
                </a:solidFill>
                <a:latin typeface="Times New Roman"/>
                <a:ea typeface="Times New Roman"/>
                <a:cs typeface="Times New Roman"/>
                <a:sym typeface="Times New Roman"/>
              </a:rPr>
              <a:t>[Online] Available at: &lt;https://www.who.int/news/item/14-07-2023-aspartame-hazard-and-risk-assessment-results-released&gt; [Accessed On 13th October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Zarrella, D., 2009. </a:t>
            </a:r>
            <a:r>
              <a:rPr lang="en" sz="1200" i="1">
                <a:solidFill>
                  <a:schemeClr val="dk1"/>
                </a:solidFill>
                <a:latin typeface="Times New Roman"/>
                <a:ea typeface="Times New Roman"/>
                <a:cs typeface="Times New Roman"/>
                <a:sym typeface="Times New Roman"/>
              </a:rPr>
              <a:t>The social media marketing book</a:t>
            </a:r>
            <a:r>
              <a:rPr lang="en" sz="1200">
                <a:solidFill>
                  <a:schemeClr val="dk1"/>
                </a:solidFill>
                <a:latin typeface="Times New Roman"/>
                <a:ea typeface="Times New Roman"/>
                <a:cs typeface="Times New Roman"/>
                <a:sym typeface="Times New Roman"/>
              </a:rPr>
              <a:t>. " O'Reilly Media, Inc.".</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24c858c8050_0_12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24c858c8050_0_12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8D4F-2C83-1B9D-157A-95FEDA1514D6}"/>
              </a:ext>
            </a:extLst>
          </p:cNvPr>
          <p:cNvSpPr>
            <a:spLocks noGrp="1"/>
          </p:cNvSpPr>
          <p:nvPr>
            <p:ph type="title"/>
          </p:nvPr>
        </p:nvSpPr>
        <p:spPr>
          <a:xfrm>
            <a:off x="229865" y="1071156"/>
            <a:ext cx="8818341" cy="1735637"/>
          </a:xfrm>
        </p:spPr>
        <p:txBody>
          <a:bodyPr>
            <a:normAutofit fontScale="90000"/>
          </a:bodyPr>
          <a:lstStyle/>
          <a:p>
            <a:r>
              <a:rPr lang="en-GB" sz="1600" b="1" dirty="0">
                <a:effectLst/>
                <a:latin typeface="Arial" panose="020B0604020202020204" pitchFamily="34" charset="0"/>
                <a:ea typeface="Times New Roman" panose="02020603050405020304" pitchFamily="18" charset="0"/>
              </a:rPr>
              <a:t>Project Proposal Pitch : </a:t>
            </a:r>
            <a:r>
              <a:rPr lang="en" sz="1600" b="1" dirty="0">
                <a:latin typeface="Arial" panose="020B0604020202020204" pitchFamily="34" charset="0"/>
                <a:cs typeface="Arial" panose="020B0604020202020204" pitchFamily="34" charset="0"/>
              </a:rPr>
              <a:t>Minus Sugar</a:t>
            </a:r>
            <a:br>
              <a:rPr lang="en-GB" sz="1600" b="1" dirty="0">
                <a:effectLst/>
                <a:latin typeface="Arial" panose="020B0604020202020204" pitchFamily="34" charset="0"/>
                <a:ea typeface="Times New Roman" panose="02020603050405020304" pitchFamily="18" charset="0"/>
              </a:rPr>
            </a:b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Module: </a:t>
            </a:r>
            <a:r>
              <a:rPr lang="en-GB" sz="1600" b="1" dirty="0">
                <a:effectLst/>
                <a:latin typeface="Arial" panose="020B0604020202020204" pitchFamily="34" charset="0"/>
                <a:ea typeface="Arial" panose="020B0604020202020204" pitchFamily="34" charset="0"/>
              </a:rPr>
              <a:t>Managing Projects in the Workplace </a:t>
            </a:r>
            <a:br>
              <a:rPr lang="en-GB" sz="1600" b="1"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Times New Roman" panose="02020603050405020304" pitchFamily="18" charset="0"/>
              </a:rPr>
              <a:t>Module code: </a:t>
            </a:r>
            <a:r>
              <a:rPr lang="en-GB" sz="1600" b="1" dirty="0">
                <a:effectLst/>
                <a:latin typeface="Arial" panose="020B0604020202020204" pitchFamily="34" charset="0"/>
                <a:ea typeface="Arial" panose="020B0604020202020204" pitchFamily="34" charset="0"/>
              </a:rPr>
              <a:t>BMSW5104 </a:t>
            </a:r>
            <a:br>
              <a:rPr lang="en-GB" sz="1600"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Times New Roman" panose="02020603050405020304" pitchFamily="18" charset="0"/>
              </a:rPr>
              <a:t>Programme: </a:t>
            </a:r>
            <a:r>
              <a:rPr lang="en-GB" sz="1600" b="1" dirty="0">
                <a:effectLst/>
                <a:latin typeface="Arial" panose="020B0604020202020204" pitchFamily="34" charset="0"/>
                <a:ea typeface="Arial" panose="020B0604020202020204" pitchFamily="34" charset="0"/>
              </a:rPr>
              <a:t>BA (Hons) Leadership and Management Skills in the Workplace </a:t>
            </a:r>
            <a:br>
              <a:rPr lang="en-GB" sz="1600" b="1" dirty="0">
                <a:effectLst/>
                <a:latin typeface="Arial" panose="020B0604020202020204" pitchFamily="34" charset="0"/>
                <a:ea typeface="Arial" panose="020B0604020202020204" pitchFamily="34" charset="0"/>
              </a:rPr>
            </a:br>
            <a:r>
              <a:rPr lang="en-GB" sz="1600" b="1" dirty="0">
                <a:effectLst/>
                <a:latin typeface="Arial" panose="020B0604020202020204" pitchFamily="34" charset="0"/>
                <a:ea typeface="Times New Roman" panose="02020603050405020304" pitchFamily="18" charset="0"/>
              </a:rPr>
              <a:t>Lecturer: </a:t>
            </a:r>
            <a:r>
              <a:rPr lang="en-GB" sz="1600" b="1" dirty="0" err="1">
                <a:effectLst/>
                <a:latin typeface="Arial" panose="020B0604020202020204" pitchFamily="34" charset="0"/>
                <a:ea typeface="Times New Roman" panose="02020603050405020304" pitchFamily="18" charset="0"/>
              </a:rPr>
              <a:t>Aderemi</a:t>
            </a:r>
            <a:r>
              <a:rPr lang="en-GB" sz="1600" b="1" dirty="0">
                <a:effectLst/>
                <a:latin typeface="Arial" panose="020B0604020202020204" pitchFamily="34" charset="0"/>
                <a:ea typeface="Times New Roman" panose="02020603050405020304" pitchFamily="18" charset="0"/>
              </a:rPr>
              <a:t> </a:t>
            </a:r>
            <a:r>
              <a:rPr lang="en-GB" sz="1600" b="1" dirty="0" err="1">
                <a:effectLst/>
                <a:latin typeface="Arial" panose="020B0604020202020204" pitchFamily="34" charset="0"/>
                <a:ea typeface="Times New Roman" panose="02020603050405020304" pitchFamily="18" charset="0"/>
              </a:rPr>
              <a:t>Ojebode</a:t>
            </a:r>
            <a:br>
              <a:rPr lang="en-GB" sz="1800" dirty="0">
                <a:effectLst/>
                <a:latin typeface="Arial" panose="020B0604020202020204" pitchFamily="34" charset="0"/>
                <a:ea typeface="Arial" panose="020B0604020202020204" pitchFamily="34" charset="0"/>
              </a:rPr>
            </a:br>
            <a:br>
              <a:rPr lang="en-GB"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Times New Roman" panose="02020603050405020304" pitchFamily="18" charset="0"/>
              </a:rPr>
              <a:t> </a:t>
            </a:r>
            <a:endParaRPr lang="en-GB" dirty="0"/>
          </a:p>
        </p:txBody>
      </p:sp>
      <p:sp>
        <p:nvSpPr>
          <p:cNvPr id="3" name="Text Placeholder 2">
            <a:extLst>
              <a:ext uri="{FF2B5EF4-FFF2-40B4-BE49-F238E27FC236}">
                <a16:creationId xmlns:a16="http://schemas.microsoft.com/office/drawing/2014/main" id="{723CA2CF-6EAC-8207-DA41-321E75B773C1}"/>
              </a:ext>
            </a:extLst>
          </p:cNvPr>
          <p:cNvSpPr>
            <a:spLocks noGrp="1"/>
          </p:cNvSpPr>
          <p:nvPr>
            <p:ph type="body" idx="1"/>
          </p:nvPr>
        </p:nvSpPr>
        <p:spPr>
          <a:xfrm>
            <a:off x="116653" y="2963636"/>
            <a:ext cx="8621484" cy="1679867"/>
          </a:xfrm>
        </p:spPr>
        <p:txBody>
          <a:bodyPr>
            <a:normAutofit/>
          </a:bodyPr>
          <a:lstStyle/>
          <a:p>
            <a:pPr marL="114300" indent="0">
              <a:buNone/>
            </a:pPr>
            <a:r>
              <a:rPr lang="en-GB" sz="1200" b="1" dirty="0">
                <a:latin typeface="+mn-lt"/>
              </a:rPr>
              <a:t>Students: </a:t>
            </a:r>
          </a:p>
          <a:p>
            <a:r>
              <a:rPr lang="en-GB" sz="1200" b="1" dirty="0">
                <a:latin typeface="+mn-lt"/>
              </a:rPr>
              <a:t>ALEXANDRA MERAUTA / 2121306</a:t>
            </a:r>
          </a:p>
          <a:p>
            <a:r>
              <a:rPr lang="en-GB" sz="1200" b="1" dirty="0">
                <a:latin typeface="+mn-lt"/>
              </a:rPr>
              <a:t>STEFANIA ENOAICA / 2124107</a:t>
            </a:r>
          </a:p>
          <a:p>
            <a:r>
              <a:rPr lang="en-GB" sz="1200" b="1" dirty="0">
                <a:latin typeface="+mn-lt"/>
              </a:rPr>
              <a:t>PETRU PARASCA / 2123010</a:t>
            </a:r>
          </a:p>
          <a:p>
            <a:r>
              <a:rPr lang="en-GB" sz="1200" b="1" dirty="0">
                <a:latin typeface="+mn-lt"/>
              </a:rPr>
              <a:t>MIHAIL CROITORU / 2124152</a:t>
            </a:r>
          </a:p>
          <a:p>
            <a:endParaRPr lang="en-GB" b="1" dirty="0"/>
          </a:p>
          <a:p>
            <a:endParaRPr lang="en-GB" dirty="0"/>
          </a:p>
        </p:txBody>
      </p:sp>
      <p:pic>
        <p:nvPicPr>
          <p:cNvPr id="4" name="Picture 3" descr="Discover University of Wales Trinity Saint David">
            <a:extLst>
              <a:ext uri="{FF2B5EF4-FFF2-40B4-BE49-F238E27FC236}">
                <a16:creationId xmlns:a16="http://schemas.microsoft.com/office/drawing/2014/main" id="{72E2DC56-01BB-EDC2-FBC2-A640CA87027A}"/>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16653" y="78176"/>
            <a:ext cx="1809750" cy="723900"/>
          </a:xfrm>
          <a:prstGeom prst="rect">
            <a:avLst/>
          </a:prstGeom>
          <a:noFill/>
          <a:ln>
            <a:noFill/>
          </a:ln>
        </p:spPr>
      </p:pic>
    </p:spTree>
    <p:extLst>
      <p:ext uri="{BB962C8B-B14F-4D97-AF65-F5344CB8AC3E}">
        <p14:creationId xmlns:p14="http://schemas.microsoft.com/office/powerpoint/2010/main" val="659718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10407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Table of Content </a:t>
            </a:r>
            <a:endParaRPr dirty="0">
              <a:latin typeface="+mn-lt"/>
            </a:endParaRPr>
          </a:p>
        </p:txBody>
      </p:sp>
      <p:sp>
        <p:nvSpPr>
          <p:cNvPr id="66" name="Google Shape;66;p14"/>
          <p:cNvSpPr txBox="1">
            <a:spLocks noGrp="1"/>
          </p:cNvSpPr>
          <p:nvPr>
            <p:ph type="body" idx="1"/>
          </p:nvPr>
        </p:nvSpPr>
        <p:spPr>
          <a:xfrm>
            <a:off x="231450" y="446943"/>
            <a:ext cx="8681100" cy="45510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 b="1" dirty="0">
                <a:latin typeface="Arial" panose="020B0604020202020204" pitchFamily="34" charset="0"/>
                <a:cs typeface="Arial" panose="020B0604020202020204" pitchFamily="34" charset="0"/>
              </a:rPr>
              <a:t>Slide 3 :Introduction</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4: Project aim</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5: Project objectives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Clr>
                <a:schemeClr val="dk1"/>
              </a:buClr>
              <a:buSzPct val="61111"/>
              <a:buFont typeface="Arial"/>
              <a:buNone/>
            </a:pPr>
            <a:r>
              <a:rPr lang="en" b="1" dirty="0">
                <a:latin typeface="Arial" panose="020B0604020202020204" pitchFamily="34" charset="0"/>
                <a:cs typeface="Arial" panose="020B0604020202020204" pitchFamily="34" charset="0"/>
              </a:rPr>
              <a:t>Slide 6-15: Project outline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16-21: Project Scope (Deliverables and budget)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22-23: Marketing mix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24: STP analysis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25: Work-breakdown structure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26: Success criteria of the project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27: Quad chart	</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28: Conclusion</a:t>
            </a:r>
            <a:endParaRPr b="1" dirty="0">
              <a:latin typeface="Arial" panose="020B0604020202020204" pitchFamily="34" charset="0"/>
              <a:cs typeface="Arial" panose="020B0604020202020204" pitchFamily="34" charset="0"/>
            </a:endParaRPr>
          </a:p>
          <a:p>
            <a:pPr marL="0" lvl="0" indent="0" algn="l" rtl="0">
              <a:spcBef>
                <a:spcPts val="1200"/>
              </a:spcBef>
              <a:spcAft>
                <a:spcPts val="0"/>
              </a:spcAft>
              <a:buNone/>
            </a:pPr>
            <a:r>
              <a:rPr lang="en" b="1" dirty="0">
                <a:latin typeface="Arial" panose="020B0604020202020204" pitchFamily="34" charset="0"/>
                <a:cs typeface="Arial" panose="020B0604020202020204" pitchFamily="34" charset="0"/>
              </a:rPr>
              <a:t>Slide 29: Reference List</a:t>
            </a:r>
            <a:endParaRPr b="1" dirty="0">
              <a:latin typeface="Arial" panose="020B0604020202020204" pitchFamily="34" charset="0"/>
              <a:cs typeface="Arial" panose="020B0604020202020204" pitchFamily="34" charset="0"/>
            </a:endParaRPr>
          </a:p>
          <a:p>
            <a:pPr marL="0" lvl="0" indent="0" algn="l" rtl="0">
              <a:spcBef>
                <a:spcPts val="1200"/>
              </a:spcBef>
              <a:spcAft>
                <a:spcPts val="1200"/>
              </a:spcAft>
              <a:buNone/>
            </a:pPr>
            <a:r>
              <a:rPr lang="en" b="1" dirty="0">
                <a:latin typeface="Arial" panose="020B0604020202020204" pitchFamily="34" charset="0"/>
                <a:cs typeface="Arial" panose="020B0604020202020204" pitchFamily="34" charset="0"/>
              </a:rPr>
              <a:t>Slide 30: Thank you note</a:t>
            </a:r>
            <a:endParaRPr b="1"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Introduction </a:t>
            </a:r>
            <a:endParaRPr dirty="0">
              <a:latin typeface="+mn-lt"/>
            </a:endParaRPr>
          </a:p>
        </p:txBody>
      </p:sp>
      <p:sp>
        <p:nvSpPr>
          <p:cNvPr id="72" name="Google Shape;72;p15"/>
          <p:cNvSpPr txBox="1">
            <a:spLocks noGrp="1"/>
          </p:cNvSpPr>
          <p:nvPr>
            <p:ph type="body" idx="1"/>
          </p:nvPr>
        </p:nvSpPr>
        <p:spPr>
          <a:xfrm>
            <a:off x="311700" y="1171600"/>
            <a:ext cx="4740300" cy="3397200"/>
          </a:xfrm>
          <a:prstGeom prst="rect">
            <a:avLst/>
          </a:prstGeom>
        </p:spPr>
        <p:txBody>
          <a:bodyPr spcFirstLastPara="1" wrap="square" lIns="91425" tIns="91425" rIns="91425" bIns="91425" anchor="t" anchorCtr="0">
            <a:normAutofit fontScale="70000" lnSpcReduction="20000"/>
          </a:bodyPr>
          <a:lstStyle/>
          <a:p>
            <a:pPr marL="457200" lvl="0" indent="-317182" algn="just" rtl="0">
              <a:lnSpc>
                <a:spcPct val="150000"/>
              </a:lnSpc>
              <a:spcBef>
                <a:spcPts val="1000"/>
              </a:spcBef>
              <a:spcAft>
                <a:spcPts val="0"/>
              </a:spcAft>
              <a:buSzPct val="100000"/>
              <a:buChar char="●"/>
            </a:pPr>
            <a:r>
              <a:rPr lang="en" dirty="0">
                <a:latin typeface="Arial" panose="020B0604020202020204" pitchFamily="34" charset="0"/>
                <a:cs typeface="Arial" panose="020B0604020202020204" pitchFamily="34" charset="0"/>
              </a:rPr>
              <a:t>Managing projects in the workplace focuses on planning and organising a project along with its resources. </a:t>
            </a:r>
            <a:endParaRPr dirty="0">
              <a:latin typeface="Arial" panose="020B0604020202020204" pitchFamily="34" charset="0"/>
              <a:cs typeface="Arial" panose="020B0604020202020204" pitchFamily="34" charset="0"/>
            </a:endParaRPr>
          </a:p>
          <a:p>
            <a:pPr marL="457200" lvl="0" indent="-317182" algn="just" rtl="0">
              <a:lnSpc>
                <a:spcPct val="150000"/>
              </a:lnSpc>
              <a:spcBef>
                <a:spcPts val="1200"/>
              </a:spcBef>
              <a:spcAft>
                <a:spcPts val="0"/>
              </a:spcAft>
              <a:buSzPct val="100000"/>
              <a:buChar char="●"/>
            </a:pPr>
            <a:r>
              <a:rPr lang="en" dirty="0">
                <a:latin typeface="Arial" panose="020B0604020202020204" pitchFamily="34" charset="0"/>
                <a:cs typeface="Arial" panose="020B0604020202020204" pitchFamily="34" charset="0"/>
              </a:rPr>
              <a:t>Identification of the project management lifecycle to be utilised and implementation to the user-centred design procedure (Good and Omisade, 2019). </a:t>
            </a:r>
            <a:endParaRPr dirty="0">
              <a:latin typeface="Arial" panose="020B0604020202020204" pitchFamily="34" charset="0"/>
              <a:cs typeface="Arial" panose="020B0604020202020204" pitchFamily="34" charset="0"/>
            </a:endParaRPr>
          </a:p>
          <a:p>
            <a:pPr marL="457200" lvl="0" indent="-317182" algn="just" rtl="0">
              <a:lnSpc>
                <a:spcPct val="150000"/>
              </a:lnSpc>
              <a:spcBef>
                <a:spcPts val="1200"/>
              </a:spcBef>
              <a:spcAft>
                <a:spcPts val="1200"/>
              </a:spcAft>
              <a:buSzPct val="100000"/>
              <a:buChar char="●"/>
            </a:pPr>
            <a:r>
              <a:rPr lang="en" dirty="0">
                <a:latin typeface="Arial" panose="020B0604020202020204" pitchFamily="34" charset="0"/>
                <a:cs typeface="Arial" panose="020B0604020202020204" pitchFamily="34" charset="0"/>
              </a:rPr>
              <a:t>In terms of project proposal pitch which involves all the overall detail of a project that will carried out by a systematic project plan for applying in real life scenario. </a:t>
            </a:r>
            <a:endParaRPr dirty="0">
              <a:latin typeface="Arial" panose="020B0604020202020204" pitchFamily="34" charset="0"/>
              <a:cs typeface="Arial" panose="020B0604020202020204" pitchFamily="34" charset="0"/>
            </a:endParaRPr>
          </a:p>
        </p:txBody>
      </p:sp>
      <p:pic>
        <p:nvPicPr>
          <p:cNvPr id="73" name="Google Shape;73;p15"/>
          <p:cNvPicPr preferRelativeResize="0"/>
          <p:nvPr/>
        </p:nvPicPr>
        <p:blipFill>
          <a:blip r:embed="rId3">
            <a:alphaModFix/>
          </a:blip>
          <a:stretch>
            <a:fillRect/>
          </a:stretch>
        </p:blipFill>
        <p:spPr>
          <a:xfrm>
            <a:off x="5174875" y="1386725"/>
            <a:ext cx="3791825" cy="2798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Aim</a:t>
            </a:r>
            <a:endParaRPr dirty="0">
              <a:latin typeface="+mn-lt"/>
            </a:endParaRPr>
          </a:p>
        </p:txBody>
      </p:sp>
      <p:sp>
        <p:nvSpPr>
          <p:cNvPr id="79" name="Google Shape;79;p16"/>
          <p:cNvSpPr txBox="1">
            <a:spLocks noGrp="1"/>
          </p:cNvSpPr>
          <p:nvPr>
            <p:ph type="body" idx="1"/>
          </p:nvPr>
        </p:nvSpPr>
        <p:spPr>
          <a:xfrm>
            <a:off x="4059975" y="1171600"/>
            <a:ext cx="4772400" cy="33972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000"/>
              </a:spcBef>
              <a:spcAft>
                <a:spcPts val="1200"/>
              </a:spcAft>
              <a:buSzPts val="1800"/>
              <a:buChar char="●"/>
            </a:pPr>
            <a:r>
              <a:rPr lang="en" dirty="0">
                <a:latin typeface="Arial" panose="020B0604020202020204" pitchFamily="34" charset="0"/>
                <a:cs typeface="Arial" panose="020B0604020202020204" pitchFamily="34" charset="0"/>
              </a:rPr>
              <a:t>The project aims to launch a new product of sugar-free cold drinks in the market called Minus Sugar. </a:t>
            </a:r>
            <a:endParaRPr dirty="0">
              <a:latin typeface="Arial" panose="020B0604020202020204" pitchFamily="34" charset="0"/>
              <a:cs typeface="Arial" panose="020B0604020202020204" pitchFamily="34" charset="0"/>
            </a:endParaRPr>
          </a:p>
        </p:txBody>
      </p:sp>
      <p:pic>
        <p:nvPicPr>
          <p:cNvPr id="80" name="Google Shape;80;p16"/>
          <p:cNvPicPr preferRelativeResize="0"/>
          <p:nvPr/>
        </p:nvPicPr>
        <p:blipFill rotWithShape="1">
          <a:blip r:embed="rId3">
            <a:alphaModFix/>
          </a:blip>
          <a:srcRect b="8441"/>
          <a:stretch/>
        </p:blipFill>
        <p:spPr>
          <a:xfrm>
            <a:off x="228050" y="1286250"/>
            <a:ext cx="3831925" cy="273489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7"/>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objectives</a:t>
            </a:r>
            <a:endParaRPr dirty="0">
              <a:latin typeface="+mn-lt"/>
            </a:endParaRPr>
          </a:p>
        </p:txBody>
      </p:sp>
      <p:sp>
        <p:nvSpPr>
          <p:cNvPr id="86" name="Google Shape;86;p17"/>
          <p:cNvSpPr txBox="1">
            <a:spLocks noGrp="1"/>
          </p:cNvSpPr>
          <p:nvPr>
            <p:ph type="body" idx="1"/>
          </p:nvPr>
        </p:nvSpPr>
        <p:spPr>
          <a:xfrm>
            <a:off x="311700" y="1398250"/>
            <a:ext cx="5092800" cy="31704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50000"/>
              </a:lnSpc>
              <a:spcBef>
                <a:spcPts val="1000"/>
              </a:spcBef>
              <a:spcAft>
                <a:spcPts val="0"/>
              </a:spcAft>
              <a:buClr>
                <a:schemeClr val="dk1"/>
              </a:buClr>
              <a:buSzPts val="275"/>
              <a:buFont typeface="Arial"/>
              <a:buNone/>
            </a:pPr>
            <a:r>
              <a:rPr lang="en" sz="5736" b="1" dirty="0">
                <a:latin typeface="Arial" panose="020B0604020202020204" pitchFamily="34" charset="0"/>
                <a:cs typeface="Arial" panose="020B0604020202020204" pitchFamily="34" charset="0"/>
              </a:rPr>
              <a:t>The objectives of the particular project are as follows:</a:t>
            </a:r>
            <a:endParaRPr sz="5736" b="1"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successfully develop a plan for a new product and launch it to the market.</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gain a higher market share of 10% with the launch of a new product called Minus Sugar.</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increase the customer base by 5% through the launch of a new product Minus Sugar.</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ts val="275"/>
              <a:buFont typeface="Arial"/>
              <a:buNone/>
            </a:pPr>
            <a:r>
              <a:rPr lang="en" sz="5736" dirty="0">
                <a:latin typeface="Arial" panose="020B0604020202020204" pitchFamily="34" charset="0"/>
                <a:cs typeface="Arial" panose="020B0604020202020204" pitchFamily="34" charset="0"/>
              </a:rPr>
              <a:t>●	To generate a higher economic profit with the launch of a new product Minus Sugar.</a:t>
            </a:r>
            <a:endParaRPr sz="5736" dirty="0">
              <a:latin typeface="Arial" panose="020B0604020202020204" pitchFamily="34" charset="0"/>
              <a:cs typeface="Arial" panose="020B0604020202020204" pitchFamily="34" charset="0"/>
            </a:endParaRPr>
          </a:p>
          <a:p>
            <a:pPr marL="0" lvl="0" indent="0" algn="just" rtl="0">
              <a:lnSpc>
                <a:spcPct val="150000"/>
              </a:lnSpc>
              <a:spcBef>
                <a:spcPts val="1200"/>
              </a:spcBef>
              <a:spcAft>
                <a:spcPts val="0"/>
              </a:spcAft>
              <a:buClr>
                <a:schemeClr val="dk1"/>
              </a:buClr>
              <a:buSzPct val="61111"/>
              <a:buFont typeface="Arial"/>
              <a:buNone/>
            </a:pPr>
            <a:endParaRPr dirty="0"/>
          </a:p>
          <a:p>
            <a:pPr marL="0" lvl="0" indent="0" algn="just" rtl="0">
              <a:lnSpc>
                <a:spcPct val="150000"/>
              </a:lnSpc>
              <a:spcBef>
                <a:spcPts val="1200"/>
              </a:spcBef>
              <a:spcAft>
                <a:spcPts val="1200"/>
              </a:spcAft>
              <a:buNone/>
            </a:pPr>
            <a:endParaRPr dirty="0"/>
          </a:p>
        </p:txBody>
      </p:sp>
      <p:pic>
        <p:nvPicPr>
          <p:cNvPr id="87" name="Google Shape;87;p17"/>
          <p:cNvPicPr preferRelativeResize="0"/>
          <p:nvPr/>
        </p:nvPicPr>
        <p:blipFill rotWithShape="1">
          <a:blip r:embed="rId3">
            <a:alphaModFix/>
          </a:blip>
          <a:srcRect b="9428"/>
          <a:stretch/>
        </p:blipFill>
        <p:spPr>
          <a:xfrm>
            <a:off x="5519075" y="1676675"/>
            <a:ext cx="3483250" cy="24330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outline</a:t>
            </a:r>
            <a:endParaRPr dirty="0">
              <a:latin typeface="+mn-lt"/>
            </a:endParaRPr>
          </a:p>
        </p:txBody>
      </p:sp>
      <p:sp>
        <p:nvSpPr>
          <p:cNvPr id="93" name="Google Shape;93;p18"/>
          <p:cNvSpPr txBox="1">
            <a:spLocks noGrp="1"/>
          </p:cNvSpPr>
          <p:nvPr>
            <p:ph type="body" idx="1"/>
          </p:nvPr>
        </p:nvSpPr>
        <p:spPr>
          <a:xfrm>
            <a:off x="3846300" y="1379625"/>
            <a:ext cx="4986000" cy="2875500"/>
          </a:xfrm>
          <a:prstGeom prst="rect">
            <a:avLst/>
          </a:prstGeom>
        </p:spPr>
        <p:txBody>
          <a:bodyPr spcFirstLastPara="1" wrap="square" lIns="91425" tIns="91425" rIns="91425" bIns="91425" anchor="t" anchorCtr="0">
            <a:normAutofit fontScale="92500" lnSpcReduction="10000"/>
          </a:bodyPr>
          <a:lstStyle/>
          <a:p>
            <a:pPr marL="457200" lvl="0" indent="-342900" algn="just" rtl="0">
              <a:lnSpc>
                <a:spcPct val="150000"/>
              </a:lnSpc>
              <a:spcBef>
                <a:spcPts val="1000"/>
              </a:spcBef>
              <a:spcAft>
                <a:spcPts val="0"/>
              </a:spcAft>
              <a:buSzPts val="1800"/>
              <a:buChar char="●"/>
            </a:pPr>
            <a:r>
              <a:rPr lang="en" dirty="0">
                <a:latin typeface="+mn-lt"/>
              </a:rPr>
              <a:t>The particular project proposal pitch is to deliver the idea of launching a new product called Minus Sugar which will be a sugar-free cold drink. </a:t>
            </a:r>
            <a:endParaRPr dirty="0">
              <a:latin typeface="+mn-lt"/>
            </a:endParaRPr>
          </a:p>
          <a:p>
            <a:pPr marL="457200" lvl="0" indent="-342900" algn="just" rtl="0">
              <a:lnSpc>
                <a:spcPct val="150000"/>
              </a:lnSpc>
              <a:spcBef>
                <a:spcPts val="1200"/>
              </a:spcBef>
              <a:spcAft>
                <a:spcPts val="1200"/>
              </a:spcAft>
              <a:buSzPts val="1800"/>
              <a:buChar char="●"/>
            </a:pPr>
            <a:r>
              <a:rPr lang="en" dirty="0">
                <a:latin typeface="+mn-lt"/>
              </a:rPr>
              <a:t>However, this sugar-free cold drink is not an unheard product in the market</a:t>
            </a:r>
            <a:endParaRPr dirty="0">
              <a:latin typeface="+mn-lt"/>
            </a:endParaRPr>
          </a:p>
        </p:txBody>
      </p:sp>
      <p:pic>
        <p:nvPicPr>
          <p:cNvPr id="94" name="Google Shape;94;p18"/>
          <p:cNvPicPr preferRelativeResize="0"/>
          <p:nvPr/>
        </p:nvPicPr>
        <p:blipFill>
          <a:blip r:embed="rId3">
            <a:alphaModFix/>
          </a:blip>
          <a:stretch>
            <a:fillRect/>
          </a:stretch>
        </p:blipFill>
        <p:spPr>
          <a:xfrm>
            <a:off x="89375" y="1379625"/>
            <a:ext cx="3826175" cy="30126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00" name="Google Shape;100;p19"/>
          <p:cNvSpPr txBox="1">
            <a:spLocks noGrp="1"/>
          </p:cNvSpPr>
          <p:nvPr>
            <p:ph type="body" idx="1"/>
          </p:nvPr>
        </p:nvSpPr>
        <p:spPr>
          <a:xfrm>
            <a:off x="311700" y="1398250"/>
            <a:ext cx="4807500" cy="3170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dirty="0">
                <a:latin typeface="Arial" panose="020B0604020202020204" pitchFamily="34" charset="0"/>
                <a:cs typeface="Arial" panose="020B0604020202020204" pitchFamily="34" charset="0"/>
              </a:rPr>
              <a:t>This is because there are already beverage brands which produce sugar-free cold drinks. </a:t>
            </a:r>
            <a:endParaRPr dirty="0">
              <a:latin typeface="Arial" panose="020B0604020202020204" pitchFamily="34" charset="0"/>
              <a:cs typeface="Arial" panose="020B0604020202020204" pitchFamily="34" charset="0"/>
            </a:endParaRPr>
          </a:p>
          <a:p>
            <a:pPr marL="457200" lvl="0" indent="-342900" algn="just" rtl="0">
              <a:lnSpc>
                <a:spcPct val="150000"/>
              </a:lnSpc>
              <a:spcBef>
                <a:spcPts val="1200"/>
              </a:spcBef>
              <a:spcAft>
                <a:spcPts val="1200"/>
              </a:spcAft>
              <a:buSzPts val="1800"/>
              <a:buChar char="●"/>
            </a:pPr>
            <a:r>
              <a:rPr lang="en" dirty="0">
                <a:latin typeface="Arial" panose="020B0604020202020204" pitchFamily="34" charset="0"/>
                <a:cs typeface="Arial" panose="020B0604020202020204" pitchFamily="34" charset="0"/>
              </a:rPr>
              <a:t>The main highlight of this new product of sugar-free cold drink is its ingredients to produce it.</a:t>
            </a:r>
            <a:endParaRPr dirty="0">
              <a:latin typeface="Arial" panose="020B0604020202020204" pitchFamily="34" charset="0"/>
              <a:cs typeface="Arial" panose="020B0604020202020204" pitchFamily="34" charset="0"/>
            </a:endParaRPr>
          </a:p>
        </p:txBody>
      </p:sp>
      <p:pic>
        <p:nvPicPr>
          <p:cNvPr id="101" name="Google Shape;101;p19"/>
          <p:cNvPicPr preferRelativeResize="0"/>
          <p:nvPr/>
        </p:nvPicPr>
        <p:blipFill>
          <a:blip r:embed="rId3">
            <a:alphaModFix/>
          </a:blip>
          <a:stretch>
            <a:fillRect/>
          </a:stretch>
        </p:blipFill>
        <p:spPr>
          <a:xfrm>
            <a:off x="5397650" y="983700"/>
            <a:ext cx="3502600" cy="3502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07" name="Google Shape;107;p20"/>
          <p:cNvSpPr txBox="1">
            <a:spLocks noGrp="1"/>
          </p:cNvSpPr>
          <p:nvPr>
            <p:ph type="body" idx="1"/>
          </p:nvPr>
        </p:nvSpPr>
        <p:spPr>
          <a:xfrm>
            <a:off x="4420700" y="1058225"/>
            <a:ext cx="4411500" cy="3510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dirty="0">
                <a:latin typeface="Arial" panose="020B0604020202020204" pitchFamily="34" charset="0"/>
                <a:cs typeface="Arial" panose="020B0604020202020204" pitchFamily="34" charset="0"/>
              </a:rPr>
              <a:t>The Minus Sugar will include the stevia leaves as a substitute for sugar in the cold drink. </a:t>
            </a:r>
            <a:endParaRPr dirty="0">
              <a:latin typeface="Arial" panose="020B0604020202020204" pitchFamily="34" charset="0"/>
              <a:cs typeface="Arial" panose="020B0604020202020204" pitchFamily="34" charset="0"/>
            </a:endParaRPr>
          </a:p>
          <a:p>
            <a:pPr marL="457200" lvl="0" indent="-342900" algn="just" rtl="0">
              <a:lnSpc>
                <a:spcPct val="150000"/>
              </a:lnSpc>
              <a:spcBef>
                <a:spcPts val="1200"/>
              </a:spcBef>
              <a:spcAft>
                <a:spcPts val="1200"/>
              </a:spcAft>
              <a:buSzPts val="1800"/>
              <a:buChar char="●"/>
            </a:pPr>
            <a:r>
              <a:rPr lang="en" dirty="0">
                <a:latin typeface="Arial" panose="020B0604020202020204" pitchFamily="34" charset="0"/>
                <a:cs typeface="Arial" panose="020B0604020202020204" pitchFamily="34" charset="0"/>
              </a:rPr>
              <a:t>It is the reason this new cold drink Minus Sugar will be different from other sugar-free cold drinks. </a:t>
            </a:r>
            <a:endParaRPr dirty="0">
              <a:latin typeface="Arial" panose="020B0604020202020204" pitchFamily="34" charset="0"/>
              <a:cs typeface="Arial" panose="020B0604020202020204" pitchFamily="34" charset="0"/>
            </a:endParaRPr>
          </a:p>
        </p:txBody>
      </p:sp>
      <p:pic>
        <p:nvPicPr>
          <p:cNvPr id="108" name="Google Shape;108;p20"/>
          <p:cNvPicPr preferRelativeResize="0"/>
          <p:nvPr/>
        </p:nvPicPr>
        <p:blipFill>
          <a:blip r:embed="rId3">
            <a:alphaModFix/>
          </a:blip>
          <a:stretch>
            <a:fillRect/>
          </a:stretch>
        </p:blipFill>
        <p:spPr>
          <a:xfrm>
            <a:off x="152400" y="1210625"/>
            <a:ext cx="4268300" cy="3113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14" name="Google Shape;114;p21"/>
          <p:cNvSpPr txBox="1">
            <a:spLocks noGrp="1"/>
          </p:cNvSpPr>
          <p:nvPr>
            <p:ph type="body" idx="1"/>
          </p:nvPr>
        </p:nvSpPr>
        <p:spPr>
          <a:xfrm>
            <a:off x="311700" y="1227125"/>
            <a:ext cx="4923300" cy="3341700"/>
          </a:xfrm>
          <a:prstGeom prst="rect">
            <a:avLst/>
          </a:prstGeom>
        </p:spPr>
        <p:txBody>
          <a:bodyPr spcFirstLastPara="1" wrap="square" lIns="91425" tIns="91425" rIns="91425" bIns="91425" anchor="t" anchorCtr="0">
            <a:normAutofit fontScale="92500"/>
          </a:bodyPr>
          <a:lstStyle/>
          <a:p>
            <a:pPr marL="457200" lvl="0" indent="-342900" algn="just" rtl="0">
              <a:lnSpc>
                <a:spcPct val="150000"/>
              </a:lnSpc>
              <a:spcBef>
                <a:spcPts val="1000"/>
              </a:spcBef>
              <a:spcAft>
                <a:spcPts val="0"/>
              </a:spcAft>
              <a:buSzPts val="1800"/>
              <a:buChar char="●"/>
            </a:pPr>
            <a:r>
              <a:rPr lang="en" dirty="0">
                <a:latin typeface="Arial" panose="020B0604020202020204" pitchFamily="34" charset="0"/>
                <a:cs typeface="Arial" panose="020B0604020202020204" pitchFamily="34" charset="0"/>
              </a:rPr>
              <a:t>It is mainly because other brands producing sugar-free cold drinks include chemical sweeteners in them which is not healthy towards human bodies.</a:t>
            </a:r>
            <a:endParaRPr dirty="0">
              <a:latin typeface="Arial" panose="020B0604020202020204" pitchFamily="34" charset="0"/>
              <a:cs typeface="Arial" panose="020B0604020202020204" pitchFamily="34" charset="0"/>
            </a:endParaRPr>
          </a:p>
          <a:p>
            <a:pPr marL="457200" lvl="0" indent="-342900" algn="just" rtl="0">
              <a:lnSpc>
                <a:spcPct val="150000"/>
              </a:lnSpc>
              <a:spcBef>
                <a:spcPts val="0"/>
              </a:spcBef>
              <a:spcAft>
                <a:spcPts val="0"/>
              </a:spcAft>
              <a:buSzPts val="1800"/>
              <a:buChar char="●"/>
            </a:pPr>
            <a:r>
              <a:rPr lang="en" dirty="0">
                <a:latin typeface="Arial" panose="020B0604020202020204" pitchFamily="34" charset="0"/>
                <a:cs typeface="Arial" panose="020B0604020202020204" pitchFamily="34" charset="0"/>
              </a:rPr>
              <a:t>One of the chemical sweeteners is Aspartame which is harmful to health and recognised as a toxic element (Who, 2023). </a:t>
            </a:r>
            <a:endParaRPr dirty="0">
              <a:latin typeface="Arial" panose="020B0604020202020204" pitchFamily="34" charset="0"/>
              <a:cs typeface="Arial" panose="020B0604020202020204" pitchFamily="34" charset="0"/>
            </a:endParaRPr>
          </a:p>
        </p:txBody>
      </p:sp>
      <p:pic>
        <p:nvPicPr>
          <p:cNvPr id="115" name="Google Shape;115;p21"/>
          <p:cNvPicPr preferRelativeResize="0"/>
          <p:nvPr/>
        </p:nvPicPr>
        <p:blipFill>
          <a:blip r:embed="rId3">
            <a:alphaModFix/>
          </a:blip>
          <a:stretch>
            <a:fillRect/>
          </a:stretch>
        </p:blipFill>
        <p:spPr>
          <a:xfrm>
            <a:off x="5387400" y="1210625"/>
            <a:ext cx="3444900" cy="30630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445025"/>
            <a:ext cx="5103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21" name="Google Shape;121;p22"/>
          <p:cNvSpPr txBox="1">
            <a:spLocks noGrp="1"/>
          </p:cNvSpPr>
          <p:nvPr>
            <p:ph type="body" idx="1"/>
          </p:nvPr>
        </p:nvSpPr>
        <p:spPr>
          <a:xfrm>
            <a:off x="4572000" y="907675"/>
            <a:ext cx="4260300" cy="3661200"/>
          </a:xfrm>
          <a:prstGeom prst="rect">
            <a:avLst/>
          </a:prstGeom>
        </p:spPr>
        <p:txBody>
          <a:bodyPr spcFirstLastPara="1" wrap="square" lIns="91425" tIns="91425" rIns="91425" bIns="91425" anchor="t" anchorCtr="0">
            <a:normAutofit fontScale="92500" lnSpcReduction="20000"/>
          </a:bodyPr>
          <a:lstStyle/>
          <a:p>
            <a:pPr marL="457200" lvl="0" indent="-334327" algn="just" rtl="0">
              <a:lnSpc>
                <a:spcPct val="150000"/>
              </a:lnSpc>
              <a:spcBef>
                <a:spcPts val="0"/>
              </a:spcBef>
              <a:spcAft>
                <a:spcPts val="0"/>
              </a:spcAft>
              <a:buSzPct val="100000"/>
              <a:buChar char="●"/>
            </a:pPr>
            <a:r>
              <a:rPr lang="en" dirty="0">
                <a:latin typeface="+mn-lt"/>
              </a:rPr>
              <a:t>It causes health issues like cancer, tumours, toxic liver diseases and others. </a:t>
            </a:r>
            <a:endParaRPr dirty="0">
              <a:latin typeface="+mn-lt"/>
            </a:endParaRPr>
          </a:p>
          <a:p>
            <a:pPr marL="457200" lvl="0" indent="-334327" algn="just" rtl="0">
              <a:lnSpc>
                <a:spcPct val="150000"/>
              </a:lnSpc>
              <a:spcBef>
                <a:spcPts val="0"/>
              </a:spcBef>
              <a:spcAft>
                <a:spcPts val="0"/>
              </a:spcAft>
              <a:buSzPct val="100000"/>
              <a:buChar char="●"/>
            </a:pPr>
            <a:r>
              <a:rPr lang="en" dirty="0">
                <a:latin typeface="+mn-lt"/>
              </a:rPr>
              <a:t>In alignment with Minus Sugar to remove these kinds of health issues it will use stevia leaves as an alternative to sugar. </a:t>
            </a:r>
            <a:endParaRPr dirty="0">
              <a:latin typeface="+mn-lt"/>
            </a:endParaRPr>
          </a:p>
          <a:p>
            <a:pPr marL="457200" lvl="0" indent="-334327" algn="just" rtl="0">
              <a:lnSpc>
                <a:spcPct val="150000"/>
              </a:lnSpc>
              <a:spcBef>
                <a:spcPts val="0"/>
              </a:spcBef>
              <a:spcAft>
                <a:spcPts val="0"/>
              </a:spcAft>
              <a:buSzPct val="100000"/>
              <a:buChar char="●"/>
            </a:pPr>
            <a:r>
              <a:rPr lang="en" dirty="0">
                <a:latin typeface="+mn-lt"/>
              </a:rPr>
              <a:t>Similarly, provides safe healthy beverages in the market which can be consumed by everyone. </a:t>
            </a:r>
            <a:endParaRPr dirty="0">
              <a:latin typeface="+mn-lt"/>
            </a:endParaRPr>
          </a:p>
        </p:txBody>
      </p:sp>
      <p:pic>
        <p:nvPicPr>
          <p:cNvPr id="122" name="Google Shape;122;p22"/>
          <p:cNvPicPr preferRelativeResize="0"/>
          <p:nvPr/>
        </p:nvPicPr>
        <p:blipFill>
          <a:blip r:embed="rId3">
            <a:alphaModFix/>
          </a:blip>
          <a:stretch>
            <a:fillRect/>
          </a:stretch>
        </p:blipFill>
        <p:spPr>
          <a:xfrm>
            <a:off x="152400" y="1210625"/>
            <a:ext cx="4195025" cy="32269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28" name="Google Shape;128;p23"/>
          <p:cNvSpPr txBox="1">
            <a:spLocks noGrp="1"/>
          </p:cNvSpPr>
          <p:nvPr>
            <p:ph type="body" idx="1"/>
          </p:nvPr>
        </p:nvSpPr>
        <p:spPr>
          <a:xfrm>
            <a:off x="311700" y="1171600"/>
            <a:ext cx="5411700" cy="3397200"/>
          </a:xfrm>
          <a:prstGeom prst="rect">
            <a:avLst/>
          </a:prstGeom>
        </p:spPr>
        <p:txBody>
          <a:bodyPr spcFirstLastPara="1" wrap="square" lIns="91425" tIns="91425" rIns="91425" bIns="91425" anchor="t" anchorCtr="0">
            <a:normAutofit fontScale="85000" lnSpcReduction="10000"/>
          </a:bodyPr>
          <a:lstStyle/>
          <a:p>
            <a:pPr marL="457200" lvl="0" indent="-334327" algn="just" rtl="0">
              <a:lnSpc>
                <a:spcPct val="150000"/>
              </a:lnSpc>
              <a:spcBef>
                <a:spcPts val="0"/>
              </a:spcBef>
              <a:spcAft>
                <a:spcPts val="0"/>
              </a:spcAft>
              <a:buSzPct val="100000"/>
              <a:buChar char="●"/>
            </a:pPr>
            <a:r>
              <a:rPr lang="en" dirty="0">
                <a:latin typeface="Arial" panose="020B0604020202020204" pitchFamily="34" charset="0"/>
                <a:cs typeface="Arial" panose="020B0604020202020204" pitchFamily="34" charset="0"/>
              </a:rPr>
              <a:t>Food and Drug Administration also recognised the use of stevia leaves as sweetener-safe (Fda, 2023). </a:t>
            </a:r>
            <a:endParaRPr dirty="0">
              <a:latin typeface="Arial" panose="020B0604020202020204" pitchFamily="34" charset="0"/>
              <a:cs typeface="Arial" panose="020B0604020202020204" pitchFamily="34" charset="0"/>
            </a:endParaRPr>
          </a:p>
          <a:p>
            <a:pPr marL="457200" lvl="0" indent="-334327" algn="just" rtl="0">
              <a:lnSpc>
                <a:spcPct val="150000"/>
              </a:lnSpc>
              <a:spcBef>
                <a:spcPts val="0"/>
              </a:spcBef>
              <a:spcAft>
                <a:spcPts val="0"/>
              </a:spcAft>
              <a:buSzPct val="100000"/>
              <a:buChar char="●"/>
            </a:pPr>
            <a:r>
              <a:rPr lang="en" dirty="0">
                <a:latin typeface="Arial" panose="020B0604020202020204" pitchFamily="34" charset="0"/>
                <a:cs typeface="Arial" panose="020B0604020202020204" pitchFamily="34" charset="0"/>
              </a:rPr>
              <a:t>Hence, the new product Minus Sugar is considered healthy and safe based on the certified ingredients used in its production.</a:t>
            </a:r>
            <a:endParaRPr dirty="0">
              <a:latin typeface="Arial" panose="020B0604020202020204" pitchFamily="34" charset="0"/>
              <a:cs typeface="Arial" panose="020B0604020202020204" pitchFamily="34" charset="0"/>
            </a:endParaRPr>
          </a:p>
          <a:p>
            <a:pPr marL="457200" lvl="0" indent="-334327" algn="just" rtl="0">
              <a:lnSpc>
                <a:spcPct val="150000"/>
              </a:lnSpc>
              <a:spcBef>
                <a:spcPts val="0"/>
              </a:spcBef>
              <a:spcAft>
                <a:spcPts val="0"/>
              </a:spcAft>
              <a:buSzPct val="100000"/>
              <a:buChar char="●"/>
            </a:pPr>
            <a:r>
              <a:rPr lang="en" dirty="0">
                <a:latin typeface="Arial" panose="020B0604020202020204" pitchFamily="34" charset="0"/>
                <a:cs typeface="Arial" panose="020B0604020202020204" pitchFamily="34" charset="0"/>
              </a:rPr>
              <a:t>Moreover, the idea of launching a new product of sugar-free cold drinks is to provide the fulfilment of healthy beverages in the market and generate a positive economic outcome from it.</a:t>
            </a:r>
            <a:endParaRPr dirty="0">
              <a:latin typeface="Arial" panose="020B0604020202020204" pitchFamily="34" charset="0"/>
              <a:cs typeface="Arial" panose="020B0604020202020204" pitchFamily="34" charset="0"/>
            </a:endParaRPr>
          </a:p>
        </p:txBody>
      </p:sp>
      <p:pic>
        <p:nvPicPr>
          <p:cNvPr id="129" name="Google Shape;129;p23"/>
          <p:cNvPicPr preferRelativeResize="0"/>
          <p:nvPr/>
        </p:nvPicPr>
        <p:blipFill>
          <a:blip r:embed="rId3">
            <a:alphaModFix/>
          </a:blip>
          <a:stretch>
            <a:fillRect/>
          </a:stretch>
        </p:blipFill>
        <p:spPr>
          <a:xfrm>
            <a:off x="6090100" y="857250"/>
            <a:ext cx="2956500" cy="37745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xfrm>
            <a:off x="400594" y="445025"/>
            <a:ext cx="8431706"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35" name="Google Shape;135;p24"/>
          <p:cNvSpPr txBox="1">
            <a:spLocks noGrp="1"/>
          </p:cNvSpPr>
          <p:nvPr>
            <p:ph type="body" idx="1"/>
          </p:nvPr>
        </p:nvSpPr>
        <p:spPr>
          <a:xfrm>
            <a:off x="4572000" y="840000"/>
            <a:ext cx="4426200" cy="4107900"/>
          </a:xfrm>
          <a:prstGeom prst="rect">
            <a:avLst/>
          </a:prstGeom>
        </p:spPr>
        <p:txBody>
          <a:bodyPr spcFirstLastPara="1" wrap="square" lIns="91425" tIns="91425" rIns="91425" bIns="91425" anchor="t" anchorCtr="0">
            <a:normAutofit fontScale="85000" lnSpcReduction="20000"/>
          </a:bodyPr>
          <a:lstStyle/>
          <a:p>
            <a:pPr marL="457200" lvl="0" indent="-325755" algn="just" rtl="0">
              <a:lnSpc>
                <a:spcPct val="150000"/>
              </a:lnSpc>
              <a:spcBef>
                <a:spcPts val="0"/>
              </a:spcBef>
              <a:spcAft>
                <a:spcPts val="0"/>
              </a:spcAft>
              <a:buSzPct val="100000"/>
              <a:buChar char="●"/>
            </a:pPr>
            <a:r>
              <a:rPr lang="en" dirty="0">
                <a:latin typeface="+mn-lt"/>
              </a:rPr>
              <a:t>All the other cold drinks contain additive sweeteners and higher consumption of those cold drinks is significantly harmful towards health. </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Hence, this new product Minus Sugar will provide customers with the taste of normal cold drinks not damaging their health as well.</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Equally, this new product Minus Sugar will also not contain any calories and consumption of this cold drink will be particularly safe and not damage the health of individuals.</a:t>
            </a:r>
            <a:endParaRPr dirty="0">
              <a:latin typeface="+mn-lt"/>
            </a:endParaRPr>
          </a:p>
        </p:txBody>
      </p:sp>
      <p:pic>
        <p:nvPicPr>
          <p:cNvPr id="136" name="Google Shape;136;p24"/>
          <p:cNvPicPr preferRelativeResize="0"/>
          <p:nvPr/>
        </p:nvPicPr>
        <p:blipFill>
          <a:blip r:embed="rId3">
            <a:alphaModFix/>
          </a:blip>
          <a:stretch>
            <a:fillRect/>
          </a:stretch>
        </p:blipFill>
        <p:spPr>
          <a:xfrm>
            <a:off x="152400" y="1210625"/>
            <a:ext cx="4209500" cy="3025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42" name="Google Shape;142;p25"/>
          <p:cNvSpPr txBox="1">
            <a:spLocks noGrp="1"/>
          </p:cNvSpPr>
          <p:nvPr>
            <p:ph type="body" idx="1"/>
          </p:nvPr>
        </p:nvSpPr>
        <p:spPr>
          <a:xfrm>
            <a:off x="3759725" y="652725"/>
            <a:ext cx="5072700" cy="3915900"/>
          </a:xfrm>
          <a:prstGeom prst="rect">
            <a:avLst/>
          </a:prstGeom>
        </p:spPr>
        <p:txBody>
          <a:bodyPr spcFirstLastPara="1" wrap="square" lIns="91425" tIns="91425" rIns="91425" bIns="91425" anchor="t" anchorCtr="0">
            <a:normAutofit fontScale="85000" lnSpcReduction="10000"/>
          </a:bodyPr>
          <a:lstStyle/>
          <a:p>
            <a:pPr marL="457200" lvl="0" indent="-334327" algn="just" rtl="0">
              <a:lnSpc>
                <a:spcPct val="150000"/>
              </a:lnSpc>
              <a:spcBef>
                <a:spcPts val="1000"/>
              </a:spcBef>
              <a:spcAft>
                <a:spcPts val="0"/>
              </a:spcAft>
              <a:buSzPct val="100000"/>
              <a:buChar char="●"/>
            </a:pPr>
            <a:r>
              <a:rPr lang="en" dirty="0">
                <a:latin typeface="+mn-lt"/>
              </a:rPr>
              <a:t>In support of Ridder (2023), nearly 67% market share in the cold drink market is held by low and no-calorie cold drinks. </a:t>
            </a:r>
            <a:endParaRPr dirty="0">
              <a:latin typeface="+mn-lt"/>
            </a:endParaRPr>
          </a:p>
          <a:p>
            <a:pPr marL="457200" lvl="0" indent="-334327" algn="just" rtl="0">
              <a:lnSpc>
                <a:spcPct val="150000"/>
              </a:lnSpc>
              <a:spcBef>
                <a:spcPts val="1200"/>
              </a:spcBef>
              <a:spcAft>
                <a:spcPts val="0"/>
              </a:spcAft>
              <a:buSzPct val="100000"/>
              <a:buChar char="●"/>
            </a:pPr>
            <a:r>
              <a:rPr lang="en" dirty="0">
                <a:latin typeface="+mn-lt"/>
              </a:rPr>
              <a:t>Hence, it can be stated that the idea of launching a sugar-free and no-calorie cold drink will be beneficial to capture a huge market. </a:t>
            </a:r>
            <a:endParaRPr dirty="0">
              <a:latin typeface="+mn-lt"/>
            </a:endParaRPr>
          </a:p>
          <a:p>
            <a:pPr marL="457200" lvl="0" indent="-334327" algn="just" rtl="0">
              <a:lnSpc>
                <a:spcPct val="150000"/>
              </a:lnSpc>
              <a:spcBef>
                <a:spcPts val="1200"/>
              </a:spcBef>
              <a:spcAft>
                <a:spcPts val="1200"/>
              </a:spcAft>
              <a:buSzPct val="100000"/>
              <a:buChar char="●"/>
            </a:pPr>
            <a:r>
              <a:rPr lang="en" dirty="0">
                <a:latin typeface="+mn-lt"/>
              </a:rPr>
              <a:t>Furthermore, it is recognised that revenue from the cold drink market amounts to £703.30 billion in 2023 and it is expected to grow by 1.99% (Statista, 2023). </a:t>
            </a:r>
            <a:endParaRPr dirty="0">
              <a:latin typeface="+mn-lt"/>
            </a:endParaRPr>
          </a:p>
        </p:txBody>
      </p:sp>
      <p:pic>
        <p:nvPicPr>
          <p:cNvPr id="143" name="Google Shape;143;p25"/>
          <p:cNvPicPr preferRelativeResize="0"/>
          <p:nvPr/>
        </p:nvPicPr>
        <p:blipFill>
          <a:blip r:embed="rId3">
            <a:alphaModFix/>
          </a:blip>
          <a:stretch>
            <a:fillRect/>
          </a:stretch>
        </p:blipFill>
        <p:spPr>
          <a:xfrm>
            <a:off x="65275" y="1058225"/>
            <a:ext cx="3694450" cy="31061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49" name="Google Shape;149;p26"/>
          <p:cNvSpPr txBox="1">
            <a:spLocks noGrp="1"/>
          </p:cNvSpPr>
          <p:nvPr>
            <p:ph type="body" idx="1"/>
          </p:nvPr>
        </p:nvSpPr>
        <p:spPr>
          <a:xfrm>
            <a:off x="311700" y="1058225"/>
            <a:ext cx="4434900" cy="3913500"/>
          </a:xfrm>
          <a:prstGeom prst="rect">
            <a:avLst/>
          </a:prstGeom>
        </p:spPr>
        <p:txBody>
          <a:bodyPr spcFirstLastPara="1" wrap="square" lIns="91425" tIns="91425" rIns="91425" bIns="91425" anchor="t" anchorCtr="0">
            <a:normAutofit fontScale="85000" lnSpcReduction="20000"/>
          </a:bodyPr>
          <a:lstStyle/>
          <a:p>
            <a:pPr marL="457200" lvl="0" indent="-317182" algn="just" rtl="0">
              <a:lnSpc>
                <a:spcPct val="150000"/>
              </a:lnSpc>
              <a:spcBef>
                <a:spcPts val="1000"/>
              </a:spcBef>
              <a:spcAft>
                <a:spcPts val="0"/>
              </a:spcAft>
              <a:buSzPct val="100000"/>
              <a:buChar char="●"/>
            </a:pPr>
            <a:r>
              <a:rPr lang="en" dirty="0">
                <a:latin typeface="+mn-lt"/>
              </a:rPr>
              <a:t>Hence, the large market size and revenue generation provide a positive opportunity to interpret a new cold drink product with a different approach by concentrating on making it safe for consumption. </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In terms of Fleck, (2023), the world's largest cold drinks markets have the UK in 3rd position with a projected sale of $37 billion. </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Therefore, with the growing demand for no-sugar and no-calorie cold drinks and rising revenue generation from the cold drink market.</a:t>
            </a:r>
            <a:endParaRPr dirty="0">
              <a:latin typeface="+mn-lt"/>
            </a:endParaRPr>
          </a:p>
        </p:txBody>
      </p:sp>
      <p:pic>
        <p:nvPicPr>
          <p:cNvPr id="150" name="Google Shape;150;p26"/>
          <p:cNvPicPr preferRelativeResize="0"/>
          <p:nvPr/>
        </p:nvPicPr>
        <p:blipFill>
          <a:blip r:embed="rId3">
            <a:alphaModFix/>
          </a:blip>
          <a:stretch>
            <a:fillRect/>
          </a:stretch>
        </p:blipFill>
        <p:spPr>
          <a:xfrm>
            <a:off x="4990375" y="1336150"/>
            <a:ext cx="4092601" cy="30217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7"/>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en" dirty="0">
                <a:latin typeface="+mn-lt"/>
              </a:rPr>
              <a:t>Contd.</a:t>
            </a:r>
            <a:endParaRPr dirty="0">
              <a:latin typeface="+mn-lt"/>
            </a:endParaRPr>
          </a:p>
          <a:p>
            <a:pPr marL="0" lvl="0" indent="0" algn="l" rtl="0">
              <a:spcBef>
                <a:spcPts val="0"/>
              </a:spcBef>
              <a:spcAft>
                <a:spcPts val="0"/>
              </a:spcAft>
              <a:buNone/>
            </a:pPr>
            <a:endParaRPr dirty="0"/>
          </a:p>
        </p:txBody>
      </p:sp>
      <p:sp>
        <p:nvSpPr>
          <p:cNvPr id="156" name="Google Shape;156;p27"/>
          <p:cNvSpPr txBox="1">
            <a:spLocks noGrp="1"/>
          </p:cNvSpPr>
          <p:nvPr>
            <p:ph type="body" idx="1"/>
          </p:nvPr>
        </p:nvSpPr>
        <p:spPr>
          <a:xfrm>
            <a:off x="311700" y="1171600"/>
            <a:ext cx="6135000" cy="3397200"/>
          </a:xfrm>
          <a:prstGeom prst="rect">
            <a:avLst/>
          </a:prstGeom>
        </p:spPr>
        <p:txBody>
          <a:bodyPr spcFirstLastPara="1" wrap="square" lIns="91425" tIns="91425" rIns="91425" bIns="91425" anchor="t" anchorCtr="0">
            <a:normAutofit fontScale="92500" lnSpcReduction="20000"/>
          </a:bodyPr>
          <a:lstStyle/>
          <a:p>
            <a:pPr marL="457200" lvl="0" indent="-342900" algn="just" rtl="0">
              <a:lnSpc>
                <a:spcPct val="150000"/>
              </a:lnSpc>
              <a:spcBef>
                <a:spcPts val="0"/>
              </a:spcBef>
              <a:spcAft>
                <a:spcPts val="0"/>
              </a:spcAft>
              <a:buSzPts val="1800"/>
              <a:buChar char="●"/>
            </a:pPr>
            <a:r>
              <a:rPr lang="en" dirty="0">
                <a:latin typeface="+mn-lt"/>
              </a:rPr>
              <a:t>It is a golden opportunity that this idea of launching a new sugar-free cold with no health concerns can achieve success in the market and obtain the possibility of dominating or getting a competitive advantage in the market as well.</a:t>
            </a:r>
            <a:endParaRPr dirty="0">
              <a:latin typeface="+mn-lt"/>
            </a:endParaRPr>
          </a:p>
          <a:p>
            <a:pPr marL="457200" lvl="0" indent="-342900" algn="just" rtl="0">
              <a:lnSpc>
                <a:spcPct val="150000"/>
              </a:lnSpc>
              <a:spcBef>
                <a:spcPts val="0"/>
              </a:spcBef>
              <a:spcAft>
                <a:spcPts val="0"/>
              </a:spcAft>
              <a:buSzPts val="1800"/>
              <a:buChar char="●"/>
            </a:pPr>
            <a:r>
              <a:rPr lang="en" dirty="0">
                <a:latin typeface="+mn-lt"/>
              </a:rPr>
              <a:t>Furthermore, it will be a significant help that the market research that has been done towards making the project plan more distinctively with specific points and justifications.</a:t>
            </a:r>
            <a:endParaRPr dirty="0">
              <a:latin typeface="+mn-lt"/>
            </a:endParaRPr>
          </a:p>
        </p:txBody>
      </p:sp>
      <p:pic>
        <p:nvPicPr>
          <p:cNvPr id="157" name="Google Shape;157;p27"/>
          <p:cNvPicPr preferRelativeResize="0"/>
          <p:nvPr/>
        </p:nvPicPr>
        <p:blipFill>
          <a:blip r:embed="rId3">
            <a:alphaModFix/>
          </a:blip>
          <a:stretch>
            <a:fillRect/>
          </a:stretch>
        </p:blipFill>
        <p:spPr>
          <a:xfrm>
            <a:off x="6599100" y="952075"/>
            <a:ext cx="2392500" cy="33972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8"/>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Project Scope</a:t>
            </a:r>
            <a:endParaRPr dirty="0">
              <a:latin typeface="+mn-lt"/>
            </a:endParaRPr>
          </a:p>
        </p:txBody>
      </p:sp>
      <p:sp>
        <p:nvSpPr>
          <p:cNvPr id="163" name="Google Shape;163;p28"/>
          <p:cNvSpPr txBox="1">
            <a:spLocks noGrp="1"/>
          </p:cNvSpPr>
          <p:nvPr>
            <p:ph type="body" idx="1"/>
          </p:nvPr>
        </p:nvSpPr>
        <p:spPr>
          <a:xfrm>
            <a:off x="4891475" y="445025"/>
            <a:ext cx="4101000" cy="4389300"/>
          </a:xfrm>
          <a:prstGeom prst="rect">
            <a:avLst/>
          </a:prstGeom>
        </p:spPr>
        <p:txBody>
          <a:bodyPr spcFirstLastPara="1" wrap="square" lIns="91425" tIns="91425" rIns="91425" bIns="91425" anchor="t" anchorCtr="0">
            <a:normAutofit/>
          </a:bodyPr>
          <a:lstStyle/>
          <a:p>
            <a:pPr marL="457200" lvl="0" indent="-321627" algn="just" rtl="0">
              <a:lnSpc>
                <a:spcPct val="140000"/>
              </a:lnSpc>
              <a:spcBef>
                <a:spcPts val="0"/>
              </a:spcBef>
              <a:spcAft>
                <a:spcPts val="0"/>
              </a:spcAft>
              <a:buSzPts val="1465"/>
              <a:buChar char="●"/>
            </a:pPr>
            <a:r>
              <a:rPr lang="en" sz="1465" dirty="0">
                <a:latin typeface="+mn-lt"/>
              </a:rPr>
              <a:t>Project scope is considered part of project planning which includes documenting and determining the list of particular components. </a:t>
            </a:r>
            <a:endParaRPr sz="1465" dirty="0">
              <a:latin typeface="+mn-lt"/>
            </a:endParaRPr>
          </a:p>
          <a:p>
            <a:pPr marL="457200" lvl="0" indent="-321627" algn="just" rtl="0">
              <a:lnSpc>
                <a:spcPct val="140000"/>
              </a:lnSpc>
              <a:spcBef>
                <a:spcPts val="0"/>
              </a:spcBef>
              <a:spcAft>
                <a:spcPts val="0"/>
              </a:spcAft>
              <a:buSzPts val="1465"/>
              <a:buChar char="●"/>
            </a:pPr>
            <a:r>
              <a:rPr lang="en" sz="1465" dirty="0">
                <a:latin typeface="+mn-lt"/>
              </a:rPr>
              <a:t>The particular components are the goal of the project, deliverables, activities, deadlines and cost (Chen and Tang, 2019). </a:t>
            </a:r>
            <a:endParaRPr sz="1465" dirty="0">
              <a:latin typeface="+mn-lt"/>
            </a:endParaRPr>
          </a:p>
          <a:p>
            <a:pPr marL="457200" lvl="0" indent="-321627" algn="just" rtl="0">
              <a:lnSpc>
                <a:spcPct val="140000"/>
              </a:lnSpc>
              <a:spcBef>
                <a:spcPts val="0"/>
              </a:spcBef>
              <a:spcAft>
                <a:spcPts val="0"/>
              </a:spcAft>
              <a:buSzPts val="1465"/>
              <a:buChar char="●"/>
            </a:pPr>
            <a:r>
              <a:rPr lang="en" sz="1465" dirty="0">
                <a:latin typeface="+mn-lt"/>
              </a:rPr>
              <a:t>The completion of all these components will be seen as the potential scope of the project. </a:t>
            </a:r>
            <a:endParaRPr sz="1465" dirty="0">
              <a:latin typeface="+mn-lt"/>
            </a:endParaRPr>
          </a:p>
        </p:txBody>
      </p:sp>
      <p:pic>
        <p:nvPicPr>
          <p:cNvPr id="164" name="Google Shape;164;p28"/>
          <p:cNvPicPr preferRelativeResize="0"/>
          <p:nvPr/>
        </p:nvPicPr>
        <p:blipFill rotWithShape="1">
          <a:blip r:embed="rId3">
            <a:alphaModFix/>
          </a:blip>
          <a:srcRect b="9461"/>
          <a:stretch/>
        </p:blipFill>
        <p:spPr>
          <a:xfrm>
            <a:off x="152400" y="1210625"/>
            <a:ext cx="4575075" cy="29698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9"/>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70" name="Google Shape;170;p29"/>
          <p:cNvSpPr txBox="1">
            <a:spLocks noGrp="1"/>
          </p:cNvSpPr>
          <p:nvPr>
            <p:ph type="body" idx="1"/>
          </p:nvPr>
        </p:nvSpPr>
        <p:spPr>
          <a:xfrm>
            <a:off x="126000" y="1171600"/>
            <a:ext cx="4926000" cy="3708300"/>
          </a:xfrm>
          <a:prstGeom prst="rect">
            <a:avLst/>
          </a:prstGeom>
        </p:spPr>
        <p:txBody>
          <a:bodyPr spcFirstLastPara="1" wrap="square" lIns="91425" tIns="91425" rIns="91425" bIns="91425" anchor="t" anchorCtr="0">
            <a:normAutofit lnSpcReduction="10000"/>
          </a:bodyPr>
          <a:lstStyle/>
          <a:p>
            <a:pPr marL="457200" lvl="0" indent="-330200" algn="just" rtl="0">
              <a:lnSpc>
                <a:spcPct val="150000"/>
              </a:lnSpc>
              <a:spcBef>
                <a:spcPts val="0"/>
              </a:spcBef>
              <a:spcAft>
                <a:spcPts val="0"/>
              </a:spcAft>
              <a:buSzPts val="1600"/>
              <a:buChar char="●"/>
            </a:pPr>
            <a:r>
              <a:rPr lang="en" sz="1600" dirty="0">
                <a:latin typeface="+mn-lt"/>
              </a:rPr>
              <a:t>Aligning all these components of this project will ensure a possible scope for the launch of a new cold drink product in the market. </a:t>
            </a:r>
            <a:endParaRPr sz="1600" dirty="0">
              <a:latin typeface="+mn-lt"/>
            </a:endParaRPr>
          </a:p>
          <a:p>
            <a:pPr marL="457200" lvl="0" indent="-330200" algn="just" rtl="0">
              <a:lnSpc>
                <a:spcPct val="150000"/>
              </a:lnSpc>
              <a:spcBef>
                <a:spcPts val="0"/>
              </a:spcBef>
              <a:spcAft>
                <a:spcPts val="0"/>
              </a:spcAft>
              <a:buSzPts val="1600"/>
              <a:buChar char="●"/>
            </a:pPr>
            <a:r>
              <a:rPr lang="en" sz="1600" dirty="0">
                <a:latin typeface="+mn-lt"/>
              </a:rPr>
              <a:t>On the other hand, a project scope will also provide the terms of reference or scope of statement (Akhwaba, 2020). </a:t>
            </a:r>
            <a:endParaRPr sz="1600" dirty="0">
              <a:latin typeface="+mn-lt"/>
            </a:endParaRPr>
          </a:p>
          <a:p>
            <a:pPr marL="457200" lvl="0" indent="-330200" algn="just" rtl="0">
              <a:lnSpc>
                <a:spcPct val="150000"/>
              </a:lnSpc>
              <a:spcBef>
                <a:spcPts val="0"/>
              </a:spcBef>
              <a:spcAft>
                <a:spcPts val="0"/>
              </a:spcAft>
              <a:buSzPts val="1600"/>
              <a:buChar char="●"/>
            </a:pPr>
            <a:r>
              <a:rPr lang="en" sz="1600" dirty="0">
                <a:latin typeface="+mn-lt"/>
              </a:rPr>
              <a:t>It is because a project scope will describe and explain the boundaries of the particular project along with establishing responsibilities towards every team member.</a:t>
            </a:r>
            <a:endParaRPr sz="1600" dirty="0">
              <a:latin typeface="+mn-lt"/>
            </a:endParaRPr>
          </a:p>
        </p:txBody>
      </p:sp>
      <p:pic>
        <p:nvPicPr>
          <p:cNvPr id="171" name="Google Shape;171;p29"/>
          <p:cNvPicPr preferRelativeResize="0"/>
          <p:nvPr/>
        </p:nvPicPr>
        <p:blipFill rotWithShape="1">
          <a:blip r:embed="rId3">
            <a:alphaModFix/>
          </a:blip>
          <a:srcRect b="5544"/>
          <a:stretch/>
        </p:blipFill>
        <p:spPr>
          <a:xfrm>
            <a:off x="5345200" y="1109375"/>
            <a:ext cx="3487100" cy="33659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30"/>
          <p:cNvSpPr txBox="1">
            <a:spLocks noGrp="1"/>
          </p:cNvSpPr>
          <p:nvPr>
            <p:ph type="title"/>
          </p:nvPr>
        </p:nvSpPr>
        <p:spPr>
          <a:xfrm>
            <a:off x="138100" y="418900"/>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Deliverables</a:t>
            </a:r>
            <a:endParaRPr dirty="0">
              <a:latin typeface="+mn-lt"/>
            </a:endParaRPr>
          </a:p>
        </p:txBody>
      </p:sp>
      <p:sp>
        <p:nvSpPr>
          <p:cNvPr id="177" name="Google Shape;177;p30"/>
          <p:cNvSpPr txBox="1">
            <a:spLocks noGrp="1"/>
          </p:cNvSpPr>
          <p:nvPr>
            <p:ph type="body" idx="1"/>
          </p:nvPr>
        </p:nvSpPr>
        <p:spPr>
          <a:xfrm>
            <a:off x="4508300" y="1171600"/>
            <a:ext cx="4323900" cy="3397200"/>
          </a:xfrm>
          <a:prstGeom prst="rect">
            <a:avLst/>
          </a:prstGeom>
        </p:spPr>
        <p:txBody>
          <a:bodyPr spcFirstLastPara="1" wrap="square" lIns="91425" tIns="91425" rIns="91425" bIns="91425" anchor="t" anchorCtr="0">
            <a:normAutofit fontScale="85000" lnSpcReduction="10000"/>
          </a:bodyPr>
          <a:lstStyle/>
          <a:p>
            <a:pPr marL="457200" lvl="0" indent="-325755" algn="just" rtl="0">
              <a:lnSpc>
                <a:spcPct val="150000"/>
              </a:lnSpc>
              <a:spcBef>
                <a:spcPts val="0"/>
              </a:spcBef>
              <a:spcAft>
                <a:spcPts val="0"/>
              </a:spcAft>
              <a:buSzPct val="100000"/>
              <a:buChar char="●"/>
            </a:pPr>
            <a:r>
              <a:rPr lang="en" dirty="0">
                <a:latin typeface="+mn-lt"/>
              </a:rPr>
              <a:t>Project deliverables are determined as the tangible or intangible results which should be handed over to the actual owners of the particular project. </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The process must be completed when the project completion is done. </a:t>
            </a:r>
            <a:endParaRPr dirty="0">
              <a:latin typeface="+mn-lt"/>
            </a:endParaRPr>
          </a:p>
          <a:p>
            <a:pPr marL="457200" lvl="0" indent="-325755" algn="just" rtl="0">
              <a:lnSpc>
                <a:spcPct val="150000"/>
              </a:lnSpc>
              <a:spcBef>
                <a:spcPts val="0"/>
              </a:spcBef>
              <a:spcAft>
                <a:spcPts val="0"/>
              </a:spcAft>
              <a:buSzPct val="100000"/>
              <a:buChar char="●"/>
            </a:pPr>
            <a:r>
              <a:rPr lang="en" dirty="0">
                <a:latin typeface="+mn-lt"/>
              </a:rPr>
              <a:t>Moreover, it refers to any project-aligned output which is submitted during any of the phases of the project (Park and Kim, 2022). </a:t>
            </a:r>
            <a:endParaRPr dirty="0">
              <a:latin typeface="+mn-lt"/>
            </a:endParaRPr>
          </a:p>
        </p:txBody>
      </p:sp>
      <p:pic>
        <p:nvPicPr>
          <p:cNvPr id="178" name="Google Shape;178;p30"/>
          <p:cNvPicPr preferRelativeResize="0"/>
          <p:nvPr/>
        </p:nvPicPr>
        <p:blipFill>
          <a:blip r:embed="rId3">
            <a:alphaModFix/>
          </a:blip>
          <a:stretch>
            <a:fillRect/>
          </a:stretch>
        </p:blipFill>
        <p:spPr>
          <a:xfrm>
            <a:off x="138100" y="1171600"/>
            <a:ext cx="4433900" cy="33972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1"/>
          <p:cNvSpPr txBox="1">
            <a:spLocks noGrp="1"/>
          </p:cNvSpPr>
          <p:nvPr>
            <p:ph type="title"/>
          </p:nvPr>
        </p:nvSpPr>
        <p:spPr>
          <a:xfrm>
            <a:off x="311700" y="208400"/>
            <a:ext cx="58530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84" name="Google Shape;184;p31"/>
          <p:cNvSpPr txBox="1">
            <a:spLocks noGrp="1"/>
          </p:cNvSpPr>
          <p:nvPr>
            <p:ph type="body" idx="1"/>
          </p:nvPr>
        </p:nvSpPr>
        <p:spPr>
          <a:xfrm>
            <a:off x="311700" y="821600"/>
            <a:ext cx="5305200" cy="4047900"/>
          </a:xfrm>
          <a:prstGeom prst="rect">
            <a:avLst/>
          </a:prstGeom>
        </p:spPr>
        <p:txBody>
          <a:bodyPr spcFirstLastPara="1" wrap="square" lIns="91425" tIns="91425" rIns="91425" bIns="91425" anchor="t" anchorCtr="0">
            <a:normAutofit fontScale="70000" lnSpcReduction="20000"/>
          </a:bodyPr>
          <a:lstStyle/>
          <a:p>
            <a:pPr marL="457200" lvl="0" indent="-317182" algn="just" rtl="0">
              <a:lnSpc>
                <a:spcPct val="150000"/>
              </a:lnSpc>
              <a:spcBef>
                <a:spcPts val="0"/>
              </a:spcBef>
              <a:spcAft>
                <a:spcPts val="0"/>
              </a:spcAft>
              <a:buSzPct val="100000"/>
              <a:buChar char="●"/>
            </a:pPr>
            <a:r>
              <a:rPr lang="en" dirty="0">
                <a:latin typeface="+mn-lt"/>
              </a:rPr>
              <a:t>The first project deliverable is to make an effective constructive project management plan. </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 second deliverable is to present an economically viable and feasible product in the market. It will positively benefit to generate the desired profit from it.</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In the third deliverable, the concept of a targeted market regarding the new cold drink product will be involved.</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 fourth deliverable is to produce an efficient plan of marketing relating to the new cold drink product launch in the market.</a:t>
            </a:r>
            <a:endParaRPr dirty="0">
              <a:latin typeface="+mn-lt"/>
            </a:endParaRPr>
          </a:p>
          <a:p>
            <a:pPr marL="457200" lvl="0" indent="-317182" algn="just" rtl="0">
              <a:lnSpc>
                <a:spcPct val="150000"/>
              </a:lnSpc>
              <a:spcBef>
                <a:spcPts val="0"/>
              </a:spcBef>
              <a:spcAft>
                <a:spcPts val="0"/>
              </a:spcAft>
              <a:buSzPct val="100000"/>
              <a:buChar char="●"/>
            </a:pPr>
            <a:r>
              <a:rPr lang="en" dirty="0">
                <a:latin typeface="+mn-lt"/>
              </a:rPr>
              <a:t>The fifth deliverable is to present the budget plan towards the launch of the new cold drink product in the market along with the following operations of the new cold drink product launch.</a:t>
            </a:r>
            <a:endParaRPr dirty="0">
              <a:latin typeface="+mn-lt"/>
            </a:endParaRPr>
          </a:p>
        </p:txBody>
      </p:sp>
      <p:pic>
        <p:nvPicPr>
          <p:cNvPr id="185" name="Google Shape;185;p31"/>
          <p:cNvPicPr preferRelativeResize="0"/>
          <p:nvPr/>
        </p:nvPicPr>
        <p:blipFill>
          <a:blip r:embed="rId3">
            <a:alphaModFix/>
          </a:blip>
          <a:stretch>
            <a:fillRect/>
          </a:stretch>
        </p:blipFill>
        <p:spPr>
          <a:xfrm>
            <a:off x="5685575" y="821600"/>
            <a:ext cx="3328150" cy="36663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2"/>
          <p:cNvSpPr txBox="1">
            <a:spLocks noGrp="1"/>
          </p:cNvSpPr>
          <p:nvPr>
            <p:ph type="title"/>
          </p:nvPr>
        </p:nvSpPr>
        <p:spPr>
          <a:xfrm>
            <a:off x="5213596" y="138935"/>
            <a:ext cx="34620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Budget estimation</a:t>
            </a:r>
            <a:endParaRPr dirty="0">
              <a:latin typeface="+mn-lt"/>
            </a:endParaRPr>
          </a:p>
        </p:txBody>
      </p:sp>
      <p:sp>
        <p:nvSpPr>
          <p:cNvPr id="191" name="Google Shape;191;p32"/>
          <p:cNvSpPr txBox="1">
            <a:spLocks noGrp="1"/>
          </p:cNvSpPr>
          <p:nvPr>
            <p:ph type="body" idx="1"/>
          </p:nvPr>
        </p:nvSpPr>
        <p:spPr>
          <a:xfrm>
            <a:off x="4807250" y="1171600"/>
            <a:ext cx="4025100" cy="33972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SzPts val="1800"/>
              <a:buChar char="●"/>
            </a:pPr>
            <a:r>
              <a:rPr lang="en" dirty="0">
                <a:latin typeface="+mn-lt"/>
              </a:rPr>
              <a:t>The table below demonstrates the estimated budget required for the launch of the new cold drink product Minus Sugar</a:t>
            </a:r>
            <a:endParaRPr dirty="0">
              <a:latin typeface="+mn-lt"/>
            </a:endParaRPr>
          </a:p>
        </p:txBody>
      </p:sp>
      <p:graphicFrame>
        <p:nvGraphicFramePr>
          <p:cNvPr id="192" name="Google Shape;192;p32"/>
          <p:cNvGraphicFramePr/>
          <p:nvPr>
            <p:extLst>
              <p:ext uri="{D42A27DB-BD31-4B8C-83A1-F6EECF244321}">
                <p14:modId xmlns:p14="http://schemas.microsoft.com/office/powerpoint/2010/main" val="287982887"/>
              </p:ext>
            </p:extLst>
          </p:nvPr>
        </p:nvGraphicFramePr>
        <p:xfrm>
          <a:off x="160915" y="138935"/>
          <a:ext cx="4740271" cy="4865629"/>
        </p:xfrm>
        <a:graphic>
          <a:graphicData uri="http://schemas.openxmlformats.org/drawingml/2006/table">
            <a:tbl>
              <a:tblPr>
                <a:noFill/>
                <a:tableStyleId>{2783F686-2F6F-4AC1-889C-0E7C36177D8E}</a:tableStyleId>
              </a:tblPr>
              <a:tblGrid>
                <a:gridCol w="2378646">
                  <a:extLst>
                    <a:ext uri="{9D8B030D-6E8A-4147-A177-3AD203B41FA5}">
                      <a16:colId xmlns:a16="http://schemas.microsoft.com/office/drawing/2014/main" val="20000"/>
                    </a:ext>
                  </a:extLst>
                </a:gridCol>
                <a:gridCol w="2361625">
                  <a:extLst>
                    <a:ext uri="{9D8B030D-6E8A-4147-A177-3AD203B41FA5}">
                      <a16:colId xmlns:a16="http://schemas.microsoft.com/office/drawing/2014/main" val="20001"/>
                    </a:ext>
                  </a:extLst>
                </a:gridCol>
              </a:tblGrid>
              <a:tr h="319675">
                <a:tc>
                  <a:txBody>
                    <a:bodyPr/>
                    <a:lstStyle/>
                    <a:p>
                      <a:pPr marL="0" lvl="0" indent="0" algn="ctr" rtl="0">
                        <a:lnSpc>
                          <a:spcPct val="150000"/>
                        </a:lnSpc>
                        <a:spcBef>
                          <a:spcPts val="1200"/>
                        </a:spcBef>
                        <a:spcAft>
                          <a:spcPts val="1200"/>
                        </a:spcAft>
                        <a:buNone/>
                      </a:pPr>
                      <a:r>
                        <a:rPr lang="en" sz="1200" b="1" dirty="0">
                          <a:latin typeface="Old Standard TT"/>
                          <a:ea typeface="Old Standard TT"/>
                          <a:cs typeface="Old Standard TT"/>
                          <a:sym typeface="Old Standard TT"/>
                        </a:rPr>
                        <a:t>Particulars</a:t>
                      </a:r>
                      <a:endParaRPr sz="1200" b="1" dirty="0">
                        <a:latin typeface="Old Standard T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 sz="1200" b="1" dirty="0">
                          <a:latin typeface="Old Standard TT"/>
                          <a:ea typeface="Old Standard TT"/>
                          <a:cs typeface="Old Standard TT"/>
                          <a:sym typeface="Old Standard TT"/>
                        </a:rPr>
                        <a:t>Cost</a:t>
                      </a:r>
                      <a:endParaRPr sz="1200" b="1" dirty="0">
                        <a:latin typeface="Old Standard T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Marketing research</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£1000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43000">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Inbound and outbound transportation</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£3000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Raw materials and resources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£4000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Unit of production</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£7000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Workers’ wages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£5000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543000">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Workers training and development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£3000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544900">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Promotion and marketing activities of the product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£2500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Legal formalities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£1500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Miscellaneous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£4000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319675">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Total</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lnSpc>
                          <a:spcPct val="150000"/>
                        </a:lnSpc>
                        <a:spcBef>
                          <a:spcPts val="1200"/>
                        </a:spcBef>
                        <a:spcAft>
                          <a:spcPts val="1200"/>
                        </a:spcAft>
                        <a:buNone/>
                      </a:pPr>
                      <a:r>
                        <a:rPr lang="en" sz="1200" dirty="0">
                          <a:latin typeface="+mn-lt"/>
                          <a:ea typeface="Old Standard TT"/>
                          <a:cs typeface="Old Standard TT"/>
                          <a:sym typeface="Old Standard TT"/>
                        </a:rPr>
                        <a:t>£31000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3"/>
          <p:cNvSpPr txBox="1">
            <a:spLocks noGrp="1"/>
          </p:cNvSpPr>
          <p:nvPr>
            <p:ph type="title"/>
          </p:nvPr>
        </p:nvSpPr>
        <p:spPr>
          <a:xfrm>
            <a:off x="137000" y="370300"/>
            <a:ext cx="41841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198" name="Google Shape;198;p33"/>
          <p:cNvSpPr txBox="1">
            <a:spLocks noGrp="1"/>
          </p:cNvSpPr>
          <p:nvPr>
            <p:ph type="body" idx="1"/>
          </p:nvPr>
        </p:nvSpPr>
        <p:spPr>
          <a:xfrm>
            <a:off x="206669" y="983500"/>
            <a:ext cx="4881900" cy="3785100"/>
          </a:xfrm>
          <a:prstGeom prst="rect">
            <a:avLst/>
          </a:prstGeom>
        </p:spPr>
        <p:txBody>
          <a:bodyPr spcFirstLastPara="1" wrap="square" lIns="91425" tIns="91425" rIns="91425" bIns="91425" anchor="t" anchorCtr="0">
            <a:normAutofit fontScale="77500" lnSpcReduction="20000"/>
          </a:bodyPr>
          <a:lstStyle/>
          <a:p>
            <a:pPr marL="0" lvl="0" indent="0" algn="just" rtl="0">
              <a:lnSpc>
                <a:spcPct val="150000"/>
              </a:lnSpc>
              <a:spcBef>
                <a:spcPts val="1200"/>
              </a:spcBef>
              <a:spcAft>
                <a:spcPts val="0"/>
              </a:spcAft>
              <a:buNone/>
            </a:pPr>
            <a:r>
              <a:rPr lang="en" sz="1500" dirty="0">
                <a:latin typeface="+mn-lt"/>
              </a:rPr>
              <a:t>The specific activities which are going to be fulfilled for the completion of this new cold drink product launch are seen below.</a:t>
            </a:r>
            <a:endParaRPr sz="1500" dirty="0">
              <a:latin typeface="+mn-lt"/>
            </a:endParaRPr>
          </a:p>
          <a:p>
            <a:pPr marL="457200" lvl="0" indent="-309562" algn="just" rtl="0">
              <a:lnSpc>
                <a:spcPct val="150000"/>
              </a:lnSpc>
              <a:spcBef>
                <a:spcPts val="1200"/>
              </a:spcBef>
              <a:spcAft>
                <a:spcPts val="0"/>
              </a:spcAft>
              <a:buSzPct val="100000"/>
              <a:buChar char="●"/>
            </a:pPr>
            <a:r>
              <a:rPr lang="en" sz="1500" dirty="0">
                <a:latin typeface="+mn-lt"/>
              </a:rPr>
              <a:t>The first activity regarding the new product launch will be completing in-depth market research to identify the appropriate target market for the new product. It is necessary as it will benefit to design a marketing plan which will directly appeal to the target consumers in the market.</a:t>
            </a:r>
            <a:endParaRPr sz="1500" dirty="0">
              <a:latin typeface="+mn-lt"/>
            </a:endParaRPr>
          </a:p>
          <a:p>
            <a:pPr marL="457200" lvl="0" indent="-309562" algn="just" rtl="0">
              <a:lnSpc>
                <a:spcPct val="150000"/>
              </a:lnSpc>
              <a:spcBef>
                <a:spcPts val="0"/>
              </a:spcBef>
              <a:spcAft>
                <a:spcPts val="0"/>
              </a:spcAft>
              <a:buSzPct val="100000"/>
              <a:buChar char="●"/>
            </a:pPr>
            <a:r>
              <a:rPr lang="en" sz="1500" dirty="0">
                <a:latin typeface="+mn-lt"/>
              </a:rPr>
              <a:t>The second activity will be developing a marketing mix in alignment with the new cold drink product. It will support reaching out to the correct audience to expect a positive number of sales.</a:t>
            </a:r>
            <a:endParaRPr sz="1500" dirty="0">
              <a:latin typeface="+mn-lt"/>
            </a:endParaRPr>
          </a:p>
        </p:txBody>
      </p:sp>
      <p:pic>
        <p:nvPicPr>
          <p:cNvPr id="199" name="Google Shape;199;p33"/>
          <p:cNvPicPr preferRelativeResize="0"/>
          <p:nvPr/>
        </p:nvPicPr>
        <p:blipFill>
          <a:blip r:embed="rId3">
            <a:alphaModFix/>
          </a:blip>
          <a:stretch>
            <a:fillRect/>
          </a:stretch>
        </p:blipFill>
        <p:spPr>
          <a:xfrm>
            <a:off x="5234350" y="1058950"/>
            <a:ext cx="3766775" cy="30382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34"/>
          <p:cNvSpPr txBox="1">
            <a:spLocks noGrp="1"/>
          </p:cNvSpPr>
          <p:nvPr>
            <p:ph type="title"/>
          </p:nvPr>
        </p:nvSpPr>
        <p:spPr>
          <a:xfrm>
            <a:off x="6384975" y="103950"/>
            <a:ext cx="24474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Marketing mix</a:t>
            </a:r>
            <a:endParaRPr dirty="0">
              <a:latin typeface="+mn-lt"/>
            </a:endParaRPr>
          </a:p>
        </p:txBody>
      </p:sp>
      <p:sp>
        <p:nvSpPr>
          <p:cNvPr id="205" name="Google Shape;205;p34"/>
          <p:cNvSpPr txBox="1">
            <a:spLocks noGrp="1"/>
          </p:cNvSpPr>
          <p:nvPr>
            <p:ph type="body" idx="1"/>
          </p:nvPr>
        </p:nvSpPr>
        <p:spPr>
          <a:xfrm>
            <a:off x="4665975" y="627600"/>
            <a:ext cx="4379400" cy="4284000"/>
          </a:xfrm>
          <a:prstGeom prst="rect">
            <a:avLst/>
          </a:prstGeom>
        </p:spPr>
        <p:txBody>
          <a:bodyPr spcFirstLastPara="1" wrap="square" lIns="91425" tIns="91425" rIns="91425" bIns="91425" anchor="t" anchorCtr="0">
            <a:normAutofit fontScale="85000" lnSpcReduction="10000"/>
          </a:bodyPr>
          <a:lstStyle/>
          <a:p>
            <a:pPr marL="457200" lvl="0" indent="-325755" algn="just" rtl="0">
              <a:lnSpc>
                <a:spcPct val="150000"/>
              </a:lnSpc>
              <a:spcBef>
                <a:spcPts val="0"/>
              </a:spcBef>
              <a:spcAft>
                <a:spcPts val="0"/>
              </a:spcAft>
              <a:buSzPct val="100000"/>
              <a:buChar char="●"/>
            </a:pPr>
            <a:r>
              <a:rPr lang="en" b="1" dirty="0">
                <a:latin typeface="+mn-lt"/>
              </a:rPr>
              <a:t>Product:</a:t>
            </a:r>
            <a:r>
              <a:rPr lang="en" dirty="0">
                <a:latin typeface="+mn-lt"/>
              </a:rPr>
              <a:t> It is the most important segment of the marketing mix as this is where all the information related to the product will be delivered. The product offered in the market is to produce a sugar-free cold drink named Minus Sugar. </a:t>
            </a:r>
            <a:endParaRPr dirty="0">
              <a:latin typeface="+mn-lt"/>
            </a:endParaRPr>
          </a:p>
          <a:p>
            <a:pPr marL="457200" lvl="0" indent="-325755" algn="just" rtl="0">
              <a:lnSpc>
                <a:spcPct val="150000"/>
              </a:lnSpc>
              <a:spcBef>
                <a:spcPts val="0"/>
              </a:spcBef>
              <a:spcAft>
                <a:spcPts val="0"/>
              </a:spcAft>
              <a:buSzPct val="100000"/>
              <a:buChar char="●"/>
            </a:pPr>
            <a:r>
              <a:rPr lang="en" b="1" dirty="0">
                <a:latin typeface="+mn-lt"/>
              </a:rPr>
              <a:t>Price: </a:t>
            </a:r>
            <a:r>
              <a:rPr lang="en" dirty="0">
                <a:latin typeface="+mn-lt"/>
              </a:rPr>
              <a:t>It is also a prominent component of the marketing mix as it is the actual that customers are going to pay for the product or service in the market. In terms of Minus Sugar penetration pricing will be involved. </a:t>
            </a:r>
            <a:endParaRPr dirty="0">
              <a:latin typeface="+mn-lt"/>
            </a:endParaRPr>
          </a:p>
        </p:txBody>
      </p:sp>
      <p:pic>
        <p:nvPicPr>
          <p:cNvPr id="206" name="Google Shape;206;p34"/>
          <p:cNvPicPr preferRelativeResize="0"/>
          <p:nvPr/>
        </p:nvPicPr>
        <p:blipFill rotWithShape="1">
          <a:blip r:embed="rId3">
            <a:alphaModFix/>
          </a:blip>
          <a:srcRect r="68361"/>
          <a:stretch/>
        </p:blipFill>
        <p:spPr>
          <a:xfrm>
            <a:off x="466838" y="565938"/>
            <a:ext cx="3718587" cy="401162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35"/>
          <p:cNvSpPr txBox="1">
            <a:spLocks noGrp="1"/>
          </p:cNvSpPr>
          <p:nvPr>
            <p:ph type="title"/>
          </p:nvPr>
        </p:nvSpPr>
        <p:spPr>
          <a:xfrm>
            <a:off x="136425" y="131225"/>
            <a:ext cx="44355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Contd</a:t>
            </a:r>
            <a:endParaRPr dirty="0">
              <a:latin typeface="+mn-lt"/>
            </a:endParaRPr>
          </a:p>
        </p:txBody>
      </p:sp>
      <p:sp>
        <p:nvSpPr>
          <p:cNvPr id="212" name="Google Shape;212;p35"/>
          <p:cNvSpPr txBox="1">
            <a:spLocks noGrp="1"/>
          </p:cNvSpPr>
          <p:nvPr>
            <p:ph type="body" idx="1"/>
          </p:nvPr>
        </p:nvSpPr>
        <p:spPr>
          <a:xfrm>
            <a:off x="136425" y="744425"/>
            <a:ext cx="5146800" cy="4180800"/>
          </a:xfrm>
          <a:prstGeom prst="rect">
            <a:avLst/>
          </a:prstGeom>
        </p:spPr>
        <p:txBody>
          <a:bodyPr spcFirstLastPara="1" wrap="square" lIns="91425" tIns="91425" rIns="91425" bIns="91425" anchor="t" anchorCtr="0">
            <a:normAutofit fontScale="85000" lnSpcReduction="10000"/>
          </a:bodyPr>
          <a:lstStyle/>
          <a:p>
            <a:pPr marL="457200" lvl="0" indent="-334327" algn="just" rtl="0">
              <a:lnSpc>
                <a:spcPct val="150000"/>
              </a:lnSpc>
              <a:spcBef>
                <a:spcPts val="0"/>
              </a:spcBef>
              <a:spcAft>
                <a:spcPts val="0"/>
              </a:spcAft>
              <a:buSzPct val="100000"/>
              <a:buChar char="●"/>
            </a:pPr>
            <a:r>
              <a:rPr lang="en" b="1" dirty="0">
                <a:latin typeface="+mn-lt"/>
              </a:rPr>
              <a:t>Promotion:</a:t>
            </a:r>
            <a:r>
              <a:rPr lang="en" dirty="0">
                <a:latin typeface="+mn-lt"/>
              </a:rPr>
              <a:t> It is the process of letting the product or services be introduced among the customers in the market. In the case of Minus Sugar, both traditional marketing and digital marketing will be used. </a:t>
            </a:r>
            <a:endParaRPr dirty="0">
              <a:latin typeface="+mn-lt"/>
            </a:endParaRPr>
          </a:p>
          <a:p>
            <a:pPr marL="457200" lvl="0" indent="-334327" algn="just" rtl="0">
              <a:lnSpc>
                <a:spcPct val="150000"/>
              </a:lnSpc>
              <a:spcBef>
                <a:spcPts val="0"/>
              </a:spcBef>
              <a:spcAft>
                <a:spcPts val="0"/>
              </a:spcAft>
              <a:buSzPct val="100000"/>
              <a:buChar char="●"/>
            </a:pPr>
            <a:r>
              <a:rPr lang="en" b="1" dirty="0">
                <a:latin typeface="+mn-lt"/>
              </a:rPr>
              <a:t>Place:</a:t>
            </a:r>
            <a:r>
              <a:rPr lang="en" dirty="0">
                <a:latin typeface="+mn-lt"/>
              </a:rPr>
              <a:t> It is the aspect which includes how customers will get access to the product or service in the market. In consideration of Minus, Sugar distribution will be done by partnering with dealers along with online sales that will also take place involving an e-commerce platform. </a:t>
            </a:r>
            <a:endParaRPr dirty="0">
              <a:latin typeface="+mn-lt"/>
            </a:endParaRPr>
          </a:p>
        </p:txBody>
      </p:sp>
      <p:pic>
        <p:nvPicPr>
          <p:cNvPr id="213" name="Google Shape;213;p35"/>
          <p:cNvPicPr preferRelativeResize="0"/>
          <p:nvPr/>
        </p:nvPicPr>
        <p:blipFill rotWithShape="1">
          <a:blip r:embed="rId3">
            <a:alphaModFix/>
          </a:blip>
          <a:srcRect l="68748"/>
          <a:stretch/>
        </p:blipFill>
        <p:spPr>
          <a:xfrm>
            <a:off x="5572125" y="806825"/>
            <a:ext cx="3252500" cy="354245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6"/>
          <p:cNvSpPr txBox="1">
            <a:spLocks noGrp="1"/>
          </p:cNvSpPr>
          <p:nvPr>
            <p:ph type="title"/>
          </p:nvPr>
        </p:nvSpPr>
        <p:spPr>
          <a:xfrm>
            <a:off x="5305987" y="96700"/>
            <a:ext cx="28413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STP analysis</a:t>
            </a:r>
            <a:endParaRPr dirty="0">
              <a:latin typeface="+mn-lt"/>
            </a:endParaRPr>
          </a:p>
        </p:txBody>
      </p:sp>
      <p:sp>
        <p:nvSpPr>
          <p:cNvPr id="219" name="Google Shape;219;p36"/>
          <p:cNvSpPr txBox="1">
            <a:spLocks noGrp="1"/>
          </p:cNvSpPr>
          <p:nvPr>
            <p:ph type="body" idx="1"/>
          </p:nvPr>
        </p:nvSpPr>
        <p:spPr>
          <a:xfrm>
            <a:off x="3794600" y="663300"/>
            <a:ext cx="5250000" cy="41667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Char char="●"/>
            </a:pPr>
            <a:r>
              <a:rPr lang="en" sz="1200" b="1" dirty="0">
                <a:latin typeface="+mn-lt"/>
              </a:rPr>
              <a:t>Segmentation:</a:t>
            </a:r>
            <a:r>
              <a:rPr lang="en" sz="1200" dirty="0">
                <a:latin typeface="+mn-lt"/>
              </a:rPr>
              <a:t> In terms of Minus Sugar, the market segmentation will be demographic segmentation as it includes all genders and age categories of people. Hence, it will be suitable to focus on a large audience base.</a:t>
            </a:r>
            <a:endParaRPr sz="1200" dirty="0">
              <a:latin typeface="+mn-lt"/>
            </a:endParaRPr>
          </a:p>
          <a:p>
            <a:pPr marL="457200" lvl="0" indent="-304800" algn="just" rtl="0">
              <a:lnSpc>
                <a:spcPct val="150000"/>
              </a:lnSpc>
              <a:spcBef>
                <a:spcPts val="0"/>
              </a:spcBef>
              <a:spcAft>
                <a:spcPts val="0"/>
              </a:spcAft>
              <a:buSzPts val="1200"/>
              <a:buChar char="●"/>
            </a:pPr>
            <a:r>
              <a:rPr lang="en" sz="1200" b="1" dirty="0">
                <a:latin typeface="+mn-lt"/>
              </a:rPr>
              <a:t>Targeting:</a:t>
            </a:r>
            <a:r>
              <a:rPr lang="en" sz="1200" dirty="0">
                <a:latin typeface="+mn-lt"/>
              </a:rPr>
              <a:t> In consideration of Minus Sugar, the particular age of a group of the target market will be 11 to 35 plus years of age. In this way, young adults will be the prime customers of the product making it a success in the market.</a:t>
            </a:r>
            <a:endParaRPr sz="1200" dirty="0">
              <a:latin typeface="+mn-lt"/>
            </a:endParaRPr>
          </a:p>
          <a:p>
            <a:pPr marL="457200" lvl="0" indent="-304800" algn="just" rtl="0">
              <a:lnSpc>
                <a:spcPct val="150000"/>
              </a:lnSpc>
              <a:spcBef>
                <a:spcPts val="0"/>
              </a:spcBef>
              <a:spcAft>
                <a:spcPts val="0"/>
              </a:spcAft>
              <a:buSzPts val="1200"/>
              <a:buChar char="●"/>
            </a:pPr>
            <a:r>
              <a:rPr lang="en" sz="1200" b="1" dirty="0">
                <a:latin typeface="+mn-lt"/>
              </a:rPr>
              <a:t>Positioning: </a:t>
            </a:r>
            <a:r>
              <a:rPr lang="en" sz="1200" dirty="0">
                <a:latin typeface="+mn-lt"/>
              </a:rPr>
              <a:t>in the context of Minus Sugar which will be positioned in both online and offline mode, customers can get their hands on it easily. </a:t>
            </a:r>
            <a:endParaRPr sz="1200" dirty="0">
              <a:latin typeface="+mn-lt"/>
            </a:endParaRPr>
          </a:p>
        </p:txBody>
      </p:sp>
      <p:pic>
        <p:nvPicPr>
          <p:cNvPr id="220" name="Google Shape;220;p36"/>
          <p:cNvPicPr preferRelativeResize="0"/>
          <p:nvPr/>
        </p:nvPicPr>
        <p:blipFill>
          <a:blip r:embed="rId3">
            <a:alphaModFix/>
          </a:blip>
          <a:stretch>
            <a:fillRect/>
          </a:stretch>
        </p:blipFill>
        <p:spPr>
          <a:xfrm>
            <a:off x="138675" y="709900"/>
            <a:ext cx="3485375" cy="339602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7"/>
          <p:cNvSpPr txBox="1">
            <a:spLocks noGrp="1"/>
          </p:cNvSpPr>
          <p:nvPr>
            <p:ph type="title"/>
          </p:nvPr>
        </p:nvSpPr>
        <p:spPr>
          <a:xfrm>
            <a:off x="74150" y="-72950"/>
            <a:ext cx="4473300" cy="354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500" dirty="0">
                <a:latin typeface="+mn-lt"/>
              </a:rPr>
              <a:t>Work-breakdown structure</a:t>
            </a:r>
            <a:endParaRPr sz="2500" dirty="0">
              <a:latin typeface="+mn-lt"/>
            </a:endParaRPr>
          </a:p>
        </p:txBody>
      </p:sp>
      <p:graphicFrame>
        <p:nvGraphicFramePr>
          <p:cNvPr id="226" name="Google Shape;226;p37"/>
          <p:cNvGraphicFramePr/>
          <p:nvPr>
            <p:extLst>
              <p:ext uri="{D42A27DB-BD31-4B8C-83A1-F6EECF244321}">
                <p14:modId xmlns:p14="http://schemas.microsoft.com/office/powerpoint/2010/main" val="3224011644"/>
              </p:ext>
            </p:extLst>
          </p:nvPr>
        </p:nvGraphicFramePr>
        <p:xfrm>
          <a:off x="99988" y="395850"/>
          <a:ext cx="8944025" cy="4674876"/>
        </p:xfrm>
        <a:graphic>
          <a:graphicData uri="http://schemas.openxmlformats.org/drawingml/2006/table">
            <a:tbl>
              <a:tblPr>
                <a:noFill/>
                <a:tableStyleId>{2783F686-2F6F-4AC1-889C-0E7C36177D8E}</a:tableStyleId>
              </a:tblPr>
              <a:tblGrid>
                <a:gridCol w="2807000">
                  <a:extLst>
                    <a:ext uri="{9D8B030D-6E8A-4147-A177-3AD203B41FA5}">
                      <a16:colId xmlns:a16="http://schemas.microsoft.com/office/drawing/2014/main" val="20000"/>
                    </a:ext>
                  </a:extLst>
                </a:gridCol>
                <a:gridCol w="2045675">
                  <a:extLst>
                    <a:ext uri="{9D8B030D-6E8A-4147-A177-3AD203B41FA5}">
                      <a16:colId xmlns:a16="http://schemas.microsoft.com/office/drawing/2014/main" val="20001"/>
                    </a:ext>
                  </a:extLst>
                </a:gridCol>
                <a:gridCol w="2045675">
                  <a:extLst>
                    <a:ext uri="{9D8B030D-6E8A-4147-A177-3AD203B41FA5}">
                      <a16:colId xmlns:a16="http://schemas.microsoft.com/office/drawing/2014/main" val="20002"/>
                    </a:ext>
                  </a:extLst>
                </a:gridCol>
                <a:gridCol w="2045675">
                  <a:extLst>
                    <a:ext uri="{9D8B030D-6E8A-4147-A177-3AD203B41FA5}">
                      <a16:colId xmlns:a16="http://schemas.microsoft.com/office/drawing/2014/main" val="20003"/>
                    </a:ext>
                  </a:extLst>
                </a:gridCol>
              </a:tblGrid>
              <a:tr h="310420">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Tasks</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Start date</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Duration</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 sz="1200" b="1" dirty="0">
                          <a:latin typeface="+mn-lt"/>
                          <a:ea typeface="Old Standard TT"/>
                          <a:cs typeface="Old Standard TT"/>
                          <a:sym typeface="Old Standard TT"/>
                        </a:rPr>
                        <a:t>End date</a:t>
                      </a:r>
                      <a:endParaRPr sz="1200" b="1"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41900">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Discovering the project objectives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13/10/2023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15/10/2023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1984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Start of Market Research</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15/10/2023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18</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248928">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Project deliverables determination</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8</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10/11/2023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3307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Stakeholders meeting to describe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10/11/2023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397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Examining the necessary resources towards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8</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241900">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Choosing the target market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22/11/2023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12</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241900">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Developing a plan of marketing</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15</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17/12/2023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1984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Settling with suppliers</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17/12/2023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30/12/2023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341301">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Raw material and resources procurement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30/12/2023</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13/1/2024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1984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Execution of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13/1/2024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20</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r h="339725">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Tracking and monitoring the progress of the project</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2/2/2024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12</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15000"/>
                        </a:lnSpc>
                        <a:spcBef>
                          <a:spcPts val="1200"/>
                        </a:spcBef>
                        <a:spcAft>
                          <a:spcPts val="1200"/>
                        </a:spcAft>
                        <a:buNone/>
                      </a:pPr>
                      <a:r>
                        <a:rPr lang="en" sz="1200" dirty="0">
                          <a:latin typeface="+mn-lt"/>
                          <a:ea typeface="Old Standard TT"/>
                          <a:cs typeface="Old Standard TT"/>
                          <a:sym typeface="Old Standard TT"/>
                        </a:rPr>
                        <a:t>14/2/2024</a:t>
                      </a:r>
                      <a:endParaRPr sz="1200" dirty="0">
                        <a:latin typeface="+mn-lt"/>
                        <a:ea typeface="Old Standard TT"/>
                        <a:cs typeface="Old Standard TT"/>
                        <a:sym typeface="Old Standard T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1"/>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38"/>
          <p:cNvSpPr txBox="1">
            <a:spLocks noGrp="1"/>
          </p:cNvSpPr>
          <p:nvPr>
            <p:ph type="title"/>
          </p:nvPr>
        </p:nvSpPr>
        <p:spPr>
          <a:xfrm>
            <a:off x="153800" y="0"/>
            <a:ext cx="57732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Success criteria of the project</a:t>
            </a:r>
            <a:endParaRPr dirty="0">
              <a:latin typeface="+mn-lt"/>
            </a:endParaRPr>
          </a:p>
        </p:txBody>
      </p:sp>
      <p:sp>
        <p:nvSpPr>
          <p:cNvPr id="232" name="Google Shape;232;p38"/>
          <p:cNvSpPr txBox="1">
            <a:spLocks noGrp="1"/>
          </p:cNvSpPr>
          <p:nvPr>
            <p:ph type="body" idx="1"/>
          </p:nvPr>
        </p:nvSpPr>
        <p:spPr>
          <a:xfrm>
            <a:off x="153800" y="613200"/>
            <a:ext cx="5417100" cy="4293900"/>
          </a:xfrm>
          <a:prstGeom prst="rect">
            <a:avLst/>
          </a:prstGeom>
        </p:spPr>
        <p:txBody>
          <a:bodyPr spcFirstLastPara="1" wrap="square" lIns="91425" tIns="91425" rIns="91425" bIns="91425" anchor="t" anchorCtr="0">
            <a:normAutofit/>
          </a:bodyPr>
          <a:lstStyle/>
          <a:p>
            <a:pPr marL="457200" lvl="0" indent="-321627" algn="just" rtl="0">
              <a:lnSpc>
                <a:spcPct val="150000"/>
              </a:lnSpc>
              <a:spcBef>
                <a:spcPts val="0"/>
              </a:spcBef>
              <a:spcAft>
                <a:spcPts val="0"/>
              </a:spcAft>
              <a:buSzPts val="1465"/>
              <a:buChar char="●"/>
            </a:pPr>
            <a:r>
              <a:rPr lang="en" sz="1465" dirty="0">
                <a:latin typeface="+mn-lt"/>
              </a:rPr>
              <a:t>The success criteria of a project include the measurement utilised to identify whether a project has achieved success or not. </a:t>
            </a:r>
            <a:endParaRPr sz="1465" dirty="0">
              <a:latin typeface="+mn-lt"/>
            </a:endParaRPr>
          </a:p>
          <a:p>
            <a:pPr marL="457200" lvl="0" indent="-321627" algn="just" rtl="0">
              <a:lnSpc>
                <a:spcPct val="150000"/>
              </a:lnSpc>
              <a:spcBef>
                <a:spcPts val="0"/>
              </a:spcBef>
              <a:spcAft>
                <a:spcPts val="0"/>
              </a:spcAft>
              <a:buSzPts val="1465"/>
              <a:buChar char="●"/>
            </a:pPr>
            <a:r>
              <a:rPr lang="en" sz="1465" dirty="0">
                <a:latin typeface="+mn-lt"/>
              </a:rPr>
              <a:t>However, the success criteria of a project are based on the goal of the project and frequently involve timeline, budget, deliverables, scope and risk assessment (Bond-Barnard</a:t>
            </a:r>
            <a:r>
              <a:rPr lang="en" sz="1465" i="1" dirty="0">
                <a:latin typeface="+mn-lt"/>
              </a:rPr>
              <a:t> et al.,</a:t>
            </a:r>
            <a:r>
              <a:rPr lang="en" sz="1465" dirty="0">
                <a:latin typeface="+mn-lt"/>
              </a:rPr>
              <a:t> 2018). </a:t>
            </a:r>
            <a:endParaRPr sz="1465" dirty="0">
              <a:latin typeface="+mn-lt"/>
            </a:endParaRPr>
          </a:p>
          <a:p>
            <a:pPr marL="457200" lvl="0" indent="-321627" algn="just" rtl="0">
              <a:lnSpc>
                <a:spcPct val="150000"/>
              </a:lnSpc>
              <a:spcBef>
                <a:spcPts val="0"/>
              </a:spcBef>
              <a:spcAft>
                <a:spcPts val="0"/>
              </a:spcAft>
              <a:buSzPts val="1465"/>
              <a:buChar char="●"/>
            </a:pPr>
            <a:r>
              <a:rPr lang="en" sz="1465" dirty="0">
                <a:latin typeface="+mn-lt"/>
              </a:rPr>
              <a:t>In consideration of the Minus Sugar product launch in the market success criteria are commonly its scope budget, deliverables and timeline. </a:t>
            </a:r>
            <a:endParaRPr sz="1465" dirty="0">
              <a:latin typeface="+mn-lt"/>
            </a:endParaRPr>
          </a:p>
        </p:txBody>
      </p:sp>
      <p:pic>
        <p:nvPicPr>
          <p:cNvPr id="233" name="Google Shape;233;p38"/>
          <p:cNvPicPr preferRelativeResize="0"/>
          <p:nvPr/>
        </p:nvPicPr>
        <p:blipFill>
          <a:blip r:embed="rId3">
            <a:alphaModFix/>
          </a:blip>
          <a:stretch>
            <a:fillRect/>
          </a:stretch>
        </p:blipFill>
        <p:spPr>
          <a:xfrm>
            <a:off x="5713425" y="613200"/>
            <a:ext cx="3330825" cy="37181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39"/>
          <p:cNvSpPr txBox="1">
            <a:spLocks noGrp="1"/>
          </p:cNvSpPr>
          <p:nvPr>
            <p:ph type="title"/>
          </p:nvPr>
        </p:nvSpPr>
        <p:spPr>
          <a:xfrm>
            <a:off x="1306971" y="-25375"/>
            <a:ext cx="3903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Quad chart</a:t>
            </a:r>
            <a:endParaRPr dirty="0">
              <a:latin typeface="+mn-lt"/>
            </a:endParaRPr>
          </a:p>
        </p:txBody>
      </p:sp>
      <p:sp>
        <p:nvSpPr>
          <p:cNvPr id="239" name="Google Shape;239;p39"/>
          <p:cNvSpPr txBox="1">
            <a:spLocks noGrp="1"/>
          </p:cNvSpPr>
          <p:nvPr>
            <p:ph type="body" idx="1"/>
          </p:nvPr>
        </p:nvSpPr>
        <p:spPr>
          <a:xfrm>
            <a:off x="4261750" y="587825"/>
            <a:ext cx="4672200" cy="38001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1200"/>
              </a:spcBef>
              <a:spcAft>
                <a:spcPts val="0"/>
              </a:spcAft>
              <a:buSzPts val="1400"/>
              <a:buChar char="●"/>
            </a:pPr>
            <a:r>
              <a:rPr lang="en" sz="1400" dirty="0">
                <a:latin typeface="+mn-lt"/>
              </a:rPr>
              <a:t>A quad chart is determined as the process of technical documentation which briefly highlights an innovation via illustration and writing. </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The concern regarding document naming as a “quad chart” is the involvement of four quadrants following a landscape format (Sreenivasan </a:t>
            </a:r>
            <a:r>
              <a:rPr lang="en" sz="1400" i="1" dirty="0">
                <a:latin typeface="+mn-lt"/>
              </a:rPr>
              <a:t>et al., </a:t>
            </a:r>
            <a:r>
              <a:rPr lang="en" sz="1400" dirty="0">
                <a:latin typeface="+mn-lt"/>
              </a:rPr>
              <a:t>2023). </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The elements of a “quad chart” include purpose, capabilities, customers and connection or success.</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The first quadrant involves the product of Minus Sugar and the specifications are as follows.</a:t>
            </a:r>
            <a:endParaRPr sz="1400" dirty="0">
              <a:latin typeface="+mn-lt"/>
            </a:endParaRPr>
          </a:p>
        </p:txBody>
      </p:sp>
      <p:pic>
        <p:nvPicPr>
          <p:cNvPr id="240" name="Google Shape;240;p39"/>
          <p:cNvPicPr preferRelativeResize="0"/>
          <p:nvPr/>
        </p:nvPicPr>
        <p:blipFill>
          <a:blip r:embed="rId3">
            <a:alphaModFix/>
          </a:blip>
          <a:stretch>
            <a:fillRect/>
          </a:stretch>
        </p:blipFill>
        <p:spPr>
          <a:xfrm>
            <a:off x="79800" y="587825"/>
            <a:ext cx="4389476" cy="37304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40"/>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Conclusion</a:t>
            </a:r>
            <a:endParaRPr dirty="0">
              <a:latin typeface="+mn-lt"/>
            </a:endParaRPr>
          </a:p>
        </p:txBody>
      </p:sp>
      <p:sp>
        <p:nvSpPr>
          <p:cNvPr id="246" name="Google Shape;246;p40"/>
          <p:cNvSpPr txBox="1">
            <a:spLocks noGrp="1"/>
          </p:cNvSpPr>
          <p:nvPr>
            <p:ph type="body" idx="1"/>
          </p:nvPr>
        </p:nvSpPr>
        <p:spPr>
          <a:xfrm>
            <a:off x="3923900" y="1171600"/>
            <a:ext cx="4908300" cy="3397200"/>
          </a:xfrm>
          <a:prstGeom prst="rect">
            <a:avLst/>
          </a:prstGeom>
        </p:spPr>
        <p:txBody>
          <a:bodyPr spcFirstLastPara="1" wrap="square" lIns="91425" tIns="91425" rIns="91425" bIns="91425" anchor="t" anchorCtr="0">
            <a:noAutofit/>
          </a:bodyPr>
          <a:lstStyle/>
          <a:p>
            <a:pPr marL="457200" lvl="0" indent="-361950" algn="just" rtl="0">
              <a:lnSpc>
                <a:spcPct val="150000"/>
              </a:lnSpc>
              <a:spcBef>
                <a:spcPts val="1000"/>
              </a:spcBef>
              <a:spcAft>
                <a:spcPts val="0"/>
              </a:spcAft>
              <a:buSzPts val="2100"/>
              <a:buChar char="●"/>
            </a:pPr>
            <a:r>
              <a:rPr lang="en" sz="1500" dirty="0">
                <a:latin typeface="+mn-lt"/>
                <a:ea typeface="Times New Roman"/>
                <a:cs typeface="Times New Roman"/>
                <a:sym typeface="Times New Roman"/>
              </a:rPr>
              <a:t>The above study describes a full-length pitch towards launching a new product in the market. </a:t>
            </a:r>
            <a:endParaRPr sz="1500" dirty="0">
              <a:latin typeface="+mn-lt"/>
              <a:ea typeface="Times New Roman"/>
              <a:cs typeface="Times New Roman"/>
              <a:sym typeface="Times New Roman"/>
            </a:endParaRPr>
          </a:p>
          <a:p>
            <a:pPr marL="457200" lvl="0" indent="-361950" algn="just" rtl="0">
              <a:lnSpc>
                <a:spcPct val="150000"/>
              </a:lnSpc>
              <a:spcBef>
                <a:spcPts val="1200"/>
              </a:spcBef>
              <a:spcAft>
                <a:spcPts val="0"/>
              </a:spcAft>
              <a:buSzPts val="2100"/>
              <a:buChar char="●"/>
            </a:pPr>
            <a:r>
              <a:rPr lang="en" sz="1500" dirty="0">
                <a:latin typeface="+mn-lt"/>
                <a:ea typeface="Times New Roman"/>
                <a:cs typeface="Times New Roman"/>
                <a:sym typeface="Times New Roman"/>
              </a:rPr>
              <a:t>It involves the launch of a sugar-free cold drink named Minus Sugar which will also not be harmful from its consumption. </a:t>
            </a:r>
            <a:endParaRPr sz="1500" dirty="0">
              <a:latin typeface="+mn-lt"/>
              <a:ea typeface="Times New Roman"/>
              <a:cs typeface="Times New Roman"/>
              <a:sym typeface="Times New Roman"/>
            </a:endParaRPr>
          </a:p>
          <a:p>
            <a:pPr marL="457200" lvl="0" indent="-361950" algn="just" rtl="0">
              <a:lnSpc>
                <a:spcPct val="150000"/>
              </a:lnSpc>
              <a:spcBef>
                <a:spcPts val="1200"/>
              </a:spcBef>
              <a:spcAft>
                <a:spcPts val="1200"/>
              </a:spcAft>
              <a:buSzPts val="2100"/>
              <a:buChar char="●"/>
            </a:pPr>
            <a:r>
              <a:rPr lang="en" sz="1500" dirty="0">
                <a:latin typeface="+mn-lt"/>
                <a:ea typeface="Times New Roman"/>
                <a:cs typeface="Times New Roman"/>
                <a:sym typeface="Times New Roman"/>
              </a:rPr>
              <a:t>A project pitch involves different segments towards completing the pitch to the stakeholders and investors.</a:t>
            </a:r>
            <a:endParaRPr sz="2100" dirty="0">
              <a:latin typeface="+mn-lt"/>
            </a:endParaRPr>
          </a:p>
        </p:txBody>
      </p:sp>
      <p:pic>
        <p:nvPicPr>
          <p:cNvPr id="247" name="Google Shape;247;p40"/>
          <p:cNvPicPr preferRelativeResize="0"/>
          <p:nvPr/>
        </p:nvPicPr>
        <p:blipFill>
          <a:blip r:embed="rId3">
            <a:alphaModFix/>
          </a:blip>
          <a:stretch>
            <a:fillRect/>
          </a:stretch>
        </p:blipFill>
        <p:spPr>
          <a:xfrm>
            <a:off x="214500" y="1171600"/>
            <a:ext cx="3619100" cy="361910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41"/>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latin typeface="+mn-lt"/>
              </a:rPr>
              <a:t>Reference List</a:t>
            </a:r>
            <a:endParaRPr dirty="0">
              <a:latin typeface="+mn-lt"/>
            </a:endParaRPr>
          </a:p>
        </p:txBody>
      </p:sp>
      <p:sp>
        <p:nvSpPr>
          <p:cNvPr id="253" name="Google Shape;253;p41"/>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SzPts val="1400"/>
              <a:buChar char="●"/>
            </a:pPr>
            <a:r>
              <a:rPr lang="en" sz="1400" dirty="0">
                <a:latin typeface="+mn-lt"/>
              </a:rPr>
              <a:t>Akhwaba, J.K., 2020. The Moderating Influence of Project Scope on Leadership Skills, Stakeholder Management, and Execution of Fibre Optic Infrastructure. </a:t>
            </a:r>
            <a:r>
              <a:rPr lang="en" sz="1400" i="1" dirty="0">
                <a:latin typeface="+mn-lt"/>
              </a:rPr>
              <a:t>Advances in Civil Engineering, 2020.</a:t>
            </a:r>
            <a:endParaRPr sz="1400" i="1" dirty="0">
              <a:latin typeface="+mn-lt"/>
            </a:endParaRPr>
          </a:p>
          <a:p>
            <a:pPr marL="457200" lvl="0" indent="-317500" algn="just" rtl="0">
              <a:lnSpc>
                <a:spcPct val="150000"/>
              </a:lnSpc>
              <a:spcBef>
                <a:spcPts val="0"/>
              </a:spcBef>
              <a:spcAft>
                <a:spcPts val="0"/>
              </a:spcAft>
              <a:buSzPts val="1400"/>
              <a:buChar char="●"/>
            </a:pPr>
            <a:r>
              <a:rPr lang="en" sz="1400" dirty="0">
                <a:latin typeface="+mn-lt"/>
              </a:rPr>
              <a:t>Bond-Barnard, T.J., Fletcher, L. and Steyn, H., 2018. Linking trust and collaboration in project teams to project management success. </a:t>
            </a:r>
            <a:r>
              <a:rPr lang="en" sz="1400" i="1" dirty="0">
                <a:latin typeface="+mn-lt"/>
              </a:rPr>
              <a:t>International Journal of Managing Projects in Business, 11</a:t>
            </a:r>
            <a:r>
              <a:rPr lang="en" sz="1400" dirty="0">
                <a:latin typeface="+mn-lt"/>
              </a:rPr>
              <a:t>(2), pp.432-457.</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Chen, C. and Tang, L., 2019. BIM-based integrated management workflow design for schedule and cost planning of building fabric maintenance. </a:t>
            </a:r>
            <a:r>
              <a:rPr lang="en" sz="1400" i="1" dirty="0">
                <a:latin typeface="+mn-lt"/>
              </a:rPr>
              <a:t>Automation in construction, 107</a:t>
            </a:r>
            <a:r>
              <a:rPr lang="en" sz="1400" dirty="0">
                <a:latin typeface="+mn-lt"/>
              </a:rPr>
              <a:t>, p.102944.</a:t>
            </a:r>
            <a:endParaRPr sz="1400" dirty="0">
              <a:latin typeface="+mn-lt"/>
            </a:endParaRPr>
          </a:p>
          <a:p>
            <a:pPr marL="457200" lvl="0" indent="-317500" algn="just" rtl="0">
              <a:lnSpc>
                <a:spcPct val="150000"/>
              </a:lnSpc>
              <a:spcBef>
                <a:spcPts val="0"/>
              </a:spcBef>
              <a:spcAft>
                <a:spcPts val="0"/>
              </a:spcAft>
              <a:buSzPts val="1400"/>
              <a:buChar char="●"/>
            </a:pPr>
            <a:r>
              <a:rPr lang="en" sz="1400" dirty="0">
                <a:latin typeface="+mn-lt"/>
              </a:rPr>
              <a:t>Collins, B., Capewell, S., O’Flaherty, M., Timpson, H., Razzaq, A., Cheater, S., Ireland, R. and Bromley, H., 2015. Modelling the health impact of an english sugary drinks duty at national and local levels. </a:t>
            </a:r>
            <a:r>
              <a:rPr lang="en" sz="1400" i="1" dirty="0">
                <a:latin typeface="+mn-lt"/>
              </a:rPr>
              <a:t>PLoS One</a:t>
            </a:r>
            <a:r>
              <a:rPr lang="en" sz="1400" dirty="0">
                <a:latin typeface="+mn-lt"/>
              </a:rPr>
              <a:t>, </a:t>
            </a:r>
            <a:r>
              <a:rPr lang="en" sz="1400" i="1" dirty="0">
                <a:latin typeface="+mn-lt"/>
              </a:rPr>
              <a:t>10</a:t>
            </a:r>
            <a:r>
              <a:rPr lang="en" sz="1400" dirty="0">
                <a:latin typeface="+mn-lt"/>
              </a:rPr>
              <a:t>(6), p.e0130770.</a:t>
            </a:r>
            <a:endParaRPr sz="1400" dirty="0">
              <a:latin typeface="+mn-lt"/>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pic>
        <p:nvPicPr>
          <p:cNvPr id="258" name="Google Shape;258;p42"/>
          <p:cNvPicPr preferRelativeResize="0"/>
          <p:nvPr/>
        </p:nvPicPr>
        <p:blipFill>
          <a:blip r:embed="rId3">
            <a:alphaModFix/>
          </a:blip>
          <a:stretch>
            <a:fillRect/>
          </a:stretch>
        </p:blipFill>
        <p:spPr>
          <a:xfrm>
            <a:off x="0" y="152400"/>
            <a:ext cx="9144001" cy="4815484"/>
          </a:xfrm>
          <a:prstGeom prst="rect">
            <a:avLst/>
          </a:prstGeom>
          <a:noFill/>
          <a:ln>
            <a:noFill/>
          </a:ln>
        </p:spPr>
      </p:pic>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4466</Words>
  <Application>Microsoft Office PowerPoint</Application>
  <PresentationFormat>On-screen Show (16:9)</PresentationFormat>
  <Paragraphs>251</Paragraphs>
  <Slides>30</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Times New Roman</vt:lpstr>
      <vt:lpstr>Old Standard TT</vt:lpstr>
      <vt:lpstr>Arial</vt:lpstr>
      <vt:lpstr>Paperback</vt:lpstr>
      <vt:lpstr>Project Proposal Pitch : Minus Sugar  Module: Managing Projects in the Workplace  Module code: BMSW5104  Programme: BA (Hons) Leadership and Management Skills in the Workplace  Lecturer: Aderemi Ojebode   </vt:lpstr>
      <vt:lpstr>Table of Content </vt:lpstr>
      <vt:lpstr>Introduction </vt:lpstr>
      <vt:lpstr>Project Aim</vt:lpstr>
      <vt:lpstr>Project objectives</vt:lpstr>
      <vt:lpstr>Project outline</vt:lpstr>
      <vt:lpstr>Contd.</vt:lpstr>
      <vt:lpstr>Contd.</vt:lpstr>
      <vt:lpstr>Contd. </vt:lpstr>
      <vt:lpstr>Contd.</vt:lpstr>
      <vt:lpstr>Contd.</vt:lpstr>
      <vt:lpstr>Contd.</vt:lpstr>
      <vt:lpstr>Contd. </vt:lpstr>
      <vt:lpstr>Contd. </vt:lpstr>
      <vt:lpstr>Contd. </vt:lpstr>
      <vt:lpstr>Project Scope</vt:lpstr>
      <vt:lpstr>Contd.</vt:lpstr>
      <vt:lpstr>Deliverables</vt:lpstr>
      <vt:lpstr>Contd.</vt:lpstr>
      <vt:lpstr>Budget estimation</vt:lpstr>
      <vt:lpstr>Contd</vt:lpstr>
      <vt:lpstr>Marketing mix</vt:lpstr>
      <vt:lpstr>Contd</vt:lpstr>
      <vt:lpstr>STP analysis</vt:lpstr>
      <vt:lpstr>Work-breakdown structure</vt:lpstr>
      <vt:lpstr>Success criteria of the project</vt:lpstr>
      <vt:lpstr>Quad chart</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Proposal Pitch : Minus Sugar  Module: Managing Projects in the Workplace  Module code: BMSW5104  Programme: BA (Hons) Leadership and Management Skills in the Workplace  Lecturer: Aderemi Ojebode</dc:title>
  <dc:creator>User</dc:creator>
  <cp:lastModifiedBy>Stefania Enoaica</cp:lastModifiedBy>
  <cp:revision>1</cp:revision>
  <dcterms:modified xsi:type="dcterms:W3CDTF">2023-10-21T14:19:17Z</dcterms:modified>
</cp:coreProperties>
</file>