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rels" ContentType="application/vnd.openxmlformats-package.relationships+xml"/>
  <Default Extension="xml" ContentType="application/xml"/>
  <Default Extension="wav" ContentType="audio/x-wav"/>
  <Default Extension="vml" ContentType="application/vnd.openxmlformats-officedocument.vmlDrawin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37"/>
  </p:notesMasterIdLst>
  <p:sldIdLst>
    <p:sldId id="304" r:id="rId2"/>
    <p:sldId id="264" r:id="rId3"/>
    <p:sldId id="280" r:id="rId4"/>
    <p:sldId id="281" r:id="rId5"/>
    <p:sldId id="282" r:id="rId6"/>
    <p:sldId id="274" r:id="rId7"/>
    <p:sldId id="283" r:id="rId8"/>
    <p:sldId id="303" r:id="rId9"/>
    <p:sldId id="275" r:id="rId10"/>
    <p:sldId id="276" r:id="rId11"/>
    <p:sldId id="277" r:id="rId12"/>
    <p:sldId id="278" r:id="rId13"/>
    <p:sldId id="279" r:id="rId14"/>
    <p:sldId id="284" r:id="rId15"/>
    <p:sldId id="285" r:id="rId16"/>
    <p:sldId id="267" r:id="rId17"/>
    <p:sldId id="286" r:id="rId18"/>
    <p:sldId id="268" r:id="rId19"/>
    <p:sldId id="269" r:id="rId20"/>
    <p:sldId id="270" r:id="rId21"/>
    <p:sldId id="271" r:id="rId22"/>
    <p:sldId id="287" r:id="rId23"/>
    <p:sldId id="288" r:id="rId24"/>
    <p:sldId id="289" r:id="rId25"/>
    <p:sldId id="290" r:id="rId26"/>
    <p:sldId id="291" r:id="rId27"/>
    <p:sldId id="292" r:id="rId28"/>
    <p:sldId id="293" r:id="rId29"/>
    <p:sldId id="294" r:id="rId30"/>
    <p:sldId id="295" r:id="rId31"/>
    <p:sldId id="296" r:id="rId32"/>
    <p:sldId id="297" r:id="rId33"/>
    <p:sldId id="298" r:id="rId34"/>
    <p:sldId id="301" r:id="rId35"/>
    <p:sldId id="302" r:id="rId36"/>
  </p:sldIdLst>
  <p:sldSz cx="9144000" cy="6858000" type="screen4x3"/>
  <p:notesSz cx="6858000" cy="9144000"/>
  <p:defaultTextStyle>
    <a:defPPr>
      <a:defRPr lang="es-E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A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9"/>
    <p:restoredTop sz="86335"/>
  </p:normalViewPr>
  <p:slideViewPr>
    <p:cSldViewPr>
      <p:cViewPr varScale="1">
        <p:scale>
          <a:sx n="91" d="100"/>
          <a:sy n="91" d="100"/>
        </p:scale>
        <p:origin x="54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image" Target="../media/image1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6.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3856B26-BAE6-064E-8DFF-CCCE242ABB69}"/>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s-ES" altLang="en-US"/>
          </a:p>
        </p:txBody>
      </p:sp>
      <p:sp>
        <p:nvSpPr>
          <p:cNvPr id="20483" name="Rectangle 3">
            <a:extLst>
              <a:ext uri="{FF2B5EF4-FFF2-40B4-BE49-F238E27FC236}">
                <a16:creationId xmlns:a16="http://schemas.microsoft.com/office/drawing/2014/main" id="{3C1B9332-8BCF-5B4C-99F3-C5E0561494EE}"/>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s-ES" altLang="en-US"/>
          </a:p>
        </p:txBody>
      </p:sp>
      <p:sp>
        <p:nvSpPr>
          <p:cNvPr id="3076" name="Rectangle 4">
            <a:extLst>
              <a:ext uri="{FF2B5EF4-FFF2-40B4-BE49-F238E27FC236}">
                <a16:creationId xmlns:a16="http://schemas.microsoft.com/office/drawing/2014/main" id="{B37203FA-68CD-D54A-8201-29E17437A9C8}"/>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5" name="Rectangle 5">
            <a:extLst>
              <a:ext uri="{FF2B5EF4-FFF2-40B4-BE49-F238E27FC236}">
                <a16:creationId xmlns:a16="http://schemas.microsoft.com/office/drawing/2014/main" id="{D414E856-5330-1B40-AD7F-50797005FB25}"/>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noProof="0"/>
              <a:t>Haga clic para modificar el estilo de texto del patrón</a:t>
            </a:r>
          </a:p>
          <a:p>
            <a:pPr lvl="1"/>
            <a:r>
              <a:rPr lang="es-ES" altLang="en-US" noProof="0"/>
              <a:t>Segundo nivel</a:t>
            </a:r>
          </a:p>
          <a:p>
            <a:pPr lvl="2"/>
            <a:r>
              <a:rPr lang="es-ES" altLang="en-US" noProof="0"/>
              <a:t>Tercer nivel</a:t>
            </a:r>
          </a:p>
          <a:p>
            <a:pPr lvl="3"/>
            <a:r>
              <a:rPr lang="es-ES" altLang="en-US" noProof="0"/>
              <a:t>Cuarto nivel</a:t>
            </a:r>
          </a:p>
          <a:p>
            <a:pPr lvl="4"/>
            <a:r>
              <a:rPr lang="es-ES" altLang="en-US" noProof="0"/>
              <a:t>Quinto nivel</a:t>
            </a:r>
          </a:p>
        </p:txBody>
      </p:sp>
      <p:sp>
        <p:nvSpPr>
          <p:cNvPr id="20486" name="Rectangle 6">
            <a:extLst>
              <a:ext uri="{FF2B5EF4-FFF2-40B4-BE49-F238E27FC236}">
                <a16:creationId xmlns:a16="http://schemas.microsoft.com/office/drawing/2014/main" id="{FF4A0137-C0D3-5844-9CBB-E5D8D7D5946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s-ES" altLang="en-US"/>
          </a:p>
        </p:txBody>
      </p:sp>
      <p:sp>
        <p:nvSpPr>
          <p:cNvPr id="20487" name="Rectangle 7">
            <a:extLst>
              <a:ext uri="{FF2B5EF4-FFF2-40B4-BE49-F238E27FC236}">
                <a16:creationId xmlns:a16="http://schemas.microsoft.com/office/drawing/2014/main" id="{4F5E0267-8F25-B649-858A-13C5C9E9256A}"/>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B4110CF-E3D7-CC47-888E-1F2B51EC799A}"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6F9EF528-76F2-464D-B7E3-B8AF02D2A7A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963ABF-F3E2-BB49-9AD1-3400A2F55E4A}" type="slidenum">
              <a:rPr lang="es-ES" altLang="en-US" smtClean="0"/>
              <a:pPr>
                <a:spcBef>
                  <a:spcPct val="0"/>
                </a:spcBef>
              </a:pPr>
              <a:t>2</a:t>
            </a:fld>
            <a:endParaRPr lang="es-ES" altLang="en-US"/>
          </a:p>
        </p:txBody>
      </p:sp>
      <p:sp>
        <p:nvSpPr>
          <p:cNvPr id="16387" name="Rectangle 2">
            <a:extLst>
              <a:ext uri="{FF2B5EF4-FFF2-40B4-BE49-F238E27FC236}">
                <a16:creationId xmlns:a16="http://schemas.microsoft.com/office/drawing/2014/main" id="{CC54EDCE-13A4-DC4F-A960-28EB6C58DB7F}"/>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487549A2-93CA-C84E-AFE9-3280A0F9C74E}"/>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852AFA61-F943-2F4F-A329-8F69196EDF5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C65200F-EAED-5546-B2D9-912AC0F272C8}" type="slidenum">
              <a:rPr lang="es-ES" altLang="en-US" smtClean="0"/>
              <a:pPr>
                <a:spcBef>
                  <a:spcPct val="0"/>
                </a:spcBef>
              </a:pPr>
              <a:t>3</a:t>
            </a:fld>
            <a:endParaRPr lang="es-ES" altLang="en-US"/>
          </a:p>
        </p:txBody>
      </p:sp>
      <p:sp>
        <p:nvSpPr>
          <p:cNvPr id="18435" name="Rectangle 2">
            <a:extLst>
              <a:ext uri="{FF2B5EF4-FFF2-40B4-BE49-F238E27FC236}">
                <a16:creationId xmlns:a16="http://schemas.microsoft.com/office/drawing/2014/main" id="{CAA56DCF-D962-BA48-B78A-3594D9A9F122}"/>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35757432-1A99-6E40-8F6C-341A2C853F3E}"/>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Biological basis for learning – you have it or you don’t…it’s a thing you inherit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0BBF4B11-736A-964B-9B5B-B2D1773F0DB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B33B797-FC4C-2041-8F2B-BFF889D2F727}" type="slidenum">
              <a:rPr lang="es-ES" altLang="en-US" smtClean="0"/>
              <a:pPr>
                <a:spcBef>
                  <a:spcPct val="0"/>
                </a:spcBef>
              </a:pPr>
              <a:t>5</a:t>
            </a:fld>
            <a:endParaRPr lang="es-ES" altLang="en-US"/>
          </a:p>
        </p:txBody>
      </p:sp>
      <p:sp>
        <p:nvSpPr>
          <p:cNvPr id="21507" name="Rectangle 2">
            <a:extLst>
              <a:ext uri="{FF2B5EF4-FFF2-40B4-BE49-F238E27FC236}">
                <a16:creationId xmlns:a16="http://schemas.microsoft.com/office/drawing/2014/main" id="{4518FB84-8E47-3A44-9693-82BA87965C05}"/>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0421E9EC-093B-0643-87FA-CD29C5B5965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F759A9DD-69C9-7B41-B784-239148933B5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3A49AF-A26F-3D44-AFF9-B2DAAB970D8B}" type="slidenum">
              <a:rPr lang="es-ES" altLang="en-US" smtClean="0"/>
              <a:pPr>
                <a:spcBef>
                  <a:spcPct val="0"/>
                </a:spcBef>
              </a:pPr>
              <a:t>6</a:t>
            </a:fld>
            <a:endParaRPr lang="es-ES" altLang="en-US"/>
          </a:p>
        </p:txBody>
      </p:sp>
      <p:sp>
        <p:nvSpPr>
          <p:cNvPr id="23555" name="Rectangle 2">
            <a:extLst>
              <a:ext uri="{FF2B5EF4-FFF2-40B4-BE49-F238E27FC236}">
                <a16:creationId xmlns:a16="http://schemas.microsoft.com/office/drawing/2014/main" id="{E8872759-6AD1-DD44-BB67-36B94B029A1B}"/>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47B6B00E-685F-C344-B107-59912B691692}"/>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2C574DAD-AD43-9A4B-9C66-643A17E721F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353DCAB-41F8-5143-B21A-1589A69E1D58}" type="slidenum">
              <a:rPr lang="es-ES" altLang="en-US" smtClean="0"/>
              <a:pPr>
                <a:spcBef>
                  <a:spcPct val="0"/>
                </a:spcBef>
              </a:pPr>
              <a:t>7</a:t>
            </a:fld>
            <a:endParaRPr lang="es-ES" altLang="en-US"/>
          </a:p>
        </p:txBody>
      </p:sp>
      <p:sp>
        <p:nvSpPr>
          <p:cNvPr id="25603" name="Rectangle 2">
            <a:extLst>
              <a:ext uri="{FF2B5EF4-FFF2-40B4-BE49-F238E27FC236}">
                <a16:creationId xmlns:a16="http://schemas.microsoft.com/office/drawing/2014/main" id="{84C870EA-1883-4E4B-A220-201F7C681BEE}"/>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C6C8ED67-6718-D642-8EB5-A32FA757700E}"/>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Grew in response to Behaviorism in an effort to better understand the mental processes behind learning</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A736AB5F-D720-4D4A-922B-B7E93874715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92DBF87-BDBA-7B40-9E98-E8F67F00B963}" type="slidenum">
              <a:rPr lang="es-ES" altLang="en-US" smtClean="0"/>
              <a:pPr>
                <a:spcBef>
                  <a:spcPct val="0"/>
                </a:spcBef>
              </a:pPr>
              <a:t>9</a:t>
            </a:fld>
            <a:endParaRPr lang="es-ES" altLang="en-US"/>
          </a:p>
        </p:txBody>
      </p:sp>
      <p:sp>
        <p:nvSpPr>
          <p:cNvPr id="27651" name="Rectangle 2">
            <a:extLst>
              <a:ext uri="{FF2B5EF4-FFF2-40B4-BE49-F238E27FC236}">
                <a16:creationId xmlns:a16="http://schemas.microsoft.com/office/drawing/2014/main" id="{32B99FEF-DCAD-4B48-A8F3-578010DB8A7B}"/>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557ED6A4-18D4-E340-85BD-56CC878176D0}"/>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36E3040D-0296-DF46-9414-8E255C46487A}"/>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8196832-6D4E-6B4A-A2F2-3184720A2B10}" type="slidenum">
              <a:rPr lang="es-ES" altLang="en-US" smtClean="0"/>
              <a:pPr>
                <a:spcBef>
                  <a:spcPct val="0"/>
                </a:spcBef>
              </a:pPr>
              <a:t>10</a:t>
            </a:fld>
            <a:endParaRPr lang="es-ES" altLang="en-US"/>
          </a:p>
        </p:txBody>
      </p:sp>
      <p:sp>
        <p:nvSpPr>
          <p:cNvPr id="29699" name="Rectangle 2">
            <a:extLst>
              <a:ext uri="{FF2B5EF4-FFF2-40B4-BE49-F238E27FC236}">
                <a16:creationId xmlns:a16="http://schemas.microsoft.com/office/drawing/2014/main" id="{C9D8695B-E45A-4241-A4F8-98C7BD17524C}"/>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CB2E3EB2-3797-AE42-9D7A-C00686BA3F0C}"/>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569156F9-1AE3-FF4D-93D6-70365614DCA0}"/>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B30B7D0-1876-B14D-AF62-23AB86B01D45}" type="slidenum">
              <a:rPr lang="es-ES" altLang="en-US" smtClean="0"/>
              <a:pPr>
                <a:spcBef>
                  <a:spcPct val="0"/>
                </a:spcBef>
              </a:pPr>
              <a:t>11</a:t>
            </a:fld>
            <a:endParaRPr lang="es-ES" altLang="en-US"/>
          </a:p>
        </p:txBody>
      </p:sp>
      <p:sp>
        <p:nvSpPr>
          <p:cNvPr id="31747" name="Rectangle 2">
            <a:extLst>
              <a:ext uri="{FF2B5EF4-FFF2-40B4-BE49-F238E27FC236}">
                <a16:creationId xmlns:a16="http://schemas.microsoft.com/office/drawing/2014/main" id="{055898C1-28F3-D743-89F5-A86893AC847E}"/>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1EB33FBF-6A52-604B-9323-CF3F72DB7F1E}"/>
              </a:ext>
            </a:extLst>
          </p:cNvPr>
          <p:cNvSpPr>
            <a:spLocks noGrp="1" noChangeArrowheads="1"/>
          </p:cNvSpPr>
          <p:nvPr>
            <p:ph type="body" idx="1"/>
          </p:nvPr>
        </p:nvSpPr>
        <p:spPr>
          <a:xfrm>
            <a:off x="914400" y="4343400"/>
            <a:ext cx="5029200" cy="4114800"/>
          </a:xfrm>
          <a:noFill/>
        </p:spPr>
        <p:txBody>
          <a:bodyPr/>
          <a:lstStyle/>
          <a:p>
            <a:pPr eaLnBrk="1" hangingPunct="1"/>
            <a:r>
              <a:rPr lang="en-US" altLang="en-US" dirty="0">
                <a:latin typeface="Arial" panose="020B0604020202020204" pitchFamily="34" charset="0"/>
                <a:cs typeface="Arial" panose="020B0604020202020204" pitchFamily="34" charset="0"/>
              </a:rPr>
              <a:t>An example of a powerful concept is addition.  Instead of drilling facts </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1 + 1 = 2</a:t>
            </a:r>
          </a:p>
          <a:p>
            <a:pPr eaLnBrk="1" hangingPunct="1"/>
            <a:r>
              <a:rPr lang="en-US" altLang="en-US" dirty="0">
                <a:latin typeface="Arial" panose="020B0604020202020204" pitchFamily="34" charset="0"/>
                <a:cs typeface="Arial" panose="020B0604020202020204" pitchFamily="34" charset="0"/>
              </a:rPr>
              <a:t>1 + 2 = 3</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into people’s heads, teach them the CONCEPT of addition.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3436151D-AFF5-A84E-8078-AF08445EC87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AD0A45A-9399-BC44-9F1B-901B137FD125}" type="slidenum">
              <a:rPr lang="es-ES" altLang="en-US" smtClean="0"/>
              <a:pPr>
                <a:spcBef>
                  <a:spcPct val="0"/>
                </a:spcBef>
              </a:pPr>
              <a:t>12</a:t>
            </a:fld>
            <a:endParaRPr lang="es-ES" altLang="en-US"/>
          </a:p>
        </p:txBody>
      </p:sp>
      <p:sp>
        <p:nvSpPr>
          <p:cNvPr id="33795" name="Rectangle 2">
            <a:extLst>
              <a:ext uri="{FF2B5EF4-FFF2-40B4-BE49-F238E27FC236}">
                <a16:creationId xmlns:a16="http://schemas.microsoft.com/office/drawing/2014/main" id="{FAF03285-3FCD-9743-8423-39BEDA7F0BBE}"/>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F777EC7C-C408-E544-A6F3-7E741076E425}"/>
              </a:ext>
            </a:extLst>
          </p:cNvPr>
          <p:cNvSpPr>
            <a:spLocks noGrp="1" noChangeArrowheads="1"/>
          </p:cNvSpPr>
          <p:nvPr>
            <p:ph type="body" idx="1"/>
          </p:nvPr>
        </p:nvSpPr>
        <p:spPr>
          <a:xfrm>
            <a:off x="914400" y="4343400"/>
            <a:ext cx="5029200" cy="4114800"/>
          </a:xfrm>
          <a:noFill/>
        </p:spPr>
        <p:txBody>
          <a:bodyPr/>
          <a:lstStyle/>
          <a:p>
            <a:pPr eaLnBrk="1" hangingPunct="1"/>
            <a:r>
              <a:rPr lang="en-US" altLang="en-US">
                <a:latin typeface="Arial" panose="020B0604020202020204" pitchFamily="34" charset="0"/>
                <a:cs typeface="Arial" panose="020B0604020202020204" pitchFamily="34" charset="0"/>
              </a:rPr>
              <a:t>New material is related to something they already know!</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75594A1B-B304-FB47-9E49-D31BE30AB17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D4B5818-FA55-564E-B07F-0412EC4CB37A}" type="slidenum">
              <a:rPr lang="es-ES" altLang="en-US" smtClean="0"/>
              <a:pPr>
                <a:spcBef>
                  <a:spcPct val="0"/>
                </a:spcBef>
              </a:pPr>
              <a:t>13</a:t>
            </a:fld>
            <a:endParaRPr lang="es-ES" altLang="en-US"/>
          </a:p>
        </p:txBody>
      </p:sp>
      <p:sp>
        <p:nvSpPr>
          <p:cNvPr id="35843" name="Rectangle 2">
            <a:extLst>
              <a:ext uri="{FF2B5EF4-FFF2-40B4-BE49-F238E27FC236}">
                <a16:creationId xmlns:a16="http://schemas.microsoft.com/office/drawing/2014/main" id="{699ECA15-2294-424C-A08E-7E811FBD2AE2}"/>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42499984-1A5C-7F4A-930F-14EA77599B87}"/>
              </a:ext>
            </a:extLst>
          </p:cNvPr>
          <p:cNvSpPr>
            <a:spLocks noGrp="1" noChangeArrowheads="1"/>
          </p:cNvSpPr>
          <p:nvPr>
            <p:ph type="body" idx="1"/>
          </p:nvPr>
        </p:nvSpPr>
        <p:spPr>
          <a:xfrm>
            <a:off x="914400" y="4343400"/>
            <a:ext cx="5029200" cy="4114800"/>
          </a:xfrm>
          <a:noFill/>
        </p:spPr>
        <p:txBody>
          <a:bodyPr/>
          <a:lstStyle/>
          <a:p>
            <a:pPr eaLnBrk="1" hangingPunct="1"/>
            <a:r>
              <a:rPr lang="en-US" altLang="en-US">
                <a:latin typeface="Arial" panose="020B0604020202020204" pitchFamily="34" charset="0"/>
                <a:cs typeface="Arial" panose="020B0604020202020204" pitchFamily="34" charset="0"/>
              </a:rPr>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7EB753AE-81C3-C34E-8E05-8D241F6E0F0B}"/>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7CB1953-3518-8C4B-9E54-EE03E670E7C0}" type="slidenum">
              <a:rPr lang="es-ES" altLang="en-US" smtClean="0"/>
              <a:pPr>
                <a:spcBef>
                  <a:spcPct val="0"/>
                </a:spcBef>
              </a:pPr>
              <a:t>14</a:t>
            </a:fld>
            <a:endParaRPr lang="es-ES" altLang="en-US"/>
          </a:p>
        </p:txBody>
      </p:sp>
      <p:sp>
        <p:nvSpPr>
          <p:cNvPr id="37891" name="Rectangle 2">
            <a:extLst>
              <a:ext uri="{FF2B5EF4-FFF2-40B4-BE49-F238E27FC236}">
                <a16:creationId xmlns:a16="http://schemas.microsoft.com/office/drawing/2014/main" id="{95C39169-6D97-FA46-8FC0-D69AF7038855}"/>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6EE83F19-8611-A84B-B95E-F80F3508A6B4}"/>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Staged scaffolding: not based on ability or experience…based on developmental stage (age most predominantly)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06215864-B9C4-6945-8960-D83C895B3D1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5EC77EF-512E-1C47-94F0-CC687EAE2119}" type="slidenum">
              <a:rPr lang="es-ES" altLang="en-US" smtClean="0"/>
              <a:pPr>
                <a:spcBef>
                  <a:spcPct val="0"/>
                </a:spcBef>
              </a:pPr>
              <a:t>15</a:t>
            </a:fld>
            <a:endParaRPr lang="es-ES" altLang="en-US"/>
          </a:p>
        </p:txBody>
      </p:sp>
      <p:sp>
        <p:nvSpPr>
          <p:cNvPr id="39939" name="Rectangle 2">
            <a:extLst>
              <a:ext uri="{FF2B5EF4-FFF2-40B4-BE49-F238E27FC236}">
                <a16:creationId xmlns:a16="http://schemas.microsoft.com/office/drawing/2014/main" id="{51A6F7A8-C96A-464F-B396-A1847B830696}"/>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9B748AF2-C938-5A49-8F97-9BF2F6E52F1D}"/>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Does not account enough for individuality and differences in staged development</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Little emphasis on affective characteristics, especially motivation</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150A33F4-6EA4-5249-BAA7-4892307ED2D9}"/>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F294EE6-1FF9-0C40-95AE-3F6C1EC87387}" type="slidenum">
              <a:rPr lang="es-ES" altLang="en-US" smtClean="0"/>
              <a:pPr>
                <a:spcBef>
                  <a:spcPct val="0"/>
                </a:spcBef>
              </a:pPr>
              <a:t>16</a:t>
            </a:fld>
            <a:endParaRPr lang="es-ES" altLang="en-US"/>
          </a:p>
        </p:txBody>
      </p:sp>
      <p:sp>
        <p:nvSpPr>
          <p:cNvPr id="41987" name="Rectangle 2">
            <a:extLst>
              <a:ext uri="{FF2B5EF4-FFF2-40B4-BE49-F238E27FC236}">
                <a16:creationId xmlns:a16="http://schemas.microsoft.com/office/drawing/2014/main" id="{D46231E6-27F4-EF43-B0FF-1C4B2BA409CF}"/>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479CD75C-F2CC-6C40-8DE0-790FBF570EF4}"/>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65E8336-404F-8246-BDEA-15A7F83DDFD5}"/>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AD8CF87-2B13-E146-8C8C-3978A83CC68C}" type="slidenum">
              <a:rPr lang="es-ES" altLang="en-US" smtClean="0"/>
              <a:pPr>
                <a:spcBef>
                  <a:spcPct val="0"/>
                </a:spcBef>
              </a:pPr>
              <a:t>17</a:t>
            </a:fld>
            <a:endParaRPr lang="es-ES" altLang="en-US"/>
          </a:p>
        </p:txBody>
      </p:sp>
      <p:sp>
        <p:nvSpPr>
          <p:cNvPr id="44035" name="Rectangle 2">
            <a:extLst>
              <a:ext uri="{FF2B5EF4-FFF2-40B4-BE49-F238E27FC236}">
                <a16:creationId xmlns:a16="http://schemas.microsoft.com/office/drawing/2014/main" id="{A0359A3A-29BF-0648-BD20-E8788772EA25}"/>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316C0035-435E-E042-B17C-1829963DFFF2}"/>
              </a:ext>
            </a:extLst>
          </p:cNvPr>
          <p:cNvSpPr>
            <a:spLocks noGrp="1" noChangeArrowheads="1"/>
          </p:cNvSpPr>
          <p:nvPr>
            <p:ph type="body" idx="1"/>
          </p:nvPr>
        </p:nvSpPr>
        <p:spPr>
          <a:noFill/>
        </p:spPr>
        <p:txBody>
          <a:bodyPr/>
          <a:lstStyle/>
          <a:p>
            <a:pPr eaLnBrk="1" hangingPunct="1"/>
            <a:r>
              <a:rPr lang="en-US" altLang="en-US" dirty="0">
                <a:latin typeface="Arial" panose="020B0604020202020204" pitchFamily="34" charset="0"/>
                <a:cs typeface="Arial" panose="020B0604020202020204" pitchFamily="34" charset="0"/>
              </a:rPr>
              <a:t>Imitation: Individuals adopt the modeled behavior more readily and completely if the person they are observing is admired by the observer</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We more readily model behavior if it results in outcomes we value or approve of</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51D9554B-4CFF-8045-AB2B-562F4088D1B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5D8E1B7-3B4E-6C44-9835-500E04E7DFFE}" type="slidenum">
              <a:rPr lang="es-ES" altLang="en-US" smtClean="0"/>
              <a:pPr>
                <a:spcBef>
                  <a:spcPct val="0"/>
                </a:spcBef>
              </a:pPr>
              <a:t>18</a:t>
            </a:fld>
            <a:endParaRPr lang="es-ES" altLang="en-US"/>
          </a:p>
        </p:txBody>
      </p:sp>
      <p:sp>
        <p:nvSpPr>
          <p:cNvPr id="46083" name="Rectangle 2">
            <a:extLst>
              <a:ext uri="{FF2B5EF4-FFF2-40B4-BE49-F238E27FC236}">
                <a16:creationId xmlns:a16="http://schemas.microsoft.com/office/drawing/2014/main" id="{4AAC47E0-6328-2E4A-B763-35C6F2217271}"/>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5349536A-8A77-CB4E-BEC6-98BCE941B63D}"/>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CD3AE3DB-F2A3-D240-950E-ACCB8F368CFB}"/>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1A7B641-81A6-164A-B728-304E416529CE}" type="slidenum">
              <a:rPr lang="es-ES" altLang="en-US" smtClean="0"/>
              <a:pPr>
                <a:spcBef>
                  <a:spcPct val="0"/>
                </a:spcBef>
              </a:pPr>
              <a:t>19</a:t>
            </a:fld>
            <a:endParaRPr lang="es-ES" altLang="en-US"/>
          </a:p>
        </p:txBody>
      </p:sp>
      <p:sp>
        <p:nvSpPr>
          <p:cNvPr id="48131" name="Rectangle 2">
            <a:extLst>
              <a:ext uri="{FF2B5EF4-FFF2-40B4-BE49-F238E27FC236}">
                <a16:creationId xmlns:a16="http://schemas.microsoft.com/office/drawing/2014/main" id="{5F6C2C99-35AD-254C-B851-CEDD1EC9E1ED}"/>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CE528571-81EA-4042-B3B7-612DF66BB243}"/>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7BF85A1E-1D6D-E146-9E5C-C3268F902427}"/>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EF5CD08-C892-B34B-B3E9-A33A4CEE65FC}" type="slidenum">
              <a:rPr lang="es-ES" altLang="en-US" smtClean="0"/>
              <a:pPr>
                <a:spcBef>
                  <a:spcPct val="0"/>
                </a:spcBef>
              </a:pPr>
              <a:t>20</a:t>
            </a:fld>
            <a:endParaRPr lang="es-ES" altLang="en-US"/>
          </a:p>
        </p:txBody>
      </p:sp>
      <p:sp>
        <p:nvSpPr>
          <p:cNvPr id="50179" name="Rectangle 2">
            <a:extLst>
              <a:ext uri="{FF2B5EF4-FFF2-40B4-BE49-F238E27FC236}">
                <a16:creationId xmlns:a16="http://schemas.microsoft.com/office/drawing/2014/main" id="{3CCD7A97-85E4-F44B-AF23-DA53C359B36D}"/>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9EF25EAD-B15C-4B46-A61A-D23E634F235D}"/>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77BBB34E-D440-D640-96DD-3B0F67F8CD8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8A9A131-61D1-E943-A5E1-8E2012101699}" type="slidenum">
              <a:rPr lang="es-ES" altLang="en-US" smtClean="0"/>
              <a:pPr>
                <a:spcBef>
                  <a:spcPct val="0"/>
                </a:spcBef>
              </a:pPr>
              <a:t>21</a:t>
            </a:fld>
            <a:endParaRPr lang="es-ES" altLang="en-US"/>
          </a:p>
        </p:txBody>
      </p:sp>
      <p:sp>
        <p:nvSpPr>
          <p:cNvPr id="52227" name="Rectangle 2">
            <a:extLst>
              <a:ext uri="{FF2B5EF4-FFF2-40B4-BE49-F238E27FC236}">
                <a16:creationId xmlns:a16="http://schemas.microsoft.com/office/drawing/2014/main" id="{279B16E5-1B54-504F-81DC-29211FBAD2B7}"/>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CCC746E8-17DA-F243-9CFB-08A6FF4C9F8B}"/>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3D43F6B4-8A86-EE45-B8A5-C1A2DA93B1B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F4E1E66-C412-494B-9420-B74F405B1E8D}" type="slidenum">
              <a:rPr lang="es-ES" altLang="en-US" smtClean="0"/>
              <a:pPr>
                <a:spcBef>
                  <a:spcPct val="0"/>
                </a:spcBef>
              </a:pPr>
              <a:t>23</a:t>
            </a:fld>
            <a:endParaRPr lang="es-ES" altLang="en-US"/>
          </a:p>
        </p:txBody>
      </p:sp>
      <p:sp>
        <p:nvSpPr>
          <p:cNvPr id="55299" name="Rectangle 2">
            <a:extLst>
              <a:ext uri="{FF2B5EF4-FFF2-40B4-BE49-F238E27FC236}">
                <a16:creationId xmlns:a16="http://schemas.microsoft.com/office/drawing/2014/main" id="{B96E6C3E-17B4-FA46-B7AC-D0F844566CF7}"/>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D650EE63-F883-9344-9F1C-2DA809A9A2A0}"/>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Think of a laboratory environment, for instance. What’s more effective in your estimation…watching the faculty member conduct the lab, or you doing it yourself?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060D3399-1412-2245-A99D-CCF173F29ED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4B22244-04CA-934D-AEF8-A80EEEE64F7B}" type="slidenum">
              <a:rPr lang="es-ES" altLang="en-US" smtClean="0"/>
              <a:pPr>
                <a:spcBef>
                  <a:spcPct val="0"/>
                </a:spcBef>
              </a:pPr>
              <a:t>24</a:t>
            </a:fld>
            <a:endParaRPr lang="es-ES" altLang="en-US"/>
          </a:p>
        </p:txBody>
      </p:sp>
      <p:sp>
        <p:nvSpPr>
          <p:cNvPr id="57347" name="Rectangle 2">
            <a:extLst>
              <a:ext uri="{FF2B5EF4-FFF2-40B4-BE49-F238E27FC236}">
                <a16:creationId xmlns:a16="http://schemas.microsoft.com/office/drawing/2014/main" id="{3EA913F2-BC32-E848-96FF-B130D6CAE5A0}"/>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770769F8-0935-F245-9696-66FE000DB44A}"/>
              </a:ext>
            </a:extLst>
          </p:cNvPr>
          <p:cNvSpPr>
            <a:spLocks noGrp="1" noChangeArrowheads="1"/>
          </p:cNvSpPr>
          <p:nvPr>
            <p:ph type="body" idx="1"/>
          </p:nvPr>
        </p:nvSpPr>
        <p:spPr>
          <a:noFill/>
        </p:spPr>
        <p:txBody>
          <a:bodyPr/>
          <a:lstStyle/>
          <a:p>
            <a:pPr eaLnBrk="1" hangingPunct="1"/>
            <a:r>
              <a:rPr lang="en-US" altLang="en-US" dirty="0">
                <a:latin typeface="Arial" panose="020B0604020202020204" pitchFamily="34" charset="0"/>
                <a:cs typeface="Arial" panose="020B0604020202020204" pitchFamily="34" charset="0"/>
              </a:rPr>
              <a:t>Knowledge is actively constructed by individuals in light of and in relation to our past experiences, the context of learning, personal motivation, and our beliefs/attitudes/prior knowledge</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Think of the lab…instead of just watching it being done, the student acts as the active agent conducting the lab, with expert support leading them to the edge of their knowledge and beyond.</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Dialogic: central focus is on written &amp; spoken dialogue</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Recursive: new learning is built upon prior learning…scaffolding</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0781DE46-E237-2D47-91CC-E62FC503EB0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134DC52-3DDC-8440-B814-94BC8A7CD575}" type="slidenum">
              <a:rPr lang="es-ES" altLang="en-US" smtClean="0"/>
              <a:pPr>
                <a:spcBef>
                  <a:spcPct val="0"/>
                </a:spcBef>
              </a:pPr>
              <a:t>26</a:t>
            </a:fld>
            <a:endParaRPr lang="es-ES" altLang="en-US"/>
          </a:p>
        </p:txBody>
      </p:sp>
      <p:sp>
        <p:nvSpPr>
          <p:cNvPr id="60419" name="Rectangle 2">
            <a:extLst>
              <a:ext uri="{FF2B5EF4-FFF2-40B4-BE49-F238E27FC236}">
                <a16:creationId xmlns:a16="http://schemas.microsoft.com/office/drawing/2014/main" id="{F44B42E8-D2E1-5F4D-B01C-57596B1FEA29}"/>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1354FE1C-FFA8-F049-87CC-BF237175FB95}"/>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Suggests that knowledge is neither given nor absolute, but is rather an individual construct</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Does not fit well with traditional age grouping and rigid terms/semesters that do not provide a flexible timeframe for learning</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6070A105-C701-C648-B036-79419ACE951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DE849CB-B5CB-1748-9803-33F87BF6A0B9}" type="slidenum">
              <a:rPr lang="es-ES" altLang="en-US" smtClean="0"/>
              <a:pPr>
                <a:spcBef>
                  <a:spcPct val="0"/>
                </a:spcBef>
              </a:pPr>
              <a:t>27</a:t>
            </a:fld>
            <a:endParaRPr lang="es-ES" altLang="en-US"/>
          </a:p>
        </p:txBody>
      </p:sp>
      <p:sp>
        <p:nvSpPr>
          <p:cNvPr id="62467" name="Rectangle 2">
            <a:extLst>
              <a:ext uri="{FF2B5EF4-FFF2-40B4-BE49-F238E27FC236}">
                <a16:creationId xmlns:a16="http://schemas.microsoft.com/office/drawing/2014/main" id="{2E84CF5D-3351-0440-9E76-AB1C758836D0}"/>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D9AECA20-0DBA-0240-A6FF-49F1FA11EB4C}"/>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Metacognition – simply put is learning about learning, but more realistically, it’s about kn owing who you are as a learner, and developing the capacity to leverage your strengths to your advantage while purposefully addressing your weaknesses</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662D79BF-4017-1B4F-A46B-FD3D545A125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B86738D-4F53-9543-AA65-5F1BC2E2FFC6}" type="slidenum">
              <a:rPr lang="es-ES" altLang="en-US" smtClean="0"/>
              <a:pPr>
                <a:spcBef>
                  <a:spcPct val="0"/>
                </a:spcBef>
              </a:pPr>
              <a:t>32</a:t>
            </a:fld>
            <a:endParaRPr lang="es-ES" altLang="en-US"/>
          </a:p>
        </p:txBody>
      </p:sp>
      <p:sp>
        <p:nvSpPr>
          <p:cNvPr id="68611" name="Rectangle 2">
            <a:extLst>
              <a:ext uri="{FF2B5EF4-FFF2-40B4-BE49-F238E27FC236}">
                <a16:creationId xmlns:a16="http://schemas.microsoft.com/office/drawing/2014/main" id="{5652EE7E-5076-3046-ADC9-CDAE0ECD6DD6}"/>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868582EE-4AC9-414C-A527-665AF7D9D4F2}"/>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Individual principles have been scientifically questioned (left/right brain laterality)</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Slide Number Placeholder 5">
            <a:extLst>
              <a:ext uri="{FF2B5EF4-FFF2-40B4-BE49-F238E27FC236}">
                <a16:creationId xmlns:a16="http://schemas.microsoft.com/office/drawing/2014/main" id="{93AA626A-6629-984B-AF41-46889FA1F411}"/>
              </a:ext>
            </a:extLst>
          </p:cNvPr>
          <p:cNvSpPr>
            <a:spLocks noGrp="1"/>
          </p:cNvSpPr>
          <p:nvPr>
            <p:ph type="sldNum" sz="quarter" idx="10"/>
          </p:nvPr>
        </p:nvSpPr>
        <p:spPr>
          <a:ln/>
        </p:spPr>
        <p:txBody>
          <a:bodyPr/>
          <a:lstStyle>
            <a:lvl1pPr>
              <a:defRPr/>
            </a:lvl1pPr>
          </a:lstStyle>
          <a:p>
            <a:pPr>
              <a:defRPr/>
            </a:pPr>
            <a:fld id="{FBB9754E-A0ED-374A-8533-22B8AB588238}"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0F207509-296B-7947-9DA4-5DB145DDBB19}"/>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4D901FFC-28CE-4F40-9913-E62702BD3944}"/>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54220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86DF66B8-B90E-2348-896A-6F6DF9B5BACF}"/>
              </a:ext>
            </a:extLst>
          </p:cNvPr>
          <p:cNvSpPr>
            <a:spLocks noGrp="1"/>
          </p:cNvSpPr>
          <p:nvPr>
            <p:ph type="sldNum" sz="quarter" idx="10"/>
          </p:nvPr>
        </p:nvSpPr>
        <p:spPr>
          <a:ln/>
        </p:spPr>
        <p:txBody>
          <a:bodyPr/>
          <a:lstStyle>
            <a:lvl1pPr>
              <a:defRPr/>
            </a:lvl1pPr>
          </a:lstStyle>
          <a:p>
            <a:pPr>
              <a:defRPr/>
            </a:pPr>
            <a:fld id="{B066A474-B51D-E84B-92B4-2BA3A1025C40}"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903972FF-32BB-1B45-B989-0E99C868E828}"/>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978F5F59-D053-E44C-9400-4215D8EC4960}"/>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727390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Slide Number Placeholder 5">
            <a:extLst>
              <a:ext uri="{FF2B5EF4-FFF2-40B4-BE49-F238E27FC236}">
                <a16:creationId xmlns:a16="http://schemas.microsoft.com/office/drawing/2014/main" id="{19849026-F10F-3C4B-845A-1521CC98EDA6}"/>
              </a:ext>
            </a:extLst>
          </p:cNvPr>
          <p:cNvSpPr>
            <a:spLocks noGrp="1"/>
          </p:cNvSpPr>
          <p:nvPr>
            <p:ph type="sldNum" sz="quarter" idx="10"/>
          </p:nvPr>
        </p:nvSpPr>
        <p:spPr>
          <a:ln/>
        </p:spPr>
        <p:txBody>
          <a:bodyPr/>
          <a:lstStyle>
            <a:lvl1pPr>
              <a:defRPr/>
            </a:lvl1pPr>
          </a:lstStyle>
          <a:p>
            <a:pPr>
              <a:defRPr/>
            </a:pPr>
            <a:fld id="{FD58C168-B291-E74D-AE69-FA85C1087FC2}"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F131B22E-07DE-5949-A249-D419AF09EBFA}"/>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568E75E2-BBC2-3F4A-BE1A-02F068AFD86D}"/>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534953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B2A47B9D-C2DE-294E-BD2C-AE82AF84C53A}"/>
              </a:ext>
            </a:extLst>
          </p:cNvPr>
          <p:cNvSpPr>
            <a:spLocks noGrp="1"/>
          </p:cNvSpPr>
          <p:nvPr>
            <p:ph type="sldNum" sz="quarter" idx="10"/>
          </p:nvPr>
        </p:nvSpPr>
        <p:spPr>
          <a:ln/>
        </p:spPr>
        <p:txBody>
          <a:bodyPr/>
          <a:lstStyle>
            <a:lvl1pPr>
              <a:defRPr/>
            </a:lvl1pPr>
          </a:lstStyle>
          <a:p>
            <a:pPr>
              <a:defRPr/>
            </a:pPr>
            <a:fld id="{4BF03342-4D30-C74B-A8F9-C03AED4D199F}" type="slidenum">
              <a:rPr lang="es-ES" altLang="en-US"/>
              <a:pPr>
                <a:defRPr/>
              </a:pPr>
              <a:t>‹#›</a:t>
            </a:fld>
            <a:endParaRPr lang="es-ES" altLang="en-US"/>
          </a:p>
        </p:txBody>
      </p:sp>
      <p:sp>
        <p:nvSpPr>
          <p:cNvPr id="6" name="Footer Placeholder 4">
            <a:extLst>
              <a:ext uri="{FF2B5EF4-FFF2-40B4-BE49-F238E27FC236}">
                <a16:creationId xmlns:a16="http://schemas.microsoft.com/office/drawing/2014/main" id="{BE9BC3FA-6DCC-C04B-8E40-FB44F14024A5}"/>
              </a:ext>
            </a:extLst>
          </p:cNvPr>
          <p:cNvSpPr>
            <a:spLocks noGrp="1"/>
          </p:cNvSpPr>
          <p:nvPr>
            <p:ph type="ftr" sz="quarter" idx="11"/>
          </p:nvPr>
        </p:nvSpPr>
        <p:spPr/>
        <p:txBody>
          <a:bodyPr/>
          <a:lstStyle>
            <a:lvl1pPr>
              <a:defRPr/>
            </a:lvl1pPr>
          </a:lstStyle>
          <a:p>
            <a:pPr>
              <a:defRPr/>
            </a:pPr>
            <a:endParaRPr lang="es-ES" altLang="en-US"/>
          </a:p>
        </p:txBody>
      </p:sp>
      <p:sp>
        <p:nvSpPr>
          <p:cNvPr id="7" name="Date Placeholder 3">
            <a:extLst>
              <a:ext uri="{FF2B5EF4-FFF2-40B4-BE49-F238E27FC236}">
                <a16:creationId xmlns:a16="http://schemas.microsoft.com/office/drawing/2014/main" id="{BAEB0205-5D4D-834A-B957-72E316B63617}"/>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017127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a:extLst>
              <a:ext uri="{FF2B5EF4-FFF2-40B4-BE49-F238E27FC236}">
                <a16:creationId xmlns:a16="http://schemas.microsoft.com/office/drawing/2014/main" id="{4C14D580-1315-7048-B56D-40525F396265}"/>
              </a:ext>
            </a:extLst>
          </p:cNvPr>
          <p:cNvSpPr>
            <a:spLocks noGrp="1"/>
          </p:cNvSpPr>
          <p:nvPr>
            <p:ph type="sldNum" sz="quarter" idx="10"/>
          </p:nvPr>
        </p:nvSpPr>
        <p:spPr>
          <a:ln/>
        </p:spPr>
        <p:txBody>
          <a:bodyPr/>
          <a:lstStyle>
            <a:lvl1pPr>
              <a:defRPr/>
            </a:lvl1pPr>
          </a:lstStyle>
          <a:p>
            <a:pPr>
              <a:defRPr/>
            </a:pPr>
            <a:fld id="{110DF672-C0CD-4D40-970B-CAC4ECB8F8A3}" type="slidenum">
              <a:rPr lang="es-ES" altLang="en-US"/>
              <a:pPr>
                <a:defRPr/>
              </a:pPr>
              <a:t>‹#›</a:t>
            </a:fld>
            <a:endParaRPr lang="es-ES" altLang="en-US"/>
          </a:p>
        </p:txBody>
      </p:sp>
      <p:sp>
        <p:nvSpPr>
          <p:cNvPr id="8" name="Footer Placeholder 4">
            <a:extLst>
              <a:ext uri="{FF2B5EF4-FFF2-40B4-BE49-F238E27FC236}">
                <a16:creationId xmlns:a16="http://schemas.microsoft.com/office/drawing/2014/main" id="{B493209A-5E8A-D041-8D21-3E5620E2FAEB}"/>
              </a:ext>
            </a:extLst>
          </p:cNvPr>
          <p:cNvSpPr>
            <a:spLocks noGrp="1"/>
          </p:cNvSpPr>
          <p:nvPr>
            <p:ph type="ftr" sz="quarter" idx="11"/>
          </p:nvPr>
        </p:nvSpPr>
        <p:spPr/>
        <p:txBody>
          <a:bodyPr/>
          <a:lstStyle>
            <a:lvl1pPr>
              <a:defRPr/>
            </a:lvl1pPr>
          </a:lstStyle>
          <a:p>
            <a:pPr>
              <a:defRPr/>
            </a:pPr>
            <a:endParaRPr lang="es-ES" altLang="en-US"/>
          </a:p>
        </p:txBody>
      </p:sp>
      <p:sp>
        <p:nvSpPr>
          <p:cNvPr id="9" name="Date Placeholder 3">
            <a:extLst>
              <a:ext uri="{FF2B5EF4-FFF2-40B4-BE49-F238E27FC236}">
                <a16:creationId xmlns:a16="http://schemas.microsoft.com/office/drawing/2014/main" id="{59E9E0B7-61D2-6D44-98EC-AF153A989550}"/>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524989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5">
            <a:extLst>
              <a:ext uri="{FF2B5EF4-FFF2-40B4-BE49-F238E27FC236}">
                <a16:creationId xmlns:a16="http://schemas.microsoft.com/office/drawing/2014/main" id="{5E78C096-8FBA-4C47-94E0-24312E8781A4}"/>
              </a:ext>
            </a:extLst>
          </p:cNvPr>
          <p:cNvSpPr>
            <a:spLocks noGrp="1"/>
          </p:cNvSpPr>
          <p:nvPr>
            <p:ph type="sldNum" sz="quarter" idx="10"/>
          </p:nvPr>
        </p:nvSpPr>
        <p:spPr>
          <a:ln/>
        </p:spPr>
        <p:txBody>
          <a:bodyPr/>
          <a:lstStyle>
            <a:lvl1pPr>
              <a:defRPr/>
            </a:lvl1pPr>
          </a:lstStyle>
          <a:p>
            <a:pPr>
              <a:defRPr/>
            </a:pPr>
            <a:fld id="{ADF876F6-E6F1-554C-894E-E442B8CB84C1}" type="slidenum">
              <a:rPr lang="es-ES" altLang="en-US"/>
              <a:pPr>
                <a:defRPr/>
              </a:pPr>
              <a:t>‹#›</a:t>
            </a:fld>
            <a:endParaRPr lang="es-ES" altLang="en-US"/>
          </a:p>
        </p:txBody>
      </p:sp>
      <p:sp>
        <p:nvSpPr>
          <p:cNvPr id="4" name="Footer Placeholder 4">
            <a:extLst>
              <a:ext uri="{FF2B5EF4-FFF2-40B4-BE49-F238E27FC236}">
                <a16:creationId xmlns:a16="http://schemas.microsoft.com/office/drawing/2014/main" id="{E68FC458-9730-1D47-A147-A9A480BD1CC5}"/>
              </a:ext>
            </a:extLst>
          </p:cNvPr>
          <p:cNvSpPr>
            <a:spLocks noGrp="1"/>
          </p:cNvSpPr>
          <p:nvPr>
            <p:ph type="ftr" sz="quarter" idx="11"/>
          </p:nvPr>
        </p:nvSpPr>
        <p:spPr/>
        <p:txBody>
          <a:bodyPr/>
          <a:lstStyle>
            <a:lvl1pPr>
              <a:defRPr/>
            </a:lvl1pPr>
          </a:lstStyle>
          <a:p>
            <a:pPr>
              <a:defRPr/>
            </a:pPr>
            <a:endParaRPr lang="es-ES" altLang="en-US"/>
          </a:p>
        </p:txBody>
      </p:sp>
      <p:sp>
        <p:nvSpPr>
          <p:cNvPr id="5" name="Date Placeholder 3">
            <a:extLst>
              <a:ext uri="{FF2B5EF4-FFF2-40B4-BE49-F238E27FC236}">
                <a16:creationId xmlns:a16="http://schemas.microsoft.com/office/drawing/2014/main" id="{6187C395-A584-3D40-A4EB-F88529BA7B39}"/>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1946591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BF0621EF-9767-2D43-8C3D-FACD4091A62D}"/>
              </a:ext>
            </a:extLst>
          </p:cNvPr>
          <p:cNvSpPr>
            <a:spLocks noGrp="1"/>
          </p:cNvSpPr>
          <p:nvPr>
            <p:ph type="sldNum" sz="quarter" idx="10"/>
          </p:nvPr>
        </p:nvSpPr>
        <p:spPr>
          <a:ln/>
        </p:spPr>
        <p:txBody>
          <a:bodyPr/>
          <a:lstStyle>
            <a:lvl1pPr>
              <a:defRPr/>
            </a:lvl1pPr>
          </a:lstStyle>
          <a:p>
            <a:pPr>
              <a:defRPr/>
            </a:pPr>
            <a:fld id="{0020F2EF-44BD-F549-B1EA-2453C7702937}" type="slidenum">
              <a:rPr lang="es-ES" altLang="en-US"/>
              <a:pPr>
                <a:defRPr/>
              </a:pPr>
              <a:t>‹#›</a:t>
            </a:fld>
            <a:endParaRPr lang="es-ES" altLang="en-US"/>
          </a:p>
        </p:txBody>
      </p:sp>
      <p:sp>
        <p:nvSpPr>
          <p:cNvPr id="3" name="Footer Placeholder 4">
            <a:extLst>
              <a:ext uri="{FF2B5EF4-FFF2-40B4-BE49-F238E27FC236}">
                <a16:creationId xmlns:a16="http://schemas.microsoft.com/office/drawing/2014/main" id="{8D46E175-2BF8-6E4D-8D14-EE202268373D}"/>
              </a:ext>
            </a:extLst>
          </p:cNvPr>
          <p:cNvSpPr>
            <a:spLocks noGrp="1"/>
          </p:cNvSpPr>
          <p:nvPr>
            <p:ph type="ftr" sz="quarter" idx="11"/>
          </p:nvPr>
        </p:nvSpPr>
        <p:spPr/>
        <p:txBody>
          <a:bodyPr/>
          <a:lstStyle>
            <a:lvl1pPr>
              <a:defRPr/>
            </a:lvl1pPr>
          </a:lstStyle>
          <a:p>
            <a:pPr>
              <a:defRPr/>
            </a:pPr>
            <a:endParaRPr lang="es-ES" altLang="en-US"/>
          </a:p>
        </p:txBody>
      </p:sp>
      <p:sp>
        <p:nvSpPr>
          <p:cNvPr id="4" name="Date Placeholder 3">
            <a:extLst>
              <a:ext uri="{FF2B5EF4-FFF2-40B4-BE49-F238E27FC236}">
                <a16:creationId xmlns:a16="http://schemas.microsoft.com/office/drawing/2014/main" id="{5F159B9C-6245-1E45-977D-DCFC4CA7C961}"/>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456263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BAB0503F-0D0E-AE4B-92AD-B5DA77DABE5A}"/>
              </a:ext>
            </a:extLst>
          </p:cNvPr>
          <p:cNvSpPr>
            <a:spLocks noGrp="1"/>
          </p:cNvSpPr>
          <p:nvPr>
            <p:ph type="sldNum" sz="quarter" idx="14"/>
          </p:nvPr>
        </p:nvSpPr>
        <p:spPr>
          <a:ln/>
        </p:spPr>
        <p:txBody>
          <a:bodyPr/>
          <a:lstStyle>
            <a:lvl1pPr>
              <a:defRPr/>
            </a:lvl1pPr>
          </a:lstStyle>
          <a:p>
            <a:pPr>
              <a:defRPr/>
            </a:pPr>
            <a:fld id="{6D23B746-4DB8-2441-8AEE-6AC3206DE68D}" type="slidenum">
              <a:rPr lang="es-ES" altLang="en-US"/>
              <a:pPr>
                <a:defRPr/>
              </a:pPr>
              <a:t>‹#›</a:t>
            </a:fld>
            <a:endParaRPr lang="es-ES" altLang="en-US"/>
          </a:p>
        </p:txBody>
      </p:sp>
      <p:sp>
        <p:nvSpPr>
          <p:cNvPr id="6" name="Footer Placeholder 4">
            <a:extLst>
              <a:ext uri="{FF2B5EF4-FFF2-40B4-BE49-F238E27FC236}">
                <a16:creationId xmlns:a16="http://schemas.microsoft.com/office/drawing/2014/main" id="{665C9B5F-CCDA-7448-A9E7-C2FBB9F4D38D}"/>
              </a:ext>
            </a:extLst>
          </p:cNvPr>
          <p:cNvSpPr>
            <a:spLocks noGrp="1"/>
          </p:cNvSpPr>
          <p:nvPr>
            <p:ph type="ftr" sz="quarter" idx="15"/>
          </p:nvPr>
        </p:nvSpPr>
        <p:spPr/>
        <p:txBody>
          <a:bodyPr/>
          <a:lstStyle>
            <a:lvl1pPr>
              <a:defRPr/>
            </a:lvl1pPr>
          </a:lstStyle>
          <a:p>
            <a:pPr>
              <a:defRPr/>
            </a:pPr>
            <a:endParaRPr lang="es-ES" altLang="en-US"/>
          </a:p>
        </p:txBody>
      </p:sp>
      <p:sp>
        <p:nvSpPr>
          <p:cNvPr id="7" name="Date Placeholder 3">
            <a:extLst>
              <a:ext uri="{FF2B5EF4-FFF2-40B4-BE49-F238E27FC236}">
                <a16:creationId xmlns:a16="http://schemas.microsoft.com/office/drawing/2014/main" id="{4BA99653-D02B-2C47-939E-A71454009E39}"/>
              </a:ext>
            </a:extLst>
          </p:cNvPr>
          <p:cNvSpPr>
            <a:spLocks noGrp="1"/>
          </p:cNvSpPr>
          <p:nvPr>
            <p:ph type="dt" sz="half" idx="16"/>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2089515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5">
            <a:extLst>
              <a:ext uri="{FF2B5EF4-FFF2-40B4-BE49-F238E27FC236}">
                <a16:creationId xmlns:a16="http://schemas.microsoft.com/office/drawing/2014/main" id="{565CAE58-4298-7048-A998-5FDCFE939B0C}"/>
              </a:ext>
            </a:extLst>
          </p:cNvPr>
          <p:cNvSpPr>
            <a:spLocks noGrp="1"/>
          </p:cNvSpPr>
          <p:nvPr>
            <p:ph type="sldNum" sz="quarter" idx="10"/>
          </p:nvPr>
        </p:nvSpPr>
        <p:spPr>
          <a:ln/>
        </p:spPr>
        <p:txBody>
          <a:bodyPr/>
          <a:lstStyle>
            <a:lvl1pPr>
              <a:defRPr/>
            </a:lvl1pPr>
          </a:lstStyle>
          <a:p>
            <a:pPr>
              <a:defRPr/>
            </a:pPr>
            <a:fld id="{308BA5D8-F6A3-2345-9766-0EF5BCAC880E}" type="slidenum">
              <a:rPr lang="es-ES" altLang="en-US"/>
              <a:pPr>
                <a:defRPr/>
              </a:pPr>
              <a:t>‹#›</a:t>
            </a:fld>
            <a:endParaRPr lang="es-ES" altLang="en-US"/>
          </a:p>
        </p:txBody>
      </p:sp>
      <p:sp>
        <p:nvSpPr>
          <p:cNvPr id="6" name="Footer Placeholder 4">
            <a:extLst>
              <a:ext uri="{FF2B5EF4-FFF2-40B4-BE49-F238E27FC236}">
                <a16:creationId xmlns:a16="http://schemas.microsoft.com/office/drawing/2014/main" id="{54E2E107-0DAA-764E-89AB-BBB480CEEB2F}"/>
              </a:ext>
            </a:extLst>
          </p:cNvPr>
          <p:cNvSpPr>
            <a:spLocks noGrp="1"/>
          </p:cNvSpPr>
          <p:nvPr>
            <p:ph type="ftr" sz="quarter" idx="11"/>
          </p:nvPr>
        </p:nvSpPr>
        <p:spPr/>
        <p:txBody>
          <a:bodyPr/>
          <a:lstStyle>
            <a:lvl1pPr>
              <a:defRPr/>
            </a:lvl1pPr>
          </a:lstStyle>
          <a:p>
            <a:pPr>
              <a:defRPr/>
            </a:pPr>
            <a:endParaRPr lang="es-ES" altLang="en-US"/>
          </a:p>
        </p:txBody>
      </p:sp>
      <p:sp>
        <p:nvSpPr>
          <p:cNvPr id="7" name="Date Placeholder 3">
            <a:extLst>
              <a:ext uri="{FF2B5EF4-FFF2-40B4-BE49-F238E27FC236}">
                <a16:creationId xmlns:a16="http://schemas.microsoft.com/office/drawing/2014/main" id="{5F70E938-96DB-2F4A-A5D9-8711C858CD19}"/>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290108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28FF11DC-7083-394D-B29C-3410DA1D40FC}"/>
              </a:ext>
            </a:extLst>
          </p:cNvPr>
          <p:cNvSpPr>
            <a:spLocks noGrp="1"/>
          </p:cNvSpPr>
          <p:nvPr>
            <p:ph type="sldNum" sz="quarter" idx="10"/>
          </p:nvPr>
        </p:nvSpPr>
        <p:spPr>
          <a:ln/>
        </p:spPr>
        <p:txBody>
          <a:bodyPr/>
          <a:lstStyle>
            <a:lvl1pPr>
              <a:defRPr/>
            </a:lvl1pPr>
          </a:lstStyle>
          <a:p>
            <a:pPr>
              <a:defRPr/>
            </a:pPr>
            <a:fld id="{704A6EF1-E36D-144A-A49C-1A374BA7881A}"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565B1138-C7EC-5045-ACEF-BB78F846014C}"/>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807E640B-0678-6D45-BBE2-544B58855CD3}"/>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095477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627DEBC2-55D6-1F4C-9788-8A4C1E353846}"/>
              </a:ext>
            </a:extLst>
          </p:cNvPr>
          <p:cNvSpPr>
            <a:spLocks noGrp="1"/>
          </p:cNvSpPr>
          <p:nvPr>
            <p:ph type="sldNum" sz="quarter" idx="10"/>
          </p:nvPr>
        </p:nvSpPr>
        <p:spPr>
          <a:ln/>
        </p:spPr>
        <p:txBody>
          <a:bodyPr/>
          <a:lstStyle>
            <a:lvl1pPr>
              <a:defRPr/>
            </a:lvl1pPr>
          </a:lstStyle>
          <a:p>
            <a:pPr>
              <a:defRPr/>
            </a:pPr>
            <a:fld id="{9F58B248-91E5-2D41-8777-94C9141DB34E}"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FFE8984F-B9CB-D44D-892F-0D7FCCD15474}"/>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066DC451-2B6C-1044-8EF6-A042641A0CFB}"/>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1825790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73075"/>
            <a:ext cx="8153400" cy="1143000"/>
          </a:xfrm>
        </p:spPr>
        <p:txBody>
          <a:bodyPr/>
          <a:lstStyle/>
          <a:p>
            <a:r>
              <a:rPr lang="en-US"/>
              <a:t>Click to edit Master title style</a:t>
            </a:r>
          </a:p>
        </p:txBody>
      </p:sp>
      <p:sp>
        <p:nvSpPr>
          <p:cNvPr id="3" name="Text Placeholder 2"/>
          <p:cNvSpPr>
            <a:spLocks noGrp="1"/>
          </p:cNvSpPr>
          <p:nvPr>
            <p:ph type="body" sz="half" idx="1"/>
          </p:nvPr>
        </p:nvSpPr>
        <p:spPr>
          <a:xfrm>
            <a:off x="533400" y="1828800"/>
            <a:ext cx="40005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86300" y="1828800"/>
            <a:ext cx="40005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98909E3-C2C1-1B40-BBC5-519758874AC0}"/>
              </a:ext>
            </a:extLst>
          </p:cNvPr>
          <p:cNvSpPr>
            <a:spLocks noGrp="1"/>
          </p:cNvSpPr>
          <p:nvPr>
            <p:ph type="dt" sz="half" idx="10"/>
          </p:nvPr>
        </p:nvSpPr>
        <p:spPr>
          <a:xfrm>
            <a:off x="533400" y="6248400"/>
            <a:ext cx="2057400" cy="457200"/>
          </a:xfrm>
        </p:spPr>
        <p:txBody>
          <a:bodyPr/>
          <a:lstStyle>
            <a:lvl1pPr>
              <a:defRPr/>
            </a:lvl1pPr>
          </a:lstStyle>
          <a:p>
            <a:pPr>
              <a:defRPr/>
            </a:pPr>
            <a:endParaRPr lang="es-ES" altLang="en-US"/>
          </a:p>
        </p:txBody>
      </p:sp>
      <p:sp>
        <p:nvSpPr>
          <p:cNvPr id="6" name="Footer Placeholder 5">
            <a:extLst>
              <a:ext uri="{FF2B5EF4-FFF2-40B4-BE49-F238E27FC236}">
                <a16:creationId xmlns:a16="http://schemas.microsoft.com/office/drawing/2014/main" id="{E9B4A322-DA29-0946-87C5-53B43E5016C0}"/>
              </a:ext>
            </a:extLst>
          </p:cNvPr>
          <p:cNvSpPr>
            <a:spLocks noGrp="1"/>
          </p:cNvSpPr>
          <p:nvPr>
            <p:ph type="ftr" sz="quarter" idx="11"/>
          </p:nvPr>
        </p:nvSpPr>
        <p:spPr>
          <a:xfrm>
            <a:off x="3238500" y="6248400"/>
            <a:ext cx="2895600" cy="457200"/>
          </a:xfrm>
        </p:spPr>
        <p:txBody>
          <a:bodyPr/>
          <a:lstStyle>
            <a:lvl1pPr>
              <a:defRPr/>
            </a:lvl1pPr>
          </a:lstStyle>
          <a:p>
            <a:pPr>
              <a:defRPr/>
            </a:pPr>
            <a:endParaRPr lang="es-ES" altLang="en-US"/>
          </a:p>
        </p:txBody>
      </p:sp>
      <p:sp>
        <p:nvSpPr>
          <p:cNvPr id="7" name="Slide Number Placeholder 6">
            <a:extLst>
              <a:ext uri="{FF2B5EF4-FFF2-40B4-BE49-F238E27FC236}">
                <a16:creationId xmlns:a16="http://schemas.microsoft.com/office/drawing/2014/main" id="{6FF7DBF0-05B3-1D41-9A75-D1F4954C532A}"/>
              </a:ext>
            </a:extLst>
          </p:cNvPr>
          <p:cNvSpPr>
            <a:spLocks noGrp="1"/>
          </p:cNvSpPr>
          <p:nvPr>
            <p:ph type="sldNum" sz="quarter" idx="12"/>
          </p:nvPr>
        </p:nvSpPr>
        <p:spPr>
          <a:xfrm>
            <a:off x="6781800" y="6248400"/>
            <a:ext cx="1905000" cy="457200"/>
          </a:xfrm>
        </p:spPr>
        <p:txBody>
          <a:bodyPr/>
          <a:lstStyle>
            <a:lvl1pPr>
              <a:defRPr/>
            </a:lvl1pPr>
          </a:lstStyle>
          <a:p>
            <a:pPr>
              <a:defRPr/>
            </a:pPr>
            <a:fld id="{BDC7AE32-7699-0448-A464-996828C489EF}" type="slidenum">
              <a:rPr lang="es-ES" altLang="en-US"/>
              <a:pPr>
                <a:defRPr/>
              </a:pPr>
              <a:t>‹#›</a:t>
            </a:fld>
            <a:endParaRPr lang="es-ES" altLang="en-US"/>
          </a:p>
        </p:txBody>
      </p:sp>
    </p:spTree>
    <p:extLst>
      <p:ext uri="{BB962C8B-B14F-4D97-AF65-F5344CB8AC3E}">
        <p14:creationId xmlns:p14="http://schemas.microsoft.com/office/powerpoint/2010/main" val="560198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B2082-223A-6949-8E0C-390AA8639A01}"/>
              </a:ext>
            </a:extLst>
          </p:cNvPr>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0F0EE836-DDB9-B44F-B93B-D3D76816A307}"/>
              </a:ext>
            </a:extLst>
          </p:cNvPr>
          <p:cNvSpPr>
            <a:spLocks noGrp="1"/>
          </p:cNvSpPr>
          <p:nvPr>
            <p:ph type="body" idx="1"/>
          </p:nvPr>
        </p:nvSpPr>
        <p:spPr bwMode="auto">
          <a:xfrm>
            <a:off x="457200" y="1600200"/>
            <a:ext cx="762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 name="Rectangle 6">
            <a:extLst>
              <a:ext uri="{FF2B5EF4-FFF2-40B4-BE49-F238E27FC236}">
                <a16:creationId xmlns:a16="http://schemas.microsoft.com/office/drawing/2014/main" id="{D3C68C8B-F3EA-1D42-8AF5-8335B3F6695C}"/>
              </a:ext>
            </a:extLst>
          </p:cNvPr>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id="{FB973143-58F3-9C4F-8427-BD7895B659CE}"/>
              </a:ext>
            </a:extLst>
          </p:cNvPr>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Slide Number Placeholder 5">
            <a:extLst>
              <a:ext uri="{FF2B5EF4-FFF2-40B4-BE49-F238E27FC236}">
                <a16:creationId xmlns:a16="http://schemas.microsoft.com/office/drawing/2014/main" id="{04E0C5F7-053C-854D-BA5E-86FBD9775B29}"/>
              </a:ext>
            </a:extLst>
          </p:cNvPr>
          <p:cNvSpPr>
            <a:spLocks noGrp="1"/>
          </p:cNvSpPr>
          <p:nvPr>
            <p:ph type="sldNum" sz="quarter" idx="4"/>
          </p:nvPr>
        </p:nvSpPr>
        <p:spPr>
          <a:xfrm>
            <a:off x="8531225" y="5648325"/>
            <a:ext cx="549275" cy="396875"/>
          </a:xfrm>
          <a:prstGeom prst="bracketPair">
            <a:avLst>
              <a:gd name="adj" fmla="val 17949"/>
            </a:avLst>
          </a:prstGeom>
          <a:ln w="19050">
            <a:solidFill>
              <a:srgbClr val="FFFFFF"/>
            </a:solidFill>
          </a:ln>
        </p:spPr>
        <p:txBody>
          <a:bodyPr vert="horz" wrap="square" lIns="0" tIns="0" rIns="0" bIns="0" numCol="1" anchor="ctr" anchorCtr="0" compatLnSpc="1">
            <a:prstTxWarp prst="textNoShape">
              <a:avLst/>
            </a:prstTxWarp>
          </a:bodyPr>
          <a:lstStyle>
            <a:lvl1pPr algn="ctr" eaLnBrk="1" hangingPunct="1">
              <a:defRPr>
                <a:solidFill>
                  <a:srgbClr val="FFFFFF"/>
                </a:solidFill>
              </a:defRPr>
            </a:lvl1pPr>
          </a:lstStyle>
          <a:p>
            <a:pPr>
              <a:defRPr/>
            </a:pPr>
            <a:fld id="{6EFF0651-673B-9D4B-B912-6D62178FB938}"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0DD53363-8451-4846-8E13-78E94EB98254}"/>
              </a:ext>
            </a:extLst>
          </p:cNvPr>
          <p:cNvSpPr>
            <a:spLocks noGrp="1"/>
          </p:cNvSpPr>
          <p:nvPr>
            <p:ph type="ftr" sz="quarter" idx="3"/>
          </p:nvPr>
        </p:nvSpPr>
        <p:spPr>
          <a:xfrm rot="16200000">
            <a:off x="7587456" y="4048919"/>
            <a:ext cx="2366963" cy="365125"/>
          </a:xfrm>
          <a:prstGeom prst="rect">
            <a:avLst/>
          </a:prstGeom>
        </p:spPr>
        <p:txBody>
          <a:bodyPr vert="horz" lIns="91440" tIns="45720" rIns="91440" bIns="45720" rtlCol="0" anchor="ctr"/>
          <a:lstStyle>
            <a:lvl1pPr algn="r" eaLnBrk="1" hangingPunct="1">
              <a:defRPr sz="1200">
                <a:solidFill>
                  <a:schemeClr val="bg2"/>
                </a:solidFill>
                <a:latin typeface="Arial" charset="0"/>
                <a:cs typeface="Arial" charset="0"/>
              </a:defRPr>
            </a:lvl1pPr>
          </a:lstStyle>
          <a:p>
            <a:pPr>
              <a:defRPr/>
            </a:pPr>
            <a:endParaRPr lang="es-ES" altLang="en-US"/>
          </a:p>
        </p:txBody>
      </p:sp>
      <p:sp>
        <p:nvSpPr>
          <p:cNvPr id="4" name="Date Placeholder 3">
            <a:extLst>
              <a:ext uri="{FF2B5EF4-FFF2-40B4-BE49-F238E27FC236}">
                <a16:creationId xmlns:a16="http://schemas.microsoft.com/office/drawing/2014/main" id="{052627C3-D74F-424B-A595-FE8AC534429B}"/>
              </a:ext>
            </a:extLst>
          </p:cNvPr>
          <p:cNvSpPr>
            <a:spLocks noGrp="1"/>
          </p:cNvSpPr>
          <p:nvPr>
            <p:ph type="dt" sz="half" idx="2"/>
          </p:nvPr>
        </p:nvSpPr>
        <p:spPr>
          <a:xfrm rot="16200000">
            <a:off x="7551738" y="1646237"/>
            <a:ext cx="2438400" cy="365125"/>
          </a:xfrm>
          <a:prstGeom prst="rect">
            <a:avLst/>
          </a:prstGeom>
        </p:spPr>
        <p:txBody>
          <a:bodyPr vert="horz" lIns="91440" tIns="45720" rIns="91440" bIns="45720" rtlCol="0" anchor="ctr"/>
          <a:lstStyle>
            <a:lvl1pPr algn="l" eaLnBrk="1" hangingPunct="1">
              <a:defRPr sz="1200">
                <a:solidFill>
                  <a:schemeClr val="bg2"/>
                </a:solidFill>
                <a:latin typeface="Arial" charset="0"/>
                <a:cs typeface="Arial" charset="0"/>
              </a:defRPr>
            </a:lvl1pPr>
          </a:lstStyle>
          <a:p>
            <a:pPr>
              <a:defRPr/>
            </a:pPr>
            <a:endParaRPr lang="es-ES" altLang="en-US"/>
          </a:p>
        </p:txBody>
      </p:sp>
    </p:spTree>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Lst>
  <p:txStyles>
    <p:titleStyle>
      <a:lvl1pPr algn="l" rtl="0" eaLnBrk="0" fontAlgn="base" hangingPunct="0">
        <a:spcBef>
          <a:spcPct val="0"/>
        </a:spcBef>
        <a:spcAft>
          <a:spcPct val="0"/>
        </a:spcAft>
        <a:defRPr sz="4600" kern="1200" spc="-100">
          <a:solidFill>
            <a:schemeClr val="tx2"/>
          </a:solidFill>
          <a:latin typeface="+mj-lt"/>
          <a:ea typeface="+mj-ea"/>
          <a:cs typeface="+mj-cs"/>
        </a:defRPr>
      </a:lvl1pPr>
      <a:lvl2pPr algn="l" rtl="0" eaLnBrk="0" fontAlgn="base" hangingPunct="0">
        <a:spcBef>
          <a:spcPct val="0"/>
        </a:spcBef>
        <a:spcAft>
          <a:spcPct val="0"/>
        </a:spcAft>
        <a:defRPr sz="4600">
          <a:solidFill>
            <a:schemeClr val="tx2"/>
          </a:solidFill>
          <a:latin typeface="Cambria" panose="02040503050406030204" pitchFamily="18" charset="0"/>
        </a:defRPr>
      </a:lvl2pPr>
      <a:lvl3pPr algn="l" rtl="0" eaLnBrk="0" fontAlgn="base" hangingPunct="0">
        <a:spcBef>
          <a:spcPct val="0"/>
        </a:spcBef>
        <a:spcAft>
          <a:spcPct val="0"/>
        </a:spcAft>
        <a:defRPr sz="4600">
          <a:solidFill>
            <a:schemeClr val="tx2"/>
          </a:solidFill>
          <a:latin typeface="Cambria" panose="02040503050406030204" pitchFamily="18" charset="0"/>
        </a:defRPr>
      </a:lvl3pPr>
      <a:lvl4pPr algn="l" rtl="0" eaLnBrk="0" fontAlgn="base" hangingPunct="0">
        <a:spcBef>
          <a:spcPct val="0"/>
        </a:spcBef>
        <a:spcAft>
          <a:spcPct val="0"/>
        </a:spcAft>
        <a:defRPr sz="4600">
          <a:solidFill>
            <a:schemeClr val="tx2"/>
          </a:solidFill>
          <a:latin typeface="Cambria" panose="02040503050406030204" pitchFamily="18" charset="0"/>
        </a:defRPr>
      </a:lvl4pPr>
      <a:lvl5pPr algn="l" rtl="0" eaLnBrk="0" fontAlgn="base" hangingPunct="0">
        <a:spcBef>
          <a:spcPct val="0"/>
        </a:spcBef>
        <a:spcAft>
          <a:spcPct val="0"/>
        </a:spcAft>
        <a:defRPr sz="4600">
          <a:solidFill>
            <a:schemeClr val="tx2"/>
          </a:solidFill>
          <a:latin typeface="Cambria" panose="02040503050406030204" pitchFamily="18" charset="0"/>
        </a:defRPr>
      </a:lvl5pPr>
      <a:lvl6pPr marL="457200" algn="l" rtl="0" fontAlgn="base">
        <a:spcBef>
          <a:spcPct val="0"/>
        </a:spcBef>
        <a:spcAft>
          <a:spcPct val="0"/>
        </a:spcAft>
        <a:defRPr sz="4600">
          <a:solidFill>
            <a:schemeClr val="tx2"/>
          </a:solidFill>
          <a:latin typeface="Cambria" panose="02040503050406030204" pitchFamily="18" charset="0"/>
        </a:defRPr>
      </a:lvl6pPr>
      <a:lvl7pPr marL="914400" algn="l" rtl="0" fontAlgn="base">
        <a:spcBef>
          <a:spcPct val="0"/>
        </a:spcBef>
        <a:spcAft>
          <a:spcPct val="0"/>
        </a:spcAft>
        <a:defRPr sz="4600">
          <a:solidFill>
            <a:schemeClr val="tx2"/>
          </a:solidFill>
          <a:latin typeface="Cambria" panose="02040503050406030204" pitchFamily="18" charset="0"/>
        </a:defRPr>
      </a:lvl7pPr>
      <a:lvl8pPr marL="1371600" algn="l" rtl="0" fontAlgn="base">
        <a:spcBef>
          <a:spcPct val="0"/>
        </a:spcBef>
        <a:spcAft>
          <a:spcPct val="0"/>
        </a:spcAft>
        <a:defRPr sz="4600">
          <a:solidFill>
            <a:schemeClr val="tx2"/>
          </a:solidFill>
          <a:latin typeface="Cambria" panose="02040503050406030204" pitchFamily="18" charset="0"/>
        </a:defRPr>
      </a:lvl8pPr>
      <a:lvl9pPr marL="1828800" algn="l" rtl="0" fontAlgn="base">
        <a:spcBef>
          <a:spcPct val="0"/>
        </a:spcBef>
        <a:spcAft>
          <a:spcPct val="0"/>
        </a:spcAft>
        <a:defRPr sz="4600">
          <a:solidFill>
            <a:schemeClr val="tx2"/>
          </a:solidFill>
          <a:latin typeface="Cambria" panose="02040503050406030204" pitchFamily="18" charset="0"/>
        </a:defRPr>
      </a:lvl9pPr>
    </p:titleStyle>
    <p:body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mn-ea"/>
          <a:cs typeface="+mn-cs"/>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mn-ea"/>
          <a:cs typeface="+mn-cs"/>
        </a:defRPr>
      </a:lvl2pPr>
      <a:lvl3pPr marL="1004888" indent="-228600" algn="l" rtl="0" eaLnBrk="0" fontAlgn="base" hangingPunct="0">
        <a:spcBef>
          <a:spcPct val="20000"/>
        </a:spcBef>
        <a:spcAft>
          <a:spcPct val="0"/>
        </a:spcAft>
        <a:buClr>
          <a:srgbClr val="D2CB6C"/>
        </a:buClr>
        <a:buFont typeface="Arial" panose="020B0604020202020204" pitchFamily="34" charset="0"/>
        <a:buChar char="•"/>
        <a:defRPr kern="1200">
          <a:solidFill>
            <a:schemeClr val="tx1"/>
          </a:solidFill>
          <a:latin typeface="+mn-lt"/>
          <a:ea typeface="+mn-ea"/>
          <a:cs typeface="+mn-cs"/>
        </a:defRPr>
      </a:lvl3pPr>
      <a:lvl4pPr marL="1279525" indent="-228600" algn="l" rtl="0" eaLnBrk="0" fontAlgn="base" hangingPunct="0">
        <a:spcBef>
          <a:spcPct val="20000"/>
        </a:spcBef>
        <a:spcAft>
          <a:spcPct val="0"/>
        </a:spcAft>
        <a:buClr>
          <a:srgbClr val="95A39D"/>
        </a:buClr>
        <a:buFont typeface="Arial" panose="020B0604020202020204" pitchFamily="34" charset="0"/>
        <a:buChar char="•"/>
        <a:defRPr sz="1600" kern="1200">
          <a:solidFill>
            <a:schemeClr val="tx1"/>
          </a:solidFill>
          <a:latin typeface="+mn-lt"/>
          <a:ea typeface="+mn-ea"/>
          <a:cs typeface="+mn-cs"/>
        </a:defRPr>
      </a:lvl4pPr>
      <a:lvl5pPr marL="1554163" indent="-228600" algn="l" rtl="0" eaLnBrk="0" fontAlgn="base" hangingPunct="0">
        <a:spcBef>
          <a:spcPct val="20000"/>
        </a:spcBef>
        <a:spcAft>
          <a:spcPct val="0"/>
        </a:spcAft>
        <a:buClr>
          <a:srgbClr val="C89F5D"/>
        </a:buClr>
        <a:buFont typeface="Arial" panose="020B0604020202020204" pitchFamily="34"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e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5.emf"/><Relationship Id="rId5" Type="http://schemas.openxmlformats.org/officeDocument/2006/relationships/oleObject" Target="../embeddings/oleObject2.bin"/><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2.xml"/><Relationship Id="rId5" Type="http://schemas.openxmlformats.org/officeDocument/2006/relationships/image" Target="../media/image9.tiff"/><Relationship Id="rId4" Type="http://schemas.openxmlformats.org/officeDocument/2006/relationships/image" Target="../media/image8.tiff"/></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10.emf"/><Relationship Id="rId5" Type="http://schemas.openxmlformats.org/officeDocument/2006/relationships/oleObject" Target="../embeddings/oleObject3.bin"/><Relationship Id="rId4" Type="http://schemas.openxmlformats.org/officeDocument/2006/relationships/audio" Target="../media/audio2.wav"/></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2.emf"/><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oleObject" Target="../embeddings/oleObject5.bin"/><Relationship Id="rId5" Type="http://schemas.openxmlformats.org/officeDocument/2006/relationships/image" Target="../media/image11.emf"/><Relationship Id="rId4" Type="http://schemas.openxmlformats.org/officeDocument/2006/relationships/oleObject" Target="../embeddings/oleObject4.bin"/></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mlDrawing" Target="../drawings/vmlDrawing5.vml"/><Relationship Id="rId5" Type="http://schemas.openxmlformats.org/officeDocument/2006/relationships/image" Target="../media/image13.emf"/><Relationship Id="rId4" Type="http://schemas.openxmlformats.org/officeDocument/2006/relationships/oleObject" Target="../embeddings/oleObject6.bin"/></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14.emf"/><Relationship Id="rId4" Type="http://schemas.openxmlformats.org/officeDocument/2006/relationships/oleObject" Target="../embeddings/oleObject7.bin"/></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16.emf"/><Relationship Id="rId5" Type="http://schemas.openxmlformats.org/officeDocument/2006/relationships/oleObject" Target="../embeddings/oleObject8.bin"/><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mlDrawing" Target="../drawings/vmlDrawing8.vml"/><Relationship Id="rId5" Type="http://schemas.openxmlformats.org/officeDocument/2006/relationships/image" Target="../media/image18.emf"/><Relationship Id="rId4" Type="http://schemas.openxmlformats.org/officeDocument/2006/relationships/oleObject" Target="../embeddings/oleObject9.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mlDrawing" Target="../drawings/vmlDrawing9.vml"/><Relationship Id="rId5" Type="http://schemas.openxmlformats.org/officeDocument/2006/relationships/image" Target="../media/image19.emf"/><Relationship Id="rId4" Type="http://schemas.openxmlformats.org/officeDocument/2006/relationships/oleObject" Target="../embeddings/oleObject10.bin"/></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D9941A8D-140A-054C-B14F-F1E48A8A5D44}"/>
              </a:ext>
            </a:extLst>
          </p:cNvPr>
          <p:cNvSpPr>
            <a:spLocks noGrp="1" noChangeArrowheads="1"/>
          </p:cNvSpPr>
          <p:nvPr>
            <p:ph type="ctrTitle"/>
          </p:nvPr>
        </p:nvSpPr>
        <p:spPr/>
        <p:txBody>
          <a:bodyPr/>
          <a:lstStyle/>
          <a:p>
            <a:pPr eaLnBrk="1" fontAlgn="auto" hangingPunct="1">
              <a:spcAft>
                <a:spcPts val="0"/>
              </a:spcAft>
              <a:defRPr/>
            </a:pPr>
            <a:r>
              <a:rPr lang="es-ES" altLang="en-US"/>
              <a:t>Theories of learning</a:t>
            </a:r>
          </a:p>
        </p:txBody>
      </p:sp>
      <p:sp>
        <p:nvSpPr>
          <p:cNvPr id="2051" name="Rectangle 3">
            <a:extLst>
              <a:ext uri="{FF2B5EF4-FFF2-40B4-BE49-F238E27FC236}">
                <a16:creationId xmlns:a16="http://schemas.microsoft.com/office/drawing/2014/main" id="{7F1DB519-6C6C-4E4A-9DA6-7C5761F5916C}"/>
              </a:ext>
            </a:extLst>
          </p:cNvPr>
          <p:cNvSpPr>
            <a:spLocks noGrp="1" noChangeArrowheads="1"/>
          </p:cNvSpPr>
          <p:nvPr>
            <p:ph type="subTitle" idx="1"/>
          </p:nvPr>
        </p:nvSpPr>
        <p:spPr>
          <a:xfrm>
            <a:off x="685800" y="4572000"/>
            <a:ext cx="6461125" cy="1066800"/>
          </a:xfrm>
        </p:spPr>
        <p:txBody>
          <a:bodyPr rtlCol="0">
            <a:normAutofit/>
          </a:bodyPr>
          <a:lstStyle/>
          <a:p>
            <a:pPr eaLnBrk="1" fontAlgn="auto" hangingPunct="1">
              <a:lnSpc>
                <a:spcPct val="90000"/>
              </a:lnSpc>
              <a:spcAft>
                <a:spcPts val="0"/>
              </a:spcAft>
              <a:defRPr/>
            </a:pPr>
            <a:r>
              <a:rPr lang="en-GB" altLang="en-US" sz="2100" dirty="0"/>
              <a:t>Lecturer</a:t>
            </a:r>
            <a:r>
              <a:rPr lang="es-ES" altLang="en-US" sz="2100" dirty="0"/>
              <a:t>: Steven Thompson</a:t>
            </a:r>
          </a:p>
          <a:p>
            <a:pPr eaLnBrk="1" fontAlgn="auto" hangingPunct="1">
              <a:lnSpc>
                <a:spcPct val="90000"/>
              </a:lnSpc>
              <a:spcAft>
                <a:spcPts val="0"/>
              </a:spcAft>
              <a:defRPr/>
            </a:pPr>
            <a:r>
              <a:rPr lang="en-GB" altLang="en-US" sz="2100"/>
              <a:t>5 December 2023</a:t>
            </a:r>
            <a:endParaRPr lang="es-ES" altLang="en-US" sz="2100" dirty="0"/>
          </a:p>
        </p:txBody>
      </p:sp>
    </p:spTree>
    <p:extLst>
      <p:ext uri="{BB962C8B-B14F-4D97-AF65-F5344CB8AC3E}">
        <p14:creationId xmlns:p14="http://schemas.microsoft.com/office/powerpoint/2010/main" val="2012741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05A1D930-7946-484E-9770-F2BDEE14413E}"/>
              </a:ext>
            </a:extLst>
          </p:cNvPr>
          <p:cNvSpPr>
            <a:spLocks noGrp="1" noChangeArrowheads="1"/>
          </p:cNvSpPr>
          <p:nvPr>
            <p:ph type="title"/>
          </p:nvPr>
        </p:nvSpPr>
        <p:spPr/>
        <p:txBody>
          <a:bodyPr/>
          <a:lstStyle/>
          <a:p>
            <a:pPr eaLnBrk="1" fontAlgn="auto" hangingPunct="1">
              <a:spcAft>
                <a:spcPts val="0"/>
              </a:spcAft>
              <a:defRPr/>
            </a:pPr>
            <a:r>
              <a:rPr lang="en-US" altLang="en-US"/>
              <a:t>Behaviorism</a:t>
            </a:r>
          </a:p>
        </p:txBody>
      </p:sp>
      <p:sp>
        <p:nvSpPr>
          <p:cNvPr id="32771" name="Rectangle 3">
            <a:extLst>
              <a:ext uri="{FF2B5EF4-FFF2-40B4-BE49-F238E27FC236}">
                <a16:creationId xmlns:a16="http://schemas.microsoft.com/office/drawing/2014/main" id="{F25E8071-11D9-2B43-8689-31126D37739E}"/>
              </a:ext>
            </a:extLst>
          </p:cNvPr>
          <p:cNvSpPr>
            <a:spLocks noGrp="1" noChangeArrowheads="1"/>
          </p:cNvSpPr>
          <p:nvPr>
            <p:ph idx="1"/>
          </p:nvPr>
        </p:nvSpPr>
        <p:spPr/>
        <p:txBody>
          <a:bodyPr/>
          <a:lstStyle/>
          <a:p>
            <a:pPr eaLnBrk="1" hangingPunct="1">
              <a:buFont typeface="Wingdings" pitchFamily="2" charset="2"/>
              <a:buChar char="§"/>
            </a:pPr>
            <a:r>
              <a:rPr lang="en-US" altLang="en-US" sz="2800" dirty="0"/>
              <a:t>Operant Conditioning - Skinner</a:t>
            </a:r>
          </a:p>
          <a:p>
            <a:pPr eaLnBrk="1" hangingPunct="1"/>
            <a:endParaRPr lang="en-US" altLang="en-US" sz="2800" dirty="0"/>
          </a:p>
        </p:txBody>
      </p:sp>
      <p:grpSp>
        <p:nvGrpSpPr>
          <p:cNvPr id="32772" name="Group 4">
            <a:extLst>
              <a:ext uri="{FF2B5EF4-FFF2-40B4-BE49-F238E27FC236}">
                <a16:creationId xmlns:a16="http://schemas.microsoft.com/office/drawing/2014/main" id="{09D1863C-B1F3-0343-953A-C3733095C2A9}"/>
              </a:ext>
            </a:extLst>
          </p:cNvPr>
          <p:cNvGrpSpPr>
            <a:grpSpLocks/>
          </p:cNvGrpSpPr>
          <p:nvPr/>
        </p:nvGrpSpPr>
        <p:grpSpPr bwMode="auto">
          <a:xfrm>
            <a:off x="2286000" y="2667000"/>
            <a:ext cx="5486400" cy="3886200"/>
            <a:chOff x="1440" y="1680"/>
            <a:chExt cx="3456" cy="2448"/>
          </a:xfrm>
        </p:grpSpPr>
        <p:graphicFrame>
          <p:nvGraphicFramePr>
            <p:cNvPr id="15365" name="Object 5">
              <a:extLst>
                <a:ext uri="{FF2B5EF4-FFF2-40B4-BE49-F238E27FC236}">
                  <a16:creationId xmlns:a16="http://schemas.microsoft.com/office/drawing/2014/main" id="{2BA364F3-0375-4E47-848E-1EF0BEE83D14}"/>
                </a:ext>
              </a:extLst>
            </p:cNvPr>
            <p:cNvGraphicFramePr>
              <a:graphicFrameLocks noChangeAspect="1"/>
            </p:cNvGraphicFramePr>
            <p:nvPr/>
          </p:nvGraphicFramePr>
          <p:xfrm>
            <a:off x="2256" y="2736"/>
            <a:ext cx="1392" cy="1392"/>
          </p:xfrm>
          <a:graphic>
            <a:graphicData uri="http://schemas.openxmlformats.org/presentationml/2006/ole">
              <mc:AlternateContent xmlns:mc="http://schemas.openxmlformats.org/markup-compatibility/2006">
                <mc:Choice xmlns:v="urn:schemas-microsoft-com:vml" Requires="v">
                  <p:oleObj spid="_x0000_s15378" name="Clip" r:id="rId4" imgW="36576000" imgH="36576000" progId="MS_ClipArt_Gallery.2">
                    <p:embed/>
                  </p:oleObj>
                </mc:Choice>
                <mc:Fallback>
                  <p:oleObj name="Clip" r:id="rId4" imgW="36576000" imgH="36576000" progId="MS_ClipArt_Gallery.2">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56" y="2736"/>
                          <a:ext cx="1392" cy="13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5366" name="Rectangle 6">
              <a:extLst>
                <a:ext uri="{FF2B5EF4-FFF2-40B4-BE49-F238E27FC236}">
                  <a16:creationId xmlns:a16="http://schemas.microsoft.com/office/drawing/2014/main" id="{1F15B949-8F53-E943-9348-9BA058A37E8F}"/>
                </a:ext>
              </a:extLst>
            </p:cNvPr>
            <p:cNvSpPr>
              <a:spLocks noChangeArrowheads="1"/>
            </p:cNvSpPr>
            <p:nvPr/>
          </p:nvSpPr>
          <p:spPr bwMode="auto">
            <a:xfrm>
              <a:off x="1440" y="1680"/>
              <a:ext cx="3456" cy="2448"/>
            </a:xfrm>
            <a:prstGeom prst="rect">
              <a:avLst/>
            </a:prstGeom>
            <a:noFill/>
            <a:ln w="38100">
              <a:solidFill>
                <a:schemeClr val="accent2"/>
              </a:solidFill>
              <a:miter lim="800000"/>
              <a:headEnd/>
              <a:tailEnd type="none" w="lg"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5367" name="Text Box 7">
              <a:extLst>
                <a:ext uri="{FF2B5EF4-FFF2-40B4-BE49-F238E27FC236}">
                  <a16:creationId xmlns:a16="http://schemas.microsoft.com/office/drawing/2014/main" id="{08A42D44-D3DA-CD4B-BC52-9C25DEFD5DED}"/>
                </a:ext>
              </a:extLst>
            </p:cNvPr>
            <p:cNvSpPr txBox="1">
              <a:spLocks noChangeArrowheads="1"/>
            </p:cNvSpPr>
            <p:nvPr/>
          </p:nvSpPr>
          <p:spPr bwMode="auto">
            <a:xfrm>
              <a:off x="1574" y="1836"/>
              <a:ext cx="3087" cy="12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3200" dirty="0">
                  <a:latin typeface="Times New Roman" panose="02020603050405020304" pitchFamily="18" charset="0"/>
                </a:rPr>
                <a:t>The response is made first, </a:t>
              </a:r>
            </a:p>
            <a:p>
              <a:r>
                <a:rPr lang="en-US" altLang="en-US" sz="3200" dirty="0">
                  <a:latin typeface="Times New Roman" panose="02020603050405020304" pitchFamily="18" charset="0"/>
                </a:rPr>
                <a:t>then </a:t>
              </a:r>
              <a:r>
                <a:rPr lang="en-US" altLang="en-US" sz="3200" b="1" u="sng" dirty="0">
                  <a:solidFill>
                    <a:srgbClr val="00B0F0"/>
                  </a:solidFill>
                  <a:latin typeface="Times New Roman" panose="02020603050405020304" pitchFamily="18" charset="0"/>
                </a:rPr>
                <a:t>reinforcement</a:t>
              </a:r>
              <a:r>
                <a:rPr lang="en-US" altLang="en-US" sz="3200" dirty="0">
                  <a:latin typeface="Times New Roman" panose="02020603050405020304" pitchFamily="18" charset="0"/>
                </a:rPr>
                <a:t> follows.</a:t>
              </a:r>
            </a:p>
            <a:p>
              <a:endParaRPr lang="en-US" altLang="en-US" sz="3200" dirty="0">
                <a:latin typeface="Times New Roman" panose="02020603050405020304" pitchFamily="18" charset="0"/>
              </a:endParaRPr>
            </a:p>
            <a:p>
              <a:endParaRPr lang="en-US" altLang="en-US" sz="3200" dirty="0">
                <a:latin typeface="Times New Roman" panose="02020603050405020304" pitchFamily="18"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32" fill="hold" nodeType="clickEffect">
                                  <p:stCondLst>
                                    <p:cond delay="0"/>
                                  </p:stCondLst>
                                  <p:childTnLst>
                                    <p:set>
                                      <p:cBhvr>
                                        <p:cTn id="12" dur="1" fill="hold">
                                          <p:stCondLst>
                                            <p:cond delay="0"/>
                                          </p:stCondLst>
                                        </p:cTn>
                                        <p:tgtEl>
                                          <p:spTgt spid="32772"/>
                                        </p:tgtEl>
                                        <p:attrNameLst>
                                          <p:attrName>style.visibility</p:attrName>
                                        </p:attrNameLst>
                                      </p:cBhvr>
                                      <p:to>
                                        <p:strVal val="visible"/>
                                      </p:to>
                                    </p:set>
                                    <p:animEffect transition="in" filter="box(out)">
                                      <p:cBhvr>
                                        <p:cTn id="13" dur="500"/>
                                        <p:tgtEl>
                                          <p:spTgt spid="327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045E547-8B72-C14B-83E6-F1150009BE64}"/>
              </a:ext>
            </a:extLst>
          </p:cNvPr>
          <p:cNvSpPr>
            <a:spLocks noGrp="1" noChangeArrowheads="1"/>
          </p:cNvSpPr>
          <p:nvPr>
            <p:ph type="title"/>
          </p:nvPr>
        </p:nvSpPr>
        <p:spPr>
          <a:xfrm>
            <a:off x="395288" y="0"/>
            <a:ext cx="8153400" cy="1143000"/>
          </a:xfrm>
        </p:spPr>
        <p:txBody>
          <a:bodyPr/>
          <a:lstStyle/>
          <a:p>
            <a:pPr eaLnBrk="1" fontAlgn="auto" hangingPunct="1">
              <a:spcAft>
                <a:spcPts val="0"/>
              </a:spcAft>
              <a:defRPr/>
            </a:pPr>
            <a:r>
              <a:rPr lang="en-US" altLang="en-US">
                <a:solidFill>
                  <a:schemeClr val="tx1"/>
                </a:solidFill>
              </a:rPr>
              <a:t>Behaviorism</a:t>
            </a:r>
          </a:p>
        </p:txBody>
      </p:sp>
      <p:sp>
        <p:nvSpPr>
          <p:cNvPr id="17411" name="Rectangle 3">
            <a:extLst>
              <a:ext uri="{FF2B5EF4-FFF2-40B4-BE49-F238E27FC236}">
                <a16:creationId xmlns:a16="http://schemas.microsoft.com/office/drawing/2014/main" id="{231C8288-C739-CE4B-8CD0-E19978B781D0}"/>
              </a:ext>
            </a:extLst>
          </p:cNvPr>
          <p:cNvSpPr>
            <a:spLocks noGrp="1" noChangeArrowheads="1"/>
          </p:cNvSpPr>
          <p:nvPr>
            <p:ph idx="1"/>
          </p:nvPr>
        </p:nvSpPr>
        <p:spPr>
          <a:xfrm>
            <a:off x="242888" y="1340768"/>
            <a:ext cx="8073528" cy="4530725"/>
          </a:xfrm>
        </p:spPr>
        <p:txBody>
          <a:bodyPr/>
          <a:lstStyle/>
          <a:p>
            <a:pPr eaLnBrk="1" hangingPunct="1">
              <a:lnSpc>
                <a:spcPct val="90000"/>
              </a:lnSpc>
            </a:pPr>
            <a:r>
              <a:rPr lang="en-US" altLang="en-US" sz="2400" dirty="0"/>
              <a:t>Learning is defined by the outward expression of new behaviors</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Focuses solely on observable behaviors</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A biological basis for learning </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Learning is context-independent</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Classical &amp; Operant Conditioning</a:t>
            </a:r>
          </a:p>
          <a:p>
            <a:pPr lvl="1" eaLnBrk="1" hangingPunct="1">
              <a:lnSpc>
                <a:spcPct val="90000"/>
              </a:lnSpc>
            </a:pPr>
            <a:r>
              <a:rPr lang="en-US" altLang="en-US" sz="2400" dirty="0"/>
              <a:t>Reflexes (Pavlov’s Dogs)</a:t>
            </a:r>
          </a:p>
          <a:p>
            <a:pPr lvl="1" eaLnBrk="1" hangingPunct="1">
              <a:lnSpc>
                <a:spcPct val="90000"/>
              </a:lnSpc>
            </a:pPr>
            <a:r>
              <a:rPr lang="en-US" altLang="en-US" sz="2400" dirty="0"/>
              <a:t>Feedback/Reinforcement (Skinner’s Pigeon Box)</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0F5B49E4-6204-B54D-B574-EEA04BCEB857}"/>
              </a:ext>
            </a:extLst>
          </p:cNvPr>
          <p:cNvSpPr>
            <a:spLocks noGrp="1" noChangeArrowheads="1"/>
          </p:cNvSpPr>
          <p:nvPr>
            <p:ph type="title"/>
          </p:nvPr>
        </p:nvSpPr>
        <p:spPr/>
        <p:txBody>
          <a:bodyPr/>
          <a:lstStyle/>
          <a:p>
            <a:pPr eaLnBrk="1" fontAlgn="auto" hangingPunct="1">
              <a:spcAft>
                <a:spcPts val="0"/>
              </a:spcAft>
              <a:defRPr/>
            </a:pPr>
            <a:r>
              <a:rPr lang="en-US" altLang="en-US" dirty="0">
                <a:solidFill>
                  <a:schemeClr val="tx1"/>
                </a:solidFill>
              </a:rPr>
              <a:t>Behaviorism in the Workplace</a:t>
            </a:r>
          </a:p>
        </p:txBody>
      </p:sp>
      <p:sp>
        <p:nvSpPr>
          <p:cNvPr id="19459" name="Rectangle 3">
            <a:extLst>
              <a:ext uri="{FF2B5EF4-FFF2-40B4-BE49-F238E27FC236}">
                <a16:creationId xmlns:a16="http://schemas.microsoft.com/office/drawing/2014/main" id="{2E551F1F-E364-DD4C-A182-1CFFC14D5D1E}"/>
              </a:ext>
            </a:extLst>
          </p:cNvPr>
          <p:cNvSpPr>
            <a:spLocks noGrp="1" noChangeArrowheads="1"/>
          </p:cNvSpPr>
          <p:nvPr>
            <p:ph idx="1"/>
          </p:nvPr>
        </p:nvSpPr>
        <p:spPr>
          <a:xfrm>
            <a:off x="368424" y="1524620"/>
            <a:ext cx="3898776" cy="4648200"/>
          </a:xfrm>
        </p:spPr>
        <p:txBody>
          <a:bodyPr/>
          <a:lstStyle/>
          <a:p>
            <a:pPr eaLnBrk="1" hangingPunct="1"/>
            <a:r>
              <a:rPr lang="en-US" altLang="en-US" sz="2800" dirty="0"/>
              <a:t>Rewards and punishments</a:t>
            </a:r>
          </a:p>
          <a:p>
            <a:pPr eaLnBrk="1" hangingPunct="1">
              <a:buFont typeface="Wingdings" pitchFamily="2" charset="2"/>
              <a:buNone/>
            </a:pPr>
            <a:endParaRPr lang="en-US" altLang="en-US" sz="2800" dirty="0"/>
          </a:p>
          <a:p>
            <a:pPr eaLnBrk="1" hangingPunct="1"/>
            <a:r>
              <a:rPr lang="en-US" altLang="en-US" sz="2800" dirty="0"/>
              <a:t>Responsibility for learning at work rests with the leader (trainer)</a:t>
            </a:r>
          </a:p>
          <a:p>
            <a:pPr eaLnBrk="1" hangingPunct="1">
              <a:buFont typeface="Wingdings" pitchFamily="2" charset="2"/>
              <a:buNone/>
            </a:pPr>
            <a:endParaRPr lang="en-US" altLang="en-US" sz="2800" dirty="0"/>
          </a:p>
          <a:p>
            <a:pPr eaLnBrk="1" hangingPunct="1"/>
            <a:r>
              <a:rPr lang="en-US" altLang="en-US" sz="2800" dirty="0"/>
              <a:t>Meetings, highly structured</a:t>
            </a:r>
          </a:p>
        </p:txBody>
      </p:sp>
      <p:pic>
        <p:nvPicPr>
          <p:cNvPr id="19460" name="Picture 4" descr="classroom">
            <a:extLst>
              <a:ext uri="{FF2B5EF4-FFF2-40B4-BE49-F238E27FC236}">
                <a16:creationId xmlns:a16="http://schemas.microsoft.com/office/drawing/2014/main" id="{95553BE4-FF76-6443-8714-3A371D139B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2204864"/>
            <a:ext cx="4572000" cy="328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B6BBD605-C5DD-844E-A67C-259FCA0CD978}"/>
              </a:ext>
            </a:extLst>
          </p:cNvPr>
          <p:cNvSpPr>
            <a:spLocks noGrp="1" noChangeArrowheads="1"/>
          </p:cNvSpPr>
          <p:nvPr>
            <p:ph type="title"/>
          </p:nvPr>
        </p:nvSpPr>
        <p:spPr>
          <a:xfrm>
            <a:off x="533400" y="44450"/>
            <a:ext cx="8153400" cy="1143000"/>
          </a:xfrm>
        </p:spPr>
        <p:txBody>
          <a:bodyPr/>
          <a:lstStyle/>
          <a:p>
            <a:pPr eaLnBrk="1" fontAlgn="auto" hangingPunct="1">
              <a:spcAft>
                <a:spcPts val="0"/>
              </a:spcAft>
              <a:defRPr/>
            </a:pPr>
            <a:r>
              <a:rPr lang="en-US" altLang="en-US">
                <a:solidFill>
                  <a:schemeClr val="tx1"/>
                </a:solidFill>
              </a:rPr>
              <a:t>Critiques of Behaviorism</a:t>
            </a:r>
          </a:p>
        </p:txBody>
      </p:sp>
      <p:sp>
        <p:nvSpPr>
          <p:cNvPr id="20483" name="Rectangle 3">
            <a:extLst>
              <a:ext uri="{FF2B5EF4-FFF2-40B4-BE49-F238E27FC236}">
                <a16:creationId xmlns:a16="http://schemas.microsoft.com/office/drawing/2014/main" id="{D437A65F-70A7-8648-B3F0-D005741CACC0}"/>
              </a:ext>
            </a:extLst>
          </p:cNvPr>
          <p:cNvSpPr>
            <a:spLocks noGrp="1" noChangeArrowheads="1"/>
          </p:cNvSpPr>
          <p:nvPr>
            <p:ph idx="1"/>
          </p:nvPr>
        </p:nvSpPr>
        <p:spPr>
          <a:xfrm>
            <a:off x="107504" y="1484784"/>
            <a:ext cx="8370887" cy="5112568"/>
          </a:xfrm>
        </p:spPr>
        <p:txBody>
          <a:bodyPr/>
          <a:lstStyle/>
          <a:p>
            <a:pPr eaLnBrk="1" hangingPunct="1"/>
            <a:r>
              <a:rPr lang="en-US" altLang="en-US" sz="2400" dirty="0"/>
              <a:t>Does not account for processes taking place in the mind that cannot be observed</a:t>
            </a:r>
          </a:p>
          <a:p>
            <a:pPr eaLnBrk="1" hangingPunct="1">
              <a:buFont typeface="Wingdings" pitchFamily="2" charset="2"/>
              <a:buNone/>
            </a:pPr>
            <a:endParaRPr lang="en-US" altLang="en-US" sz="2400" dirty="0"/>
          </a:p>
          <a:p>
            <a:pPr eaLnBrk="1" hangingPunct="1"/>
            <a:r>
              <a:rPr lang="en-US" altLang="en-US" sz="2400" dirty="0"/>
              <a:t>Advocates for passive learning in a leader-centric environment</a:t>
            </a:r>
          </a:p>
          <a:p>
            <a:pPr eaLnBrk="1" hangingPunct="1">
              <a:buFont typeface="Wingdings" pitchFamily="2" charset="2"/>
              <a:buNone/>
            </a:pPr>
            <a:endParaRPr lang="en-US" altLang="en-US" sz="2400" dirty="0"/>
          </a:p>
          <a:p>
            <a:pPr eaLnBrk="1" hangingPunct="1"/>
            <a:r>
              <a:rPr lang="en-US" altLang="en-US" sz="2400" dirty="0"/>
              <a:t>One size fits all</a:t>
            </a:r>
          </a:p>
          <a:p>
            <a:pPr eaLnBrk="1" hangingPunct="1">
              <a:buFont typeface="Wingdings" pitchFamily="2" charset="2"/>
              <a:buNone/>
            </a:pPr>
            <a:endParaRPr lang="en-US" altLang="en-US" sz="2400" dirty="0"/>
          </a:p>
          <a:p>
            <a:pPr eaLnBrk="1" hangingPunct="1"/>
            <a:r>
              <a:rPr lang="en-US" altLang="en-US" sz="2400" dirty="0"/>
              <a:t>Knowledge itself is given and absolute</a:t>
            </a:r>
          </a:p>
          <a:p>
            <a:pPr eaLnBrk="1" hangingPunct="1"/>
            <a:endParaRPr lang="en-US" altLang="en-US" sz="2400" dirty="0"/>
          </a:p>
          <a:p>
            <a:pPr eaLnBrk="1" hangingPunct="1"/>
            <a:r>
              <a:rPr lang="en-US" altLang="en-US" sz="2400" dirty="0"/>
              <a:t>Programmed instruction &amp; leader-proofing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CE7AD8D4-17A5-4D4A-9CB6-681E0286F6A0}"/>
              </a:ext>
            </a:extLst>
          </p:cNvPr>
          <p:cNvSpPr>
            <a:spLocks noGrp="1" noChangeArrowheads="1"/>
          </p:cNvSpPr>
          <p:nvPr>
            <p:ph type="title"/>
          </p:nvPr>
        </p:nvSpPr>
        <p:spPr/>
        <p:txBody>
          <a:bodyPr/>
          <a:lstStyle/>
          <a:p>
            <a:pPr eaLnBrk="1" fontAlgn="auto" hangingPunct="1">
              <a:spcAft>
                <a:spcPts val="0"/>
              </a:spcAft>
              <a:defRPr/>
            </a:pPr>
            <a:r>
              <a:rPr lang="en-US" altLang="en-US"/>
              <a:t>Learning Theory</a:t>
            </a:r>
          </a:p>
        </p:txBody>
      </p:sp>
      <p:sp>
        <p:nvSpPr>
          <p:cNvPr id="22531" name="Rectangle 3">
            <a:extLst>
              <a:ext uri="{FF2B5EF4-FFF2-40B4-BE49-F238E27FC236}">
                <a16:creationId xmlns:a16="http://schemas.microsoft.com/office/drawing/2014/main" id="{AE255F99-C273-0B49-95AA-D9B10DB03105}"/>
              </a:ext>
            </a:extLst>
          </p:cNvPr>
          <p:cNvSpPr>
            <a:spLocks noGrp="1" noChangeArrowheads="1"/>
          </p:cNvSpPr>
          <p:nvPr>
            <p:ph idx="1"/>
          </p:nvPr>
        </p:nvSpPr>
        <p:spPr>
          <a:xfrm>
            <a:off x="611560" y="1450604"/>
            <a:ext cx="6554788" cy="1870075"/>
          </a:xfrm>
        </p:spPr>
        <p:txBody>
          <a:bodyPr/>
          <a:lstStyle/>
          <a:p>
            <a:pPr eaLnBrk="1" hangingPunct="1">
              <a:buFont typeface="Wingdings" pitchFamily="2" charset="2"/>
              <a:buChar char="§"/>
            </a:pPr>
            <a:r>
              <a:rPr lang="en-US" altLang="en-US" sz="2800" b="1" dirty="0">
                <a:solidFill>
                  <a:srgbClr val="FF3300"/>
                </a:solidFill>
              </a:rPr>
              <a:t>Behaviorism</a:t>
            </a:r>
          </a:p>
          <a:p>
            <a:pPr eaLnBrk="1" hangingPunct="1">
              <a:buFont typeface="Wingdings" pitchFamily="2" charset="2"/>
              <a:buChar char="§"/>
            </a:pPr>
            <a:r>
              <a:rPr lang="en-US" altLang="en-US" sz="2800" b="1" dirty="0">
                <a:solidFill>
                  <a:srgbClr val="00FA00"/>
                </a:solidFill>
              </a:rPr>
              <a:t>Cognitive Learning Theory</a:t>
            </a:r>
          </a:p>
          <a:p>
            <a:pPr eaLnBrk="1" hangingPunct="1">
              <a:buFont typeface="Wingdings" pitchFamily="2" charset="2"/>
              <a:buChar char="§"/>
            </a:pPr>
            <a:r>
              <a:rPr lang="en-US" altLang="en-US" sz="2800" b="1" dirty="0"/>
              <a:t>Social Learning Theory</a:t>
            </a:r>
          </a:p>
        </p:txBody>
      </p:sp>
      <p:graphicFrame>
        <p:nvGraphicFramePr>
          <p:cNvPr id="22532" name="Object 4">
            <a:extLst>
              <a:ext uri="{FF2B5EF4-FFF2-40B4-BE49-F238E27FC236}">
                <a16:creationId xmlns:a16="http://schemas.microsoft.com/office/drawing/2014/main" id="{0AC71ECC-0C10-B64F-B234-7DE7333D549C}"/>
              </a:ext>
            </a:extLst>
          </p:cNvPr>
          <p:cNvGraphicFramePr>
            <a:graphicFrameLocks noChangeAspect="1"/>
          </p:cNvGraphicFramePr>
          <p:nvPr>
            <p:extLst>
              <p:ext uri="{D42A27DB-BD31-4B8C-83A1-F6EECF244321}">
                <p14:modId xmlns:p14="http://schemas.microsoft.com/office/powerpoint/2010/main" val="2014257247"/>
              </p:ext>
            </p:extLst>
          </p:nvPr>
        </p:nvGraphicFramePr>
        <p:xfrm>
          <a:off x="2123728" y="2922135"/>
          <a:ext cx="3962400" cy="3962400"/>
        </p:xfrm>
        <a:graphic>
          <a:graphicData uri="http://schemas.openxmlformats.org/presentationml/2006/ole">
            <mc:AlternateContent xmlns:mc="http://schemas.openxmlformats.org/markup-compatibility/2006">
              <mc:Choice xmlns:v="urn:schemas-microsoft-com:vml" Requires="v">
                <p:oleObj spid="_x0000_s22543" name="Clip" r:id="rId5" imgW="4851400" imgH="4851400" progId="MS_ClipArt_Gallery.2">
                  <p:embed/>
                </p:oleObj>
              </mc:Choice>
              <mc:Fallback>
                <p:oleObj name="Clip" r:id="rId5" imgW="4851400" imgH="4851400" progId="MS_ClipArt_Gallery.2">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23728" y="2922135"/>
                        <a:ext cx="3962400" cy="3962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sndAc>
      <p:stSnd>
        <p:snd r:embed="rId4" name="Chimes.wav"/>
      </p:stSnd>
    </p:sndAc>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6E2A5593-F1AA-4A40-BF68-C3C0A09BC3F6}"/>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Cognitivism</a:t>
            </a:r>
          </a:p>
        </p:txBody>
      </p:sp>
      <p:sp>
        <p:nvSpPr>
          <p:cNvPr id="24579" name="Rectangle 3">
            <a:extLst>
              <a:ext uri="{FF2B5EF4-FFF2-40B4-BE49-F238E27FC236}">
                <a16:creationId xmlns:a16="http://schemas.microsoft.com/office/drawing/2014/main" id="{AA1E1EB9-A76A-DC4F-9F9A-8C9536281181}"/>
              </a:ext>
            </a:extLst>
          </p:cNvPr>
          <p:cNvSpPr>
            <a:spLocks noGrp="1" noChangeArrowheads="1"/>
          </p:cNvSpPr>
          <p:nvPr>
            <p:ph idx="1"/>
          </p:nvPr>
        </p:nvSpPr>
        <p:spPr>
          <a:xfrm>
            <a:off x="76200" y="1417638"/>
            <a:ext cx="8382000" cy="4530725"/>
          </a:xfrm>
        </p:spPr>
        <p:txBody>
          <a:bodyPr/>
          <a:lstStyle/>
          <a:p>
            <a:pPr eaLnBrk="1" hangingPunct="1"/>
            <a:r>
              <a:rPr lang="en-US" altLang="en-US" sz="2800" dirty="0"/>
              <a:t>Grew in response to Behaviorism</a:t>
            </a:r>
          </a:p>
          <a:p>
            <a:pPr eaLnBrk="1" hangingPunct="1">
              <a:buFont typeface="Wingdings" pitchFamily="2" charset="2"/>
              <a:buNone/>
            </a:pPr>
            <a:endParaRPr lang="en-US" altLang="en-US" sz="1400" dirty="0"/>
          </a:p>
          <a:p>
            <a:pPr eaLnBrk="1" hangingPunct="1"/>
            <a:r>
              <a:rPr lang="en-US" altLang="en-US" sz="2800" dirty="0"/>
              <a:t>Knowledge is stored cognitively as symbols</a:t>
            </a:r>
          </a:p>
          <a:p>
            <a:pPr eaLnBrk="1" hangingPunct="1">
              <a:buFont typeface="Wingdings" pitchFamily="2" charset="2"/>
              <a:buNone/>
            </a:pPr>
            <a:endParaRPr lang="en-US" altLang="en-US" sz="1400" dirty="0"/>
          </a:p>
          <a:p>
            <a:pPr eaLnBrk="1" hangingPunct="1"/>
            <a:r>
              <a:rPr lang="en-US" altLang="en-US" sz="2800" dirty="0"/>
              <a:t>Learning is the process of connecting symbols in a meaningful &amp; memorable way</a:t>
            </a:r>
          </a:p>
          <a:p>
            <a:pPr eaLnBrk="1" hangingPunct="1">
              <a:buFont typeface="Wingdings" pitchFamily="2" charset="2"/>
              <a:buNone/>
            </a:pPr>
            <a:endParaRPr lang="en-US" altLang="en-US" sz="1400" dirty="0"/>
          </a:p>
          <a:p>
            <a:pPr eaLnBrk="1" hangingPunct="1"/>
            <a:r>
              <a:rPr lang="en-US" altLang="en-US" sz="2800" dirty="0"/>
              <a:t>Studies focused on the mental processes that facilitate symbol connection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1291-CACB-C344-95F6-0BE6FC45FB5F}"/>
              </a:ext>
            </a:extLst>
          </p:cNvPr>
          <p:cNvSpPr>
            <a:spLocks noGrp="1"/>
          </p:cNvSpPr>
          <p:nvPr>
            <p:ph type="title"/>
          </p:nvPr>
        </p:nvSpPr>
        <p:spPr>
          <a:xfrm>
            <a:off x="467544" y="0"/>
            <a:ext cx="7620000" cy="1143000"/>
          </a:xfrm>
        </p:spPr>
        <p:txBody>
          <a:bodyPr/>
          <a:lstStyle/>
          <a:p>
            <a:r>
              <a:rPr lang="en-GB" sz="4800" b="1" dirty="0"/>
              <a:t>Symbols</a:t>
            </a:r>
          </a:p>
        </p:txBody>
      </p:sp>
      <p:pic>
        <p:nvPicPr>
          <p:cNvPr id="4" name="Picture 3">
            <a:extLst>
              <a:ext uri="{FF2B5EF4-FFF2-40B4-BE49-F238E27FC236}">
                <a16:creationId xmlns:a16="http://schemas.microsoft.com/office/drawing/2014/main" id="{41A24D3A-D7FA-DE42-A918-764C37B6D9D4}"/>
              </a:ext>
            </a:extLst>
          </p:cNvPr>
          <p:cNvPicPr>
            <a:picLocks noChangeAspect="1"/>
          </p:cNvPicPr>
          <p:nvPr/>
        </p:nvPicPr>
        <p:blipFill>
          <a:blip r:embed="rId2"/>
          <a:stretch>
            <a:fillRect/>
          </a:stretch>
        </p:blipFill>
        <p:spPr>
          <a:xfrm>
            <a:off x="683568" y="1271476"/>
            <a:ext cx="2232248" cy="2232248"/>
          </a:xfrm>
          <a:prstGeom prst="rect">
            <a:avLst/>
          </a:prstGeom>
        </p:spPr>
      </p:pic>
      <p:pic>
        <p:nvPicPr>
          <p:cNvPr id="5" name="Picture 4">
            <a:extLst>
              <a:ext uri="{FF2B5EF4-FFF2-40B4-BE49-F238E27FC236}">
                <a16:creationId xmlns:a16="http://schemas.microsoft.com/office/drawing/2014/main" id="{FFA6D653-626A-3643-B5C7-CE2EDFB9A452}"/>
              </a:ext>
            </a:extLst>
          </p:cNvPr>
          <p:cNvPicPr>
            <a:picLocks noChangeAspect="1"/>
          </p:cNvPicPr>
          <p:nvPr/>
        </p:nvPicPr>
        <p:blipFill>
          <a:blip r:embed="rId3"/>
          <a:stretch>
            <a:fillRect/>
          </a:stretch>
        </p:blipFill>
        <p:spPr>
          <a:xfrm>
            <a:off x="4687643" y="828130"/>
            <a:ext cx="2413000" cy="3378200"/>
          </a:xfrm>
          <a:prstGeom prst="rect">
            <a:avLst/>
          </a:prstGeom>
        </p:spPr>
      </p:pic>
      <p:pic>
        <p:nvPicPr>
          <p:cNvPr id="6" name="Picture 5">
            <a:extLst>
              <a:ext uri="{FF2B5EF4-FFF2-40B4-BE49-F238E27FC236}">
                <a16:creationId xmlns:a16="http://schemas.microsoft.com/office/drawing/2014/main" id="{C0455ED7-A4E6-4641-9D22-70D08BCB4A0E}"/>
              </a:ext>
            </a:extLst>
          </p:cNvPr>
          <p:cNvPicPr>
            <a:picLocks noChangeAspect="1"/>
          </p:cNvPicPr>
          <p:nvPr/>
        </p:nvPicPr>
        <p:blipFill>
          <a:blip r:embed="rId4"/>
          <a:stretch>
            <a:fillRect/>
          </a:stretch>
        </p:blipFill>
        <p:spPr>
          <a:xfrm>
            <a:off x="5580112" y="4025900"/>
            <a:ext cx="2870200" cy="2832100"/>
          </a:xfrm>
          <a:prstGeom prst="rect">
            <a:avLst/>
          </a:prstGeom>
        </p:spPr>
      </p:pic>
      <p:pic>
        <p:nvPicPr>
          <p:cNvPr id="7" name="Picture 6">
            <a:extLst>
              <a:ext uri="{FF2B5EF4-FFF2-40B4-BE49-F238E27FC236}">
                <a16:creationId xmlns:a16="http://schemas.microsoft.com/office/drawing/2014/main" id="{EC1319C4-E994-9448-B704-36FDF03179D1}"/>
              </a:ext>
            </a:extLst>
          </p:cNvPr>
          <p:cNvPicPr>
            <a:picLocks noChangeAspect="1"/>
          </p:cNvPicPr>
          <p:nvPr/>
        </p:nvPicPr>
        <p:blipFill>
          <a:blip r:embed="rId5"/>
          <a:stretch>
            <a:fillRect/>
          </a:stretch>
        </p:blipFill>
        <p:spPr>
          <a:xfrm>
            <a:off x="2513197" y="3632200"/>
            <a:ext cx="2527300" cy="3225800"/>
          </a:xfrm>
          <a:prstGeom prst="rect">
            <a:avLst/>
          </a:prstGeom>
        </p:spPr>
      </p:pic>
    </p:spTree>
    <p:extLst>
      <p:ext uri="{BB962C8B-B14F-4D97-AF65-F5344CB8AC3E}">
        <p14:creationId xmlns:p14="http://schemas.microsoft.com/office/powerpoint/2010/main" val="600375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FCFE3D03-ABCD-2D4F-979F-539ECB836084}"/>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55299" name="Rectangle 3">
            <a:extLst>
              <a:ext uri="{FF2B5EF4-FFF2-40B4-BE49-F238E27FC236}">
                <a16:creationId xmlns:a16="http://schemas.microsoft.com/office/drawing/2014/main" id="{2C39AF90-42F1-DE46-97CF-5ACF08C38A42}"/>
              </a:ext>
            </a:extLst>
          </p:cNvPr>
          <p:cNvSpPr>
            <a:spLocks noGrp="1" noChangeArrowheads="1"/>
          </p:cNvSpPr>
          <p:nvPr>
            <p:ph idx="1"/>
          </p:nvPr>
        </p:nvSpPr>
        <p:spPr>
          <a:xfrm>
            <a:off x="3859213" y="2127250"/>
            <a:ext cx="4556125" cy="3665538"/>
          </a:xfrm>
        </p:spPr>
        <p:txBody>
          <a:bodyPr/>
          <a:lstStyle/>
          <a:p>
            <a:pPr eaLnBrk="1" hangingPunct="1">
              <a:buFont typeface="Wingdings" pitchFamily="2" charset="2"/>
              <a:buChar char="§"/>
            </a:pPr>
            <a:r>
              <a:rPr lang="en-US" altLang="en-US" sz="2400" dirty="0"/>
              <a:t>Discovery Learning – </a:t>
            </a:r>
          </a:p>
          <a:p>
            <a:pPr marL="114300" indent="0" eaLnBrk="1" hangingPunct="1">
              <a:buNone/>
            </a:pPr>
            <a:r>
              <a:rPr lang="en-US" altLang="en-US" sz="2400" b="1" u="sng" dirty="0">
                <a:solidFill>
                  <a:srgbClr val="FF0000"/>
                </a:solidFill>
              </a:rPr>
              <a:t>Jerome Bruner</a:t>
            </a:r>
          </a:p>
          <a:p>
            <a:pPr eaLnBrk="1" hangingPunct="1">
              <a:buFont typeface="Wingdings" pitchFamily="2" charset="2"/>
              <a:buChar char="§"/>
            </a:pPr>
            <a:endParaRPr lang="en-US" altLang="en-US" sz="2400" dirty="0"/>
          </a:p>
          <a:p>
            <a:pPr eaLnBrk="1" hangingPunct="1">
              <a:buFont typeface="Wingdings" pitchFamily="2" charset="2"/>
              <a:buChar char="§"/>
            </a:pPr>
            <a:r>
              <a:rPr lang="en-US" altLang="en-US" sz="2400" dirty="0"/>
              <a:t>Meaningful Verbal Learning -            </a:t>
            </a:r>
            <a:r>
              <a:rPr lang="en-US" altLang="en-US" sz="2400" b="1" u="sng" dirty="0">
                <a:solidFill>
                  <a:srgbClr val="FF0000"/>
                </a:solidFill>
              </a:rPr>
              <a:t>David </a:t>
            </a:r>
            <a:r>
              <a:rPr lang="en-US" altLang="en-US" sz="2400" b="1" u="sng" dirty="0" err="1">
                <a:solidFill>
                  <a:srgbClr val="FF0000"/>
                </a:solidFill>
              </a:rPr>
              <a:t>Ausubel</a:t>
            </a:r>
            <a:endParaRPr lang="en-US" altLang="en-US" sz="2400" b="1" u="sng" dirty="0">
              <a:solidFill>
                <a:srgbClr val="FF0000"/>
              </a:solidFill>
            </a:endParaRPr>
          </a:p>
        </p:txBody>
      </p:sp>
      <p:graphicFrame>
        <p:nvGraphicFramePr>
          <p:cNvPr id="55300" name="Object 4">
            <a:extLst>
              <a:ext uri="{FF2B5EF4-FFF2-40B4-BE49-F238E27FC236}">
                <a16:creationId xmlns:a16="http://schemas.microsoft.com/office/drawing/2014/main" id="{0848BEEF-67A8-4A44-9957-02EF5636F84B}"/>
              </a:ext>
            </a:extLst>
          </p:cNvPr>
          <p:cNvGraphicFramePr>
            <a:graphicFrameLocks noChangeAspect="1"/>
          </p:cNvGraphicFramePr>
          <p:nvPr>
            <p:extLst>
              <p:ext uri="{D42A27DB-BD31-4B8C-83A1-F6EECF244321}">
                <p14:modId xmlns:p14="http://schemas.microsoft.com/office/powerpoint/2010/main" val="1591240698"/>
              </p:ext>
            </p:extLst>
          </p:nvPr>
        </p:nvGraphicFramePr>
        <p:xfrm>
          <a:off x="660701" y="2137638"/>
          <a:ext cx="3195638" cy="3657600"/>
        </p:xfrm>
        <a:graphic>
          <a:graphicData uri="http://schemas.openxmlformats.org/presentationml/2006/ole">
            <mc:AlternateContent xmlns:mc="http://schemas.openxmlformats.org/markup-compatibility/2006">
              <mc:Choice xmlns:v="urn:schemas-microsoft-com:vml" Requires="v">
                <p:oleObj spid="_x0000_s26639" name="Clip" r:id="rId5" imgW="31953200" imgH="36576000" progId="MS_ClipArt_Gallery.2">
                  <p:embed/>
                </p:oleObj>
              </mc:Choice>
              <mc:Fallback>
                <p:oleObj name="Clip" r:id="rId5" imgW="31953200" imgH="36576000" progId="MS_ClipArt_Gallery.2">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0701" y="2137638"/>
                        <a:ext cx="3195638" cy="3657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55298"/>
                                        </p:tgtEl>
                                        <p:attrNameLst>
                                          <p:attrName>style.visibility</p:attrName>
                                        </p:attrNameLst>
                                      </p:cBhvr>
                                      <p:to>
                                        <p:strVal val="visible"/>
                                      </p:to>
                                    </p:set>
                                    <p:anim calcmode="lin" valueType="num">
                                      <p:cBhvr additive="base">
                                        <p:cTn id="7" dur="500" fill="hold"/>
                                        <p:tgtEl>
                                          <p:spTgt spid="55298"/>
                                        </p:tgtEl>
                                        <p:attrNameLst>
                                          <p:attrName>ppt_x</p:attrName>
                                        </p:attrNameLst>
                                      </p:cBhvr>
                                      <p:tavLst>
                                        <p:tav tm="0">
                                          <p:val>
                                            <p:strVal val="#ppt_x"/>
                                          </p:val>
                                        </p:tav>
                                        <p:tav tm="100000">
                                          <p:val>
                                            <p:strVal val="#ppt_x"/>
                                          </p:val>
                                        </p:tav>
                                      </p:tavLst>
                                    </p:anim>
                                    <p:anim calcmode="lin" valueType="num">
                                      <p:cBhvr additive="base">
                                        <p:cTn id="8" dur="500" fill="hold"/>
                                        <p:tgtEl>
                                          <p:spTgt spid="55298"/>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4" name="DRUMROLL.WAV"/>
                                        </p:tgtEl>
                                      </p:cMediaNode>
                                    </p:audio>
                                  </p:subTnLst>
                                </p:cTn>
                              </p:par>
                            </p:childTnLst>
                          </p:cTn>
                        </p:par>
                        <p:par>
                          <p:cTn id="9" fill="hold" nodeType="afterGroup">
                            <p:stCondLst>
                              <p:cond delay="500"/>
                            </p:stCondLst>
                            <p:childTnLst>
                              <p:par>
                                <p:cTn id="10" presetID="12" presetClass="entr" presetSubtype="8" fill="hold" nodeType="afterEffect">
                                  <p:stCondLst>
                                    <p:cond delay="0"/>
                                  </p:stCondLst>
                                  <p:childTnLst>
                                    <p:set>
                                      <p:cBhvr>
                                        <p:cTn id="11" dur="1" fill="hold">
                                          <p:stCondLst>
                                            <p:cond delay="0"/>
                                          </p:stCondLst>
                                        </p:cTn>
                                        <p:tgtEl>
                                          <p:spTgt spid="55300"/>
                                        </p:tgtEl>
                                        <p:attrNameLst>
                                          <p:attrName>style.visibility</p:attrName>
                                        </p:attrNameLst>
                                      </p:cBhvr>
                                      <p:to>
                                        <p:strVal val="visible"/>
                                      </p:to>
                                    </p:set>
                                    <p:animEffect transition="in" filter="slide(fromLeft)">
                                      <p:cBhvr>
                                        <p:cTn id="12" dur="500"/>
                                        <p:tgtEl>
                                          <p:spTgt spid="5530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grpId="0" nodeType="clickEffect">
                                  <p:stCondLst>
                                    <p:cond delay="0"/>
                                  </p:stCondLst>
                                  <p:childTnLst>
                                    <p:set>
                                      <p:cBhvr>
                                        <p:cTn id="16" dur="1" fill="hold">
                                          <p:stCondLst>
                                            <p:cond delay="0"/>
                                          </p:stCondLst>
                                        </p:cTn>
                                        <p:tgtEl>
                                          <p:spTgt spid="55299">
                                            <p:txEl>
                                              <p:pRg st="0" end="0"/>
                                            </p:txEl>
                                          </p:spTgt>
                                        </p:tgtEl>
                                        <p:attrNameLst>
                                          <p:attrName>style.visibility</p:attrName>
                                        </p:attrNameLst>
                                      </p:cBhvr>
                                      <p:to>
                                        <p:strVal val="visible"/>
                                      </p:to>
                                    </p:set>
                                    <p:anim calcmode="lin" valueType="num">
                                      <p:cBhvr additive="base">
                                        <p:cTn id="17" dur="500" fill="hold"/>
                                        <p:tgtEl>
                                          <p:spTgt spid="55299">
                                            <p:txEl>
                                              <p:pRg st="0" end="0"/>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552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grpId="0" nodeType="clickEffect">
                                  <p:stCondLst>
                                    <p:cond delay="0"/>
                                  </p:stCondLst>
                                  <p:childTnLst>
                                    <p:set>
                                      <p:cBhvr>
                                        <p:cTn id="22" dur="1" fill="hold">
                                          <p:stCondLst>
                                            <p:cond delay="0"/>
                                          </p:stCondLst>
                                        </p:cTn>
                                        <p:tgtEl>
                                          <p:spTgt spid="55299">
                                            <p:txEl>
                                              <p:pRg st="1" end="1"/>
                                            </p:txEl>
                                          </p:spTgt>
                                        </p:tgtEl>
                                        <p:attrNameLst>
                                          <p:attrName>style.visibility</p:attrName>
                                        </p:attrNameLst>
                                      </p:cBhvr>
                                      <p:to>
                                        <p:strVal val="visible"/>
                                      </p:to>
                                    </p:set>
                                    <p:anim calcmode="lin" valueType="num">
                                      <p:cBhvr additive="base">
                                        <p:cTn id="23" dur="500" fill="hold"/>
                                        <p:tgtEl>
                                          <p:spTgt spid="55299">
                                            <p:txEl>
                                              <p:pRg st="1" end="1"/>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552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2" fill="hold" grpId="0" nodeType="clickEffect">
                                  <p:stCondLst>
                                    <p:cond delay="0"/>
                                  </p:stCondLst>
                                  <p:childTnLst>
                                    <p:set>
                                      <p:cBhvr>
                                        <p:cTn id="28" dur="1" fill="hold">
                                          <p:stCondLst>
                                            <p:cond delay="0"/>
                                          </p:stCondLst>
                                        </p:cTn>
                                        <p:tgtEl>
                                          <p:spTgt spid="55299">
                                            <p:txEl>
                                              <p:pRg st="3" end="3"/>
                                            </p:txEl>
                                          </p:spTgt>
                                        </p:tgtEl>
                                        <p:attrNameLst>
                                          <p:attrName>style.visibility</p:attrName>
                                        </p:attrNameLst>
                                      </p:cBhvr>
                                      <p:to>
                                        <p:strVal val="visible"/>
                                      </p:to>
                                    </p:set>
                                    <p:anim calcmode="lin" valueType="num">
                                      <p:cBhvr additive="base">
                                        <p:cTn id="29" dur="500" fill="hold"/>
                                        <p:tgtEl>
                                          <p:spTgt spid="55299">
                                            <p:txEl>
                                              <p:pRg st="3" end="3"/>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5529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autoUpdateAnimBg="0"/>
      <p:bldP spid="55299"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57346" name="Group 2">
            <a:extLst>
              <a:ext uri="{FF2B5EF4-FFF2-40B4-BE49-F238E27FC236}">
                <a16:creationId xmlns:a16="http://schemas.microsoft.com/office/drawing/2014/main" id="{87BAEBFB-23AE-5543-A614-9A7DA6076528}"/>
              </a:ext>
            </a:extLst>
          </p:cNvPr>
          <p:cNvGrpSpPr>
            <a:grpSpLocks/>
          </p:cNvGrpSpPr>
          <p:nvPr/>
        </p:nvGrpSpPr>
        <p:grpSpPr bwMode="auto">
          <a:xfrm>
            <a:off x="1524000" y="3505200"/>
            <a:ext cx="7070725" cy="2979738"/>
            <a:chOff x="960" y="2208"/>
            <a:chExt cx="4454" cy="1877"/>
          </a:xfrm>
        </p:grpSpPr>
        <p:graphicFrame>
          <p:nvGraphicFramePr>
            <p:cNvPr id="28678" name="Object 3">
              <a:extLst>
                <a:ext uri="{FF2B5EF4-FFF2-40B4-BE49-F238E27FC236}">
                  <a16:creationId xmlns:a16="http://schemas.microsoft.com/office/drawing/2014/main" id="{8202F3D6-6ABC-694C-9796-DF2372C61C15}"/>
                </a:ext>
              </a:extLst>
            </p:cNvPr>
            <p:cNvGraphicFramePr>
              <a:graphicFrameLocks noChangeAspect="1"/>
            </p:cNvGraphicFramePr>
            <p:nvPr/>
          </p:nvGraphicFramePr>
          <p:xfrm>
            <a:off x="960" y="2304"/>
            <a:ext cx="1680" cy="1680"/>
          </p:xfrm>
          <a:graphic>
            <a:graphicData uri="http://schemas.openxmlformats.org/presentationml/2006/ole">
              <mc:AlternateContent xmlns:mc="http://schemas.openxmlformats.org/markup-compatibility/2006">
                <mc:Choice xmlns:v="urn:schemas-microsoft-com:vml" Requires="v">
                  <p:oleObj spid="_x0000_s28700" name="Clip" r:id="rId4" imgW="36576000" imgH="36576000" progId="MS_ClipArt_Gallery.2">
                    <p:embed/>
                  </p:oleObj>
                </mc:Choice>
                <mc:Fallback>
                  <p:oleObj name="Clip" r:id="rId4" imgW="36576000" imgH="36576000" progId="MS_ClipArt_Gallery.2">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0" y="2304"/>
                          <a:ext cx="1680" cy="16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4">
              <a:extLst>
                <a:ext uri="{FF2B5EF4-FFF2-40B4-BE49-F238E27FC236}">
                  <a16:creationId xmlns:a16="http://schemas.microsoft.com/office/drawing/2014/main" id="{DD7FBA26-A4C1-A04C-8F0D-95AC4B4301C7}"/>
                </a:ext>
              </a:extLst>
            </p:cNvPr>
            <p:cNvGraphicFramePr>
              <a:graphicFrameLocks noChangeAspect="1"/>
            </p:cNvGraphicFramePr>
            <p:nvPr/>
          </p:nvGraphicFramePr>
          <p:xfrm>
            <a:off x="2976" y="2208"/>
            <a:ext cx="2438" cy="1877"/>
          </p:xfrm>
          <a:graphic>
            <a:graphicData uri="http://schemas.openxmlformats.org/presentationml/2006/ole">
              <mc:AlternateContent xmlns:mc="http://schemas.openxmlformats.org/markup-compatibility/2006">
                <mc:Choice xmlns:v="urn:schemas-microsoft-com:vml" Requires="v">
                  <p:oleObj spid="_x0000_s28701" name="Clip" r:id="rId6" imgW="26149300" imgH="20142200" progId="MS_ClipArt_Gallery.2">
                    <p:embed/>
                  </p:oleObj>
                </mc:Choice>
                <mc:Fallback>
                  <p:oleObj name="Clip" r:id="rId6" imgW="26149300" imgH="20142200" progId="MS_ClipArt_Gallery.2">
                    <p:embed/>
                    <p:pic>
                      <p:nvPicPr>
                        <p:cNvPr id="0"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76" y="2208"/>
                          <a:ext cx="2438" cy="18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sp>
        <p:nvSpPr>
          <p:cNvPr id="57349" name="Rectangle 5">
            <a:extLst>
              <a:ext uri="{FF2B5EF4-FFF2-40B4-BE49-F238E27FC236}">
                <a16:creationId xmlns:a16="http://schemas.microsoft.com/office/drawing/2014/main" id="{6D190B2D-701E-1C4D-8AC2-6494E609D4DF}"/>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57350" name="Rectangle 6">
            <a:extLst>
              <a:ext uri="{FF2B5EF4-FFF2-40B4-BE49-F238E27FC236}">
                <a16:creationId xmlns:a16="http://schemas.microsoft.com/office/drawing/2014/main" id="{ABC3F5E5-08A4-514F-A419-603DEEF19C26}"/>
              </a:ext>
            </a:extLst>
          </p:cNvPr>
          <p:cNvSpPr>
            <a:spLocks noGrp="1" noChangeArrowheads="1"/>
          </p:cNvSpPr>
          <p:nvPr>
            <p:ph idx="1"/>
          </p:nvPr>
        </p:nvSpPr>
        <p:spPr>
          <a:xfrm>
            <a:off x="454435" y="1443679"/>
            <a:ext cx="8153400" cy="449263"/>
          </a:xfrm>
        </p:spPr>
        <p:txBody>
          <a:bodyPr rtlCol="0">
            <a:noAutofit/>
          </a:bodyPr>
          <a:lstStyle/>
          <a:p>
            <a:pPr eaLnBrk="1" fontAlgn="auto" hangingPunct="1">
              <a:lnSpc>
                <a:spcPct val="90000"/>
              </a:lnSpc>
              <a:spcAft>
                <a:spcPts val="0"/>
              </a:spcAft>
              <a:buFont typeface="Wingdings" pitchFamily="2" charset="2"/>
              <a:buChar char="§"/>
              <a:defRPr/>
            </a:pPr>
            <a:r>
              <a:rPr lang="en-US" altLang="en-US" sz="2800" dirty="0"/>
              <a:t>Discovery Learning </a:t>
            </a:r>
          </a:p>
        </p:txBody>
      </p:sp>
      <p:sp>
        <p:nvSpPr>
          <p:cNvPr id="57351" name="Text Box 7">
            <a:extLst>
              <a:ext uri="{FF2B5EF4-FFF2-40B4-BE49-F238E27FC236}">
                <a16:creationId xmlns:a16="http://schemas.microsoft.com/office/drawing/2014/main" id="{8C3E267E-3D57-1046-B857-4394ADF3A962}"/>
              </a:ext>
            </a:extLst>
          </p:cNvPr>
          <p:cNvSpPr txBox="1">
            <a:spLocks noChangeArrowheads="1"/>
          </p:cNvSpPr>
          <p:nvPr/>
        </p:nvSpPr>
        <p:spPr bwMode="auto">
          <a:xfrm>
            <a:off x="609600" y="2147125"/>
            <a:ext cx="7315200" cy="1338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nSpc>
                <a:spcPct val="90000"/>
              </a:lnSpc>
              <a:buFont typeface="Wingdings" pitchFamily="2" charset="2"/>
              <a:buChar char="Ø"/>
            </a:pPr>
            <a:r>
              <a:rPr lang="en-US" altLang="en-US" sz="3000" dirty="0">
                <a:latin typeface="Times New Roman" panose="02020603050405020304" pitchFamily="18" charset="0"/>
              </a:rPr>
              <a:t>Bruner said anybody can learn anything at 	any age, provided it is stated in terms 	they can understand.</a:t>
            </a:r>
            <a:endParaRPr lang="en-US" altLang="en-US" sz="2800" dirty="0">
              <a:latin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C5001428-E1F3-EB47-8038-0B98DC12586B}"/>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59395" name="Rectangle 3">
            <a:extLst>
              <a:ext uri="{FF2B5EF4-FFF2-40B4-BE49-F238E27FC236}">
                <a16:creationId xmlns:a16="http://schemas.microsoft.com/office/drawing/2014/main" id="{7C70D84C-4562-9543-8777-C5380B73E851}"/>
              </a:ext>
            </a:extLst>
          </p:cNvPr>
          <p:cNvSpPr>
            <a:spLocks noGrp="1" noChangeArrowheads="1"/>
          </p:cNvSpPr>
          <p:nvPr>
            <p:ph idx="1"/>
          </p:nvPr>
        </p:nvSpPr>
        <p:spPr>
          <a:xfrm>
            <a:off x="423809" y="1516855"/>
            <a:ext cx="8153400" cy="449263"/>
          </a:xfrm>
        </p:spPr>
        <p:txBody>
          <a:bodyPr rtlCol="0">
            <a:normAutofit fontScale="92500" lnSpcReduction="20000"/>
          </a:bodyPr>
          <a:lstStyle/>
          <a:p>
            <a:pPr eaLnBrk="1" fontAlgn="auto" hangingPunct="1">
              <a:lnSpc>
                <a:spcPct val="90000"/>
              </a:lnSpc>
              <a:spcAft>
                <a:spcPts val="0"/>
              </a:spcAft>
              <a:buFont typeface="Wingdings" pitchFamily="2" charset="2"/>
              <a:buChar char="§"/>
              <a:defRPr/>
            </a:pPr>
            <a:r>
              <a:rPr lang="en-US" altLang="en-US" sz="3200" dirty="0"/>
              <a:t>Discovery Learning </a:t>
            </a:r>
          </a:p>
        </p:txBody>
      </p:sp>
      <p:sp>
        <p:nvSpPr>
          <p:cNvPr id="59396" name="Text Box 4">
            <a:extLst>
              <a:ext uri="{FF2B5EF4-FFF2-40B4-BE49-F238E27FC236}">
                <a16:creationId xmlns:a16="http://schemas.microsoft.com/office/drawing/2014/main" id="{A617E5C9-EE50-1943-96CF-E70578AA9047}"/>
              </a:ext>
            </a:extLst>
          </p:cNvPr>
          <p:cNvSpPr txBox="1">
            <a:spLocks noChangeArrowheads="1"/>
          </p:cNvSpPr>
          <p:nvPr/>
        </p:nvSpPr>
        <p:spPr bwMode="auto">
          <a:xfrm>
            <a:off x="404515" y="2204864"/>
            <a:ext cx="7315200"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pPr>
            <a:r>
              <a:rPr lang="en-US" altLang="en-US" sz="3000" dirty="0">
                <a:latin typeface="Times New Roman" panose="02020603050405020304" pitchFamily="18" charset="0"/>
              </a:rPr>
              <a:t>Powerful Concepts (not isolated facts) </a:t>
            </a:r>
          </a:p>
          <a:p>
            <a:pPr>
              <a:lnSpc>
                <a:spcPct val="90000"/>
              </a:lnSpc>
            </a:pPr>
            <a:endParaRPr lang="en-US" altLang="en-US" sz="3000" dirty="0">
              <a:latin typeface="Times New Roman" panose="02020603050405020304" pitchFamily="18" charset="0"/>
            </a:endParaRPr>
          </a:p>
          <a:p>
            <a:endParaRPr lang="en-US" altLang="en-US" sz="2400" dirty="0">
              <a:latin typeface="Times New Roman" panose="02020603050405020304" pitchFamily="18" charset="0"/>
            </a:endParaRPr>
          </a:p>
        </p:txBody>
      </p:sp>
      <p:sp>
        <p:nvSpPr>
          <p:cNvPr id="59397" name="Text Box 5">
            <a:extLst>
              <a:ext uri="{FF2B5EF4-FFF2-40B4-BE49-F238E27FC236}">
                <a16:creationId xmlns:a16="http://schemas.microsoft.com/office/drawing/2014/main" id="{AAD8D0CD-32D0-CB43-8350-1FF24AD84A12}"/>
              </a:ext>
            </a:extLst>
          </p:cNvPr>
          <p:cNvSpPr txBox="1">
            <a:spLocks noChangeArrowheads="1"/>
          </p:cNvSpPr>
          <p:nvPr/>
        </p:nvSpPr>
        <p:spPr bwMode="auto">
          <a:xfrm>
            <a:off x="609600" y="2065335"/>
            <a:ext cx="7778824" cy="2843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pPr>
            <a:endParaRPr lang="en-US" altLang="en-US" sz="3000" dirty="0">
              <a:latin typeface="Times New Roman" panose="02020603050405020304" pitchFamily="18" charset="0"/>
            </a:endParaRPr>
          </a:p>
          <a:p>
            <a:pPr>
              <a:lnSpc>
                <a:spcPct val="90000"/>
              </a:lnSpc>
            </a:pPr>
            <a:endParaRPr lang="en-US" altLang="en-US" sz="3000" dirty="0">
              <a:latin typeface="Times New Roman" panose="02020603050405020304" pitchFamily="18" charset="0"/>
            </a:endParaRPr>
          </a:p>
          <a:p>
            <a:pPr>
              <a:lnSpc>
                <a:spcPct val="90000"/>
              </a:lnSpc>
            </a:pPr>
            <a:r>
              <a:rPr lang="en-US" altLang="en-US" sz="2800" dirty="0">
                <a:latin typeface="Times New Roman" panose="02020603050405020304" pitchFamily="18" charset="0"/>
              </a:rPr>
              <a:t>a. Transfer to many different situations</a:t>
            </a:r>
          </a:p>
          <a:p>
            <a:pPr>
              <a:lnSpc>
                <a:spcPct val="90000"/>
              </a:lnSpc>
            </a:pPr>
            <a:r>
              <a:rPr lang="en-US" altLang="en-US" sz="2800" dirty="0">
                <a:latin typeface="Times New Roman" panose="02020603050405020304" pitchFamily="18" charset="0"/>
              </a:rPr>
              <a:t>b. Only possible through Discovery Learning</a:t>
            </a:r>
          </a:p>
          <a:p>
            <a:pPr>
              <a:lnSpc>
                <a:spcPct val="90000"/>
              </a:lnSpc>
            </a:pPr>
            <a:r>
              <a:rPr lang="en-US" altLang="en-US" sz="2800" dirty="0">
                <a:latin typeface="Times New Roman" panose="02020603050405020304" pitchFamily="18" charset="0"/>
              </a:rPr>
              <a:t>c. Confront the learner with problems and help them find solutions.  Do not present sequenced materials.</a:t>
            </a:r>
            <a:endParaRPr lang="en-US" altLang="en-US" sz="2400" dirty="0">
              <a:latin typeface="Times New Roman" panose="02020603050405020304" pitchFamily="18" charset="0"/>
            </a:endParaRPr>
          </a:p>
          <a:p>
            <a:endParaRPr lang="en-US" altLang="en-US" sz="2400" dirty="0">
              <a:latin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3262D769-BF11-DE40-990B-F28B93E2E3F8}"/>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61443" name="Rectangle 3">
            <a:extLst>
              <a:ext uri="{FF2B5EF4-FFF2-40B4-BE49-F238E27FC236}">
                <a16:creationId xmlns:a16="http://schemas.microsoft.com/office/drawing/2014/main" id="{3D4FF1DB-371D-4A4C-BF16-A252F6AFB37F}"/>
              </a:ext>
            </a:extLst>
          </p:cNvPr>
          <p:cNvSpPr>
            <a:spLocks noGrp="1" noChangeArrowheads="1"/>
          </p:cNvSpPr>
          <p:nvPr>
            <p:ph idx="1"/>
          </p:nvPr>
        </p:nvSpPr>
        <p:spPr>
          <a:xfrm>
            <a:off x="381000" y="1368358"/>
            <a:ext cx="7772400" cy="685800"/>
          </a:xfrm>
        </p:spPr>
        <p:txBody>
          <a:bodyPr rtlCol="0">
            <a:normAutofit lnSpcReduction="10000"/>
          </a:bodyPr>
          <a:lstStyle/>
          <a:p>
            <a:pPr eaLnBrk="1" fontAlgn="auto" hangingPunct="1">
              <a:lnSpc>
                <a:spcPct val="90000"/>
              </a:lnSpc>
              <a:spcAft>
                <a:spcPts val="0"/>
              </a:spcAft>
              <a:buFont typeface="Wingdings" pitchFamily="2" charset="2"/>
              <a:buChar char="§"/>
              <a:defRPr/>
            </a:pPr>
            <a:r>
              <a:rPr lang="en-US" altLang="en-US" dirty="0"/>
              <a:t>Meaningful Verbal Learning </a:t>
            </a:r>
            <a:endParaRPr lang="en-US" altLang="en-US" sz="3500" dirty="0"/>
          </a:p>
          <a:p>
            <a:pPr marL="640080" lvl="1" eaLnBrk="1" fontAlgn="auto" hangingPunct="1">
              <a:lnSpc>
                <a:spcPct val="90000"/>
              </a:lnSpc>
              <a:spcAft>
                <a:spcPts val="0"/>
              </a:spcAft>
              <a:buFont typeface="Wingdings" pitchFamily="2" charset="2"/>
              <a:buNone/>
              <a:defRPr/>
            </a:pPr>
            <a:r>
              <a:rPr lang="en-US" altLang="en-US" dirty="0"/>
              <a:t>	</a:t>
            </a:r>
          </a:p>
        </p:txBody>
      </p:sp>
      <p:graphicFrame>
        <p:nvGraphicFramePr>
          <p:cNvPr id="61444" name="Object 4">
            <a:extLst>
              <a:ext uri="{FF2B5EF4-FFF2-40B4-BE49-F238E27FC236}">
                <a16:creationId xmlns:a16="http://schemas.microsoft.com/office/drawing/2014/main" id="{BD1B412A-B6DB-5044-9B27-B618A4A6AC3A}"/>
              </a:ext>
            </a:extLst>
          </p:cNvPr>
          <p:cNvGraphicFramePr>
            <a:graphicFrameLocks noChangeAspect="1"/>
          </p:cNvGraphicFramePr>
          <p:nvPr>
            <p:extLst>
              <p:ext uri="{D42A27DB-BD31-4B8C-83A1-F6EECF244321}">
                <p14:modId xmlns:p14="http://schemas.microsoft.com/office/powerpoint/2010/main" val="3383602865"/>
              </p:ext>
            </p:extLst>
          </p:nvPr>
        </p:nvGraphicFramePr>
        <p:xfrm>
          <a:off x="4607307" y="2054158"/>
          <a:ext cx="3733800" cy="3581400"/>
        </p:xfrm>
        <a:graphic>
          <a:graphicData uri="http://schemas.openxmlformats.org/presentationml/2006/ole">
            <mc:AlternateContent xmlns:mc="http://schemas.openxmlformats.org/markup-compatibility/2006">
              <mc:Choice xmlns:v="urn:schemas-microsoft-com:vml" Requires="v">
                <p:oleObj spid="_x0000_s32784" name="Clip" r:id="rId4" imgW="4648200" imgH="4851400" progId="MS_ClipArt_Gallery.2">
                  <p:embed/>
                </p:oleObj>
              </mc:Choice>
              <mc:Fallback>
                <p:oleObj name="Clip" r:id="rId4" imgW="4648200" imgH="485140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7307" y="2054158"/>
                        <a:ext cx="3733800" cy="3581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1445" name="Text Box 5">
            <a:extLst>
              <a:ext uri="{FF2B5EF4-FFF2-40B4-BE49-F238E27FC236}">
                <a16:creationId xmlns:a16="http://schemas.microsoft.com/office/drawing/2014/main" id="{E1D679DE-9CEE-A74F-BB06-629FFBCED94E}"/>
              </a:ext>
            </a:extLst>
          </p:cNvPr>
          <p:cNvSpPr txBox="1">
            <a:spLocks noChangeArrowheads="1"/>
          </p:cNvSpPr>
          <p:nvPr/>
        </p:nvSpPr>
        <p:spPr bwMode="auto">
          <a:xfrm>
            <a:off x="381000" y="2054158"/>
            <a:ext cx="4191000"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800" dirty="0">
                <a:latin typeface="Times New Roman" panose="02020603050405020304" pitchFamily="18" charset="0"/>
              </a:rPr>
              <a:t>Advance Organizers: </a:t>
            </a:r>
          </a:p>
          <a:p>
            <a:endParaRPr lang="en-US" altLang="en-US" sz="2600" dirty="0">
              <a:latin typeface="Times New Roman" panose="02020603050405020304" pitchFamily="18" charset="0"/>
            </a:endParaRPr>
          </a:p>
          <a:p>
            <a:r>
              <a:rPr lang="en-US" altLang="en-US" sz="2800" dirty="0">
                <a:latin typeface="Times New Roman" panose="02020603050405020304" pitchFamily="18" charset="0"/>
              </a:rPr>
              <a:t>New material is presented in a systematic way, and is connected to existing cognitive structures in a meaningful way</a:t>
            </a:r>
            <a:r>
              <a:rPr lang="en-US" altLang="en-US" sz="2600" dirty="0">
                <a:latin typeface="Times New Roman" panose="02020603050405020304" pitchFamily="18"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a:extLst>
              <a:ext uri="{FF2B5EF4-FFF2-40B4-BE49-F238E27FC236}">
                <a16:creationId xmlns:a16="http://schemas.microsoft.com/office/drawing/2014/main" id="{7FE96EA6-1555-7C48-8E45-18E15D19DD27}"/>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63490" name="Rectangle 2">
            <a:extLst>
              <a:ext uri="{FF2B5EF4-FFF2-40B4-BE49-F238E27FC236}">
                <a16:creationId xmlns:a16="http://schemas.microsoft.com/office/drawing/2014/main" id="{AC9D4872-6367-8D4C-98CB-823BEFF6C3F8}"/>
              </a:ext>
            </a:extLst>
          </p:cNvPr>
          <p:cNvSpPr>
            <a:spLocks noGrp="1" noChangeArrowheads="1"/>
          </p:cNvSpPr>
          <p:nvPr>
            <p:ph idx="1"/>
          </p:nvPr>
        </p:nvSpPr>
        <p:spPr>
          <a:xfrm>
            <a:off x="451233" y="1462088"/>
            <a:ext cx="8153400" cy="747713"/>
          </a:xfrm>
        </p:spPr>
        <p:txBody>
          <a:bodyPr rtlCol="0">
            <a:normAutofit fontScale="92500" lnSpcReduction="10000"/>
          </a:bodyPr>
          <a:lstStyle/>
          <a:p>
            <a:pPr eaLnBrk="1" fontAlgn="auto" hangingPunct="1">
              <a:lnSpc>
                <a:spcPct val="90000"/>
              </a:lnSpc>
              <a:spcAft>
                <a:spcPts val="0"/>
              </a:spcAft>
              <a:buFont typeface="Wingdings" pitchFamily="2" charset="2"/>
              <a:buChar char="§"/>
              <a:defRPr/>
            </a:pPr>
            <a:r>
              <a:rPr lang="en-US" altLang="en-US" sz="2700" dirty="0"/>
              <a:t>Meaningful Verbal Learning </a:t>
            </a:r>
            <a:endParaRPr lang="en-US" altLang="en-US" dirty="0"/>
          </a:p>
          <a:p>
            <a:pPr marL="640080" lvl="1" eaLnBrk="1" fontAlgn="auto" hangingPunct="1">
              <a:lnSpc>
                <a:spcPct val="90000"/>
              </a:lnSpc>
              <a:spcAft>
                <a:spcPts val="0"/>
              </a:spcAft>
              <a:buFont typeface="Wingdings" pitchFamily="2" charset="2"/>
              <a:buNone/>
              <a:defRPr/>
            </a:pPr>
            <a:r>
              <a:rPr lang="en-US" altLang="en-US" sz="2200" dirty="0"/>
              <a:t>	</a:t>
            </a:r>
          </a:p>
        </p:txBody>
      </p:sp>
      <p:graphicFrame>
        <p:nvGraphicFramePr>
          <p:cNvPr id="34820" name="Object 4">
            <a:extLst>
              <a:ext uri="{FF2B5EF4-FFF2-40B4-BE49-F238E27FC236}">
                <a16:creationId xmlns:a16="http://schemas.microsoft.com/office/drawing/2014/main" id="{334B00C8-D6D3-2B40-8A2B-B29EA0B1F707}"/>
              </a:ext>
            </a:extLst>
          </p:cNvPr>
          <p:cNvGraphicFramePr>
            <a:graphicFrameLocks noChangeAspect="1"/>
          </p:cNvGraphicFramePr>
          <p:nvPr>
            <p:extLst>
              <p:ext uri="{D42A27DB-BD31-4B8C-83A1-F6EECF244321}">
                <p14:modId xmlns:p14="http://schemas.microsoft.com/office/powerpoint/2010/main" val="2052905628"/>
              </p:ext>
            </p:extLst>
          </p:nvPr>
        </p:nvGraphicFramePr>
        <p:xfrm>
          <a:off x="4644008" y="2209801"/>
          <a:ext cx="3733800" cy="3505200"/>
        </p:xfrm>
        <a:graphic>
          <a:graphicData uri="http://schemas.openxmlformats.org/presentationml/2006/ole">
            <mc:AlternateContent xmlns:mc="http://schemas.openxmlformats.org/markup-compatibility/2006">
              <mc:Choice xmlns:v="urn:schemas-microsoft-com:vml" Requires="v">
                <p:oleObj spid="_x0000_s34832" name="Clip" r:id="rId4" imgW="4648200" imgH="4851400" progId="MS_ClipArt_Gallery.2">
                  <p:embed/>
                </p:oleObj>
              </mc:Choice>
              <mc:Fallback>
                <p:oleObj name="Clip" r:id="rId4" imgW="4648200" imgH="485140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4008" y="2209801"/>
                        <a:ext cx="3733800" cy="3505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3493" name="Text Box 5">
            <a:extLst>
              <a:ext uri="{FF2B5EF4-FFF2-40B4-BE49-F238E27FC236}">
                <a16:creationId xmlns:a16="http://schemas.microsoft.com/office/drawing/2014/main" id="{739EA44E-E6C1-7C46-8E36-299E2F424808}"/>
              </a:ext>
            </a:extLst>
          </p:cNvPr>
          <p:cNvSpPr txBox="1">
            <a:spLocks noChangeArrowheads="1"/>
          </p:cNvSpPr>
          <p:nvPr/>
        </p:nvSpPr>
        <p:spPr bwMode="auto">
          <a:xfrm>
            <a:off x="755650" y="2349500"/>
            <a:ext cx="35052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800" dirty="0">
                <a:latin typeface="Times New Roman" panose="02020603050405020304" pitchFamily="18" charset="0"/>
              </a:rPr>
              <a:t>When learners have difficulty with new material, go back to the concrete anchors (Advance Organizers).  Provide a Discovery approach, and they’ll learn.</a:t>
            </a:r>
            <a:endParaRPr lang="en-US" altLang="en-US" sz="2400" dirty="0">
              <a:latin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899CC034-E214-1147-8C69-46579DA2D4A1}"/>
              </a:ext>
            </a:extLst>
          </p:cNvPr>
          <p:cNvSpPr>
            <a:spLocks noGrp="1" noChangeArrowheads="1"/>
          </p:cNvSpPr>
          <p:nvPr>
            <p:ph type="title"/>
          </p:nvPr>
        </p:nvSpPr>
        <p:spPr/>
        <p:txBody>
          <a:bodyPr/>
          <a:lstStyle/>
          <a:p>
            <a:pPr eaLnBrk="1" fontAlgn="auto" hangingPunct="1">
              <a:spcAft>
                <a:spcPts val="0"/>
              </a:spcAft>
              <a:defRPr/>
            </a:pPr>
            <a:r>
              <a:rPr lang="en-US" altLang="en-US" dirty="0">
                <a:solidFill>
                  <a:schemeClr val="tx1"/>
                </a:solidFill>
              </a:rPr>
              <a:t>Cognitivism in the Workplace</a:t>
            </a:r>
          </a:p>
        </p:txBody>
      </p:sp>
      <p:sp>
        <p:nvSpPr>
          <p:cNvPr id="36867" name="Rectangle 3">
            <a:extLst>
              <a:ext uri="{FF2B5EF4-FFF2-40B4-BE49-F238E27FC236}">
                <a16:creationId xmlns:a16="http://schemas.microsoft.com/office/drawing/2014/main" id="{45EEBBB8-3A50-0146-834E-F47AE6740E2B}"/>
              </a:ext>
            </a:extLst>
          </p:cNvPr>
          <p:cNvSpPr>
            <a:spLocks noGrp="1" noChangeArrowheads="1"/>
          </p:cNvSpPr>
          <p:nvPr>
            <p:ph idx="1"/>
          </p:nvPr>
        </p:nvSpPr>
        <p:spPr>
          <a:xfrm>
            <a:off x="251520" y="1790700"/>
            <a:ext cx="4378325" cy="4038600"/>
          </a:xfrm>
        </p:spPr>
        <p:txBody>
          <a:bodyPr/>
          <a:lstStyle/>
          <a:p>
            <a:pPr eaLnBrk="1" hangingPunct="1"/>
            <a:r>
              <a:rPr lang="en-US" altLang="en-US" sz="2800" dirty="0"/>
              <a:t>What is it they learned through discovery?</a:t>
            </a:r>
          </a:p>
          <a:p>
            <a:pPr eaLnBrk="1" hangingPunct="1"/>
            <a:endParaRPr lang="en-US" altLang="en-US" sz="1400" dirty="0"/>
          </a:p>
          <a:p>
            <a:pPr eaLnBrk="1" hangingPunct="1"/>
            <a:r>
              <a:rPr lang="en-US" altLang="en-US" sz="2800" dirty="0"/>
              <a:t>What connections had they made from what they knew previously to what led to either a good or bad situation?</a:t>
            </a:r>
          </a:p>
        </p:txBody>
      </p:sp>
      <p:pic>
        <p:nvPicPr>
          <p:cNvPr id="36868" name="Picture 4" descr="lab experiment">
            <a:extLst>
              <a:ext uri="{FF2B5EF4-FFF2-40B4-BE49-F238E27FC236}">
                <a16:creationId xmlns:a16="http://schemas.microsoft.com/office/drawing/2014/main" id="{C9E559FD-D90D-0C43-9C54-6BE816C0C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1725" y="1676400"/>
            <a:ext cx="3622675"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C8A41899-C8D6-974E-A50B-D53212317FD7}"/>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Cognitivism</a:t>
            </a:r>
          </a:p>
        </p:txBody>
      </p:sp>
      <p:sp>
        <p:nvSpPr>
          <p:cNvPr id="38915" name="Rectangle 3">
            <a:extLst>
              <a:ext uri="{FF2B5EF4-FFF2-40B4-BE49-F238E27FC236}">
                <a16:creationId xmlns:a16="http://schemas.microsoft.com/office/drawing/2014/main" id="{18793064-65ED-E14D-B94B-F2A37976D784}"/>
              </a:ext>
            </a:extLst>
          </p:cNvPr>
          <p:cNvSpPr>
            <a:spLocks noGrp="1" noChangeArrowheads="1"/>
          </p:cNvSpPr>
          <p:nvPr>
            <p:ph idx="1"/>
          </p:nvPr>
        </p:nvSpPr>
        <p:spPr/>
        <p:txBody>
          <a:bodyPr/>
          <a:lstStyle/>
          <a:p>
            <a:pPr eaLnBrk="1" hangingPunct="1"/>
            <a:r>
              <a:rPr lang="en-US" altLang="en-US" sz="2800" dirty="0"/>
              <a:t>Like Behaviorism, knowledge itself is given and absolute </a:t>
            </a:r>
          </a:p>
          <a:p>
            <a:pPr eaLnBrk="1" hangingPunct="1">
              <a:buFont typeface="Wingdings" pitchFamily="2" charset="2"/>
              <a:buNone/>
            </a:pPr>
            <a:endParaRPr lang="en-US" altLang="en-US" sz="1400" dirty="0"/>
          </a:p>
          <a:p>
            <a:pPr eaLnBrk="1" hangingPunct="1"/>
            <a:r>
              <a:rPr lang="en-US" altLang="en-US" sz="2800" dirty="0"/>
              <a:t>Input – Process – Output model is mechanistic and deterministic</a:t>
            </a:r>
          </a:p>
          <a:p>
            <a:pPr eaLnBrk="1" hangingPunct="1">
              <a:buFont typeface="Wingdings" pitchFamily="2" charset="2"/>
              <a:buNone/>
            </a:pPr>
            <a:endParaRPr lang="en-US" altLang="en-US" sz="1400" dirty="0"/>
          </a:p>
          <a:p>
            <a:pPr eaLnBrk="1" hangingPunct="1"/>
            <a:r>
              <a:rPr lang="en-US" altLang="en-US" sz="2800" dirty="0"/>
              <a:t>Does not account enough for individuality</a:t>
            </a:r>
          </a:p>
          <a:p>
            <a:pPr eaLnBrk="1" hangingPunct="1">
              <a:buFont typeface="Wingdings" pitchFamily="2" charset="2"/>
              <a:buNone/>
            </a:pPr>
            <a:endParaRPr lang="en-US" altLang="en-US" sz="1400" dirty="0"/>
          </a:p>
          <a:p>
            <a:pPr eaLnBrk="1" hangingPunct="1"/>
            <a:r>
              <a:rPr lang="en-US" altLang="en-US" sz="2800" dirty="0"/>
              <a:t>Little emphasis on affective characteristics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E109298-091C-894A-8BDA-DF859357FA9C}"/>
              </a:ext>
            </a:extLst>
          </p:cNvPr>
          <p:cNvSpPr>
            <a:spLocks noGrp="1" noChangeArrowheads="1"/>
          </p:cNvSpPr>
          <p:nvPr>
            <p:ph type="title"/>
          </p:nvPr>
        </p:nvSpPr>
        <p:spPr/>
        <p:txBody>
          <a:bodyPr/>
          <a:lstStyle/>
          <a:p>
            <a:pPr eaLnBrk="1" fontAlgn="auto" hangingPunct="1">
              <a:spcAft>
                <a:spcPts val="0"/>
              </a:spcAft>
              <a:defRPr/>
            </a:pPr>
            <a:r>
              <a:rPr lang="en-US" altLang="en-US"/>
              <a:t>Learning Theory</a:t>
            </a:r>
          </a:p>
        </p:txBody>
      </p:sp>
      <p:sp>
        <p:nvSpPr>
          <p:cNvPr id="40963" name="Rectangle 3">
            <a:extLst>
              <a:ext uri="{FF2B5EF4-FFF2-40B4-BE49-F238E27FC236}">
                <a16:creationId xmlns:a16="http://schemas.microsoft.com/office/drawing/2014/main" id="{36341710-5A51-AE40-882D-28262CAD09AB}"/>
              </a:ext>
            </a:extLst>
          </p:cNvPr>
          <p:cNvSpPr>
            <a:spLocks noGrp="1" noChangeArrowheads="1"/>
          </p:cNvSpPr>
          <p:nvPr>
            <p:ph idx="1"/>
          </p:nvPr>
        </p:nvSpPr>
        <p:spPr>
          <a:xfrm>
            <a:off x="1412875" y="1903413"/>
            <a:ext cx="5356225" cy="1870075"/>
          </a:xfrm>
        </p:spPr>
        <p:txBody>
          <a:bodyPr/>
          <a:lstStyle/>
          <a:p>
            <a:pPr eaLnBrk="1" hangingPunct="1">
              <a:buFont typeface="Wingdings" pitchFamily="2" charset="2"/>
              <a:buChar char="§"/>
            </a:pPr>
            <a:r>
              <a:rPr lang="en-US" altLang="en-US" sz="2700" b="1" dirty="0"/>
              <a:t>Behaviorism</a:t>
            </a:r>
          </a:p>
          <a:p>
            <a:pPr eaLnBrk="1" hangingPunct="1">
              <a:buFont typeface="Wingdings" pitchFamily="2" charset="2"/>
              <a:buChar char="§"/>
            </a:pPr>
            <a:r>
              <a:rPr lang="en-US" altLang="en-US" sz="2700" dirty="0"/>
              <a:t>Cognitive Learning Theory</a:t>
            </a:r>
            <a:endParaRPr lang="en-US" altLang="en-US" sz="2700" b="1" dirty="0"/>
          </a:p>
          <a:p>
            <a:pPr eaLnBrk="1" hangingPunct="1">
              <a:buFont typeface="Wingdings" pitchFamily="2" charset="2"/>
              <a:buChar char="§"/>
            </a:pPr>
            <a:r>
              <a:rPr lang="en-US" altLang="en-US" sz="2700" b="1" dirty="0">
                <a:solidFill>
                  <a:srgbClr val="FF3300"/>
                </a:solidFill>
              </a:rPr>
              <a:t>Social Learning Theory</a:t>
            </a:r>
          </a:p>
        </p:txBody>
      </p:sp>
      <p:graphicFrame>
        <p:nvGraphicFramePr>
          <p:cNvPr id="40964" name="Object 4">
            <a:extLst>
              <a:ext uri="{FF2B5EF4-FFF2-40B4-BE49-F238E27FC236}">
                <a16:creationId xmlns:a16="http://schemas.microsoft.com/office/drawing/2014/main" id="{5C6022F3-F6FD-494A-92AB-C9BF17C94F56}"/>
              </a:ext>
            </a:extLst>
          </p:cNvPr>
          <p:cNvGraphicFramePr>
            <a:graphicFrameLocks noChangeAspect="1"/>
          </p:cNvGraphicFramePr>
          <p:nvPr/>
        </p:nvGraphicFramePr>
        <p:xfrm>
          <a:off x="2819400" y="3200400"/>
          <a:ext cx="3962400" cy="3962400"/>
        </p:xfrm>
        <a:graphic>
          <a:graphicData uri="http://schemas.openxmlformats.org/presentationml/2006/ole">
            <mc:AlternateContent xmlns:mc="http://schemas.openxmlformats.org/markup-compatibility/2006">
              <mc:Choice xmlns:v="urn:schemas-microsoft-com:vml" Requires="v">
                <p:oleObj spid="_x0000_s40974" name="Clip" r:id="rId5" imgW="4851400" imgH="4851400" progId="MS_ClipArt_Gallery.2">
                  <p:embed/>
                </p:oleObj>
              </mc:Choice>
              <mc:Fallback>
                <p:oleObj name="Clip" r:id="rId5" imgW="4851400" imgH="4851400" progId="MS_ClipArt_Gallery.2">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9400" y="3200400"/>
                        <a:ext cx="3962400" cy="3962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sndAc>
      <p:stSnd>
        <p:snd r:embed="rId4" name="Chimes.wav"/>
      </p:stSnd>
    </p:sndAc>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B46A80-0D8A-514B-9432-3B597298514B}"/>
              </a:ext>
            </a:extLst>
          </p:cNvPr>
          <p:cNvPicPr>
            <a:picLocks noChangeAspect="1"/>
          </p:cNvPicPr>
          <p:nvPr/>
        </p:nvPicPr>
        <p:blipFill>
          <a:blip r:embed="rId3"/>
          <a:stretch>
            <a:fillRect/>
          </a:stretch>
        </p:blipFill>
        <p:spPr>
          <a:xfrm>
            <a:off x="3203848" y="3068960"/>
            <a:ext cx="5761375" cy="3226370"/>
          </a:xfrm>
          <a:prstGeom prst="rect">
            <a:avLst/>
          </a:prstGeom>
        </p:spPr>
      </p:pic>
      <p:sp>
        <p:nvSpPr>
          <p:cNvPr id="80898" name="Rectangle 2">
            <a:extLst>
              <a:ext uri="{FF2B5EF4-FFF2-40B4-BE49-F238E27FC236}">
                <a16:creationId xmlns:a16="http://schemas.microsoft.com/office/drawing/2014/main" id="{3BD30E06-040F-754B-82FA-6808EEAD28B8}"/>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Social Learning Theory (SLT)</a:t>
            </a:r>
          </a:p>
        </p:txBody>
      </p:sp>
      <p:sp>
        <p:nvSpPr>
          <p:cNvPr id="43011" name="Rectangle 3">
            <a:extLst>
              <a:ext uri="{FF2B5EF4-FFF2-40B4-BE49-F238E27FC236}">
                <a16:creationId xmlns:a16="http://schemas.microsoft.com/office/drawing/2014/main" id="{E0D452E3-5CB2-7A4E-A61F-196DCD337F63}"/>
              </a:ext>
            </a:extLst>
          </p:cNvPr>
          <p:cNvSpPr>
            <a:spLocks noGrp="1" noChangeArrowheads="1"/>
          </p:cNvSpPr>
          <p:nvPr>
            <p:ph idx="1"/>
          </p:nvPr>
        </p:nvSpPr>
        <p:spPr>
          <a:xfrm>
            <a:off x="1" y="1402928"/>
            <a:ext cx="5004048" cy="4114304"/>
          </a:xfrm>
        </p:spPr>
        <p:txBody>
          <a:bodyPr/>
          <a:lstStyle/>
          <a:p>
            <a:pPr eaLnBrk="1" hangingPunct="1">
              <a:lnSpc>
                <a:spcPct val="90000"/>
              </a:lnSpc>
            </a:pPr>
            <a:r>
              <a:rPr lang="en-US" altLang="en-US" sz="2400" dirty="0"/>
              <a:t>Grew out of Cognitivism</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b="1" u="sng" dirty="0">
                <a:solidFill>
                  <a:srgbClr val="FF0000"/>
                </a:solidFill>
              </a:rPr>
              <a:t>A. Bandura </a:t>
            </a:r>
            <a:r>
              <a:rPr lang="en-US" altLang="en-US" sz="2400" dirty="0"/>
              <a:t>(1973)</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Learning takes place through observation and sensorial experiences</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Imitation is the sincerest form of flattery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0CC1961-4848-1A42-8EEB-7A678C9E3037}"/>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0963" name="Rectangle 3">
            <a:extLst>
              <a:ext uri="{FF2B5EF4-FFF2-40B4-BE49-F238E27FC236}">
                <a16:creationId xmlns:a16="http://schemas.microsoft.com/office/drawing/2014/main" id="{8E350263-0359-3B4A-B33E-B12D38F1CDE6}"/>
              </a:ext>
            </a:extLst>
          </p:cNvPr>
          <p:cNvSpPr>
            <a:spLocks noGrp="1" noChangeArrowheads="1"/>
          </p:cNvSpPr>
          <p:nvPr>
            <p:ph idx="1"/>
          </p:nvPr>
        </p:nvSpPr>
        <p:spPr>
          <a:xfrm>
            <a:off x="179512" y="1424632"/>
            <a:ext cx="5904656" cy="4879926"/>
          </a:xfrm>
        </p:spPr>
        <p:txBody>
          <a:bodyPr rtlCol="0">
            <a:normAutofit/>
          </a:bodyPr>
          <a:lstStyle/>
          <a:p>
            <a:pPr eaLnBrk="1" fontAlgn="auto" hangingPunct="1">
              <a:lnSpc>
                <a:spcPct val="90000"/>
              </a:lnSpc>
              <a:spcAft>
                <a:spcPts val="0"/>
              </a:spcAft>
              <a:buFont typeface="Wingdings" pitchFamily="2" charset="2"/>
              <a:buNone/>
              <a:defRPr/>
            </a:pPr>
            <a:r>
              <a:rPr lang="en-US" altLang="en-US" sz="2800" dirty="0"/>
              <a:t>Learning Models - Albert Bandura</a:t>
            </a:r>
          </a:p>
          <a:p>
            <a:pPr eaLnBrk="1" fontAlgn="auto" hangingPunct="1">
              <a:lnSpc>
                <a:spcPct val="90000"/>
              </a:lnSpc>
              <a:spcAft>
                <a:spcPts val="0"/>
              </a:spcAft>
              <a:buFont typeface="Wingdings" pitchFamily="2" charset="2"/>
              <a:buNone/>
              <a:defRPr/>
            </a:pPr>
            <a:r>
              <a:rPr lang="en-US" altLang="en-US" sz="2800" dirty="0"/>
              <a:t>1. Attend to pertinent clues</a:t>
            </a:r>
          </a:p>
          <a:p>
            <a:pPr eaLnBrk="1" fontAlgn="auto" hangingPunct="1">
              <a:lnSpc>
                <a:spcPct val="90000"/>
              </a:lnSpc>
              <a:spcAft>
                <a:spcPts val="0"/>
              </a:spcAft>
              <a:buFont typeface="Wingdings" pitchFamily="2" charset="2"/>
              <a:buNone/>
              <a:defRPr/>
            </a:pPr>
            <a:r>
              <a:rPr lang="en-US" altLang="en-US" sz="2800" dirty="0"/>
              <a:t>2. Code for memory (store a visual image)</a:t>
            </a:r>
          </a:p>
          <a:p>
            <a:pPr eaLnBrk="1" fontAlgn="auto" hangingPunct="1">
              <a:lnSpc>
                <a:spcPct val="90000"/>
              </a:lnSpc>
              <a:spcAft>
                <a:spcPts val="0"/>
              </a:spcAft>
              <a:buFont typeface="Wingdings" pitchFamily="2" charset="2"/>
              <a:buNone/>
              <a:defRPr/>
            </a:pPr>
            <a:r>
              <a:rPr lang="en-US" altLang="en-US" sz="2800" dirty="0"/>
              <a:t>3. Retain in memory</a:t>
            </a:r>
          </a:p>
          <a:p>
            <a:pPr eaLnBrk="1" fontAlgn="auto" hangingPunct="1">
              <a:lnSpc>
                <a:spcPct val="90000"/>
              </a:lnSpc>
              <a:spcAft>
                <a:spcPts val="0"/>
              </a:spcAft>
              <a:buFont typeface="Wingdings" pitchFamily="2" charset="2"/>
              <a:buNone/>
              <a:defRPr/>
            </a:pPr>
            <a:r>
              <a:rPr lang="en-US" altLang="en-US" sz="2800" dirty="0"/>
              <a:t>4. Accurately reproduce the observed activity</a:t>
            </a:r>
          </a:p>
          <a:p>
            <a:pPr eaLnBrk="1" fontAlgn="auto" hangingPunct="1">
              <a:lnSpc>
                <a:spcPct val="90000"/>
              </a:lnSpc>
              <a:spcAft>
                <a:spcPts val="0"/>
              </a:spcAft>
              <a:buFont typeface="Wingdings" pitchFamily="2" charset="2"/>
              <a:buNone/>
              <a:defRPr/>
            </a:pPr>
            <a:r>
              <a:rPr lang="en-US" altLang="en-US" sz="2800" dirty="0"/>
              <a:t>5. Possess sufficient motivation to apply new learning</a:t>
            </a:r>
          </a:p>
        </p:txBody>
      </p:sp>
      <p:graphicFrame>
        <p:nvGraphicFramePr>
          <p:cNvPr id="40964" name="Object 4">
            <a:extLst>
              <a:ext uri="{FF2B5EF4-FFF2-40B4-BE49-F238E27FC236}">
                <a16:creationId xmlns:a16="http://schemas.microsoft.com/office/drawing/2014/main" id="{FF60E12E-3E4E-4D4B-A34E-7EFECD7C7704}"/>
              </a:ext>
            </a:extLst>
          </p:cNvPr>
          <p:cNvGraphicFramePr>
            <a:graphicFrameLocks noChangeAspect="1"/>
          </p:cNvGraphicFramePr>
          <p:nvPr/>
        </p:nvGraphicFramePr>
        <p:xfrm>
          <a:off x="5486400" y="2514600"/>
          <a:ext cx="3657600" cy="3657600"/>
        </p:xfrm>
        <a:graphic>
          <a:graphicData uri="http://schemas.openxmlformats.org/presentationml/2006/ole">
            <mc:AlternateContent xmlns:mc="http://schemas.openxmlformats.org/markup-compatibility/2006">
              <mc:Choice xmlns:v="urn:schemas-microsoft-com:vml" Requires="v">
                <p:oleObj spid="_x0000_s45070" name="Clip" r:id="rId4" imgW="36576000" imgH="36576000" progId="MS_ClipArt_Gallery.2">
                  <p:embed/>
                </p:oleObj>
              </mc:Choice>
              <mc:Fallback>
                <p:oleObj name="Clip" r:id="rId4" imgW="36576000" imgH="3657600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6400" y="2514600"/>
                        <a:ext cx="3657600" cy="3657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A63F4E4-2954-3D47-B42C-BB48D889C628}"/>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3011" name="Rectangle 3">
            <a:extLst>
              <a:ext uri="{FF2B5EF4-FFF2-40B4-BE49-F238E27FC236}">
                <a16:creationId xmlns:a16="http://schemas.microsoft.com/office/drawing/2014/main" id="{A5D0E4E2-0EDA-1B4D-8B07-B3A79A79828E}"/>
              </a:ext>
            </a:extLst>
          </p:cNvPr>
          <p:cNvSpPr>
            <a:spLocks noGrp="1" noChangeArrowheads="1"/>
          </p:cNvSpPr>
          <p:nvPr>
            <p:ph idx="1"/>
          </p:nvPr>
        </p:nvSpPr>
        <p:spPr>
          <a:xfrm>
            <a:off x="457200" y="1600200"/>
            <a:ext cx="7926760" cy="4800600"/>
          </a:xfrm>
        </p:spPr>
        <p:txBody>
          <a:bodyPr/>
          <a:lstStyle/>
          <a:p>
            <a:pPr eaLnBrk="1" hangingPunct="1">
              <a:lnSpc>
                <a:spcPct val="90000"/>
              </a:lnSpc>
              <a:buFont typeface="Wingdings" pitchFamily="2" charset="2"/>
              <a:buNone/>
            </a:pPr>
            <a:r>
              <a:rPr lang="en-US" altLang="en-US" sz="3000" dirty="0"/>
              <a:t>Research indicates that the following factors influence the strength of learning from models:</a:t>
            </a:r>
          </a:p>
          <a:p>
            <a:pPr eaLnBrk="1" hangingPunct="1">
              <a:lnSpc>
                <a:spcPct val="90000"/>
              </a:lnSpc>
              <a:buFont typeface="Wingdings" pitchFamily="2" charset="2"/>
              <a:buNone/>
            </a:pPr>
            <a:endParaRPr lang="en-US" altLang="en-US" sz="3000" dirty="0"/>
          </a:p>
        </p:txBody>
      </p:sp>
      <p:sp>
        <p:nvSpPr>
          <p:cNvPr id="43012" name="Rectangle 4">
            <a:extLst>
              <a:ext uri="{FF2B5EF4-FFF2-40B4-BE49-F238E27FC236}">
                <a16:creationId xmlns:a16="http://schemas.microsoft.com/office/drawing/2014/main" id="{5C8A49E0-E1C9-E44E-B473-A2BB7D03626A}"/>
              </a:ext>
            </a:extLst>
          </p:cNvPr>
          <p:cNvSpPr>
            <a:spLocks noChangeArrowheads="1"/>
          </p:cNvSpPr>
          <p:nvPr/>
        </p:nvSpPr>
        <p:spPr bwMode="auto">
          <a:xfrm>
            <a:off x="611560" y="2468562"/>
            <a:ext cx="7772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eaLnBrk="1" hangingPunct="1">
              <a:lnSpc>
                <a:spcPct val="90000"/>
              </a:lnSpc>
              <a:buClr>
                <a:schemeClr val="accent2"/>
              </a:buClr>
              <a:buSzPct val="75000"/>
              <a:buFont typeface="Wingdings" pitchFamily="2" charset="2"/>
              <a:buNone/>
            </a:pPr>
            <a:endParaRPr lang="en-US" altLang="en-US" sz="27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1. How much power the model seems to have</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2. How capable the model seems to be</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3. How nurturing (caring) the model seems to be</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4. How similar the learner perceives self and model </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5. How many models the learner observes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45058" name="Object 2">
            <a:extLst>
              <a:ext uri="{FF2B5EF4-FFF2-40B4-BE49-F238E27FC236}">
                <a16:creationId xmlns:a16="http://schemas.microsoft.com/office/drawing/2014/main" id="{E4298462-FC7A-FF40-9CF0-73D206129693}"/>
              </a:ext>
            </a:extLst>
          </p:cNvPr>
          <p:cNvGraphicFramePr>
            <a:graphicFrameLocks noChangeAspect="1"/>
          </p:cNvGraphicFramePr>
          <p:nvPr/>
        </p:nvGraphicFramePr>
        <p:xfrm>
          <a:off x="6435725" y="3200400"/>
          <a:ext cx="2325688" cy="3429000"/>
        </p:xfrm>
        <a:graphic>
          <a:graphicData uri="http://schemas.openxmlformats.org/presentationml/2006/ole">
            <mc:AlternateContent xmlns:mc="http://schemas.openxmlformats.org/markup-compatibility/2006">
              <mc:Choice xmlns:v="urn:schemas-microsoft-com:vml" Requires="v">
                <p:oleObj spid="_x0000_s49167" name="Clip" r:id="rId4" imgW="15036800" imgH="18262600" progId="MS_ClipArt_Gallery.5">
                  <p:embed/>
                </p:oleObj>
              </mc:Choice>
              <mc:Fallback>
                <p:oleObj name="Clip" r:id="rId4" imgW="15036800" imgH="18262600" progId="MS_ClipArt_Gallery.5">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5725" y="3200400"/>
                        <a:ext cx="2325688" cy="3429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5059" name="Rectangle 3">
            <a:extLst>
              <a:ext uri="{FF2B5EF4-FFF2-40B4-BE49-F238E27FC236}">
                <a16:creationId xmlns:a16="http://schemas.microsoft.com/office/drawing/2014/main" id="{C48BA88C-F18B-CF49-A212-DDAE96A1B04C}"/>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5060" name="Rectangle 4">
            <a:extLst>
              <a:ext uri="{FF2B5EF4-FFF2-40B4-BE49-F238E27FC236}">
                <a16:creationId xmlns:a16="http://schemas.microsoft.com/office/drawing/2014/main" id="{EECA4010-C490-3146-B2BC-BE983AE0008B}"/>
              </a:ext>
            </a:extLst>
          </p:cNvPr>
          <p:cNvSpPr>
            <a:spLocks noGrp="1" noChangeArrowheads="1"/>
          </p:cNvSpPr>
          <p:nvPr>
            <p:ph idx="1"/>
          </p:nvPr>
        </p:nvSpPr>
        <p:spPr>
          <a:xfrm>
            <a:off x="349251" y="1304570"/>
            <a:ext cx="7242175" cy="1093539"/>
          </a:xfrm>
        </p:spPr>
        <p:txBody>
          <a:bodyPr/>
          <a:lstStyle/>
          <a:p>
            <a:pPr eaLnBrk="1" hangingPunct="1">
              <a:lnSpc>
                <a:spcPct val="90000"/>
              </a:lnSpc>
              <a:buFont typeface="Wingdings" pitchFamily="2" charset="2"/>
              <a:buNone/>
            </a:pPr>
            <a:r>
              <a:rPr lang="en-US" altLang="en-US" sz="2800" dirty="0"/>
              <a:t>Four interrelated processes establish and strengthen identification with the model:</a:t>
            </a:r>
          </a:p>
          <a:p>
            <a:pPr eaLnBrk="1" hangingPunct="1">
              <a:lnSpc>
                <a:spcPct val="90000"/>
              </a:lnSpc>
              <a:buFont typeface="Wingdings" pitchFamily="2" charset="2"/>
              <a:buNone/>
            </a:pPr>
            <a:endParaRPr lang="en-US" altLang="en-US" sz="2400" dirty="0"/>
          </a:p>
        </p:txBody>
      </p:sp>
      <p:sp>
        <p:nvSpPr>
          <p:cNvPr id="45061" name="Rectangle 5">
            <a:extLst>
              <a:ext uri="{FF2B5EF4-FFF2-40B4-BE49-F238E27FC236}">
                <a16:creationId xmlns:a16="http://schemas.microsoft.com/office/drawing/2014/main" id="{AC3BB659-69DB-8444-9820-14C7D18CFD82}"/>
              </a:ext>
            </a:extLst>
          </p:cNvPr>
          <p:cNvSpPr>
            <a:spLocks noChangeArrowheads="1"/>
          </p:cNvSpPr>
          <p:nvPr/>
        </p:nvSpPr>
        <p:spPr bwMode="auto">
          <a:xfrm>
            <a:off x="349251" y="2447570"/>
            <a:ext cx="6086474"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marL="0" indent="0" eaLnBrk="1" hangingPunct="1">
              <a:lnSpc>
                <a:spcPct val="90000"/>
              </a:lnSpc>
              <a:buClr>
                <a:schemeClr val="accent2"/>
              </a:buClr>
              <a:buSzPct val="75000"/>
              <a:buNone/>
            </a:pPr>
            <a:r>
              <a:rPr lang="en-US" altLang="en-US" sz="2700" dirty="0">
                <a:latin typeface="Arial" panose="020B0604020202020204" pitchFamily="34" charset="0"/>
              </a:rPr>
              <a:t>1.  </a:t>
            </a:r>
            <a:r>
              <a:rPr lang="en-US" altLang="en-US" sz="2700" b="1" dirty="0">
                <a:solidFill>
                  <a:srgbClr val="FF0000"/>
                </a:solidFill>
                <a:latin typeface="Arial" panose="020B0604020202020204" pitchFamily="34" charset="0"/>
              </a:rPr>
              <a:t>Team members or subordinates </a:t>
            </a:r>
            <a:r>
              <a:rPr lang="en-US" altLang="en-US" sz="2700" dirty="0">
                <a:latin typeface="Arial" panose="020B0604020202020204" pitchFamily="34" charset="0"/>
              </a:rPr>
              <a:t>want to be like the model</a:t>
            </a:r>
          </a:p>
          <a:p>
            <a:pPr marL="0" indent="0" eaLnBrk="1" hangingPunct="1">
              <a:lnSpc>
                <a:spcPct val="90000"/>
              </a:lnSpc>
              <a:buClr>
                <a:schemeClr val="accent2"/>
              </a:buClr>
              <a:buSzPct val="75000"/>
              <a:buNone/>
            </a:pPr>
            <a:endParaRPr lang="en-US" altLang="en-US" sz="12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2. They believe they are like the model</a:t>
            </a:r>
          </a:p>
          <a:p>
            <a:pPr eaLnBrk="1" hangingPunct="1">
              <a:lnSpc>
                <a:spcPct val="90000"/>
              </a:lnSpc>
              <a:buClr>
                <a:schemeClr val="accent2"/>
              </a:buClr>
              <a:buSzPct val="75000"/>
              <a:buFont typeface="Wingdings" pitchFamily="2" charset="2"/>
              <a:buNone/>
            </a:pPr>
            <a:endParaRPr lang="en-US" altLang="en-US" sz="12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3. They experience emotions like those the model is feeling.</a:t>
            </a:r>
          </a:p>
          <a:p>
            <a:pPr eaLnBrk="1" hangingPunct="1">
              <a:lnSpc>
                <a:spcPct val="90000"/>
              </a:lnSpc>
              <a:buClr>
                <a:schemeClr val="accent2"/>
              </a:buClr>
              <a:buSzPct val="75000"/>
              <a:buFont typeface="Wingdings" pitchFamily="2" charset="2"/>
              <a:buNone/>
            </a:pPr>
            <a:endParaRPr lang="en-US" altLang="en-US" sz="12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4. They act like the model.</a:t>
            </a:r>
            <a:endParaRPr lang="en-US" altLang="en-US" dirty="0">
              <a:latin typeface="Arial" panose="020B0604020202020204" pitchFamily="34" charset="0"/>
            </a:endParaRPr>
          </a:p>
          <a:p>
            <a:pPr eaLnBrk="1" hangingPunct="1">
              <a:lnSpc>
                <a:spcPct val="90000"/>
              </a:lnSpc>
              <a:buClr>
                <a:schemeClr val="accent2"/>
              </a:buClr>
              <a:buSzPct val="75000"/>
              <a:buFont typeface="Wingdings" pitchFamily="2" charset="2"/>
              <a:buNone/>
            </a:pPr>
            <a:endParaRPr lang="en-US" altLang="en-US" dirty="0">
              <a:latin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A0559ACB-FC79-4041-9C78-B3359DE1060D}"/>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7107" name="Rectangle 3">
            <a:extLst>
              <a:ext uri="{FF2B5EF4-FFF2-40B4-BE49-F238E27FC236}">
                <a16:creationId xmlns:a16="http://schemas.microsoft.com/office/drawing/2014/main" id="{FD263BA4-C0A8-C84B-B991-623B0D72C127}"/>
              </a:ext>
            </a:extLst>
          </p:cNvPr>
          <p:cNvSpPr>
            <a:spLocks noGrp="1" noChangeArrowheads="1"/>
          </p:cNvSpPr>
          <p:nvPr>
            <p:ph idx="1"/>
          </p:nvPr>
        </p:nvSpPr>
        <p:spPr>
          <a:xfrm>
            <a:off x="381000" y="1403886"/>
            <a:ext cx="7772400" cy="1521058"/>
          </a:xfrm>
        </p:spPr>
        <p:txBody>
          <a:bodyPr/>
          <a:lstStyle/>
          <a:p>
            <a:pPr eaLnBrk="1" hangingPunct="1">
              <a:buFont typeface="Wingdings" pitchFamily="2" charset="2"/>
              <a:buNone/>
            </a:pPr>
            <a:r>
              <a:rPr lang="en-US" altLang="en-US" sz="2800" dirty="0"/>
              <a:t>Through identification, people come to believe they have the same characteristics as the model.  </a:t>
            </a:r>
          </a:p>
        </p:txBody>
      </p:sp>
      <p:sp>
        <p:nvSpPr>
          <p:cNvPr id="47108" name="Rectangle 4">
            <a:extLst>
              <a:ext uri="{FF2B5EF4-FFF2-40B4-BE49-F238E27FC236}">
                <a16:creationId xmlns:a16="http://schemas.microsoft.com/office/drawing/2014/main" id="{1D3F197D-573E-2E4A-97D7-FEB0AEDDB403}"/>
              </a:ext>
            </a:extLst>
          </p:cNvPr>
          <p:cNvSpPr>
            <a:spLocks noChangeArrowheads="1"/>
          </p:cNvSpPr>
          <p:nvPr/>
        </p:nvSpPr>
        <p:spPr bwMode="auto">
          <a:xfrm>
            <a:off x="457200" y="2546886"/>
            <a:ext cx="7772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eaLnBrk="1" hangingPunct="1">
              <a:buClr>
                <a:schemeClr val="accent2"/>
              </a:buClr>
              <a:buSzPct val="75000"/>
              <a:buFont typeface="Wingdings" pitchFamily="2" charset="2"/>
              <a:buNone/>
            </a:pPr>
            <a:r>
              <a:rPr lang="en-US" altLang="en-US" sz="2700" dirty="0">
                <a:latin typeface="Arial" panose="020B0604020202020204" pitchFamily="34" charset="0"/>
              </a:rPr>
              <a:t>When they identify with a nurturant and competent model, people feel pleased and proud.</a:t>
            </a:r>
          </a:p>
          <a:p>
            <a:pPr eaLnBrk="1" hangingPunct="1">
              <a:buClr>
                <a:schemeClr val="accent2"/>
              </a:buClr>
              <a:buSzPct val="75000"/>
              <a:buFont typeface="Wingdings" pitchFamily="2" charset="2"/>
              <a:buNone/>
            </a:pPr>
            <a:endParaRPr lang="en-US" altLang="en-US" sz="2700" dirty="0">
              <a:latin typeface="Arial" panose="020B0604020202020204" pitchFamily="34" charset="0"/>
            </a:endParaRPr>
          </a:p>
          <a:p>
            <a:pPr eaLnBrk="1" hangingPunct="1">
              <a:buClr>
                <a:schemeClr val="accent2"/>
              </a:buClr>
              <a:buSzPct val="75000"/>
              <a:buFont typeface="Wingdings" pitchFamily="2" charset="2"/>
              <a:buNone/>
            </a:pPr>
            <a:r>
              <a:rPr lang="en-US" altLang="en-US" sz="2700" dirty="0">
                <a:latin typeface="Arial" panose="020B0604020202020204" pitchFamily="34" charset="0"/>
              </a:rPr>
              <a:t>When they identify with an inadequate model, people feel unhappy and insecure.</a:t>
            </a:r>
            <a:endParaRPr lang="en-US" altLang="en-US" dirty="0">
              <a:latin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814FD0AB-531D-9744-8BE1-4B1BB2C60037}"/>
              </a:ext>
            </a:extLst>
          </p:cNvPr>
          <p:cNvSpPr>
            <a:spLocks noGrp="1" noChangeArrowheads="1"/>
          </p:cNvSpPr>
          <p:nvPr>
            <p:ph type="title"/>
          </p:nvPr>
        </p:nvSpPr>
        <p:spPr/>
        <p:txBody>
          <a:bodyPr/>
          <a:lstStyle/>
          <a:p>
            <a:pPr eaLnBrk="1" fontAlgn="auto" hangingPunct="1">
              <a:spcAft>
                <a:spcPts val="0"/>
              </a:spcAft>
              <a:defRPr/>
            </a:pPr>
            <a:r>
              <a:rPr lang="en-US" altLang="en-US" dirty="0">
                <a:solidFill>
                  <a:schemeClr val="tx1"/>
                </a:solidFill>
              </a:rPr>
              <a:t>Social Learning Theory in the Workplace</a:t>
            </a:r>
          </a:p>
        </p:txBody>
      </p:sp>
      <p:sp>
        <p:nvSpPr>
          <p:cNvPr id="53251" name="Rectangle 3">
            <a:extLst>
              <a:ext uri="{FF2B5EF4-FFF2-40B4-BE49-F238E27FC236}">
                <a16:creationId xmlns:a16="http://schemas.microsoft.com/office/drawing/2014/main" id="{52AA734D-BD00-4A49-A741-01192B8602A1}"/>
              </a:ext>
            </a:extLst>
          </p:cNvPr>
          <p:cNvSpPr>
            <a:spLocks noGrp="1" noChangeArrowheads="1"/>
          </p:cNvSpPr>
          <p:nvPr>
            <p:ph idx="1"/>
          </p:nvPr>
        </p:nvSpPr>
        <p:spPr>
          <a:xfrm>
            <a:off x="533400" y="1700213"/>
            <a:ext cx="4076700" cy="4038600"/>
          </a:xfrm>
        </p:spPr>
        <p:txBody>
          <a:bodyPr/>
          <a:lstStyle/>
          <a:p>
            <a:pPr eaLnBrk="1" hangingPunct="1"/>
            <a:r>
              <a:rPr lang="en-US" altLang="en-US" sz="2400" dirty="0"/>
              <a:t>Collaborative learning and group work</a:t>
            </a:r>
          </a:p>
          <a:p>
            <a:pPr eaLnBrk="1" hangingPunct="1">
              <a:buFont typeface="Wingdings" pitchFamily="2" charset="2"/>
              <a:buNone/>
            </a:pPr>
            <a:endParaRPr lang="en-US" altLang="en-US" sz="1200" dirty="0"/>
          </a:p>
          <a:p>
            <a:pPr eaLnBrk="1" hangingPunct="1"/>
            <a:r>
              <a:rPr lang="en-US" altLang="en-US" sz="2400" dirty="0"/>
              <a:t>Modeling responses and expectations</a:t>
            </a:r>
          </a:p>
          <a:p>
            <a:pPr eaLnBrk="1" hangingPunct="1">
              <a:buFont typeface="Wingdings" pitchFamily="2" charset="2"/>
              <a:buNone/>
            </a:pPr>
            <a:endParaRPr lang="en-US" altLang="en-US" sz="1200" dirty="0"/>
          </a:p>
          <a:p>
            <a:pPr eaLnBrk="1" hangingPunct="1"/>
            <a:r>
              <a:rPr lang="en-US" altLang="en-US" sz="2400" dirty="0"/>
              <a:t>Opportunities to observe experts in action</a:t>
            </a:r>
          </a:p>
          <a:p>
            <a:pPr eaLnBrk="1" hangingPunct="1"/>
            <a:endParaRPr lang="en-US" altLang="en-US" sz="2400" dirty="0"/>
          </a:p>
        </p:txBody>
      </p:sp>
      <p:pic>
        <p:nvPicPr>
          <p:cNvPr id="53252" name="Picture 4" descr="group%20learning">
            <a:extLst>
              <a:ext uri="{FF2B5EF4-FFF2-40B4-BE49-F238E27FC236}">
                <a16:creationId xmlns:a16="http://schemas.microsoft.com/office/drawing/2014/main" id="{4E79E3FF-4911-7B4F-A10B-66EE5920E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828800"/>
            <a:ext cx="37338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F6F134F3-08B9-6941-8C1A-A499BE854302}"/>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Social Learning Theory </a:t>
            </a:r>
          </a:p>
        </p:txBody>
      </p:sp>
      <p:sp>
        <p:nvSpPr>
          <p:cNvPr id="54275" name="Rectangle 3">
            <a:extLst>
              <a:ext uri="{FF2B5EF4-FFF2-40B4-BE49-F238E27FC236}">
                <a16:creationId xmlns:a16="http://schemas.microsoft.com/office/drawing/2014/main" id="{F3DBE31D-5A84-D647-B989-A93471EB26E9}"/>
              </a:ext>
            </a:extLst>
          </p:cNvPr>
          <p:cNvSpPr>
            <a:spLocks noGrp="1" noChangeArrowheads="1"/>
          </p:cNvSpPr>
          <p:nvPr>
            <p:ph idx="1"/>
          </p:nvPr>
        </p:nvSpPr>
        <p:spPr>
          <a:xfrm>
            <a:off x="190500" y="2060848"/>
            <a:ext cx="8153400" cy="4038600"/>
          </a:xfrm>
        </p:spPr>
        <p:txBody>
          <a:bodyPr/>
          <a:lstStyle/>
          <a:p>
            <a:pPr eaLnBrk="1" hangingPunct="1"/>
            <a:r>
              <a:rPr lang="en-US" altLang="en-US" sz="2400" dirty="0"/>
              <a:t>Does not take into account individuality, context, and experience as mediating factors</a:t>
            </a:r>
          </a:p>
          <a:p>
            <a:pPr eaLnBrk="1" hangingPunct="1">
              <a:buFont typeface="Wingdings" pitchFamily="2" charset="2"/>
              <a:buNone/>
            </a:pPr>
            <a:endParaRPr lang="en-US" altLang="en-US" sz="1200" dirty="0"/>
          </a:p>
          <a:p>
            <a:pPr eaLnBrk="1" hangingPunct="1"/>
            <a:r>
              <a:rPr lang="en-US" altLang="en-US" sz="2400" dirty="0"/>
              <a:t>Suggests students learn best as passive receivers of sensory stimuli, as opposed to being active learners</a:t>
            </a:r>
          </a:p>
          <a:p>
            <a:pPr eaLnBrk="1" hangingPunct="1">
              <a:buFont typeface="Wingdings" pitchFamily="2" charset="2"/>
              <a:buNone/>
            </a:pPr>
            <a:endParaRPr lang="en-US" altLang="en-US" sz="1200" dirty="0"/>
          </a:p>
          <a:p>
            <a:pPr eaLnBrk="1" hangingPunct="1"/>
            <a:r>
              <a:rPr lang="en-US" altLang="en-US" sz="2400" dirty="0"/>
              <a:t>Emotions and motivation not considered important or connected to learning</a:t>
            </a:r>
          </a:p>
          <a:p>
            <a:pPr eaLnBrk="1" hangingPunct="1"/>
            <a:endParaRPr lang="en-US"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1BE9FF48-CB79-074F-9BA0-DDA1E3BC3D67}"/>
              </a:ext>
            </a:extLst>
          </p:cNvPr>
          <p:cNvSpPr>
            <a:spLocks noGrp="1" noChangeArrowheads="1"/>
          </p:cNvSpPr>
          <p:nvPr>
            <p:ph type="title"/>
          </p:nvPr>
        </p:nvSpPr>
        <p:spPr>
          <a:xfrm>
            <a:off x="533400" y="260350"/>
            <a:ext cx="8153400" cy="1143000"/>
          </a:xfrm>
        </p:spPr>
        <p:txBody>
          <a:bodyPr/>
          <a:lstStyle/>
          <a:p>
            <a:pPr eaLnBrk="1" fontAlgn="auto" hangingPunct="1">
              <a:spcAft>
                <a:spcPts val="0"/>
              </a:spcAft>
              <a:defRPr/>
            </a:pPr>
            <a:r>
              <a:rPr lang="en-US" altLang="en-US">
                <a:solidFill>
                  <a:schemeClr val="tx1"/>
                </a:solidFill>
              </a:rPr>
              <a:t>Social Constructivism</a:t>
            </a:r>
          </a:p>
        </p:txBody>
      </p:sp>
      <p:sp>
        <p:nvSpPr>
          <p:cNvPr id="86019" name="Rectangle 3">
            <a:extLst>
              <a:ext uri="{FF2B5EF4-FFF2-40B4-BE49-F238E27FC236}">
                <a16:creationId xmlns:a16="http://schemas.microsoft.com/office/drawing/2014/main" id="{902AAE1C-621A-7A4C-8DBF-6526C27FB2F5}"/>
              </a:ext>
            </a:extLst>
          </p:cNvPr>
          <p:cNvSpPr>
            <a:spLocks noGrp="1" noChangeArrowheads="1"/>
          </p:cNvSpPr>
          <p:nvPr>
            <p:ph idx="1"/>
          </p:nvPr>
        </p:nvSpPr>
        <p:spPr>
          <a:xfrm>
            <a:off x="107504" y="1404130"/>
            <a:ext cx="8382000" cy="5121214"/>
          </a:xfrm>
        </p:spPr>
        <p:txBody>
          <a:bodyPr rtlCol="0">
            <a:normAutofit/>
          </a:bodyPr>
          <a:lstStyle/>
          <a:p>
            <a:pPr eaLnBrk="1" fontAlgn="auto" hangingPunct="1">
              <a:lnSpc>
                <a:spcPct val="80000"/>
              </a:lnSpc>
              <a:spcAft>
                <a:spcPts val="0"/>
              </a:spcAft>
              <a:defRPr/>
            </a:pPr>
            <a:r>
              <a:rPr lang="en-US" altLang="en-US" sz="2700" dirty="0"/>
              <a:t>Grew out of and in response to Cognitivism, framed around metacognition (</a:t>
            </a:r>
            <a:r>
              <a:rPr lang="en-GB" b="1" dirty="0"/>
              <a:t>thinking about one's thinking)</a:t>
            </a:r>
            <a:endParaRPr lang="en-US" altLang="en-US" sz="2700" dirty="0"/>
          </a:p>
          <a:p>
            <a:pPr eaLnBrk="1" fontAlgn="auto" hangingPunct="1">
              <a:lnSpc>
                <a:spcPct val="80000"/>
              </a:lnSpc>
              <a:spcAft>
                <a:spcPts val="0"/>
              </a:spcAft>
              <a:buFont typeface="Wingdings" pitchFamily="2" charset="2"/>
              <a:buNone/>
              <a:defRPr/>
            </a:pPr>
            <a:endParaRPr lang="en-US" altLang="en-US" sz="1100" dirty="0"/>
          </a:p>
          <a:p>
            <a:pPr eaLnBrk="1" fontAlgn="auto" hangingPunct="1">
              <a:lnSpc>
                <a:spcPct val="80000"/>
              </a:lnSpc>
              <a:spcAft>
                <a:spcPts val="0"/>
              </a:spcAft>
              <a:defRPr/>
            </a:pPr>
            <a:r>
              <a:rPr lang="en-US" altLang="en-US" sz="2700" dirty="0"/>
              <a:t>Knowledge is actively constructed </a:t>
            </a:r>
          </a:p>
          <a:p>
            <a:pPr eaLnBrk="1" fontAlgn="auto" hangingPunct="1">
              <a:lnSpc>
                <a:spcPct val="80000"/>
              </a:lnSpc>
              <a:spcAft>
                <a:spcPts val="0"/>
              </a:spcAft>
              <a:buFont typeface="Wingdings" pitchFamily="2" charset="2"/>
              <a:buNone/>
              <a:defRPr/>
            </a:pPr>
            <a:endParaRPr lang="en-US" altLang="en-US" sz="1100" dirty="0"/>
          </a:p>
          <a:p>
            <a:pPr eaLnBrk="1" fontAlgn="auto" hangingPunct="1">
              <a:lnSpc>
                <a:spcPct val="80000"/>
              </a:lnSpc>
              <a:spcAft>
                <a:spcPts val="0"/>
              </a:spcAft>
              <a:defRPr/>
            </a:pPr>
            <a:r>
              <a:rPr lang="en-US" altLang="en-US" sz="2700" dirty="0"/>
              <a:t>Learning is…</a:t>
            </a:r>
          </a:p>
          <a:p>
            <a:pPr marL="640080" lvl="1" eaLnBrk="1" fontAlgn="auto" hangingPunct="1">
              <a:lnSpc>
                <a:spcPct val="80000"/>
              </a:lnSpc>
              <a:spcAft>
                <a:spcPts val="0"/>
              </a:spcAft>
              <a:defRPr/>
            </a:pPr>
            <a:r>
              <a:rPr lang="en-US" altLang="en-US" sz="2200" dirty="0"/>
              <a:t>A search for meaning by the learner</a:t>
            </a:r>
          </a:p>
          <a:p>
            <a:pPr marL="640080" lvl="1" eaLnBrk="1" fontAlgn="auto" hangingPunct="1">
              <a:lnSpc>
                <a:spcPct val="80000"/>
              </a:lnSpc>
              <a:spcAft>
                <a:spcPts val="0"/>
              </a:spcAft>
              <a:defRPr/>
            </a:pPr>
            <a:r>
              <a:rPr lang="en-US" altLang="en-US" sz="2200" dirty="0"/>
              <a:t>Contextualized</a:t>
            </a:r>
          </a:p>
          <a:p>
            <a:pPr marL="640080" lvl="1" eaLnBrk="1" fontAlgn="auto" hangingPunct="1">
              <a:lnSpc>
                <a:spcPct val="80000"/>
              </a:lnSpc>
              <a:spcAft>
                <a:spcPts val="0"/>
              </a:spcAft>
              <a:defRPr/>
            </a:pPr>
            <a:r>
              <a:rPr lang="en-US" altLang="en-US" sz="2200" dirty="0"/>
              <a:t>An inherently social activity</a:t>
            </a:r>
          </a:p>
          <a:p>
            <a:pPr marL="640080" lvl="1" eaLnBrk="1" fontAlgn="auto" hangingPunct="1">
              <a:lnSpc>
                <a:spcPct val="80000"/>
              </a:lnSpc>
              <a:spcAft>
                <a:spcPts val="0"/>
              </a:spcAft>
              <a:defRPr/>
            </a:pPr>
            <a:r>
              <a:rPr lang="en-US" altLang="en-US" sz="2200" dirty="0"/>
              <a:t>Dialogic and recursive</a:t>
            </a:r>
          </a:p>
          <a:p>
            <a:pPr marL="640080" lvl="1" eaLnBrk="1" fontAlgn="auto" hangingPunct="1">
              <a:lnSpc>
                <a:spcPct val="80000"/>
              </a:lnSpc>
              <a:spcAft>
                <a:spcPts val="0"/>
              </a:spcAft>
              <a:defRPr/>
            </a:pPr>
            <a:r>
              <a:rPr lang="en-US" altLang="en-US" sz="2200" dirty="0"/>
              <a:t>The responsibility of the learner</a:t>
            </a:r>
          </a:p>
          <a:p>
            <a:pPr marL="640080" lvl="1" eaLnBrk="1" fontAlgn="auto" hangingPunct="1">
              <a:lnSpc>
                <a:spcPct val="80000"/>
              </a:lnSpc>
              <a:spcAft>
                <a:spcPts val="0"/>
              </a:spcAft>
              <a:buFont typeface="Wingdings" pitchFamily="2" charset="2"/>
              <a:buNone/>
              <a:defRPr/>
            </a:pPr>
            <a:endParaRPr lang="en-US" altLang="en-US" sz="1100" dirty="0"/>
          </a:p>
          <a:p>
            <a:pPr eaLnBrk="1" fontAlgn="auto" hangingPunct="1">
              <a:lnSpc>
                <a:spcPct val="80000"/>
              </a:lnSpc>
              <a:spcAft>
                <a:spcPts val="0"/>
              </a:spcAft>
              <a:defRPr/>
            </a:pPr>
            <a:r>
              <a:rPr lang="en-US" altLang="en-US" sz="2700" b="1" u="sng" dirty="0">
                <a:solidFill>
                  <a:srgbClr val="FF0000"/>
                </a:solidFill>
              </a:rPr>
              <a:t>Lev Vygotsky</a:t>
            </a:r>
          </a:p>
          <a:p>
            <a:pPr marL="640080" lvl="1" eaLnBrk="1" fontAlgn="auto" hangingPunct="1">
              <a:lnSpc>
                <a:spcPct val="80000"/>
              </a:lnSpc>
              <a:spcAft>
                <a:spcPts val="0"/>
              </a:spcAft>
              <a:defRPr/>
            </a:pPr>
            <a:r>
              <a:rPr lang="en-US" altLang="en-US" sz="2200" dirty="0"/>
              <a:t>Social Learning</a:t>
            </a:r>
          </a:p>
          <a:p>
            <a:pPr marL="1005840" lvl="2" eaLnBrk="1" fontAlgn="auto" hangingPunct="1">
              <a:lnSpc>
                <a:spcPct val="80000"/>
              </a:lnSpc>
              <a:spcAft>
                <a:spcPts val="0"/>
              </a:spcAft>
              <a:buClr>
                <a:schemeClr val="accent3"/>
              </a:buClr>
              <a:defRPr/>
            </a:pPr>
            <a:r>
              <a:rPr lang="en-US" altLang="en-US" dirty="0"/>
              <a:t>Zone of Proximal Development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30CAA6DE-51E5-C449-9B8A-BD1E38357FFE}"/>
              </a:ext>
            </a:extLst>
          </p:cNvPr>
          <p:cNvSpPr>
            <a:spLocks noGrp="1" noChangeArrowheads="1"/>
          </p:cNvSpPr>
          <p:nvPr>
            <p:ph type="title"/>
          </p:nvPr>
        </p:nvSpPr>
        <p:spPr>
          <a:xfrm>
            <a:off x="179512" y="404664"/>
            <a:ext cx="8280920" cy="1143000"/>
          </a:xfrm>
        </p:spPr>
        <p:txBody>
          <a:bodyPr/>
          <a:lstStyle/>
          <a:p>
            <a:pPr eaLnBrk="1" fontAlgn="auto" hangingPunct="1">
              <a:spcAft>
                <a:spcPts val="0"/>
              </a:spcAft>
              <a:defRPr/>
            </a:pPr>
            <a:r>
              <a:rPr lang="en-US" altLang="en-US" sz="4000" dirty="0">
                <a:solidFill>
                  <a:schemeClr val="tx1"/>
                </a:solidFill>
              </a:rPr>
              <a:t>Social Constructivism in the Workplace</a:t>
            </a:r>
          </a:p>
        </p:txBody>
      </p:sp>
      <p:sp>
        <p:nvSpPr>
          <p:cNvPr id="58371" name="Rectangle 3">
            <a:extLst>
              <a:ext uri="{FF2B5EF4-FFF2-40B4-BE49-F238E27FC236}">
                <a16:creationId xmlns:a16="http://schemas.microsoft.com/office/drawing/2014/main" id="{2EA477B2-052C-654B-A363-B640AC7C4040}"/>
              </a:ext>
            </a:extLst>
          </p:cNvPr>
          <p:cNvSpPr>
            <a:spLocks noGrp="1" noChangeArrowheads="1"/>
          </p:cNvSpPr>
          <p:nvPr>
            <p:ph idx="1"/>
          </p:nvPr>
        </p:nvSpPr>
        <p:spPr>
          <a:xfrm>
            <a:off x="381000" y="1922463"/>
            <a:ext cx="4191000" cy="4530725"/>
          </a:xfrm>
        </p:spPr>
        <p:txBody>
          <a:bodyPr/>
          <a:lstStyle/>
          <a:p>
            <a:pPr eaLnBrk="1" hangingPunct="1"/>
            <a:r>
              <a:rPr lang="en-US" altLang="en-US"/>
              <a:t>Journaling</a:t>
            </a:r>
          </a:p>
          <a:p>
            <a:pPr eaLnBrk="1" hangingPunct="1">
              <a:buFont typeface="Wingdings" pitchFamily="2" charset="2"/>
              <a:buNone/>
            </a:pPr>
            <a:endParaRPr lang="en-US" altLang="en-US" sz="1100"/>
          </a:p>
          <a:p>
            <a:pPr eaLnBrk="1" hangingPunct="1"/>
            <a:r>
              <a:rPr lang="en-US" altLang="en-US"/>
              <a:t>Experiential activities</a:t>
            </a:r>
          </a:p>
          <a:p>
            <a:pPr eaLnBrk="1" hangingPunct="1">
              <a:buFont typeface="Wingdings" pitchFamily="2" charset="2"/>
              <a:buNone/>
            </a:pPr>
            <a:endParaRPr lang="en-US" altLang="en-US" sz="1100"/>
          </a:p>
          <a:p>
            <a:pPr eaLnBrk="1" hangingPunct="1"/>
            <a:r>
              <a:rPr lang="en-US" altLang="en-US"/>
              <a:t>Personal focus</a:t>
            </a:r>
          </a:p>
          <a:p>
            <a:pPr eaLnBrk="1" hangingPunct="1">
              <a:buFont typeface="Wingdings" pitchFamily="2" charset="2"/>
              <a:buNone/>
            </a:pPr>
            <a:endParaRPr lang="en-US" altLang="en-US" sz="1100"/>
          </a:p>
          <a:p>
            <a:pPr eaLnBrk="1" hangingPunct="1"/>
            <a:r>
              <a:rPr lang="en-US" altLang="en-US"/>
              <a:t>Collaborative &amp; cooperative learning</a:t>
            </a:r>
          </a:p>
          <a:p>
            <a:pPr eaLnBrk="1" hangingPunct="1"/>
            <a:endParaRPr lang="en-US" altLang="en-US"/>
          </a:p>
        </p:txBody>
      </p:sp>
      <p:pic>
        <p:nvPicPr>
          <p:cNvPr id="58372" name="Picture 4" descr="Small%20group%20problem-based%20learning">
            <a:extLst>
              <a:ext uri="{FF2B5EF4-FFF2-40B4-BE49-F238E27FC236}">
                <a16:creationId xmlns:a16="http://schemas.microsoft.com/office/drawing/2014/main" id="{1E515CAE-AA4F-8644-A7BE-8269FEA066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752600"/>
            <a:ext cx="4267200" cy="323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42929E88-1C25-EC48-B2AB-43F51D36A304}"/>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Social Constructivism </a:t>
            </a:r>
          </a:p>
        </p:txBody>
      </p:sp>
      <p:sp>
        <p:nvSpPr>
          <p:cNvPr id="59395" name="Rectangle 3">
            <a:extLst>
              <a:ext uri="{FF2B5EF4-FFF2-40B4-BE49-F238E27FC236}">
                <a16:creationId xmlns:a16="http://schemas.microsoft.com/office/drawing/2014/main" id="{613B4D1B-6DFE-584A-A7E7-E75BD6E1CEE2}"/>
              </a:ext>
            </a:extLst>
          </p:cNvPr>
          <p:cNvSpPr>
            <a:spLocks noGrp="1" noChangeArrowheads="1"/>
          </p:cNvSpPr>
          <p:nvPr>
            <p:ph idx="1"/>
          </p:nvPr>
        </p:nvSpPr>
        <p:spPr>
          <a:xfrm>
            <a:off x="179512" y="1772816"/>
            <a:ext cx="7620000" cy="4800600"/>
          </a:xfrm>
        </p:spPr>
        <p:txBody>
          <a:bodyPr/>
          <a:lstStyle/>
          <a:p>
            <a:pPr eaLnBrk="1" hangingPunct="1"/>
            <a:r>
              <a:rPr lang="en-US" altLang="en-US" sz="2800" dirty="0"/>
              <a:t>Suggests that knowledge is neither given nor absolute</a:t>
            </a:r>
          </a:p>
          <a:p>
            <a:pPr eaLnBrk="1" hangingPunct="1">
              <a:buFont typeface="Wingdings" pitchFamily="2" charset="2"/>
              <a:buNone/>
            </a:pPr>
            <a:endParaRPr lang="en-US" altLang="en-US" sz="1400" dirty="0"/>
          </a:p>
          <a:p>
            <a:pPr eaLnBrk="1" hangingPunct="1"/>
            <a:r>
              <a:rPr lang="en-US" altLang="en-US" sz="2800" dirty="0"/>
              <a:t>Often seen as less rigorous than traditional approaches to instruction</a:t>
            </a:r>
          </a:p>
          <a:p>
            <a:pPr eaLnBrk="1" hangingPunct="1"/>
            <a:endParaRPr lang="en-US" altLang="en-US" sz="1400" dirty="0"/>
          </a:p>
          <a:p>
            <a:pPr eaLnBrk="1" hangingPunct="1"/>
            <a:r>
              <a:rPr lang="en-US" altLang="en-US" sz="2800" dirty="0"/>
              <a:t>Does not fit well with traditional age grouping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49FA4F08-70A6-054A-B967-8CF4853327F6}"/>
              </a:ext>
            </a:extLst>
          </p:cNvPr>
          <p:cNvSpPr>
            <a:spLocks noGrp="1" noChangeArrowheads="1"/>
          </p:cNvSpPr>
          <p:nvPr>
            <p:ph type="title"/>
          </p:nvPr>
        </p:nvSpPr>
        <p:spPr>
          <a:xfrm>
            <a:off x="533400" y="260350"/>
            <a:ext cx="8153400" cy="1143000"/>
          </a:xfrm>
        </p:spPr>
        <p:txBody>
          <a:bodyPr/>
          <a:lstStyle/>
          <a:p>
            <a:pPr eaLnBrk="1" fontAlgn="auto" hangingPunct="1">
              <a:spcAft>
                <a:spcPts val="0"/>
              </a:spcAft>
              <a:defRPr/>
            </a:pPr>
            <a:r>
              <a:rPr lang="en-US" altLang="en-US">
                <a:solidFill>
                  <a:schemeClr val="tx1"/>
                </a:solidFill>
              </a:rPr>
              <a:t>Multiple Intelligences (MI)</a:t>
            </a:r>
          </a:p>
        </p:txBody>
      </p:sp>
      <p:sp>
        <p:nvSpPr>
          <p:cNvPr id="91139" name="Rectangle 3">
            <a:extLst>
              <a:ext uri="{FF2B5EF4-FFF2-40B4-BE49-F238E27FC236}">
                <a16:creationId xmlns:a16="http://schemas.microsoft.com/office/drawing/2014/main" id="{F14DE8E1-FCC7-D947-9774-61D2D2AD307B}"/>
              </a:ext>
            </a:extLst>
          </p:cNvPr>
          <p:cNvSpPr>
            <a:spLocks noGrp="1" noChangeArrowheads="1"/>
          </p:cNvSpPr>
          <p:nvPr>
            <p:ph type="body" sz="half" idx="1"/>
          </p:nvPr>
        </p:nvSpPr>
        <p:spPr>
          <a:xfrm>
            <a:off x="179512" y="1664290"/>
            <a:ext cx="8382000" cy="2286000"/>
          </a:xfrm>
        </p:spPr>
        <p:txBody>
          <a:bodyPr rtlCol="0">
            <a:normAutofit fontScale="92500" lnSpcReduction="20000"/>
          </a:bodyPr>
          <a:lstStyle/>
          <a:p>
            <a:pPr eaLnBrk="1" fontAlgn="auto" hangingPunct="1">
              <a:spcAft>
                <a:spcPts val="0"/>
              </a:spcAft>
              <a:defRPr/>
            </a:pPr>
            <a:r>
              <a:rPr lang="en-US" altLang="en-US" sz="2700" dirty="0"/>
              <a:t>Grew out of Constructivism, framed around metacognition</a:t>
            </a:r>
          </a:p>
          <a:p>
            <a:pPr eaLnBrk="1" fontAlgn="auto" hangingPunct="1">
              <a:spcAft>
                <a:spcPts val="0"/>
              </a:spcAft>
              <a:buFont typeface="Wingdings" pitchFamily="2" charset="2"/>
              <a:buNone/>
              <a:defRPr/>
            </a:pPr>
            <a:endParaRPr lang="en-US" altLang="en-US" sz="1100" dirty="0"/>
          </a:p>
          <a:p>
            <a:pPr eaLnBrk="1" fontAlgn="auto" hangingPunct="1">
              <a:spcAft>
                <a:spcPts val="0"/>
              </a:spcAft>
              <a:defRPr/>
            </a:pPr>
            <a:r>
              <a:rPr lang="en-US" altLang="en-US" sz="2700" b="1" u="sng" dirty="0">
                <a:solidFill>
                  <a:srgbClr val="FF0000"/>
                </a:solidFill>
              </a:rPr>
              <a:t>H. Gardner </a:t>
            </a:r>
            <a:r>
              <a:rPr lang="en-US" altLang="en-US" sz="2700" dirty="0"/>
              <a:t>(1983 to present)</a:t>
            </a:r>
          </a:p>
          <a:p>
            <a:pPr eaLnBrk="1" fontAlgn="auto" hangingPunct="1">
              <a:spcAft>
                <a:spcPts val="0"/>
              </a:spcAft>
              <a:buFont typeface="Wingdings" pitchFamily="2" charset="2"/>
              <a:buNone/>
              <a:defRPr/>
            </a:pPr>
            <a:endParaRPr lang="en-US" altLang="en-US" sz="1100" dirty="0"/>
          </a:p>
          <a:p>
            <a:pPr eaLnBrk="1" fontAlgn="auto" hangingPunct="1">
              <a:spcAft>
                <a:spcPts val="0"/>
              </a:spcAft>
              <a:defRPr/>
            </a:pPr>
            <a:r>
              <a:rPr lang="en-US" altLang="en-US" sz="2700" dirty="0"/>
              <a:t>All people are born with eight intelligences:</a:t>
            </a:r>
          </a:p>
          <a:p>
            <a:pPr eaLnBrk="1" fontAlgn="auto" hangingPunct="1">
              <a:spcAft>
                <a:spcPts val="0"/>
              </a:spcAft>
              <a:defRPr/>
            </a:pPr>
            <a:r>
              <a:rPr lang="en-US" altLang="en-US" sz="2700" dirty="0"/>
              <a:t>Enables people to leverage their strengths and purposefully target and develop their weaknesses</a:t>
            </a:r>
          </a:p>
        </p:txBody>
      </p:sp>
      <p:graphicFrame>
        <p:nvGraphicFramePr>
          <p:cNvPr id="91140" name="Group 4">
            <a:extLst>
              <a:ext uri="{FF2B5EF4-FFF2-40B4-BE49-F238E27FC236}">
                <a16:creationId xmlns:a16="http://schemas.microsoft.com/office/drawing/2014/main" id="{76CAA992-555B-0E46-9F9A-69A7B38F0BE6}"/>
              </a:ext>
            </a:extLst>
          </p:cNvPr>
          <p:cNvGraphicFramePr>
            <a:graphicFrameLocks noGrp="1"/>
          </p:cNvGraphicFramePr>
          <p:nvPr>
            <p:ph sz="half" idx="2"/>
          </p:nvPr>
        </p:nvGraphicFramePr>
        <p:xfrm>
          <a:off x="1062038" y="4254500"/>
          <a:ext cx="6342062" cy="1478019"/>
        </p:xfrm>
        <a:graphic>
          <a:graphicData uri="http://schemas.openxmlformats.org/drawingml/2006/table">
            <a:tbl>
              <a:tblPr/>
              <a:tblGrid>
                <a:gridCol w="3141662">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tblGrid>
              <a:tr h="380847">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dirty="0">
                          <a:ln>
                            <a:noFill/>
                          </a:ln>
                          <a:solidFill>
                            <a:schemeClr val="tx1"/>
                          </a:solidFill>
                          <a:effectLst/>
                          <a:latin typeface="Arial" charset="0"/>
                          <a:cs typeface="Arial" charset="0"/>
                        </a:rPr>
                        <a:t>1. Verbal-Linguistic</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5. Musical</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65705">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2. Visual-Spatial</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6. Naturalist</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65705">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3. Logical-Mathematical</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7. Interpersonal</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65705">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4. Kinesthetic</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dirty="0">
                          <a:ln>
                            <a:noFill/>
                          </a:ln>
                          <a:solidFill>
                            <a:schemeClr val="tx1"/>
                          </a:solidFill>
                          <a:effectLst/>
                          <a:latin typeface="Arial" charset="0"/>
                          <a:cs typeface="Arial" charset="0"/>
                        </a:rPr>
                        <a:t>8. Intrapersonal</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25442AD9-F68C-FF48-9B6B-522FB5308C83}"/>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MI in the Classroom</a:t>
            </a:r>
          </a:p>
        </p:txBody>
      </p:sp>
      <p:sp>
        <p:nvSpPr>
          <p:cNvPr id="63491" name="Rectangle 3">
            <a:extLst>
              <a:ext uri="{FF2B5EF4-FFF2-40B4-BE49-F238E27FC236}">
                <a16:creationId xmlns:a16="http://schemas.microsoft.com/office/drawing/2014/main" id="{697FCF2E-ED89-DB4E-BCFD-099BECBA0615}"/>
              </a:ext>
            </a:extLst>
          </p:cNvPr>
          <p:cNvSpPr>
            <a:spLocks noGrp="1" noChangeArrowheads="1"/>
          </p:cNvSpPr>
          <p:nvPr>
            <p:ph idx="1"/>
          </p:nvPr>
        </p:nvSpPr>
        <p:spPr>
          <a:xfrm>
            <a:off x="533400" y="1828800"/>
            <a:ext cx="4152900" cy="4038600"/>
          </a:xfrm>
        </p:spPr>
        <p:txBody>
          <a:bodyPr/>
          <a:lstStyle/>
          <a:p>
            <a:pPr eaLnBrk="1" hangingPunct="1">
              <a:lnSpc>
                <a:spcPct val="90000"/>
              </a:lnSpc>
            </a:pPr>
            <a:r>
              <a:rPr lang="en-US" altLang="en-US" dirty="0"/>
              <a:t>Delivery of instruction via multiple mediums</a:t>
            </a:r>
          </a:p>
          <a:p>
            <a:pPr eaLnBrk="1" hangingPunct="1">
              <a:lnSpc>
                <a:spcPct val="90000"/>
              </a:lnSpc>
            </a:pPr>
            <a:endParaRPr lang="en-US" altLang="en-US" sz="1100" dirty="0"/>
          </a:p>
          <a:p>
            <a:pPr eaLnBrk="1" hangingPunct="1">
              <a:lnSpc>
                <a:spcPct val="90000"/>
              </a:lnSpc>
            </a:pPr>
            <a:r>
              <a:rPr lang="en-US" altLang="en-US" dirty="0"/>
              <a:t>Student-centered classroom</a:t>
            </a:r>
          </a:p>
          <a:p>
            <a:pPr eaLnBrk="1" hangingPunct="1">
              <a:lnSpc>
                <a:spcPct val="90000"/>
              </a:lnSpc>
            </a:pPr>
            <a:endParaRPr lang="en-US" altLang="en-US" sz="1100" dirty="0"/>
          </a:p>
          <a:p>
            <a:pPr eaLnBrk="1" hangingPunct="1">
              <a:lnSpc>
                <a:spcPct val="90000"/>
              </a:lnSpc>
            </a:pPr>
            <a:r>
              <a:rPr lang="en-US" altLang="en-US" dirty="0"/>
              <a:t>Authentic Assessment</a:t>
            </a:r>
          </a:p>
          <a:p>
            <a:pPr eaLnBrk="1" hangingPunct="1">
              <a:lnSpc>
                <a:spcPct val="90000"/>
              </a:lnSpc>
            </a:pPr>
            <a:endParaRPr lang="en-US" altLang="en-US" sz="1100" dirty="0"/>
          </a:p>
          <a:p>
            <a:pPr eaLnBrk="1" hangingPunct="1">
              <a:lnSpc>
                <a:spcPct val="90000"/>
              </a:lnSpc>
            </a:pPr>
            <a:r>
              <a:rPr lang="en-US" altLang="en-US" dirty="0"/>
              <a:t>Self-directed learning</a:t>
            </a:r>
          </a:p>
          <a:p>
            <a:pPr eaLnBrk="1" hangingPunct="1">
              <a:lnSpc>
                <a:spcPct val="90000"/>
              </a:lnSpc>
            </a:pPr>
            <a:endParaRPr lang="en-US" altLang="en-US" dirty="0"/>
          </a:p>
        </p:txBody>
      </p:sp>
      <p:pic>
        <p:nvPicPr>
          <p:cNvPr id="63492" name="Picture 4" descr="example">
            <a:extLst>
              <a:ext uri="{FF2B5EF4-FFF2-40B4-BE49-F238E27FC236}">
                <a16:creationId xmlns:a16="http://schemas.microsoft.com/office/drawing/2014/main" id="{777E6C80-7C10-3E44-9EC8-A61B3F463D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1676400"/>
            <a:ext cx="4505325"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822F24FD-BCE1-B847-840C-AF4361EE72B9}"/>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MI</a:t>
            </a:r>
          </a:p>
        </p:txBody>
      </p:sp>
      <p:sp>
        <p:nvSpPr>
          <p:cNvPr id="64515" name="Rectangle 3">
            <a:extLst>
              <a:ext uri="{FF2B5EF4-FFF2-40B4-BE49-F238E27FC236}">
                <a16:creationId xmlns:a16="http://schemas.microsoft.com/office/drawing/2014/main" id="{50666C26-1349-FF44-997D-C2B5819A8749}"/>
              </a:ext>
            </a:extLst>
          </p:cNvPr>
          <p:cNvSpPr>
            <a:spLocks noGrp="1" noChangeArrowheads="1"/>
          </p:cNvSpPr>
          <p:nvPr>
            <p:ph idx="1"/>
          </p:nvPr>
        </p:nvSpPr>
        <p:spPr/>
        <p:txBody>
          <a:bodyPr/>
          <a:lstStyle/>
          <a:p>
            <a:pPr eaLnBrk="1" hangingPunct="1"/>
            <a:r>
              <a:rPr lang="en-US" altLang="en-US"/>
              <a:t>Lack of quantifiable evidence that MI exist</a:t>
            </a:r>
          </a:p>
          <a:p>
            <a:pPr eaLnBrk="1" hangingPunct="1">
              <a:buFont typeface="Wingdings" pitchFamily="2" charset="2"/>
              <a:buNone/>
            </a:pPr>
            <a:endParaRPr lang="en-US" altLang="en-US" sz="1100"/>
          </a:p>
          <a:p>
            <a:pPr eaLnBrk="1" hangingPunct="1"/>
            <a:r>
              <a:rPr lang="en-US" altLang="en-US"/>
              <a:t>Lack of evidence that use of MI as a curricular and methodological approach has any discernable impact on learning</a:t>
            </a:r>
          </a:p>
          <a:p>
            <a:pPr eaLnBrk="1" hangingPunct="1">
              <a:buFont typeface="Wingdings" pitchFamily="2" charset="2"/>
              <a:buNone/>
            </a:pPr>
            <a:endParaRPr lang="en-US" altLang="en-US" sz="1100"/>
          </a:p>
          <a:p>
            <a:pPr eaLnBrk="1" hangingPunct="1"/>
            <a:r>
              <a:rPr lang="en-US" altLang="en-US"/>
              <a:t>Suggestive of a departure from core curricula and standards</a:t>
            </a:r>
          </a:p>
          <a:p>
            <a:pPr eaLnBrk="1" hangingPunct="1"/>
            <a:endParaRPr lang="en-US" altLang="en-US"/>
          </a:p>
          <a:p>
            <a:pPr eaLnBrk="1" hangingPunct="1"/>
            <a:endParaRPr lang="en-US"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3B33067D-D6B4-CE43-B002-7A5E5BF75BEF}"/>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Brain-Based Learning (BBL)</a:t>
            </a:r>
          </a:p>
        </p:txBody>
      </p:sp>
      <p:sp>
        <p:nvSpPr>
          <p:cNvPr id="95235" name="Rectangle 3">
            <a:extLst>
              <a:ext uri="{FF2B5EF4-FFF2-40B4-BE49-F238E27FC236}">
                <a16:creationId xmlns:a16="http://schemas.microsoft.com/office/drawing/2014/main" id="{B43CA4F8-E869-D441-BE6C-5FC941187EF8}"/>
              </a:ext>
            </a:extLst>
          </p:cNvPr>
          <p:cNvSpPr>
            <a:spLocks noGrp="1" noChangeArrowheads="1"/>
          </p:cNvSpPr>
          <p:nvPr>
            <p:ph type="body" sz="half" idx="1"/>
          </p:nvPr>
        </p:nvSpPr>
        <p:spPr>
          <a:xfrm>
            <a:off x="533400" y="1828800"/>
            <a:ext cx="7926388" cy="1765300"/>
          </a:xfrm>
        </p:spPr>
        <p:txBody>
          <a:bodyPr rtlCol="0">
            <a:normAutofit fontScale="92500" lnSpcReduction="20000"/>
          </a:bodyPr>
          <a:lstStyle/>
          <a:p>
            <a:pPr eaLnBrk="1" fontAlgn="auto" hangingPunct="1">
              <a:spcAft>
                <a:spcPts val="0"/>
              </a:spcAft>
              <a:defRPr/>
            </a:pPr>
            <a:r>
              <a:rPr lang="en-US" altLang="en-US" sz="2700"/>
              <a:t>Grew out of Neuroscience &amp; Constructivism</a:t>
            </a:r>
          </a:p>
          <a:p>
            <a:pPr eaLnBrk="1" fontAlgn="auto" hangingPunct="1">
              <a:spcAft>
                <a:spcPts val="0"/>
              </a:spcAft>
              <a:buFont typeface="Wingdings" pitchFamily="2" charset="2"/>
              <a:buNone/>
              <a:defRPr/>
            </a:pPr>
            <a:endParaRPr lang="en-US" altLang="en-US" sz="1000"/>
          </a:p>
          <a:p>
            <a:pPr eaLnBrk="1" fontAlgn="auto" hangingPunct="1">
              <a:spcAft>
                <a:spcPts val="0"/>
              </a:spcAft>
              <a:defRPr/>
            </a:pPr>
            <a:r>
              <a:rPr lang="en-US" altLang="en-US" sz="2700"/>
              <a:t>D. Souza, N. Caine &amp; G. Caine, E. Jensen (1980’s to present)</a:t>
            </a:r>
          </a:p>
          <a:p>
            <a:pPr eaLnBrk="1" fontAlgn="auto" hangingPunct="1">
              <a:spcAft>
                <a:spcPts val="0"/>
              </a:spcAft>
              <a:defRPr/>
            </a:pPr>
            <a:r>
              <a:rPr lang="en-US" altLang="en-US" sz="2700"/>
              <a:t>12 governing principles</a:t>
            </a:r>
          </a:p>
          <a:p>
            <a:pPr eaLnBrk="1" fontAlgn="auto" hangingPunct="1">
              <a:spcAft>
                <a:spcPts val="0"/>
              </a:spcAft>
              <a:defRPr/>
            </a:pPr>
            <a:endParaRPr lang="en-US" altLang="en-US" sz="2700"/>
          </a:p>
        </p:txBody>
      </p:sp>
      <p:graphicFrame>
        <p:nvGraphicFramePr>
          <p:cNvPr id="95259" name="Group 27">
            <a:extLst>
              <a:ext uri="{FF2B5EF4-FFF2-40B4-BE49-F238E27FC236}">
                <a16:creationId xmlns:a16="http://schemas.microsoft.com/office/drawing/2014/main" id="{62DAE75C-1320-524E-9AD4-07C11EBCDBA7}"/>
              </a:ext>
            </a:extLst>
          </p:cNvPr>
          <p:cNvGraphicFramePr>
            <a:graphicFrameLocks noGrp="1"/>
          </p:cNvGraphicFramePr>
          <p:nvPr>
            <p:ph sz="half" idx="2"/>
          </p:nvPr>
        </p:nvGraphicFramePr>
        <p:xfrm>
          <a:off x="323850" y="3860800"/>
          <a:ext cx="8534400" cy="2194200"/>
        </p:xfrm>
        <a:graphic>
          <a:graphicData uri="http://schemas.openxmlformats.org/drawingml/2006/table">
            <a:tbl>
              <a:tblPr/>
              <a:tblGrid>
                <a:gridCol w="37338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 Brain is a parallel processor</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7. Focused attention &amp; peripheral perception</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2. Whole body learning</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8. Conscious &amp; unconscious processes</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3. A search for meaning</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9. Several types of memory</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4. Patterning</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10. Embedded learning sticks</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5. Emotions are critical</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11. Challenge &amp; threat</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6. Processing of parts and wholes</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12. Every brain is unique</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4C0DEB64-4D65-AC49-B25F-7C12E2876E79}"/>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BBL in the Classroom</a:t>
            </a:r>
          </a:p>
        </p:txBody>
      </p:sp>
      <p:sp>
        <p:nvSpPr>
          <p:cNvPr id="96259" name="Rectangle 3">
            <a:extLst>
              <a:ext uri="{FF2B5EF4-FFF2-40B4-BE49-F238E27FC236}">
                <a16:creationId xmlns:a16="http://schemas.microsoft.com/office/drawing/2014/main" id="{F081FAB5-01B5-D942-BA34-82F761C36B2C}"/>
              </a:ext>
            </a:extLst>
          </p:cNvPr>
          <p:cNvSpPr>
            <a:spLocks noGrp="1" noChangeArrowheads="1"/>
          </p:cNvSpPr>
          <p:nvPr>
            <p:ph idx="1"/>
          </p:nvPr>
        </p:nvSpPr>
        <p:spPr>
          <a:xfrm>
            <a:off x="533400" y="1828800"/>
            <a:ext cx="4152900" cy="4038600"/>
          </a:xfrm>
        </p:spPr>
        <p:txBody>
          <a:bodyPr rtlCol="0">
            <a:normAutofit fontScale="92500" lnSpcReduction="10000"/>
          </a:bodyPr>
          <a:lstStyle/>
          <a:p>
            <a:pPr eaLnBrk="1" fontAlgn="auto" hangingPunct="1">
              <a:lnSpc>
                <a:spcPct val="80000"/>
              </a:lnSpc>
              <a:spcAft>
                <a:spcPts val="0"/>
              </a:spcAft>
              <a:defRPr/>
            </a:pPr>
            <a:r>
              <a:rPr lang="en-US" altLang="en-US" sz="2700"/>
              <a:t>Opportunities for group learning</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Regular environmental changes</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A multi-sensory environment </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Opportunities for self-expression and making personal connections to content</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Community-based learning</a:t>
            </a:r>
          </a:p>
        </p:txBody>
      </p:sp>
      <p:pic>
        <p:nvPicPr>
          <p:cNvPr id="66564" name="Picture 4" descr="_363368_brain_parts300">
            <a:extLst>
              <a:ext uri="{FF2B5EF4-FFF2-40B4-BE49-F238E27FC236}">
                <a16:creationId xmlns:a16="http://schemas.microsoft.com/office/drawing/2014/main" id="{6C74199A-5BB0-F545-827F-9FD41B6171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676400"/>
            <a:ext cx="39624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639C961D-FB9B-E74D-993C-E525EB534D21}"/>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BBL</a:t>
            </a:r>
          </a:p>
        </p:txBody>
      </p:sp>
      <p:sp>
        <p:nvSpPr>
          <p:cNvPr id="67587" name="Rectangle 3">
            <a:extLst>
              <a:ext uri="{FF2B5EF4-FFF2-40B4-BE49-F238E27FC236}">
                <a16:creationId xmlns:a16="http://schemas.microsoft.com/office/drawing/2014/main" id="{7A4C5FD7-EE22-2D40-BC47-99B9B8940A09}"/>
              </a:ext>
            </a:extLst>
          </p:cNvPr>
          <p:cNvSpPr>
            <a:spLocks noGrp="1" noChangeArrowheads="1"/>
          </p:cNvSpPr>
          <p:nvPr>
            <p:ph idx="1"/>
          </p:nvPr>
        </p:nvSpPr>
        <p:spPr>
          <a:xfrm>
            <a:off x="457200" y="1993900"/>
            <a:ext cx="8382000" cy="4530725"/>
          </a:xfrm>
        </p:spPr>
        <p:txBody>
          <a:bodyPr/>
          <a:lstStyle/>
          <a:p>
            <a:pPr eaLnBrk="1" hangingPunct="1"/>
            <a:r>
              <a:rPr lang="en-US" altLang="en-US"/>
              <a:t>Research conducted by neuroscientists, not teachers &amp; educational researchers</a:t>
            </a:r>
          </a:p>
          <a:p>
            <a:pPr eaLnBrk="1" hangingPunct="1"/>
            <a:endParaRPr lang="en-US" altLang="en-US" sz="1100"/>
          </a:p>
          <a:p>
            <a:pPr eaLnBrk="1" hangingPunct="1"/>
            <a:r>
              <a:rPr lang="en-US" altLang="en-US"/>
              <a:t>Lack of understanding of the brain itself makes “brain-based” learning questionable</a:t>
            </a:r>
          </a:p>
          <a:p>
            <a:pPr eaLnBrk="1" hangingPunct="1"/>
            <a:endParaRPr lang="en-US" altLang="en-US" sz="1100"/>
          </a:p>
          <a:p>
            <a:pPr eaLnBrk="1" hangingPunct="1"/>
            <a:r>
              <a:rPr lang="en-US" altLang="en-US"/>
              <a:t>Individual principles have been scientifically questioned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0FA331F8-80DE-4E41-8965-DA7361905DA9}"/>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Other Learning Theories of Note</a:t>
            </a:r>
          </a:p>
        </p:txBody>
      </p:sp>
      <p:sp>
        <p:nvSpPr>
          <p:cNvPr id="69635" name="Rectangle 3">
            <a:extLst>
              <a:ext uri="{FF2B5EF4-FFF2-40B4-BE49-F238E27FC236}">
                <a16:creationId xmlns:a16="http://schemas.microsoft.com/office/drawing/2014/main" id="{4518ECAF-BBED-2541-97A3-DC1BF9E0FCED}"/>
              </a:ext>
            </a:extLst>
          </p:cNvPr>
          <p:cNvSpPr>
            <a:spLocks noGrp="1" noChangeArrowheads="1"/>
          </p:cNvSpPr>
          <p:nvPr>
            <p:ph idx="1"/>
          </p:nvPr>
        </p:nvSpPr>
        <p:spPr/>
        <p:txBody>
          <a:bodyPr/>
          <a:lstStyle/>
          <a:p>
            <a:pPr eaLnBrk="1" hangingPunct="1"/>
            <a:r>
              <a:rPr lang="en-US" altLang="en-US"/>
              <a:t>Andragogy (M. Knowles)</a:t>
            </a:r>
          </a:p>
          <a:p>
            <a:pPr eaLnBrk="1" hangingPunct="1">
              <a:buFont typeface="Wingdings" pitchFamily="2" charset="2"/>
              <a:buNone/>
            </a:pPr>
            <a:endParaRPr lang="en-US" altLang="en-US" sz="1100"/>
          </a:p>
          <a:p>
            <a:pPr eaLnBrk="1" hangingPunct="1"/>
            <a:r>
              <a:rPr lang="en-US" altLang="en-US"/>
              <a:t>Flow (M. Czikszentmihalyi)</a:t>
            </a:r>
          </a:p>
          <a:p>
            <a:pPr eaLnBrk="1" hangingPunct="1">
              <a:buFont typeface="Wingdings" pitchFamily="2" charset="2"/>
              <a:buNone/>
            </a:pPr>
            <a:endParaRPr lang="en-US" altLang="en-US" sz="1100"/>
          </a:p>
          <a:p>
            <a:pPr eaLnBrk="1" hangingPunct="1"/>
            <a:r>
              <a:rPr lang="en-US" altLang="en-US"/>
              <a:t>Situated Learning (J. Lave)</a:t>
            </a:r>
          </a:p>
          <a:p>
            <a:pPr eaLnBrk="1" hangingPunct="1"/>
            <a:endParaRPr lang="en-US" altLang="en-US" sz="1100"/>
          </a:p>
          <a:p>
            <a:pPr eaLnBrk="1" hangingPunct="1"/>
            <a:r>
              <a:rPr lang="en-US" altLang="en-US"/>
              <a:t>Subsumption Theory (D. Ausubel)</a:t>
            </a:r>
          </a:p>
          <a:p>
            <a:pPr eaLnBrk="1" hangingPunct="1"/>
            <a:endParaRPr lang="en-US" altLang="en-US" sz="1100"/>
          </a:p>
          <a:p>
            <a:pPr eaLnBrk="1" hangingPunct="1"/>
            <a:r>
              <a:rPr lang="en-US" altLang="en-US"/>
              <a:t>Conditions of Learning (R. Gagne)</a:t>
            </a:r>
          </a:p>
          <a:p>
            <a:pPr eaLnBrk="1" hangingPunct="1"/>
            <a:endParaRPr lang="en-US"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8070EEAD-E1A0-3B4B-B638-79E2435922DE}"/>
              </a:ext>
            </a:extLst>
          </p:cNvPr>
          <p:cNvSpPr>
            <a:spLocks noGrp="1" noChangeArrowheads="1"/>
          </p:cNvSpPr>
          <p:nvPr>
            <p:ph type="title"/>
          </p:nvPr>
        </p:nvSpPr>
        <p:spPr/>
        <p:txBody>
          <a:bodyPr/>
          <a:lstStyle/>
          <a:p>
            <a:pPr eaLnBrk="1" fontAlgn="auto" hangingPunct="1">
              <a:spcAft>
                <a:spcPts val="0"/>
              </a:spcAft>
              <a:defRPr/>
            </a:pPr>
            <a:r>
              <a:rPr lang="en-US" altLang="en-US"/>
              <a:t>Humanist</a:t>
            </a:r>
          </a:p>
        </p:txBody>
      </p:sp>
      <p:sp>
        <p:nvSpPr>
          <p:cNvPr id="70659" name="Rectangle 3">
            <a:extLst>
              <a:ext uri="{FF2B5EF4-FFF2-40B4-BE49-F238E27FC236}">
                <a16:creationId xmlns:a16="http://schemas.microsoft.com/office/drawing/2014/main" id="{CFDCFCC4-14A8-B445-9A26-A9996DCCF2D3}"/>
              </a:ext>
            </a:extLst>
          </p:cNvPr>
          <p:cNvSpPr>
            <a:spLocks noGrp="1" noChangeArrowheads="1"/>
          </p:cNvSpPr>
          <p:nvPr>
            <p:ph idx="1"/>
          </p:nvPr>
        </p:nvSpPr>
        <p:spPr/>
        <p:txBody>
          <a:bodyPr/>
          <a:lstStyle/>
          <a:p>
            <a:pPr eaLnBrk="1" hangingPunct="1"/>
            <a:r>
              <a:rPr lang="en-US" altLang="en-US"/>
              <a:t>All students are intrinsically motivated to self actualize or learn</a:t>
            </a:r>
          </a:p>
          <a:p>
            <a:pPr eaLnBrk="1" hangingPunct="1"/>
            <a:r>
              <a:rPr lang="en-US" altLang="en-US"/>
              <a:t>Learning is dependent upon meeting a hierarchy of needs (physiological, psychological and intellectual)</a:t>
            </a:r>
          </a:p>
          <a:p>
            <a:pPr eaLnBrk="1" hangingPunct="1"/>
            <a:r>
              <a:rPr lang="en-US" altLang="en-US"/>
              <a:t>Learning should be reinforced.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C3D9322F-7588-0843-A87E-B334DF2E3212}"/>
              </a:ext>
            </a:extLst>
          </p:cNvPr>
          <p:cNvSpPr>
            <a:spLocks noGrp="1" noChangeArrowheads="1"/>
          </p:cNvSpPr>
          <p:nvPr>
            <p:ph idx="1"/>
          </p:nvPr>
        </p:nvSpPr>
        <p:spPr/>
        <p:txBody>
          <a:bodyPr/>
          <a:lstStyle/>
          <a:p>
            <a:pPr lvl="1" eaLnBrk="1" hangingPunct="1">
              <a:lnSpc>
                <a:spcPct val="90000"/>
              </a:lnSpc>
            </a:pPr>
            <a:r>
              <a:rPr lang="es-ES" altLang="en-US"/>
              <a:t>facultyweb.anderson.edu/~jhaukerman/</a:t>
            </a:r>
            <a:r>
              <a:rPr lang="es-ES" altLang="en-US" b="1"/>
              <a:t>Learning</a:t>
            </a:r>
            <a:r>
              <a:rPr lang="es-ES" altLang="en-US"/>
              <a:t>%20Theory.ppt </a:t>
            </a:r>
          </a:p>
          <a:p>
            <a:pPr lvl="1" eaLnBrk="1" hangingPunct="1">
              <a:lnSpc>
                <a:spcPct val="90000"/>
              </a:lnSpc>
            </a:pPr>
            <a:r>
              <a:rPr lang="en-US" altLang="en-US"/>
              <a:t>Matthew D. Laliberte </a:t>
            </a:r>
            <a:r>
              <a:rPr lang="es-ES" altLang="en-US"/>
              <a:t>www.nercomp.org/data/media/A%20Brief%20History%20of%20</a:t>
            </a:r>
            <a:r>
              <a:rPr lang="es-ES" altLang="en-US" b="1"/>
              <a:t>Learning</a:t>
            </a:r>
            <a:r>
              <a:rPr lang="es-ES" altLang="en-US"/>
              <a:t>%20Theory.ppt </a:t>
            </a:r>
          </a:p>
          <a:p>
            <a:pPr lvl="1" eaLnBrk="1" hangingPunct="1">
              <a:lnSpc>
                <a:spcPct val="90000"/>
              </a:lnSpc>
            </a:pPr>
            <a:r>
              <a:rPr lang="en-US" altLang="en-US"/>
              <a:t>Michael A. Lorber, Ph.D. </a:t>
            </a:r>
            <a:r>
              <a:rPr lang="es-ES" altLang="en-US"/>
              <a:t>www.</a:t>
            </a:r>
            <a:r>
              <a:rPr lang="es-ES" altLang="en-US" b="1"/>
              <a:t>learning</a:t>
            </a:r>
            <a:r>
              <a:rPr lang="es-ES" altLang="en-US"/>
              <a:t>technologies.ac.uk/.../PROJECT/resources/</a:t>
            </a:r>
            <a:r>
              <a:rPr lang="es-ES" altLang="en-US" b="1"/>
              <a:t>Learning</a:t>
            </a:r>
            <a:r>
              <a:rPr lang="es-ES" altLang="en-US"/>
              <a:t>%20Theory/Resources/</a:t>
            </a:r>
            <a:r>
              <a:rPr lang="es-ES" altLang="en-US" b="1"/>
              <a:t>learning</a:t>
            </a:r>
            <a:r>
              <a:rPr lang="es-ES" altLang="en-US"/>
              <a:t>%20</a:t>
            </a:r>
            <a:r>
              <a:rPr lang="es-ES" altLang="en-US" b="1"/>
              <a:t>theories</a:t>
            </a:r>
            <a:r>
              <a:rPr lang="es-ES" altLang="en-US"/>
              <a:t>.ppt </a:t>
            </a:r>
          </a:p>
          <a:p>
            <a:pPr lvl="1" eaLnBrk="1" hangingPunct="1">
              <a:lnSpc>
                <a:spcPct val="90000"/>
              </a:lnSpc>
            </a:pPr>
            <a:r>
              <a:rPr lang="es-ES" altLang="en-US"/>
              <a:t>www.dcs.bbk.ac.uk/selene/reports/SeLeNe1.2.ppt </a:t>
            </a:r>
          </a:p>
          <a:p>
            <a:pPr lvl="1" eaLnBrk="1" hangingPunct="1">
              <a:lnSpc>
                <a:spcPct val="90000"/>
              </a:lnSpc>
            </a:pPr>
            <a:endParaRPr lang="es-ES" altLang="en-US"/>
          </a:p>
          <a:p>
            <a:pPr lvl="1" eaLnBrk="1" hangingPunct="1">
              <a:lnSpc>
                <a:spcPct val="90000"/>
              </a:lnSpc>
            </a:pPr>
            <a:endParaRPr lang="es-ES" altLang="en-US"/>
          </a:p>
          <a:p>
            <a:pPr lvl="1" eaLnBrk="1" hangingPunct="1">
              <a:lnSpc>
                <a:spcPct val="90000"/>
              </a:lnSpc>
            </a:pPr>
            <a:endParaRPr lang="en-US" altLang="en-US"/>
          </a:p>
          <a:p>
            <a:pPr lvl="2" eaLnBrk="1" hangingPunct="1">
              <a:lnSpc>
                <a:spcPct val="90000"/>
              </a:lnSpc>
            </a:pPr>
            <a:endParaRPr lang="es-ES" altLang="en-US" sz="2000"/>
          </a:p>
        </p:txBody>
      </p:sp>
      <p:sp>
        <p:nvSpPr>
          <p:cNvPr id="71683" name="Rectangle 3">
            <a:extLst>
              <a:ext uri="{FF2B5EF4-FFF2-40B4-BE49-F238E27FC236}">
                <a16:creationId xmlns:a16="http://schemas.microsoft.com/office/drawing/2014/main" id="{0D3B289B-8F48-AB45-A16E-2F526EDD673D}"/>
              </a:ext>
            </a:extLst>
          </p:cNvPr>
          <p:cNvSpPr>
            <a:spLocks noChangeArrowheads="1"/>
          </p:cNvSpPr>
          <p:nvPr/>
        </p:nvSpPr>
        <p:spPr bwMode="auto">
          <a:xfrm>
            <a:off x="2286000" y="620713"/>
            <a:ext cx="3725863" cy="420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20000"/>
              </a:spcBef>
              <a:buClr>
                <a:schemeClr val="accent2"/>
              </a:buClr>
              <a:buSzPct val="75000"/>
              <a:buFont typeface="Wingdings" pitchFamily="2" charset="2"/>
              <a:buChar char="n"/>
            </a:pPr>
            <a:r>
              <a:rPr lang="es-ES" altLang="en-US" sz="2400"/>
              <a:t>Sources: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1328</TotalTime>
  <Words>1641</Words>
  <Application>Microsoft Macintosh PowerPoint</Application>
  <PresentationFormat>On-screen Show (4:3)</PresentationFormat>
  <Paragraphs>304</Paragraphs>
  <Slides>35</Slides>
  <Notes>23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2" baseType="lpstr">
      <vt:lpstr>Arial</vt:lpstr>
      <vt:lpstr>Calibri</vt:lpstr>
      <vt:lpstr>Cambria</vt:lpstr>
      <vt:lpstr>Times New Roman</vt:lpstr>
      <vt:lpstr>Wingdings</vt:lpstr>
      <vt:lpstr>Adjacency</vt:lpstr>
      <vt:lpstr>Clip</vt:lpstr>
      <vt:lpstr>Theories of learning</vt:lpstr>
      <vt:lpstr>Behaviorism</vt:lpstr>
      <vt:lpstr>Behaviorism</vt:lpstr>
      <vt:lpstr>Behaviorism in the Workplace</vt:lpstr>
      <vt:lpstr>Critiques of Behaviorism</vt:lpstr>
      <vt:lpstr>Learning Theory</vt:lpstr>
      <vt:lpstr>Cognitivism</vt:lpstr>
      <vt:lpstr>Symbols</vt:lpstr>
      <vt:lpstr>Cognitive Learning Theory</vt:lpstr>
      <vt:lpstr>Cognitive Learning Theory</vt:lpstr>
      <vt:lpstr>Cognitive Learning Theory</vt:lpstr>
      <vt:lpstr>Cognitive Learning Theory</vt:lpstr>
      <vt:lpstr>Cognitive Learning Theory</vt:lpstr>
      <vt:lpstr>Cognitivism in the Workplace</vt:lpstr>
      <vt:lpstr>Critiques of Cognitivism</vt:lpstr>
      <vt:lpstr>Learning Theory</vt:lpstr>
      <vt:lpstr>Social Learning Theory (SLT)</vt:lpstr>
      <vt:lpstr>Social Learning Theory</vt:lpstr>
      <vt:lpstr>Social Learning Theory</vt:lpstr>
      <vt:lpstr>Social Learning Theory</vt:lpstr>
      <vt:lpstr>Social Learning Theory</vt:lpstr>
      <vt:lpstr>Social Learning Theory in the Workplace</vt:lpstr>
      <vt:lpstr>Critiques of Social Learning Theory </vt:lpstr>
      <vt:lpstr>Social Constructivism</vt:lpstr>
      <vt:lpstr>Social Constructivism in the Workplace</vt:lpstr>
      <vt:lpstr>Critiques of Social Constructivism </vt:lpstr>
      <vt:lpstr>Multiple Intelligences (MI)</vt:lpstr>
      <vt:lpstr>MI in the Classroom</vt:lpstr>
      <vt:lpstr>Critiques of MI</vt:lpstr>
      <vt:lpstr>Brain-Based Learning (BBL)</vt:lpstr>
      <vt:lpstr>BBL in the Classroom</vt:lpstr>
      <vt:lpstr>Critiques of BBL</vt:lpstr>
      <vt:lpstr>Other Learning Theories of Note</vt:lpstr>
      <vt:lpstr>Humanist</vt:lpstr>
      <vt:lpstr>PowerPoint Presentation</vt:lpstr>
    </vt:vector>
  </TitlesOfParts>
  <Company>Universidad de Huelva</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learning</dc:title>
  <dc:creator>Fernando D. Rubio Alcalá</dc:creator>
  <cp:lastModifiedBy>Steven Thompson</cp:lastModifiedBy>
  <cp:revision>13</cp:revision>
  <dcterms:created xsi:type="dcterms:W3CDTF">2007-12-04T20:09:43Z</dcterms:created>
  <dcterms:modified xsi:type="dcterms:W3CDTF">2023-12-05T19:30:06Z</dcterms:modified>
</cp:coreProperties>
</file>