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4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5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6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7.xml" ContentType="application/vnd.openxmlformats-officedocument.theme+xml"/>
  <Override PartName="/ppt/ink/ink1.xml" ContentType="application/inkml+xml"/>
  <Override PartName="/ppt/ink/ink2.xml" ContentType="application/inkml+xml"/>
  <Override PartName="/ppt/ink/ink3.xml" ContentType="application/inkml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3"/>
    <p:sldMasterId id="2147483651" r:id="rId4"/>
    <p:sldMasterId id="2147483656" r:id="rId5"/>
    <p:sldMasterId id="2147483658" r:id="rId6"/>
    <p:sldMasterId id="2147483662" r:id="rId7"/>
    <p:sldMasterId id="2147483736" r:id="rId8"/>
    <p:sldMasterId id="2147483666" r:id="rId9"/>
  </p:sldMasterIdLst>
  <p:sldIdLst>
    <p:sldId id="256" r:id="rId10"/>
    <p:sldId id="257" r:id="rId11"/>
    <p:sldId id="258" r:id="rId12"/>
    <p:sldId id="259" r:id="rId13"/>
    <p:sldId id="260" r:id="rId14"/>
    <p:sldId id="261" r:id="rId15"/>
    <p:sldId id="262" r:id="rId16"/>
    <p:sldId id="263" r:id="rId17"/>
    <p:sldId id="264" r:id="rId18"/>
    <p:sldId id="265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5A50948-2B1B-0DB5-0513-11991DB6DACD}" v="99" dt="2024-04-26T07:39:10.5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815" autoAdjust="0"/>
    <p:restoredTop sz="95293" autoAdjust="0"/>
  </p:normalViewPr>
  <p:slideViewPr>
    <p:cSldViewPr snapToGrid="0" snapToObjects="1">
      <p:cViewPr varScale="1">
        <p:scale>
          <a:sx n="97" d="100"/>
          <a:sy n="97" d="100"/>
        </p:scale>
        <p:origin x="25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6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3" Type="http://schemas.openxmlformats.org/officeDocument/2006/relationships/slideMaster" Target="slideMasters/slideMaster1.xml"/><Relationship Id="rId21" Type="http://schemas.openxmlformats.org/officeDocument/2006/relationships/viewProps" Target="viewProps.xml"/><Relationship Id="rId7" Type="http://schemas.openxmlformats.org/officeDocument/2006/relationships/slideMaster" Target="slideMasters/slideMaster5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2.xml"/><Relationship Id="rId24" Type="http://schemas.microsoft.com/office/2015/10/relationships/revisionInfo" Target="revisionInfo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6.xml"/><Relationship Id="rId23" Type="http://schemas.openxmlformats.org/officeDocument/2006/relationships/tableStyles" Target="tableStyles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4" Type="http://schemas.openxmlformats.org/officeDocument/2006/relationships/slideMaster" Target="slideMasters/slideMaster2.xml"/><Relationship Id="rId9" Type="http://schemas.openxmlformats.org/officeDocument/2006/relationships/slideMaster" Target="slideMasters/slideMaster7.xml"/><Relationship Id="rId14" Type="http://schemas.openxmlformats.org/officeDocument/2006/relationships/slide" Target="slides/slide5.xml"/><Relationship Id="rId22" Type="http://schemas.openxmlformats.org/officeDocument/2006/relationships/theme" Target="theme/theme1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2-02T15:00:34.791"/>
    </inkml:context>
    <inkml:brush xml:id="br0">
      <inkml:brushProperty name="width" value="0.35" units="cm"/>
      <inkml:brushProperty name="height" value="0.35" units="cm"/>
    </inkml:brush>
  </inkml:definitions>
  <inkml:trace contextRef="#ctx0" brushRef="#br0">3179 1 24575,'-1406'0'0,"1386"1"0,0 1 0,-26 5 0,24-2 0,-36 1 0,-405-5 0,224-2 0,-587 1 0,816 0-227,0 1-1,0 0 1,0 1-1,0 0 1,-19 7-1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2-02T15:00:36.303"/>
    </inkml:context>
    <inkml:brush xml:id="br0">
      <inkml:brushProperty name="width" value="0.35" units="cm"/>
      <inkml:brushProperty name="height" value="0.35" units="cm"/>
    </inkml:brush>
  </inkml:definitions>
  <inkml:trace contextRef="#ctx0" brushRef="#br0">0 0 24575,'0'0'-8191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2-02T15:00:38.632"/>
    </inkml:context>
    <inkml:brush xml:id="br0">
      <inkml:brushProperty name="width" value="0.35" units="cm"/>
      <inkml:brushProperty name="height" value="0.35" units="cm"/>
    </inkml:brush>
  </inkml:definitions>
  <inkml:trace contextRef="#ctx0" brushRef="#br0">761 0 24575,'-135'11'0,"4"-1"0,-326-11 0,419-2-1365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9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24.xml"/><Relationship Id="rId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6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5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4/29/2024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customXml" Target="../ink/ink1.xml"/><Relationship Id="rId7" Type="http://schemas.openxmlformats.org/officeDocument/2006/relationships/customXml" Target="../ink/ink3.xml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32.png"/><Relationship Id="rId5" Type="http://schemas.openxmlformats.org/officeDocument/2006/relationships/customXml" Target="../ink/ink2.xml"/><Relationship Id="rId4" Type="http://schemas.openxmlformats.org/officeDocument/2006/relationships/image" Target="../media/image3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7" Type="http://schemas.openxmlformats.org/officeDocument/2006/relationships/image" Target="../media/image36.jpe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35.png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ECDD3D-E975-5D39-1A3F-B896FBF12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4969971"/>
          </a:xfrm>
        </p:spPr>
        <p:txBody>
          <a:bodyPr/>
          <a:lstStyle/>
          <a:p>
            <a:pPr algn="ctr"/>
            <a:r>
              <a:rPr lang="en-GB" sz="8000" b="1" dirty="0"/>
              <a:t>Student Support</a:t>
            </a:r>
            <a:br>
              <a:rPr lang="en-GB" b="1" dirty="0"/>
            </a:br>
            <a:r>
              <a:rPr lang="en-GB" dirty="0"/>
              <a:t>Birmingham Student Engagement</a:t>
            </a:r>
          </a:p>
        </p:txBody>
      </p:sp>
    </p:spTree>
    <p:extLst>
      <p:ext uri="{BB962C8B-B14F-4D97-AF65-F5344CB8AC3E}">
        <p14:creationId xmlns:p14="http://schemas.microsoft.com/office/powerpoint/2010/main" val="17406966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81CF2-0F0B-F934-C226-533101A24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we do: 1:1 Meetings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3F7F43-3F2B-2439-23DB-B1D32572D8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Support for Study meetings (re-engagement)</a:t>
            </a:r>
          </a:p>
          <a:p>
            <a:r>
              <a:rPr lang="en-GB" dirty="0"/>
              <a:t>Help filling out forms (</a:t>
            </a:r>
            <a:r>
              <a:rPr lang="en-GB" dirty="0" err="1"/>
              <a:t>IoS</a:t>
            </a:r>
            <a:r>
              <a:rPr lang="en-GB" dirty="0"/>
              <a:t>, etc)</a:t>
            </a:r>
          </a:p>
          <a:p>
            <a:r>
              <a:rPr lang="en-GB" dirty="0"/>
              <a:t>Pregnancy meetings</a:t>
            </a:r>
          </a:p>
          <a:p>
            <a:r>
              <a:rPr lang="en-GB" dirty="0"/>
              <a:t>Return to Studies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06DFB8D-1F8E-7F9E-A0C6-0F814349734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115" t="17886" r="34824" b="8185"/>
          <a:stretch/>
        </p:blipFill>
        <p:spPr>
          <a:xfrm>
            <a:off x="7642303" y="1226633"/>
            <a:ext cx="4096214" cy="55984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77224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25C513-4D3C-CBD6-E85F-9DD134BFD2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we do: Timetables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51EDC5-1944-FB26-8EE5-6FB0C00798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Timetable change requests</a:t>
            </a:r>
          </a:p>
          <a:p>
            <a:r>
              <a:rPr lang="en-GB" dirty="0"/>
              <a:t>Timetable waiting list</a:t>
            </a:r>
          </a:p>
          <a:p>
            <a:r>
              <a:rPr lang="en-GB" dirty="0"/>
              <a:t>Reasonable adjustments – Wellbeing</a:t>
            </a:r>
          </a:p>
          <a:p>
            <a:pPr marL="0" indent="0">
              <a:buNone/>
            </a:pPr>
            <a:r>
              <a:rPr lang="en-GB" dirty="0"/>
              <a:t>  &amp; Disability</a:t>
            </a:r>
          </a:p>
          <a:p>
            <a:r>
              <a:rPr lang="en-GB" dirty="0" err="1"/>
              <a:t>Celcat</a:t>
            </a:r>
            <a:r>
              <a:rPr lang="en-GB" dirty="0"/>
              <a:t> (events, queries, etc)</a:t>
            </a:r>
          </a:p>
          <a:p>
            <a:r>
              <a:rPr lang="en-GB" dirty="0"/>
              <a:t>Campus/Programme change requests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B7BDBB3-02E7-B861-DCF1-17544945C5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135" t="36965" b="6667"/>
          <a:stretch/>
        </p:blipFill>
        <p:spPr>
          <a:xfrm>
            <a:off x="6096000" y="2259980"/>
            <a:ext cx="5849744" cy="3865756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F20A3B95-625F-0CEF-5E45-5F5BD7D5FF9F}"/>
                  </a:ext>
                </a:extLst>
              </p14:cNvPr>
              <p14:cNvContentPartPr/>
              <p14:nvPr/>
            </p14:nvContentPartPr>
            <p14:xfrm>
              <a:off x="6973952" y="2735485"/>
              <a:ext cx="1144440" cy="1368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F20A3B95-625F-0CEF-5E45-5F5BD7D5FF9F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910952" y="2672845"/>
                <a:ext cx="1270080" cy="139320"/>
              </a:xfrm>
              <a:prstGeom prst="rect">
                <a:avLst/>
              </a:prstGeom>
            </p:spPr>
          </p:pic>
        </mc:Fallback>
      </mc:AlternateContent>
      <p:grpSp>
        <p:nvGrpSpPr>
          <p:cNvPr id="10" name="Group 9">
            <a:extLst>
              <a:ext uri="{FF2B5EF4-FFF2-40B4-BE49-F238E27FC236}">
                <a16:creationId xmlns:a16="http://schemas.microsoft.com/office/drawing/2014/main" id="{55F78432-AFE8-4C45-F999-E8F783E22BB4}"/>
              </a:ext>
            </a:extLst>
          </p:cNvPr>
          <p:cNvGrpSpPr/>
          <p:nvPr/>
        </p:nvGrpSpPr>
        <p:grpSpPr>
          <a:xfrm>
            <a:off x="6922112" y="3114925"/>
            <a:ext cx="274320" cy="7920"/>
            <a:chOff x="6922112" y="3114925"/>
            <a:chExt cx="274320" cy="79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8" name="Ink 7">
                  <a:extLst>
                    <a:ext uri="{FF2B5EF4-FFF2-40B4-BE49-F238E27FC236}">
                      <a16:creationId xmlns:a16="http://schemas.microsoft.com/office/drawing/2014/main" id="{1F790F35-7084-6B27-1C69-B8EBA1FE259B}"/>
                    </a:ext>
                  </a:extLst>
                </p14:cNvPr>
                <p14:cNvContentPartPr/>
                <p14:nvPr/>
              </p14:nvContentPartPr>
              <p14:xfrm>
                <a:off x="7188872" y="3122125"/>
                <a:ext cx="360" cy="360"/>
              </p14:xfrm>
            </p:contentPart>
          </mc:Choice>
          <mc:Fallback xmlns="">
            <p:pic>
              <p:nvPicPr>
                <p:cNvPr id="8" name="Ink 7">
                  <a:extLst>
                    <a:ext uri="{FF2B5EF4-FFF2-40B4-BE49-F238E27FC236}">
                      <a16:creationId xmlns:a16="http://schemas.microsoft.com/office/drawing/2014/main" id="{1F790F35-7084-6B27-1C69-B8EBA1FE259B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7125872" y="3059125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C15BE319-C4A9-C02E-CE36-E7E2E5908A49}"/>
                    </a:ext>
                  </a:extLst>
                </p14:cNvPr>
                <p14:cNvContentPartPr/>
                <p14:nvPr/>
              </p14:nvContentPartPr>
              <p14:xfrm>
                <a:off x="6922112" y="3114925"/>
                <a:ext cx="274320" cy="792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C15BE319-C4A9-C02E-CE36-E7E2E5908A49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6859112" y="3051925"/>
                  <a:ext cx="399960" cy="13356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9521510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60F659-876B-0B3D-5EDE-05AAD73AC5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711193"/>
            <a:ext cx="11594969" cy="3651349"/>
          </a:xfrm>
        </p:spPr>
        <p:txBody>
          <a:bodyPr/>
          <a:lstStyle/>
          <a:p>
            <a:r>
              <a:rPr lang="en-GB" dirty="0"/>
              <a:t>Wellbeing Week</a:t>
            </a:r>
          </a:p>
          <a:p>
            <a:r>
              <a:rPr lang="en-GB" dirty="0"/>
              <a:t>First Aid courses</a:t>
            </a:r>
          </a:p>
          <a:p>
            <a:r>
              <a:rPr lang="en-GB" dirty="0"/>
              <a:t>Day trips &amp; overnight trips</a:t>
            </a:r>
          </a:p>
          <a:p>
            <a:r>
              <a:rPr lang="en-GB" dirty="0"/>
              <a:t>Awards Evening</a:t>
            </a:r>
          </a:p>
          <a:p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377521D1-2549-EE81-52C4-FFF8ECCE99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we do: Events</a:t>
            </a:r>
          </a:p>
        </p:txBody>
      </p:sp>
      <p:pic>
        <p:nvPicPr>
          <p:cNvPr id="7" name="Picture 6" descr="A group of people in front of a screen&#10;&#10;Description automatically generated">
            <a:extLst>
              <a:ext uri="{FF2B5EF4-FFF2-40B4-BE49-F238E27FC236}">
                <a16:creationId xmlns:a16="http://schemas.microsoft.com/office/drawing/2014/main" id="{40E831C0-00F1-11FA-7D2F-CA5531323D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4299067" y="1799760"/>
            <a:ext cx="3204322" cy="2136215"/>
          </a:xfrm>
          <a:prstGeom prst="rect">
            <a:avLst/>
          </a:prstGeom>
        </p:spPr>
      </p:pic>
      <p:pic>
        <p:nvPicPr>
          <p:cNvPr id="1028" name="Picture 4" descr="Image preview">
            <a:extLst>
              <a:ext uri="{FF2B5EF4-FFF2-40B4-BE49-F238E27FC236}">
                <a16:creationId xmlns:a16="http://schemas.microsoft.com/office/drawing/2014/main" id="{98BB7F47-1FAB-1DAB-C89C-DEC13AE37F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7304" y="1218392"/>
            <a:ext cx="1842464" cy="3275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preview">
            <a:extLst>
              <a:ext uri="{FF2B5EF4-FFF2-40B4-BE49-F238E27FC236}">
                <a16:creationId xmlns:a16="http://schemas.microsoft.com/office/drawing/2014/main" id="{F2249930-FF8A-822E-69AC-72D5A389D3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2375" y="4536868"/>
            <a:ext cx="2940640" cy="2205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No photo description available.">
            <a:extLst>
              <a:ext uri="{FF2B5EF4-FFF2-40B4-BE49-F238E27FC236}">
                <a16:creationId xmlns:a16="http://schemas.microsoft.com/office/drawing/2014/main" id="{9CCED79B-D9BF-A2BE-E877-CBDC130D32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6987" y="4536868"/>
            <a:ext cx="3311283" cy="2205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24B76C4A-3E6E-BA7A-5631-C5D06FB150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79768" y="1289561"/>
            <a:ext cx="3215551" cy="3090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E8F1B561-6011-DC11-0EB6-0FFE9896B2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2751" y="4824231"/>
            <a:ext cx="3401268" cy="1913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93423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C77ED0-4E2E-5E89-99A9-68C6663128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106" y="1420926"/>
            <a:ext cx="11594969" cy="1325563"/>
          </a:xfrm>
        </p:spPr>
        <p:txBody>
          <a:bodyPr/>
          <a:lstStyle/>
          <a:p>
            <a:r>
              <a:rPr lang="en-GB" b="1" dirty="0"/>
              <a:t>What we do: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4D8F13-F0A8-6DCB-462F-3074A4FDAE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Monitor engagement every 2 weeks</a:t>
            </a:r>
          </a:p>
          <a:p>
            <a:r>
              <a:rPr lang="en-GB" dirty="0"/>
              <a:t>Re-engagement meetings</a:t>
            </a:r>
          </a:p>
          <a:p>
            <a:r>
              <a:rPr lang="en-GB" dirty="0"/>
              <a:t>Ensure registers are completed</a:t>
            </a:r>
          </a:p>
          <a:p>
            <a:r>
              <a:rPr lang="en-GB" dirty="0"/>
              <a:t>Advise students</a:t>
            </a:r>
          </a:p>
          <a:p>
            <a:r>
              <a:rPr lang="en-GB" dirty="0" err="1"/>
              <a:t>IoS</a:t>
            </a:r>
            <a:endParaRPr lang="en-GB" dirty="0"/>
          </a:p>
          <a:p>
            <a:r>
              <a:rPr lang="en-GB" dirty="0"/>
              <a:t>Absences &amp; Authorised Absences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A0B3193-B3E3-FB13-2780-E2DEDE07CB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094" t="12250" r="16179" b="8076"/>
          <a:stretch/>
        </p:blipFill>
        <p:spPr>
          <a:xfrm>
            <a:off x="6096000" y="1541517"/>
            <a:ext cx="5957894" cy="4604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73383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30821-13E1-894F-8BFE-F7B49C84EB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we do: Financial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CF75FA-6B23-1350-C04A-A22BC30307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Bursaries: Student Financial Support Fund,</a:t>
            </a:r>
          </a:p>
          <a:p>
            <a:pPr marL="0" indent="0">
              <a:buNone/>
            </a:pPr>
            <a:r>
              <a:rPr lang="en-GB" dirty="0"/>
              <a:t>   Digital Bursary etc </a:t>
            </a:r>
          </a:p>
          <a:p>
            <a:r>
              <a:rPr lang="en-GB" dirty="0"/>
              <a:t>Our role vs. Money Support role</a:t>
            </a:r>
          </a:p>
          <a:p>
            <a:r>
              <a:rPr lang="en-GB" dirty="0"/>
              <a:t>SFE advice: Finance Birmingham </a:t>
            </a:r>
          </a:p>
          <a:p>
            <a:r>
              <a:rPr lang="en-GB" dirty="0" err="1"/>
              <a:t>IoS</a:t>
            </a:r>
            <a:r>
              <a:rPr lang="en-GB" dirty="0"/>
              <a:t> advice: Finance Birmingham</a:t>
            </a:r>
          </a:p>
          <a:p>
            <a:r>
              <a:rPr lang="en-GB" dirty="0"/>
              <a:t>Withdrawal advice: Finance Birmingham</a:t>
            </a:r>
          </a:p>
        </p:txBody>
      </p:sp>
    </p:spTree>
    <p:extLst>
      <p:ext uri="{BB962C8B-B14F-4D97-AF65-F5344CB8AC3E}">
        <p14:creationId xmlns:p14="http://schemas.microsoft.com/office/powerpoint/2010/main" val="9025952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B30BD-12F8-8CD4-F82D-5E796F64E2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we do: Re-enrolment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D74FC-0B45-FF83-75DD-9924D84AA4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Re-enrolment: at every level &amp;</a:t>
            </a:r>
          </a:p>
          <a:p>
            <a:pPr marL="0" indent="0">
              <a:buNone/>
            </a:pPr>
            <a:r>
              <a:rPr lang="en-GB" dirty="0"/>
              <a:t>   change of circumstance </a:t>
            </a:r>
          </a:p>
          <a:p>
            <a:pPr marL="0" indent="0">
              <a:buNone/>
            </a:pPr>
            <a:r>
              <a:rPr lang="en-GB" dirty="0"/>
              <a:t>   (repeat modules, repeat year/level, </a:t>
            </a:r>
          </a:p>
          <a:p>
            <a:pPr marL="0" indent="0">
              <a:buNone/>
            </a:pPr>
            <a:r>
              <a:rPr lang="en-GB" dirty="0"/>
              <a:t>   MBA P2, resit external, etc)</a:t>
            </a:r>
          </a:p>
          <a:p>
            <a:r>
              <a:rPr lang="en-GB" dirty="0"/>
              <a:t>Deadline: first 2 weeks of term</a:t>
            </a:r>
          </a:p>
          <a:p>
            <a:r>
              <a:rPr lang="en-GB" dirty="0"/>
              <a:t>Where? </a:t>
            </a:r>
            <a:r>
              <a:rPr lang="en-GB" dirty="0" err="1"/>
              <a:t>MyTSD</a:t>
            </a:r>
            <a:endParaRPr lang="en-GB" dirty="0"/>
          </a:p>
          <a:p>
            <a:r>
              <a:rPr lang="en-GB" dirty="0"/>
              <a:t>Fees fully paid/plan in place</a:t>
            </a:r>
          </a:p>
          <a:p>
            <a:r>
              <a:rPr lang="en-GB" dirty="0"/>
              <a:t>Consequence: withdrawal </a:t>
            </a: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A0A69575-C57B-BC64-78BB-E0751509E9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6272" y="2811544"/>
            <a:ext cx="6588994" cy="355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14785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CD2F5-758F-CD96-35EA-C90A2A1201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we do: Odds and Ends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C8FA04-D9FB-4B4A-BE66-5CCF091121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Signpost to other depts (assessments, admissions, library, disability etc)</a:t>
            </a:r>
          </a:p>
          <a:p>
            <a:r>
              <a:rPr lang="en-GB" dirty="0"/>
              <a:t>Letters (Confirmation of Enrolment, Bank, term break etc)</a:t>
            </a:r>
          </a:p>
          <a:p>
            <a:r>
              <a:rPr lang="en-GB" dirty="0"/>
              <a:t>Welcome Week invites</a:t>
            </a:r>
          </a:p>
          <a:p>
            <a:r>
              <a:rPr lang="en-GB" dirty="0"/>
              <a:t>Study Skills &amp; Academic Support</a:t>
            </a:r>
          </a:p>
          <a:p>
            <a:r>
              <a:rPr lang="en-GB" dirty="0"/>
              <a:t>Changing personal details on </a:t>
            </a:r>
            <a:r>
              <a:rPr lang="en-GB" dirty="0" err="1"/>
              <a:t>MyTSD</a:t>
            </a:r>
            <a:endParaRPr lang="en-GB" dirty="0"/>
          </a:p>
          <a:p>
            <a:r>
              <a:rPr lang="en-GB" dirty="0"/>
              <a:t>And so much more!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16896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636AE2-3F9E-7E0F-7254-22A5864CC6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a typeface="Calibri Light"/>
                <a:cs typeface="Calibri Light"/>
              </a:rPr>
              <a:t>How To Contact Us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7760AF-D0A3-8EC7-FA70-552C7CC949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 algn="ctr">
              <a:buNone/>
            </a:pPr>
            <a:r>
              <a:rPr lang="en-GB" dirty="0">
                <a:ea typeface="Calibri" panose="020F0502020204030204"/>
                <a:cs typeface="Calibri" panose="020F0502020204030204"/>
              </a:rPr>
              <a:t>Come and see us in person: </a:t>
            </a:r>
            <a:endParaRPr lang="en-US" dirty="0"/>
          </a:p>
          <a:p>
            <a:pPr algn="ctr"/>
            <a:r>
              <a:rPr lang="en-GB" dirty="0">
                <a:ea typeface="Calibri" panose="020F0502020204030204"/>
                <a:cs typeface="Calibri" panose="020F0502020204030204"/>
              </a:rPr>
              <a:t>Helpdesks – Victoria, Louisa, </a:t>
            </a:r>
            <a:r>
              <a:rPr lang="en-GB" err="1">
                <a:ea typeface="Calibri" panose="020F0502020204030204"/>
                <a:cs typeface="Calibri" panose="020F0502020204030204"/>
              </a:rPr>
              <a:t>Sparkhill</a:t>
            </a:r>
            <a:endParaRPr lang="en-GB">
              <a:ea typeface="Calibri" panose="020F0502020204030204"/>
              <a:cs typeface="Calibri" panose="020F0502020204030204"/>
            </a:endParaRPr>
          </a:p>
          <a:p>
            <a:pPr algn="ctr"/>
            <a:r>
              <a:rPr lang="en-GB" dirty="0">
                <a:ea typeface="Calibri" panose="020F0502020204030204"/>
                <a:cs typeface="Calibri" panose="020F0502020204030204"/>
              </a:rPr>
              <a:t>Knock on the office door</a:t>
            </a:r>
          </a:p>
          <a:p>
            <a:pPr algn="ctr"/>
            <a:endParaRPr lang="en-GB" sz="4400" dirty="0">
              <a:ea typeface="Calibri" panose="020F0502020204030204"/>
              <a:cs typeface="Calibri" panose="020F0502020204030204"/>
            </a:endParaRPr>
          </a:p>
          <a:p>
            <a:pPr marL="0" indent="0" algn="ctr">
              <a:buNone/>
            </a:pPr>
            <a:r>
              <a:rPr lang="en-GB" sz="4400" dirty="0">
                <a:ea typeface="Calibri" panose="020F0502020204030204"/>
                <a:cs typeface="Calibri" panose="020F0502020204030204"/>
              </a:rPr>
              <a:t>Email us at:</a:t>
            </a:r>
          </a:p>
          <a:p>
            <a:pPr marL="0" indent="0" algn="ctr">
              <a:buNone/>
            </a:pPr>
            <a:r>
              <a:rPr lang="en-GB" sz="4400" b="1" dirty="0">
                <a:ea typeface="Calibri" panose="020F0502020204030204"/>
                <a:cs typeface="Calibri" panose="020F0502020204030204"/>
              </a:rPr>
              <a:t>birminghamstudentengagement@uwtsd.ac.uk</a:t>
            </a:r>
            <a:endParaRPr lang="en-GB" sz="4000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03028737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9C2DCFA-149B-430D-8596-BC24F5C8AA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423A366-52DD-4B0D-BE45-A2541ACCCAE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282</Words>
  <Application>Microsoft Office PowerPoint</Application>
  <PresentationFormat>Widescreen</PresentationFormat>
  <Paragraphs>56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10</vt:i4>
      </vt:variant>
    </vt:vector>
  </HeadingPairs>
  <TitlesOfParts>
    <vt:vector size="20" baseType="lpstr">
      <vt:lpstr>Arial</vt:lpstr>
      <vt:lpstr>Calibri</vt:lpstr>
      <vt:lpstr>Calibri Light</vt:lpstr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Student Support Birmingham Student Engagement</vt:lpstr>
      <vt:lpstr>What we do: 1:1 Meetings</vt:lpstr>
      <vt:lpstr>What we do: Timetables</vt:lpstr>
      <vt:lpstr>What we do: Events</vt:lpstr>
      <vt:lpstr>What we do: Engagement</vt:lpstr>
      <vt:lpstr>What we do: Financial Support</vt:lpstr>
      <vt:lpstr>What we do: Re-enrolment</vt:lpstr>
      <vt:lpstr>What we do: Odds and Ends</vt:lpstr>
      <vt:lpstr>How To Contact Us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Margaret Gordon</cp:lastModifiedBy>
  <cp:revision>45</cp:revision>
  <dcterms:created xsi:type="dcterms:W3CDTF">2021-03-09T15:35:42Z</dcterms:created>
  <dcterms:modified xsi:type="dcterms:W3CDTF">2024-04-29T08:10:23Z</dcterms:modified>
</cp:coreProperties>
</file>