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8"/>
  </p:notesMasterIdLst>
  <p:sldIdLst>
    <p:sldId id="256" r:id="rId2"/>
    <p:sldId id="258" r:id="rId3"/>
    <p:sldId id="259"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97" d="100"/>
          <a:sy n="97" d="100"/>
        </p:scale>
        <p:origin x="76" y="4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B57BA9-57A9-444C-8D79-EC2D2647C85D}" type="datetimeFigureOut">
              <a:rPr lang="en-GB" smtClean="0"/>
              <a:t>10/03/2025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839B53-0ABF-498A-AEC3-F0D2AC29978D}" type="slidenum">
              <a:rPr lang="en-GB" smtClean="0"/>
              <a:t>‹#›</a:t>
            </a:fld>
            <a:endParaRPr lang="en-GB"/>
          </a:p>
        </p:txBody>
      </p:sp>
    </p:spTree>
    <p:extLst>
      <p:ext uri="{BB962C8B-B14F-4D97-AF65-F5344CB8AC3E}">
        <p14:creationId xmlns:p14="http://schemas.microsoft.com/office/powerpoint/2010/main" val="3950293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“Urban regeneration is a very wide ranging term that can apply to a broad spectrum of situations. It essentially covers the reconstruction of built up areas, especially where there is evidence of urban decay. Urban regeneration began in the late 19</a:t>
            </a:r>
            <a:r>
              <a:rPr lang="en-GB" sz="1200" baseline="30000" dirty="0"/>
              <a:t>th</a:t>
            </a:r>
            <a:r>
              <a:rPr lang="en-GB" sz="1200" dirty="0"/>
              <a:t> century and went through a phase of considerable acceleration in the 1940s. It’s something that every country tackles continuously – and the UK is no exception”. – RG Group (2018).</a:t>
            </a:r>
          </a:p>
          <a:p>
            <a:endParaRPr lang="en-GB" dirty="0"/>
          </a:p>
        </p:txBody>
      </p:sp>
      <p:sp>
        <p:nvSpPr>
          <p:cNvPr id="4" name="Slide Number Placeholder 3"/>
          <p:cNvSpPr>
            <a:spLocks noGrp="1"/>
          </p:cNvSpPr>
          <p:nvPr>
            <p:ph type="sldNum" sz="quarter" idx="5"/>
          </p:nvPr>
        </p:nvSpPr>
        <p:spPr/>
        <p:txBody>
          <a:bodyPr/>
          <a:lstStyle/>
          <a:p>
            <a:fld id="{9C839B53-0ABF-498A-AEC3-F0D2AC29978D}" type="slidenum">
              <a:rPr lang="en-GB" smtClean="0"/>
              <a:t>2</a:t>
            </a:fld>
            <a:endParaRPr lang="en-GB"/>
          </a:p>
        </p:txBody>
      </p:sp>
    </p:spTree>
    <p:extLst>
      <p:ext uri="{BB962C8B-B14F-4D97-AF65-F5344CB8AC3E}">
        <p14:creationId xmlns:p14="http://schemas.microsoft.com/office/powerpoint/2010/main" val="477669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t>“Coastal towns are facing a number of challenges to maintain or regain the importance of their tourism and visitor economy. Some common issues include physical isolation, declining town centres and seasonality of the seaside economy. In many areas there have also been issues with ageing and transient populations as well as relatively high levels of deprivation. Furthermore environmental factors such as climate change and coastal erosion are impacting on new development opportunities as well as the security of existing facilities.</a:t>
            </a:r>
          </a:p>
          <a:p>
            <a:pPr fontAlgn="base"/>
            <a:r>
              <a:rPr lang="en-GB" sz="1200" dirty="0"/>
              <a:t>Appropriate tourism development can play a key role in creating a sustainable coastal economy”. – </a:t>
            </a:r>
            <a:r>
              <a:rPr lang="en-GB" sz="1200" dirty="0" err="1"/>
              <a:t>Psl</a:t>
            </a:r>
            <a:r>
              <a:rPr lang="en-GB" sz="1200" dirty="0"/>
              <a:t> Plan (2020).</a:t>
            </a:r>
          </a:p>
          <a:p>
            <a:endParaRPr lang="en-GB" dirty="0"/>
          </a:p>
        </p:txBody>
      </p:sp>
      <p:sp>
        <p:nvSpPr>
          <p:cNvPr id="4" name="Slide Number Placeholder 3"/>
          <p:cNvSpPr>
            <a:spLocks noGrp="1"/>
          </p:cNvSpPr>
          <p:nvPr>
            <p:ph type="sldNum" sz="quarter" idx="5"/>
          </p:nvPr>
        </p:nvSpPr>
        <p:spPr/>
        <p:txBody>
          <a:bodyPr/>
          <a:lstStyle/>
          <a:p>
            <a:fld id="{9C839B53-0ABF-498A-AEC3-F0D2AC29978D}" type="slidenum">
              <a:rPr lang="en-GB" smtClean="0"/>
              <a:t>3</a:t>
            </a:fld>
            <a:endParaRPr lang="en-GB"/>
          </a:p>
        </p:txBody>
      </p:sp>
    </p:spTree>
    <p:extLst>
      <p:ext uri="{BB962C8B-B14F-4D97-AF65-F5344CB8AC3E}">
        <p14:creationId xmlns:p14="http://schemas.microsoft.com/office/powerpoint/2010/main" val="3843703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Social Regeneration is the process of tackling the social problems that lead to deprivation, such as crime and drugs. It also incorporates development of sense of community.</a:t>
            </a:r>
          </a:p>
          <a:p>
            <a:endParaRPr lang="en-GB" dirty="0"/>
          </a:p>
        </p:txBody>
      </p:sp>
      <p:sp>
        <p:nvSpPr>
          <p:cNvPr id="4" name="Slide Number Placeholder 3"/>
          <p:cNvSpPr>
            <a:spLocks noGrp="1"/>
          </p:cNvSpPr>
          <p:nvPr>
            <p:ph type="sldNum" sz="quarter" idx="5"/>
          </p:nvPr>
        </p:nvSpPr>
        <p:spPr/>
        <p:txBody>
          <a:bodyPr/>
          <a:lstStyle/>
          <a:p>
            <a:fld id="{9C839B53-0ABF-498A-AEC3-F0D2AC29978D}" type="slidenum">
              <a:rPr lang="en-GB" smtClean="0"/>
              <a:t>4</a:t>
            </a:fld>
            <a:endParaRPr lang="en-GB"/>
          </a:p>
        </p:txBody>
      </p:sp>
    </p:spTree>
    <p:extLst>
      <p:ext uri="{BB962C8B-B14F-4D97-AF65-F5344CB8AC3E}">
        <p14:creationId xmlns:p14="http://schemas.microsoft.com/office/powerpoint/2010/main" val="3598041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Economic regeneration aims to strengthen the local economy and create wealth by tackling ‘worklessness’ a term used to include people who are unemployed, economically inactive or actively out of work and promoting job creation. It aims also to change behaviour, encouraging and supporting local people to become more entrepreneurial. - </a:t>
            </a:r>
          </a:p>
          <a:p>
            <a:endParaRPr lang="en-GB" dirty="0"/>
          </a:p>
        </p:txBody>
      </p:sp>
      <p:sp>
        <p:nvSpPr>
          <p:cNvPr id="4" name="Slide Number Placeholder 3"/>
          <p:cNvSpPr>
            <a:spLocks noGrp="1"/>
          </p:cNvSpPr>
          <p:nvPr>
            <p:ph type="sldNum" sz="quarter" idx="5"/>
          </p:nvPr>
        </p:nvSpPr>
        <p:spPr/>
        <p:txBody>
          <a:bodyPr/>
          <a:lstStyle/>
          <a:p>
            <a:fld id="{9C839B53-0ABF-498A-AEC3-F0D2AC29978D}" type="slidenum">
              <a:rPr lang="en-GB" smtClean="0"/>
              <a:t>5</a:t>
            </a:fld>
            <a:endParaRPr lang="en-GB"/>
          </a:p>
        </p:txBody>
      </p:sp>
    </p:spTree>
    <p:extLst>
      <p:ext uri="{BB962C8B-B14F-4D97-AF65-F5344CB8AC3E}">
        <p14:creationId xmlns:p14="http://schemas.microsoft.com/office/powerpoint/2010/main" val="1930176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Helvetica Neue"/>
              </a:rPr>
              <a:t>Sánchez-</a:t>
            </a:r>
            <a:r>
              <a:rPr lang="en-GB" b="0" i="0" dirty="0" err="1">
                <a:solidFill>
                  <a:srgbClr val="222222"/>
                </a:solidFill>
                <a:effectLst/>
                <a:latin typeface="Helvetica Neue"/>
              </a:rPr>
              <a:t>Cañón</a:t>
            </a:r>
            <a:r>
              <a:rPr lang="en-GB" b="0" i="0" dirty="0">
                <a:solidFill>
                  <a:srgbClr val="222222"/>
                </a:solidFill>
                <a:effectLst/>
                <a:latin typeface="Helvetica Neue"/>
              </a:rPr>
              <a:t>, E., Alvarado-Rincón, J. A., Rodríguez, D., Barrera, V. M., Ríos-Moyano, D. K., &amp; Lizarazo, C. F. (2025). Conceptualization of Regenerative Rural Development: A Systematic Review. </a:t>
            </a:r>
            <a:r>
              <a:rPr lang="en-GB" b="0" i="1" dirty="0">
                <a:solidFill>
                  <a:srgbClr val="222222"/>
                </a:solidFill>
                <a:effectLst/>
                <a:latin typeface="Helvetica Neue"/>
              </a:rPr>
              <a:t>Sustainability</a:t>
            </a:r>
            <a:r>
              <a:rPr lang="en-GB" b="0" i="0" dirty="0">
                <a:solidFill>
                  <a:srgbClr val="222222"/>
                </a:solidFill>
                <a:effectLst/>
                <a:latin typeface="Helvetica Neue"/>
              </a:rPr>
              <a:t>, </a:t>
            </a:r>
            <a:r>
              <a:rPr lang="en-GB" b="0" i="1" dirty="0">
                <a:solidFill>
                  <a:srgbClr val="222222"/>
                </a:solidFill>
                <a:effectLst/>
                <a:latin typeface="Helvetica Neue"/>
              </a:rPr>
              <a:t>17</a:t>
            </a:r>
            <a:r>
              <a:rPr lang="en-GB" b="0" i="0" dirty="0">
                <a:solidFill>
                  <a:srgbClr val="222222"/>
                </a:solidFill>
                <a:effectLst/>
                <a:latin typeface="Helvetica Neue"/>
              </a:rPr>
              <a:t>(2), 425. https://doi.org/10.3390/su17020425</a:t>
            </a:r>
            <a:endParaRPr lang="en-GB" dirty="0"/>
          </a:p>
        </p:txBody>
      </p:sp>
      <p:sp>
        <p:nvSpPr>
          <p:cNvPr id="4" name="Slide Number Placeholder 3"/>
          <p:cNvSpPr>
            <a:spLocks noGrp="1"/>
          </p:cNvSpPr>
          <p:nvPr>
            <p:ph type="sldNum" sz="quarter" idx="5"/>
          </p:nvPr>
        </p:nvSpPr>
        <p:spPr/>
        <p:txBody>
          <a:bodyPr/>
          <a:lstStyle/>
          <a:p>
            <a:fld id="{9C839B53-0ABF-498A-AEC3-F0D2AC29978D}" type="slidenum">
              <a:rPr lang="en-GB" smtClean="0"/>
              <a:t>6</a:t>
            </a:fld>
            <a:endParaRPr lang="en-GB"/>
          </a:p>
        </p:txBody>
      </p:sp>
    </p:spTree>
    <p:extLst>
      <p:ext uri="{BB962C8B-B14F-4D97-AF65-F5344CB8AC3E}">
        <p14:creationId xmlns:p14="http://schemas.microsoft.com/office/powerpoint/2010/main" val="3098844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3/10/2025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0685649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3/10/2025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372676289"/>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7F3F19-5A4B-42AD-9A79-B8279086A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CE0226-FF8E-48F9-B5D4-ADFC4D6C1CF8}"/>
              </a:ext>
            </a:extLst>
          </p:cNvPr>
          <p:cNvPicPr>
            <a:picLocks noChangeAspect="1"/>
          </p:cNvPicPr>
          <p:nvPr/>
        </p:nvPicPr>
        <p:blipFill rotWithShape="1">
          <a:blip r:embed="rId2"/>
          <a:srcRect t="15730"/>
          <a:stretch/>
        </p:blipFill>
        <p:spPr>
          <a:xfrm>
            <a:off x="20" y="10"/>
            <a:ext cx="12191980" cy="6857990"/>
          </a:xfrm>
          <a:prstGeom prst="rect">
            <a:avLst/>
          </a:prstGeom>
        </p:spPr>
      </p:pic>
      <p:sp useBgFill="1">
        <p:nvSpPr>
          <p:cNvPr id="11" name="Freeform: Shape 10">
            <a:extLst>
              <a:ext uri="{FF2B5EF4-FFF2-40B4-BE49-F238E27FC236}">
                <a16:creationId xmlns:a16="http://schemas.microsoft.com/office/drawing/2014/main" id="{8202C37C-3123-4850-965F-F823CD438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441" y="3562564"/>
            <a:ext cx="6007383" cy="2746580"/>
          </a:xfrm>
          <a:custGeom>
            <a:avLst/>
            <a:gdLst>
              <a:gd name="connsiteX0" fmla="*/ 7360262 w 8491753"/>
              <a:gd name="connsiteY0" fmla="*/ 0 h 3882436"/>
              <a:gd name="connsiteX1" fmla="*/ 7800623 w 8491753"/>
              <a:gd name="connsiteY1" fmla="*/ 266118 h 3882436"/>
              <a:gd name="connsiteX2" fmla="*/ 8418395 w 8491753"/>
              <a:gd name="connsiteY2" fmla="*/ 817361 h 3882436"/>
              <a:gd name="connsiteX3" fmla="*/ 8469084 w 8491753"/>
              <a:gd name="connsiteY3" fmla="*/ 2062410 h 3882436"/>
              <a:gd name="connsiteX4" fmla="*/ 7993875 w 8491753"/>
              <a:gd name="connsiteY4" fmla="*/ 3538728 h 3882436"/>
              <a:gd name="connsiteX5" fmla="*/ 7486985 w 8491753"/>
              <a:gd name="connsiteY5" fmla="*/ 3877711 h 3882436"/>
              <a:gd name="connsiteX6" fmla="*/ 4198536 w 8491753"/>
              <a:gd name="connsiteY6" fmla="*/ 3808014 h 3882436"/>
              <a:gd name="connsiteX7" fmla="*/ 1942874 w 8491753"/>
              <a:gd name="connsiteY7" fmla="*/ 3259939 h 3882436"/>
              <a:gd name="connsiteX8" fmla="*/ 2291361 w 8491753"/>
              <a:gd name="connsiteY8" fmla="*/ 3193410 h 3882436"/>
              <a:gd name="connsiteX9" fmla="*/ 1451824 w 8491753"/>
              <a:gd name="connsiteY9" fmla="*/ 3047678 h 3882436"/>
              <a:gd name="connsiteX10" fmla="*/ 1499345 w 8491753"/>
              <a:gd name="connsiteY10" fmla="*/ 3028670 h 3882436"/>
              <a:gd name="connsiteX11" fmla="*/ 1407471 w 8491753"/>
              <a:gd name="connsiteY11" fmla="*/ 2952636 h 3882436"/>
              <a:gd name="connsiteX12" fmla="*/ 1030471 w 8491753"/>
              <a:gd name="connsiteY12" fmla="*/ 2832250 h 3882436"/>
              <a:gd name="connsiteX13" fmla="*/ 1499345 w 8491753"/>
              <a:gd name="connsiteY13" fmla="*/ 2629494 h 3882436"/>
              <a:gd name="connsiteX14" fmla="*/ 970279 w 8491753"/>
              <a:gd name="connsiteY14" fmla="*/ 2353873 h 3882436"/>
              <a:gd name="connsiteX15" fmla="*/ 700993 w 8491753"/>
              <a:gd name="connsiteY15" fmla="*/ 2287343 h 3882436"/>
              <a:gd name="connsiteX16" fmla="*/ 1588051 w 8491753"/>
              <a:gd name="connsiteY16" fmla="*/ 1942023 h 3882436"/>
              <a:gd name="connsiteX17" fmla="*/ 149751 w 8491753"/>
              <a:gd name="connsiteY17" fmla="*/ 1770949 h 3882436"/>
              <a:gd name="connsiteX18" fmla="*/ 266969 w 8491753"/>
              <a:gd name="connsiteY18" fmla="*/ 1701251 h 3882436"/>
              <a:gd name="connsiteX19" fmla="*/ 1160362 w 8491753"/>
              <a:gd name="connsiteY19" fmla="*/ 1720259 h 3882436"/>
              <a:gd name="connsiteX20" fmla="*/ 1309262 w 8491753"/>
              <a:gd name="connsiteY20" fmla="*/ 1666403 h 3882436"/>
              <a:gd name="connsiteX21" fmla="*/ 1160362 w 8491753"/>
              <a:gd name="connsiteY21" fmla="*/ 1580864 h 3882436"/>
              <a:gd name="connsiteX22" fmla="*/ 580607 w 8491753"/>
              <a:gd name="connsiteY22" fmla="*/ 1517503 h 3882436"/>
              <a:gd name="connsiteX23" fmla="*/ 428540 w 8491753"/>
              <a:gd name="connsiteY23" fmla="*/ 1374940 h 3882436"/>
              <a:gd name="connsiteX24" fmla="*/ 171927 w 8491753"/>
              <a:gd name="connsiteY24" fmla="*/ 1210201 h 3882436"/>
              <a:gd name="connsiteX25" fmla="*/ 349338 w 8491753"/>
              <a:gd name="connsiteY25" fmla="*/ 1073974 h 3882436"/>
              <a:gd name="connsiteX26" fmla="*/ 61044 w 8491753"/>
              <a:gd name="connsiteY26" fmla="*/ 871218 h 3882436"/>
              <a:gd name="connsiteX27" fmla="*/ 143414 w 8491753"/>
              <a:gd name="connsiteY27" fmla="*/ 605101 h 3882436"/>
              <a:gd name="connsiteX28" fmla="*/ 628128 w 8491753"/>
              <a:gd name="connsiteY28" fmla="*/ 541739 h 3882436"/>
              <a:gd name="connsiteX29" fmla="*/ 1277580 w 8491753"/>
              <a:gd name="connsiteY29" fmla="*/ 449865 h 3882436"/>
              <a:gd name="connsiteX30" fmla="*/ 1930202 w 8491753"/>
              <a:gd name="connsiteY30" fmla="*/ 370664 h 3882436"/>
              <a:gd name="connsiteX31" fmla="*/ 2582822 w 8491753"/>
              <a:gd name="connsiteY31" fmla="*/ 370664 h 3882436"/>
              <a:gd name="connsiteX32" fmla="*/ 2769739 w 8491753"/>
              <a:gd name="connsiteY32" fmla="*/ 377000 h 3882436"/>
              <a:gd name="connsiteX33" fmla="*/ 2772907 w 8491753"/>
              <a:gd name="connsiteY33" fmla="*/ 377000 h 3882436"/>
              <a:gd name="connsiteX34" fmla="*/ 3583931 w 8491753"/>
              <a:gd name="connsiteY34" fmla="*/ 405513 h 3882436"/>
              <a:gd name="connsiteX35" fmla="*/ 3884897 w 8491753"/>
              <a:gd name="connsiteY35" fmla="*/ 408681 h 3882436"/>
              <a:gd name="connsiteX36" fmla="*/ 4537518 w 8491753"/>
              <a:gd name="connsiteY36" fmla="*/ 411848 h 3882436"/>
              <a:gd name="connsiteX37" fmla="*/ 5186971 w 8491753"/>
              <a:gd name="connsiteY37" fmla="*/ 399176 h 3882436"/>
              <a:gd name="connsiteX38" fmla="*/ 5845928 w 8491753"/>
              <a:gd name="connsiteY38" fmla="*/ 361159 h 3882436"/>
              <a:gd name="connsiteX39" fmla="*/ 6495381 w 8491753"/>
              <a:gd name="connsiteY39" fmla="*/ 310470 h 3882436"/>
              <a:gd name="connsiteX40" fmla="*/ 6910398 w 8491753"/>
              <a:gd name="connsiteY40" fmla="*/ 196420 h 3882436"/>
              <a:gd name="connsiteX41" fmla="*/ 7360262 w 8491753"/>
              <a:gd name="connsiteY41" fmla="*/ 0 h 388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491753" h="3882436">
                <a:moveTo>
                  <a:pt x="7360262" y="0"/>
                </a:moveTo>
                <a:cubicBezTo>
                  <a:pt x="7477481" y="142563"/>
                  <a:pt x="7651725" y="183748"/>
                  <a:pt x="7800623" y="266118"/>
                </a:cubicBezTo>
                <a:cubicBezTo>
                  <a:pt x="7946354" y="329479"/>
                  <a:pt x="8361371" y="696974"/>
                  <a:pt x="8418395" y="817361"/>
                </a:cubicBezTo>
                <a:cubicBezTo>
                  <a:pt x="8519774" y="1026453"/>
                  <a:pt x="8494429" y="1793125"/>
                  <a:pt x="8469084" y="2062410"/>
                </a:cubicBezTo>
                <a:cubicBezTo>
                  <a:pt x="8374043" y="2734040"/>
                  <a:pt x="8025556" y="3507048"/>
                  <a:pt x="7993875" y="3538728"/>
                </a:cubicBezTo>
                <a:cubicBezTo>
                  <a:pt x="7892497" y="3516552"/>
                  <a:pt x="7661229" y="3865039"/>
                  <a:pt x="7486985" y="3877711"/>
                </a:cubicBezTo>
                <a:cubicBezTo>
                  <a:pt x="7303237" y="3890384"/>
                  <a:pt x="4604047" y="3880880"/>
                  <a:pt x="4198536" y="3808014"/>
                </a:cubicBezTo>
                <a:cubicBezTo>
                  <a:pt x="1993563" y="3405670"/>
                  <a:pt x="1942874" y="3259939"/>
                  <a:pt x="1942874" y="3259939"/>
                </a:cubicBezTo>
                <a:cubicBezTo>
                  <a:pt x="1942874" y="3259939"/>
                  <a:pt x="2177311" y="3231426"/>
                  <a:pt x="2291361" y="3193410"/>
                </a:cubicBezTo>
                <a:cubicBezTo>
                  <a:pt x="2126622" y="3190241"/>
                  <a:pt x="1477169" y="3069855"/>
                  <a:pt x="1451824" y="3047678"/>
                </a:cubicBezTo>
                <a:cubicBezTo>
                  <a:pt x="1464497" y="3041343"/>
                  <a:pt x="1483505" y="3035006"/>
                  <a:pt x="1499345" y="3028670"/>
                </a:cubicBezTo>
                <a:cubicBezTo>
                  <a:pt x="1464497" y="3009662"/>
                  <a:pt x="1435984" y="2987486"/>
                  <a:pt x="1407471" y="2952636"/>
                </a:cubicBezTo>
                <a:cubicBezTo>
                  <a:pt x="1315597" y="2835418"/>
                  <a:pt x="1160362" y="2876603"/>
                  <a:pt x="1030471" y="2832250"/>
                </a:cubicBezTo>
                <a:cubicBezTo>
                  <a:pt x="1112841" y="2585141"/>
                  <a:pt x="1331438" y="2677015"/>
                  <a:pt x="1499345" y="2629494"/>
                </a:cubicBezTo>
                <a:cubicBezTo>
                  <a:pt x="1058984" y="2483763"/>
                  <a:pt x="1144523" y="2407729"/>
                  <a:pt x="970279" y="2353873"/>
                </a:cubicBezTo>
                <a:cubicBezTo>
                  <a:pt x="751682" y="2287343"/>
                  <a:pt x="700993" y="2287343"/>
                  <a:pt x="700993" y="2287343"/>
                </a:cubicBezTo>
                <a:cubicBezTo>
                  <a:pt x="957606" y="2084587"/>
                  <a:pt x="1264908" y="2303184"/>
                  <a:pt x="1588051" y="1942023"/>
                </a:cubicBezTo>
                <a:cubicBezTo>
                  <a:pt x="1277580" y="1891335"/>
                  <a:pt x="349338" y="1865990"/>
                  <a:pt x="149751" y="1770949"/>
                </a:cubicBezTo>
                <a:cubicBezTo>
                  <a:pt x="225784" y="1805797"/>
                  <a:pt x="232120" y="1701251"/>
                  <a:pt x="266969" y="1701251"/>
                </a:cubicBezTo>
                <a:cubicBezTo>
                  <a:pt x="561599" y="1698083"/>
                  <a:pt x="862565" y="1758277"/>
                  <a:pt x="1160362" y="1720259"/>
                </a:cubicBezTo>
                <a:cubicBezTo>
                  <a:pt x="1214219" y="1717092"/>
                  <a:pt x="1299758" y="1745604"/>
                  <a:pt x="1309262" y="1666403"/>
                </a:cubicBezTo>
                <a:cubicBezTo>
                  <a:pt x="1318765" y="1568192"/>
                  <a:pt x="1207884" y="1590368"/>
                  <a:pt x="1160362" y="1580864"/>
                </a:cubicBezTo>
                <a:cubicBezTo>
                  <a:pt x="967110" y="1549184"/>
                  <a:pt x="777027" y="1536512"/>
                  <a:pt x="580607" y="1517503"/>
                </a:cubicBezTo>
                <a:cubicBezTo>
                  <a:pt x="498238" y="1507999"/>
                  <a:pt x="396860" y="1527007"/>
                  <a:pt x="428540" y="1374940"/>
                </a:cubicBezTo>
                <a:cubicBezTo>
                  <a:pt x="403195" y="1229209"/>
                  <a:pt x="251129" y="1279898"/>
                  <a:pt x="171927" y="1210201"/>
                </a:cubicBezTo>
                <a:cubicBezTo>
                  <a:pt x="209944" y="1127831"/>
                  <a:pt x="317658" y="1184857"/>
                  <a:pt x="349338" y="1073974"/>
                </a:cubicBezTo>
                <a:cubicBezTo>
                  <a:pt x="197271" y="1108823"/>
                  <a:pt x="213112" y="868050"/>
                  <a:pt x="61044" y="871218"/>
                </a:cubicBezTo>
                <a:cubicBezTo>
                  <a:pt x="-65678" y="728655"/>
                  <a:pt x="26196" y="658957"/>
                  <a:pt x="143414" y="605101"/>
                </a:cubicBezTo>
                <a:cubicBezTo>
                  <a:pt x="295481" y="538572"/>
                  <a:pt x="463388" y="554411"/>
                  <a:pt x="628128" y="541739"/>
                </a:cubicBezTo>
                <a:cubicBezTo>
                  <a:pt x="846725" y="513227"/>
                  <a:pt x="1055817" y="446698"/>
                  <a:pt x="1277580" y="449865"/>
                </a:cubicBezTo>
                <a:cubicBezTo>
                  <a:pt x="1486673" y="383336"/>
                  <a:pt x="1717941" y="456201"/>
                  <a:pt x="1930202" y="370664"/>
                </a:cubicBezTo>
                <a:cubicBezTo>
                  <a:pt x="2145630" y="370664"/>
                  <a:pt x="2364226" y="370664"/>
                  <a:pt x="2582822" y="370664"/>
                </a:cubicBezTo>
                <a:cubicBezTo>
                  <a:pt x="2646185" y="373831"/>
                  <a:pt x="2706377" y="373831"/>
                  <a:pt x="2769739" y="377000"/>
                </a:cubicBezTo>
                <a:cubicBezTo>
                  <a:pt x="2769739" y="377000"/>
                  <a:pt x="2772907" y="377000"/>
                  <a:pt x="2772907" y="377000"/>
                </a:cubicBezTo>
                <a:cubicBezTo>
                  <a:pt x="3045361" y="386504"/>
                  <a:pt x="3314646" y="392840"/>
                  <a:pt x="3583931" y="405513"/>
                </a:cubicBezTo>
                <a:cubicBezTo>
                  <a:pt x="3685309" y="405513"/>
                  <a:pt x="3783519" y="408681"/>
                  <a:pt x="3884897" y="408681"/>
                </a:cubicBezTo>
                <a:cubicBezTo>
                  <a:pt x="4100325" y="424520"/>
                  <a:pt x="4318922" y="434025"/>
                  <a:pt x="4537518" y="411848"/>
                </a:cubicBezTo>
                <a:cubicBezTo>
                  <a:pt x="4756115" y="430857"/>
                  <a:pt x="4968375" y="418185"/>
                  <a:pt x="5186971" y="399176"/>
                </a:cubicBezTo>
                <a:cubicBezTo>
                  <a:pt x="5408735" y="421353"/>
                  <a:pt x="5627332" y="389672"/>
                  <a:pt x="5845928" y="361159"/>
                </a:cubicBezTo>
                <a:cubicBezTo>
                  <a:pt x="6064526" y="373831"/>
                  <a:pt x="6283122" y="373831"/>
                  <a:pt x="6495381" y="310470"/>
                </a:cubicBezTo>
                <a:cubicBezTo>
                  <a:pt x="6656953" y="380168"/>
                  <a:pt x="6736155" y="152067"/>
                  <a:pt x="6910398" y="196420"/>
                </a:cubicBezTo>
                <a:cubicBezTo>
                  <a:pt x="7084641" y="243941"/>
                  <a:pt x="7208196" y="63361"/>
                  <a:pt x="7360262"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D44CA7-67D4-431D-8E07-197AE310FDDC}"/>
              </a:ext>
            </a:extLst>
          </p:cNvPr>
          <p:cNvSpPr>
            <a:spLocks noGrp="1"/>
          </p:cNvSpPr>
          <p:nvPr>
            <p:ph type="ctrTitle"/>
          </p:nvPr>
        </p:nvSpPr>
        <p:spPr>
          <a:xfrm>
            <a:off x="6892410" y="4169113"/>
            <a:ext cx="4054890" cy="1000067"/>
          </a:xfrm>
        </p:spPr>
        <p:txBody>
          <a:bodyPr anchor="b">
            <a:normAutofit/>
          </a:bodyPr>
          <a:lstStyle/>
          <a:p>
            <a:pPr algn="ctr"/>
            <a:r>
              <a:rPr lang="en-GB" sz="3200" dirty="0"/>
              <a:t>Types of Regeneration</a:t>
            </a:r>
          </a:p>
        </p:txBody>
      </p:sp>
      <p:sp>
        <p:nvSpPr>
          <p:cNvPr id="3" name="Subtitle 2">
            <a:extLst>
              <a:ext uri="{FF2B5EF4-FFF2-40B4-BE49-F238E27FC236}">
                <a16:creationId xmlns:a16="http://schemas.microsoft.com/office/drawing/2014/main" id="{C7D9E854-0C6F-48A7-B225-77A1C021987F}"/>
              </a:ext>
            </a:extLst>
          </p:cNvPr>
          <p:cNvSpPr>
            <a:spLocks noGrp="1"/>
          </p:cNvSpPr>
          <p:nvPr>
            <p:ph type="subTitle" idx="1"/>
          </p:nvPr>
        </p:nvSpPr>
        <p:spPr>
          <a:xfrm>
            <a:off x="7261323" y="5225936"/>
            <a:ext cx="3317064" cy="646785"/>
          </a:xfrm>
        </p:spPr>
        <p:txBody>
          <a:bodyPr>
            <a:normAutofit/>
          </a:bodyPr>
          <a:lstStyle/>
          <a:p>
            <a:pPr algn="ctr"/>
            <a:endParaRPr lang="en-GB" sz="2000"/>
          </a:p>
        </p:txBody>
      </p:sp>
    </p:spTree>
    <p:extLst>
      <p:ext uri="{BB962C8B-B14F-4D97-AF65-F5344CB8AC3E}">
        <p14:creationId xmlns:p14="http://schemas.microsoft.com/office/powerpoint/2010/main" val="9946223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F3326-BB21-4E36-BEF8-8D3707A126E5}"/>
              </a:ext>
            </a:extLst>
          </p:cNvPr>
          <p:cNvSpPr>
            <a:spLocks noGrp="1"/>
          </p:cNvSpPr>
          <p:nvPr>
            <p:ph type="ctrTitle"/>
          </p:nvPr>
        </p:nvSpPr>
        <p:spPr>
          <a:xfrm>
            <a:off x="6513788" y="365125"/>
            <a:ext cx="4840010" cy="1807305"/>
          </a:xfrm>
        </p:spPr>
        <p:txBody>
          <a:bodyPr vert="horz" lIns="91440" tIns="45720" rIns="91440" bIns="45720" rtlCol="0" anchor="ctr">
            <a:normAutofit/>
          </a:bodyPr>
          <a:lstStyle/>
          <a:p>
            <a:r>
              <a:rPr lang="en-US" sz="4000"/>
              <a:t>Urban Regeneration</a:t>
            </a:r>
          </a:p>
        </p:txBody>
      </p:sp>
      <p:pic>
        <p:nvPicPr>
          <p:cNvPr id="15" name="Picture 14">
            <a:extLst>
              <a:ext uri="{FF2B5EF4-FFF2-40B4-BE49-F238E27FC236}">
                <a16:creationId xmlns:a16="http://schemas.microsoft.com/office/drawing/2014/main" id="{D654CF2A-A514-C975-EE9C-BB59A915FF3F}"/>
              </a:ext>
            </a:extLst>
          </p:cNvPr>
          <p:cNvPicPr>
            <a:picLocks noChangeAspect="1"/>
          </p:cNvPicPr>
          <p:nvPr/>
        </p:nvPicPr>
        <p:blipFill>
          <a:blip r:embed="rId3"/>
          <a:srcRect l="21485" r="18313"/>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TextBox 3">
            <a:extLst>
              <a:ext uri="{FF2B5EF4-FFF2-40B4-BE49-F238E27FC236}">
                <a16:creationId xmlns:a16="http://schemas.microsoft.com/office/drawing/2014/main" id="{BF5161AB-2DFF-441E-B17E-7E35DCF65073}"/>
              </a:ext>
            </a:extLst>
          </p:cNvPr>
          <p:cNvSpPr txBox="1"/>
          <p:nvPr/>
        </p:nvSpPr>
        <p:spPr>
          <a:xfrm>
            <a:off x="6513788" y="2333297"/>
            <a:ext cx="4840010" cy="3843666"/>
          </a:xfrm>
          <a:prstGeom prst="rect">
            <a:avLst/>
          </a:prstGeom>
        </p:spPr>
        <p:txBody>
          <a:bodyPr vert="horz" lIns="91440" tIns="45720" rIns="91440" bIns="45720" rtlCol="0">
            <a:normAutofit/>
          </a:bodyPr>
          <a:lstStyle/>
          <a:p>
            <a:pPr indent="-228600">
              <a:lnSpc>
                <a:spcPct val="90000"/>
              </a:lnSpc>
              <a:spcBef>
                <a:spcPts val="1000"/>
              </a:spcBef>
              <a:buFont typeface="Arial" panose="020B0604020202020204" pitchFamily="34" charset="0"/>
              <a:buChar char="•"/>
            </a:pPr>
            <a:r>
              <a:rPr lang="en-US" sz="1400" cap="all"/>
              <a:t>Urban Regeneration involves the following elements:</a:t>
            </a:r>
          </a:p>
          <a:p>
            <a:pPr marL="342900" indent="-228600">
              <a:lnSpc>
                <a:spcPct val="90000"/>
              </a:lnSpc>
              <a:spcBef>
                <a:spcPts val="1000"/>
              </a:spcBef>
              <a:buFont typeface="Arial" panose="020B0604020202020204" pitchFamily="34" charset="0"/>
              <a:buChar char="•"/>
            </a:pPr>
            <a:r>
              <a:rPr lang="en-US" sz="1400" cap="all"/>
              <a:t>Built Environment (Housing, reusing retail space, derelict building reuse)</a:t>
            </a:r>
          </a:p>
          <a:p>
            <a:pPr marL="342900" indent="-228600">
              <a:lnSpc>
                <a:spcPct val="90000"/>
              </a:lnSpc>
              <a:spcBef>
                <a:spcPts val="1000"/>
              </a:spcBef>
              <a:buFont typeface="Arial" panose="020B0604020202020204" pitchFamily="34" charset="0"/>
              <a:buChar char="•"/>
            </a:pPr>
            <a:r>
              <a:rPr lang="en-US" sz="1400" cap="all"/>
              <a:t>Retail space, create, extend, develop, variety,</a:t>
            </a:r>
          </a:p>
          <a:p>
            <a:pPr marL="342900" indent="-228600">
              <a:lnSpc>
                <a:spcPct val="90000"/>
              </a:lnSpc>
              <a:spcBef>
                <a:spcPts val="1000"/>
              </a:spcBef>
              <a:buFont typeface="Arial" panose="020B0604020202020204" pitchFamily="34" charset="0"/>
              <a:buChar char="•"/>
            </a:pPr>
            <a:r>
              <a:rPr lang="en-US" sz="1400" cap="all"/>
              <a:t>Encourage Business Start ups</a:t>
            </a:r>
          </a:p>
          <a:p>
            <a:pPr marL="342900" indent="-228600">
              <a:lnSpc>
                <a:spcPct val="90000"/>
              </a:lnSpc>
              <a:spcBef>
                <a:spcPts val="1000"/>
              </a:spcBef>
              <a:buFont typeface="Arial" panose="020B0604020202020204" pitchFamily="34" charset="0"/>
              <a:buChar char="•"/>
            </a:pPr>
            <a:r>
              <a:rPr lang="en-US" sz="1400" cap="all"/>
              <a:t>Increase Footfall</a:t>
            </a:r>
          </a:p>
          <a:p>
            <a:pPr marL="342900" indent="-228600">
              <a:lnSpc>
                <a:spcPct val="90000"/>
              </a:lnSpc>
              <a:spcBef>
                <a:spcPts val="1000"/>
              </a:spcBef>
              <a:buFont typeface="Arial" panose="020B0604020202020204" pitchFamily="34" charset="0"/>
              <a:buChar char="•"/>
            </a:pPr>
            <a:r>
              <a:rPr lang="en-US" sz="1400" cap="all"/>
              <a:t>Heavily linked to Economic Regeneration</a:t>
            </a:r>
          </a:p>
          <a:p>
            <a:pPr marL="342900" indent="-228600">
              <a:lnSpc>
                <a:spcPct val="90000"/>
              </a:lnSpc>
              <a:spcBef>
                <a:spcPts val="1000"/>
              </a:spcBef>
              <a:buFont typeface="Arial" panose="020B0604020202020204" pitchFamily="34" charset="0"/>
              <a:buChar char="•"/>
            </a:pPr>
            <a:r>
              <a:rPr lang="en-US" sz="1400" cap="all"/>
              <a:t>Needs to a purpose</a:t>
            </a:r>
          </a:p>
          <a:p>
            <a:pPr marL="342900" indent="-228600">
              <a:lnSpc>
                <a:spcPct val="90000"/>
              </a:lnSpc>
              <a:spcBef>
                <a:spcPts val="1000"/>
              </a:spcBef>
              <a:buFont typeface="Arial" panose="020B0604020202020204" pitchFamily="34" charset="0"/>
              <a:buChar char="•"/>
            </a:pPr>
            <a:r>
              <a:rPr lang="en-US" sz="1400" cap="all"/>
              <a:t>Environmental considerations</a:t>
            </a:r>
          </a:p>
          <a:p>
            <a:pPr marL="342900" indent="-228600">
              <a:lnSpc>
                <a:spcPct val="90000"/>
              </a:lnSpc>
              <a:spcBef>
                <a:spcPts val="1000"/>
              </a:spcBef>
              <a:buFont typeface="Arial" panose="020B0604020202020204" pitchFamily="34" charset="0"/>
              <a:buChar char="•"/>
            </a:pPr>
            <a:r>
              <a:rPr lang="en-US" sz="1400" cap="all"/>
              <a:t>SociAL CONSIDERATIONS</a:t>
            </a:r>
          </a:p>
          <a:p>
            <a:pPr indent="-228600">
              <a:lnSpc>
                <a:spcPct val="90000"/>
              </a:lnSpc>
              <a:spcBef>
                <a:spcPts val="1000"/>
              </a:spcBef>
              <a:buFont typeface="Arial" panose="020B0604020202020204" pitchFamily="34" charset="0"/>
              <a:buChar char="•"/>
            </a:pPr>
            <a:endParaRPr lang="en-US" sz="1400" cap="all"/>
          </a:p>
          <a:p>
            <a:pPr indent="-228600">
              <a:lnSpc>
                <a:spcPct val="90000"/>
              </a:lnSpc>
              <a:spcBef>
                <a:spcPts val="1000"/>
              </a:spcBef>
              <a:buFont typeface="Arial" panose="020B0604020202020204" pitchFamily="34" charset="0"/>
              <a:buChar char="•"/>
            </a:pPr>
            <a:endParaRPr lang="en-US" sz="1400" cap="all"/>
          </a:p>
        </p:txBody>
      </p:sp>
    </p:spTree>
    <p:extLst>
      <p:ext uri="{BB962C8B-B14F-4D97-AF65-F5344CB8AC3E}">
        <p14:creationId xmlns:p14="http://schemas.microsoft.com/office/powerpoint/2010/main" val="9658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00C92-F3B3-476C-B121-6049FF6B056E}"/>
              </a:ext>
            </a:extLst>
          </p:cNvPr>
          <p:cNvSpPr>
            <a:spLocks noGrp="1"/>
          </p:cNvSpPr>
          <p:nvPr>
            <p:ph type="ctrTitle"/>
          </p:nvPr>
        </p:nvSpPr>
        <p:spPr>
          <a:xfrm>
            <a:off x="838201" y="365125"/>
            <a:ext cx="5251316" cy="1807305"/>
          </a:xfrm>
        </p:spPr>
        <p:txBody>
          <a:bodyPr vert="horz" lIns="91440" tIns="45720" rIns="91440" bIns="45720" rtlCol="0" anchor="ctr">
            <a:normAutofit/>
          </a:bodyPr>
          <a:lstStyle/>
          <a:p>
            <a:r>
              <a:rPr lang="en-US" sz="4000"/>
              <a:t>Coastal Regeneration</a:t>
            </a:r>
          </a:p>
        </p:txBody>
      </p:sp>
      <p:sp>
        <p:nvSpPr>
          <p:cNvPr id="3" name="Subtitle 2">
            <a:extLst>
              <a:ext uri="{FF2B5EF4-FFF2-40B4-BE49-F238E27FC236}">
                <a16:creationId xmlns:a16="http://schemas.microsoft.com/office/drawing/2014/main" id="{310EA963-86F6-4BE9-A9F0-2426B2EC41CE}"/>
              </a:ext>
            </a:extLst>
          </p:cNvPr>
          <p:cNvSpPr>
            <a:spLocks noGrp="1"/>
          </p:cNvSpPr>
          <p:nvPr>
            <p:ph type="subTitle" idx="1"/>
          </p:nvPr>
        </p:nvSpPr>
        <p:spPr>
          <a:xfrm>
            <a:off x="838200" y="2333297"/>
            <a:ext cx="4619621" cy="3843666"/>
          </a:xfrm>
        </p:spPr>
        <p:txBody>
          <a:bodyPr vert="horz" lIns="91440" tIns="45720" rIns="91440" bIns="45720" rtlCol="0">
            <a:normAutofit/>
          </a:bodyPr>
          <a:lstStyle/>
          <a:p>
            <a:pPr indent="-228600">
              <a:lnSpc>
                <a:spcPct val="90000"/>
              </a:lnSpc>
              <a:buFont typeface="Arial" panose="020B0604020202020204" pitchFamily="34" charset="0"/>
              <a:buChar char="•"/>
            </a:pPr>
            <a:r>
              <a:rPr lang="en-US" sz="1700"/>
              <a:t>Coastal regeneration includes the following elements:</a:t>
            </a:r>
          </a:p>
          <a:p>
            <a:pPr marL="342900" indent="-228600">
              <a:lnSpc>
                <a:spcPct val="90000"/>
              </a:lnSpc>
              <a:buFont typeface="Arial" panose="020B0604020202020204" pitchFamily="34" charset="0"/>
              <a:buChar char="•"/>
            </a:pPr>
            <a:r>
              <a:rPr lang="en-US" sz="1700"/>
              <a:t>Transportation links</a:t>
            </a:r>
          </a:p>
          <a:p>
            <a:pPr marL="342900" indent="-228600">
              <a:lnSpc>
                <a:spcPct val="90000"/>
              </a:lnSpc>
              <a:buFont typeface="Arial" panose="020B0604020202020204" pitchFamily="34" charset="0"/>
              <a:buChar char="•"/>
            </a:pPr>
            <a:r>
              <a:rPr lang="en-US" sz="1700"/>
              <a:t>Balance of tourism and locals</a:t>
            </a:r>
          </a:p>
          <a:p>
            <a:pPr marL="342900" indent="-228600">
              <a:lnSpc>
                <a:spcPct val="90000"/>
              </a:lnSpc>
              <a:buFont typeface="Arial" panose="020B0604020202020204" pitchFamily="34" charset="0"/>
              <a:buChar char="•"/>
            </a:pPr>
            <a:r>
              <a:rPr lang="en-US" sz="1700"/>
              <a:t>Built environment</a:t>
            </a:r>
          </a:p>
          <a:p>
            <a:pPr marL="342900" indent="-228600">
              <a:lnSpc>
                <a:spcPct val="90000"/>
              </a:lnSpc>
              <a:buFont typeface="Arial" panose="020B0604020202020204" pitchFamily="34" charset="0"/>
              <a:buChar char="•"/>
            </a:pPr>
            <a:r>
              <a:rPr lang="en-US" sz="1700"/>
              <a:t>Seasons nature </a:t>
            </a:r>
          </a:p>
          <a:p>
            <a:pPr marL="342900" indent="-228600">
              <a:lnSpc>
                <a:spcPct val="90000"/>
              </a:lnSpc>
              <a:buFont typeface="Arial" panose="020B0604020202020204" pitchFamily="34" charset="0"/>
              <a:buChar char="•"/>
            </a:pPr>
            <a:r>
              <a:rPr lang="en-US" sz="1700"/>
              <a:t>Building attractions</a:t>
            </a:r>
          </a:p>
          <a:p>
            <a:pPr marL="342900" indent="-228600">
              <a:lnSpc>
                <a:spcPct val="90000"/>
              </a:lnSpc>
              <a:buFont typeface="Arial" panose="020B0604020202020204" pitchFamily="34" charset="0"/>
              <a:buChar char="•"/>
            </a:pPr>
            <a:r>
              <a:rPr lang="en-US" sz="1700"/>
              <a:t>Economic regeneration of the area</a:t>
            </a:r>
          </a:p>
          <a:p>
            <a:pPr marL="342900" indent="-228600">
              <a:lnSpc>
                <a:spcPct val="90000"/>
              </a:lnSpc>
              <a:buFont typeface="Arial" panose="020B0604020202020204" pitchFamily="34" charset="0"/>
              <a:buChar char="•"/>
            </a:pPr>
            <a:r>
              <a:rPr lang="en-US" sz="1700"/>
              <a:t>Social support</a:t>
            </a:r>
          </a:p>
          <a:p>
            <a:pPr indent="-228600">
              <a:lnSpc>
                <a:spcPct val="90000"/>
              </a:lnSpc>
              <a:buFont typeface="Arial" panose="020B0604020202020204" pitchFamily="34" charset="0"/>
              <a:buChar char="•"/>
            </a:pPr>
            <a:endParaRPr lang="en-US" sz="1700"/>
          </a:p>
          <a:p>
            <a:pPr marL="342900" indent="-228600">
              <a:lnSpc>
                <a:spcPct val="90000"/>
              </a:lnSpc>
              <a:buFont typeface="Arial" panose="020B0604020202020204" pitchFamily="34" charset="0"/>
              <a:buChar char="•"/>
            </a:pPr>
            <a:endParaRPr lang="en-US" sz="1700"/>
          </a:p>
          <a:p>
            <a:pPr indent="-228600">
              <a:lnSpc>
                <a:spcPct val="90000"/>
              </a:lnSpc>
              <a:buFont typeface="Arial" panose="020B0604020202020204" pitchFamily="34" charset="0"/>
              <a:buChar char="•"/>
            </a:pPr>
            <a:endParaRPr lang="en-US" sz="1700"/>
          </a:p>
        </p:txBody>
      </p:sp>
      <p:pic>
        <p:nvPicPr>
          <p:cNvPr id="14" name="Picture 13" descr="Opened window">
            <a:extLst>
              <a:ext uri="{FF2B5EF4-FFF2-40B4-BE49-F238E27FC236}">
                <a16:creationId xmlns:a16="http://schemas.microsoft.com/office/drawing/2014/main" id="{76D6EB74-1E90-DF27-C85F-82CDA413EDC3}"/>
              </a:ext>
            </a:extLst>
          </p:cNvPr>
          <p:cNvPicPr>
            <a:picLocks noChangeAspect="1"/>
          </p:cNvPicPr>
          <p:nvPr/>
        </p:nvPicPr>
        <p:blipFill>
          <a:blip r:embed="rId3"/>
          <a:srcRect l="25423" r="1241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86423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0" name="Rectangle 19">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91121-E569-4882-8EB2-D3DBFBE852B0}"/>
              </a:ext>
            </a:extLst>
          </p:cNvPr>
          <p:cNvSpPr>
            <a:spLocks noGrp="1"/>
          </p:cNvSpPr>
          <p:nvPr>
            <p:ph type="ctrTitle"/>
          </p:nvPr>
        </p:nvSpPr>
        <p:spPr>
          <a:xfrm>
            <a:off x="838201" y="365125"/>
            <a:ext cx="3816095" cy="1807305"/>
          </a:xfrm>
        </p:spPr>
        <p:txBody>
          <a:bodyPr vert="horz" lIns="91440" tIns="45720" rIns="91440" bIns="45720" rtlCol="0" anchor="ctr">
            <a:normAutofit/>
          </a:bodyPr>
          <a:lstStyle/>
          <a:p>
            <a:r>
              <a:rPr lang="en-US" sz="4000"/>
              <a:t>Social Regeneration</a:t>
            </a:r>
          </a:p>
        </p:txBody>
      </p:sp>
      <p:sp>
        <p:nvSpPr>
          <p:cNvPr id="3" name="Subtitle 2">
            <a:extLst>
              <a:ext uri="{FF2B5EF4-FFF2-40B4-BE49-F238E27FC236}">
                <a16:creationId xmlns:a16="http://schemas.microsoft.com/office/drawing/2014/main" id="{B61BA55D-02AE-4CD9-9DF3-78850CD93E83}"/>
              </a:ext>
            </a:extLst>
          </p:cNvPr>
          <p:cNvSpPr>
            <a:spLocks noGrp="1"/>
          </p:cNvSpPr>
          <p:nvPr>
            <p:ph type="subTitle" idx="1"/>
          </p:nvPr>
        </p:nvSpPr>
        <p:spPr>
          <a:xfrm>
            <a:off x="838201" y="2333297"/>
            <a:ext cx="3816096" cy="3843666"/>
          </a:xfrm>
        </p:spPr>
        <p:txBody>
          <a:bodyPr vert="horz" lIns="91440" tIns="45720" rIns="91440" bIns="45720" rtlCol="0">
            <a:normAutofit/>
          </a:bodyPr>
          <a:lstStyle/>
          <a:p>
            <a:pPr indent="-228600">
              <a:lnSpc>
                <a:spcPct val="90000"/>
              </a:lnSpc>
              <a:buFont typeface="Arial" panose="020B0604020202020204" pitchFamily="34" charset="0"/>
              <a:buChar char="•"/>
            </a:pPr>
            <a:r>
              <a:rPr lang="en-US" sz="1700"/>
              <a:t>Social REGENERATION INCLUDES:</a:t>
            </a:r>
          </a:p>
          <a:p>
            <a:pPr marL="342900" indent="-228600">
              <a:lnSpc>
                <a:spcPct val="90000"/>
              </a:lnSpc>
              <a:buFont typeface="Arial" panose="020B0604020202020204" pitchFamily="34" charset="0"/>
              <a:buChar char="•"/>
            </a:pPr>
            <a:r>
              <a:rPr lang="en-US" sz="1700"/>
              <a:t>Rebuild a sense of community perhaps lost</a:t>
            </a:r>
          </a:p>
          <a:p>
            <a:pPr marL="342900" indent="-228600">
              <a:lnSpc>
                <a:spcPct val="90000"/>
              </a:lnSpc>
              <a:buFont typeface="Arial" panose="020B0604020202020204" pitchFamily="34" charset="0"/>
              <a:buChar char="•"/>
            </a:pPr>
            <a:r>
              <a:rPr lang="en-US" sz="1700"/>
              <a:t>Tackle anti-social behaviour</a:t>
            </a:r>
          </a:p>
          <a:p>
            <a:pPr marL="342900" indent="-228600">
              <a:lnSpc>
                <a:spcPct val="90000"/>
              </a:lnSpc>
              <a:buFont typeface="Arial" panose="020B0604020202020204" pitchFamily="34" charset="0"/>
              <a:buChar char="•"/>
            </a:pPr>
            <a:r>
              <a:rPr lang="en-US" sz="1700"/>
              <a:t>Community support</a:t>
            </a:r>
          </a:p>
          <a:p>
            <a:pPr marL="342900" indent="-228600">
              <a:lnSpc>
                <a:spcPct val="90000"/>
              </a:lnSpc>
              <a:buFont typeface="Arial" panose="020B0604020202020204" pitchFamily="34" charset="0"/>
              <a:buChar char="•"/>
            </a:pPr>
            <a:r>
              <a:rPr lang="en-US" sz="1700"/>
              <a:t>Repurpose of rundown buildings</a:t>
            </a:r>
          </a:p>
          <a:p>
            <a:pPr marL="342900" indent="-228600">
              <a:lnSpc>
                <a:spcPct val="90000"/>
              </a:lnSpc>
              <a:buFont typeface="Arial" panose="020B0604020202020204" pitchFamily="34" charset="0"/>
              <a:buChar char="•"/>
            </a:pPr>
            <a:r>
              <a:rPr lang="en-US" sz="1700"/>
              <a:t>Education</a:t>
            </a:r>
          </a:p>
          <a:p>
            <a:pPr marL="342900" indent="-228600">
              <a:lnSpc>
                <a:spcPct val="90000"/>
              </a:lnSpc>
              <a:buFont typeface="Arial" panose="020B0604020202020204" pitchFamily="34" charset="0"/>
              <a:buChar char="•"/>
            </a:pPr>
            <a:r>
              <a:rPr lang="en-US" sz="1700"/>
              <a:t>Job creation</a:t>
            </a:r>
          </a:p>
          <a:p>
            <a:pPr marL="342900" indent="-228600">
              <a:lnSpc>
                <a:spcPct val="90000"/>
              </a:lnSpc>
              <a:buFont typeface="Arial" panose="020B0604020202020204" pitchFamily="34" charset="0"/>
              <a:buChar char="•"/>
            </a:pPr>
            <a:r>
              <a:rPr lang="en-US" sz="1700"/>
              <a:t>Social self sufficiency</a:t>
            </a:r>
          </a:p>
        </p:txBody>
      </p:sp>
      <p:pic>
        <p:nvPicPr>
          <p:cNvPr id="14" name="Picture 13" descr="Colorful carved figures of humans">
            <a:extLst>
              <a:ext uri="{FF2B5EF4-FFF2-40B4-BE49-F238E27FC236}">
                <a16:creationId xmlns:a16="http://schemas.microsoft.com/office/drawing/2014/main" id="{E4EAE113-A37D-50C3-BC7B-FEE1FE2C31C9}"/>
              </a:ext>
            </a:extLst>
          </p:cNvPr>
          <p:cNvPicPr>
            <a:picLocks noChangeAspect="1"/>
          </p:cNvPicPr>
          <p:nvPr/>
        </p:nvPicPr>
        <p:blipFill>
          <a:blip r:embed="rId3"/>
          <a:srcRect l="11300" r="11067"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248167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1A275-3F66-4319-BEA4-F7B0C5B14F41}"/>
              </a:ext>
            </a:extLst>
          </p:cNvPr>
          <p:cNvSpPr>
            <a:spLocks noGrp="1"/>
          </p:cNvSpPr>
          <p:nvPr>
            <p:ph type="ctrTitle"/>
          </p:nvPr>
        </p:nvSpPr>
        <p:spPr>
          <a:xfrm>
            <a:off x="838201" y="365125"/>
            <a:ext cx="5251316" cy="1807305"/>
          </a:xfrm>
        </p:spPr>
        <p:txBody>
          <a:bodyPr vert="horz" lIns="91440" tIns="45720" rIns="91440" bIns="45720" rtlCol="0" anchor="ctr">
            <a:normAutofit/>
          </a:bodyPr>
          <a:lstStyle/>
          <a:p>
            <a:r>
              <a:rPr lang="en-US" sz="4000"/>
              <a:t>Economic Regeneration</a:t>
            </a:r>
          </a:p>
        </p:txBody>
      </p:sp>
      <p:sp>
        <p:nvSpPr>
          <p:cNvPr id="3" name="Subtitle 2">
            <a:extLst>
              <a:ext uri="{FF2B5EF4-FFF2-40B4-BE49-F238E27FC236}">
                <a16:creationId xmlns:a16="http://schemas.microsoft.com/office/drawing/2014/main" id="{0D6D97A4-6C50-497E-B77D-0F2C5E9F2B98}"/>
              </a:ext>
            </a:extLst>
          </p:cNvPr>
          <p:cNvSpPr>
            <a:spLocks noGrp="1"/>
          </p:cNvSpPr>
          <p:nvPr>
            <p:ph type="subTitle" idx="1"/>
          </p:nvPr>
        </p:nvSpPr>
        <p:spPr>
          <a:xfrm>
            <a:off x="838200" y="2333297"/>
            <a:ext cx="4619621" cy="3843666"/>
          </a:xfrm>
        </p:spPr>
        <p:txBody>
          <a:bodyPr vert="horz" lIns="91440" tIns="45720" rIns="91440" bIns="45720" rtlCol="0">
            <a:normAutofit/>
          </a:bodyPr>
          <a:lstStyle/>
          <a:p>
            <a:pPr indent="-228600">
              <a:lnSpc>
                <a:spcPct val="90000"/>
              </a:lnSpc>
              <a:buFont typeface="Arial" panose="020B0604020202020204" pitchFamily="34" charset="0"/>
              <a:buChar char="•"/>
            </a:pPr>
            <a:r>
              <a:rPr lang="en-US" sz="2000"/>
              <a:t>ECONOMIC REGENERATION INCLUDES:</a:t>
            </a:r>
          </a:p>
          <a:p>
            <a:pPr marL="342900" indent="-228600">
              <a:lnSpc>
                <a:spcPct val="90000"/>
              </a:lnSpc>
              <a:buFont typeface="Arial" panose="020B0604020202020204" pitchFamily="34" charset="0"/>
              <a:buChar char="•"/>
            </a:pPr>
            <a:r>
              <a:rPr lang="en-US" sz="2000"/>
              <a:t>Create local wealth</a:t>
            </a:r>
          </a:p>
          <a:p>
            <a:pPr marL="342900" indent="-228600">
              <a:lnSpc>
                <a:spcPct val="90000"/>
              </a:lnSpc>
              <a:buFont typeface="Arial" panose="020B0604020202020204" pitchFamily="34" charset="0"/>
              <a:buChar char="•"/>
            </a:pPr>
            <a:r>
              <a:rPr lang="en-US" sz="2000"/>
              <a:t>Tackle unemployment</a:t>
            </a:r>
          </a:p>
          <a:p>
            <a:pPr marL="342900" indent="-228600">
              <a:lnSpc>
                <a:spcPct val="90000"/>
              </a:lnSpc>
              <a:buFont typeface="Arial" panose="020B0604020202020204" pitchFamily="34" charset="0"/>
              <a:buChar char="•"/>
            </a:pPr>
            <a:r>
              <a:rPr lang="en-US" sz="2000"/>
              <a:t>Develop Entrepreneurship and support business start up</a:t>
            </a:r>
          </a:p>
          <a:p>
            <a:pPr marL="342900" indent="-228600">
              <a:lnSpc>
                <a:spcPct val="90000"/>
              </a:lnSpc>
              <a:buFont typeface="Arial" panose="020B0604020202020204" pitchFamily="34" charset="0"/>
              <a:buChar char="•"/>
            </a:pPr>
            <a:r>
              <a:rPr lang="en-US" sz="2000"/>
              <a:t>Align council strategy with opportunities and development</a:t>
            </a:r>
          </a:p>
          <a:p>
            <a:pPr marL="342900" indent="-228600">
              <a:lnSpc>
                <a:spcPct val="90000"/>
              </a:lnSpc>
              <a:buFont typeface="Arial" panose="020B0604020202020204" pitchFamily="34" charset="0"/>
              <a:buChar char="•"/>
            </a:pPr>
            <a:r>
              <a:rPr lang="en-US" sz="2000"/>
              <a:t>Cross over with social and environmental issues</a:t>
            </a:r>
          </a:p>
        </p:txBody>
      </p:sp>
      <p:pic>
        <p:nvPicPr>
          <p:cNvPr id="14" name="Picture 13" descr="Codes on papers">
            <a:extLst>
              <a:ext uri="{FF2B5EF4-FFF2-40B4-BE49-F238E27FC236}">
                <a16:creationId xmlns:a16="http://schemas.microsoft.com/office/drawing/2014/main" id="{720DA8F0-0BEC-E297-56DF-2B79A75C8822}"/>
              </a:ext>
            </a:extLst>
          </p:cNvPr>
          <p:cNvPicPr>
            <a:picLocks noChangeAspect="1"/>
          </p:cNvPicPr>
          <p:nvPr/>
        </p:nvPicPr>
        <p:blipFill>
          <a:blip r:embed="rId3"/>
          <a:srcRect l="21955" r="2000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51592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1"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42E5B-E945-40E3-D2CF-2C0278187DC5}"/>
              </a:ext>
            </a:extLst>
          </p:cNvPr>
          <p:cNvSpPr>
            <a:spLocks noGrp="1"/>
          </p:cNvSpPr>
          <p:nvPr>
            <p:ph type="ctrTitle"/>
          </p:nvPr>
        </p:nvSpPr>
        <p:spPr>
          <a:xfrm>
            <a:off x="838201" y="365125"/>
            <a:ext cx="3816095" cy="1807305"/>
          </a:xfrm>
        </p:spPr>
        <p:txBody>
          <a:bodyPr vert="horz" lIns="91440" tIns="45720" rIns="91440" bIns="45720" rtlCol="0" anchor="ctr">
            <a:normAutofit/>
          </a:bodyPr>
          <a:lstStyle/>
          <a:p>
            <a:r>
              <a:rPr lang="en-US" sz="4000"/>
              <a:t>Rural Regeneration</a:t>
            </a:r>
          </a:p>
        </p:txBody>
      </p:sp>
      <p:sp>
        <p:nvSpPr>
          <p:cNvPr id="3" name="Subtitle 2">
            <a:extLst>
              <a:ext uri="{FF2B5EF4-FFF2-40B4-BE49-F238E27FC236}">
                <a16:creationId xmlns:a16="http://schemas.microsoft.com/office/drawing/2014/main" id="{6F8CA1D4-099A-3E2F-A5B1-25F80C79A920}"/>
              </a:ext>
            </a:extLst>
          </p:cNvPr>
          <p:cNvSpPr>
            <a:spLocks noGrp="1"/>
          </p:cNvSpPr>
          <p:nvPr>
            <p:ph type="subTitle" idx="1"/>
          </p:nvPr>
        </p:nvSpPr>
        <p:spPr>
          <a:xfrm>
            <a:off x="838201" y="2333297"/>
            <a:ext cx="3816096" cy="3843666"/>
          </a:xfrm>
        </p:spPr>
        <p:txBody>
          <a:bodyPr vert="horz" lIns="91440" tIns="45720" rIns="91440" bIns="45720" rtlCol="0">
            <a:normAutofit/>
          </a:bodyPr>
          <a:lstStyle/>
          <a:p>
            <a:pPr indent="-228600">
              <a:lnSpc>
                <a:spcPct val="90000"/>
              </a:lnSpc>
              <a:buFont typeface="Arial" panose="020B0604020202020204" pitchFamily="34" charset="0"/>
              <a:buChar char="•"/>
            </a:pPr>
            <a:r>
              <a:rPr lang="en-US" sz="1400" dirty="0"/>
              <a:t>Includes the principles of economy, ecology and social need.</a:t>
            </a:r>
          </a:p>
          <a:p>
            <a:pPr marL="342900" indent="-228600">
              <a:lnSpc>
                <a:spcPct val="90000"/>
              </a:lnSpc>
              <a:buFont typeface="Arial" panose="020B0604020202020204" pitchFamily="34" charset="0"/>
              <a:buChar char="•"/>
            </a:pPr>
            <a:r>
              <a:rPr lang="en-US" sz="1400" dirty="0" err="1"/>
              <a:t>Productivist</a:t>
            </a:r>
            <a:r>
              <a:rPr lang="en-US" sz="1400" dirty="0"/>
              <a:t> vision of rurality (what products can the rural area create?)</a:t>
            </a:r>
          </a:p>
          <a:p>
            <a:pPr marL="342900" indent="-228600">
              <a:lnSpc>
                <a:spcPct val="90000"/>
              </a:lnSpc>
              <a:buFont typeface="Arial" panose="020B0604020202020204" pitchFamily="34" charset="0"/>
              <a:buChar char="•"/>
            </a:pPr>
            <a:r>
              <a:rPr lang="en-US" sz="1400" dirty="0"/>
              <a:t>The preservation of the environment and nature</a:t>
            </a:r>
          </a:p>
          <a:p>
            <a:pPr marL="342900" indent="-228600">
              <a:lnSpc>
                <a:spcPct val="90000"/>
              </a:lnSpc>
              <a:buFont typeface="Arial" panose="020B0604020202020204" pitchFamily="34" charset="0"/>
              <a:buChar char="•"/>
            </a:pPr>
            <a:r>
              <a:rPr lang="en-US" sz="1400" dirty="0"/>
              <a:t>The social needs of the people living in the rural areas</a:t>
            </a:r>
          </a:p>
          <a:p>
            <a:pPr marL="342900" indent="-228600">
              <a:lnSpc>
                <a:spcPct val="90000"/>
              </a:lnSpc>
              <a:buFont typeface="Arial" panose="020B0604020202020204" pitchFamily="34" charset="0"/>
              <a:buChar char="•"/>
            </a:pPr>
            <a:r>
              <a:rPr lang="en-US" sz="1400" dirty="0"/>
              <a:t>Service inequality</a:t>
            </a:r>
          </a:p>
          <a:p>
            <a:pPr marL="342900" indent="-228600">
              <a:lnSpc>
                <a:spcPct val="90000"/>
              </a:lnSpc>
              <a:buFont typeface="Arial" panose="020B0604020202020204" pitchFamily="34" charset="0"/>
              <a:buChar char="•"/>
            </a:pPr>
            <a:r>
              <a:rPr lang="en-US" sz="1400" dirty="0"/>
              <a:t>The financial needs of those living in rural areas</a:t>
            </a:r>
          </a:p>
          <a:p>
            <a:pPr marL="342900" indent="-228600">
              <a:lnSpc>
                <a:spcPct val="90000"/>
              </a:lnSpc>
              <a:buFont typeface="Arial" panose="020B0604020202020204" pitchFamily="34" charset="0"/>
              <a:buChar char="•"/>
            </a:pPr>
            <a:r>
              <a:rPr lang="en-US" sz="1400" dirty="0"/>
              <a:t>Housing issues </a:t>
            </a:r>
          </a:p>
          <a:p>
            <a:pPr marL="342900" indent="-228600">
              <a:lnSpc>
                <a:spcPct val="90000"/>
              </a:lnSpc>
              <a:buFont typeface="Arial" panose="020B0604020202020204" pitchFamily="34" charset="0"/>
              <a:buChar char="•"/>
            </a:pPr>
            <a:r>
              <a:rPr lang="en-US" sz="1400" dirty="0"/>
              <a:t>Lack of Opportunity</a:t>
            </a:r>
          </a:p>
          <a:p>
            <a:pPr marL="114300">
              <a:lnSpc>
                <a:spcPct val="90000"/>
              </a:lnSpc>
            </a:pPr>
            <a:endParaRPr lang="en-US" sz="1400" dirty="0"/>
          </a:p>
        </p:txBody>
      </p:sp>
      <p:pic>
        <p:nvPicPr>
          <p:cNvPr id="5" name="Picture 4" descr="A plant growing in the gaps of a path">
            <a:extLst>
              <a:ext uri="{FF2B5EF4-FFF2-40B4-BE49-F238E27FC236}">
                <a16:creationId xmlns:a16="http://schemas.microsoft.com/office/drawing/2014/main" id="{6426608B-C656-ECE1-EEF0-0183E550FA68}"/>
              </a:ext>
            </a:extLst>
          </p:cNvPr>
          <p:cNvPicPr>
            <a:picLocks noChangeAspect="1"/>
          </p:cNvPicPr>
          <p:nvPr/>
        </p:nvPicPr>
        <p:blipFill>
          <a:blip r:embed="rId3"/>
          <a:srcRect l="19987" r="8646" b="2"/>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773725646"/>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243841"/>
      </a:dk2>
      <a:lt2>
        <a:srgbClr val="E2E5E8"/>
      </a:lt2>
      <a:accent1>
        <a:srgbClr val="BA9C7E"/>
      </a:accent1>
      <a:accent2>
        <a:srgbClr val="A7A372"/>
      </a:accent2>
      <a:accent3>
        <a:srgbClr val="98A67E"/>
      </a:accent3>
      <a:accent4>
        <a:srgbClr val="84AD76"/>
      </a:accent4>
      <a:accent5>
        <a:srgbClr val="82AC89"/>
      </a:accent5>
      <a:accent6>
        <a:srgbClr val="76AD97"/>
      </a:accent6>
      <a:hlink>
        <a:srgbClr val="6084A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542</Words>
  <Application>Microsoft Office PowerPoint</Application>
  <PresentationFormat>Widescreen</PresentationFormat>
  <Paragraphs>57</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Arial</vt:lpstr>
      <vt:lpstr>Century Gothic</vt:lpstr>
      <vt:lpstr>Elephant</vt:lpstr>
      <vt:lpstr>Helvetica Neue</vt:lpstr>
      <vt:lpstr>BrushVTI</vt:lpstr>
      <vt:lpstr>Types of Regeneration</vt:lpstr>
      <vt:lpstr>Urban Regeneration</vt:lpstr>
      <vt:lpstr>Coastal Regeneration</vt:lpstr>
      <vt:lpstr>Social Regeneration</vt:lpstr>
      <vt:lpstr>Economic Regeneration</vt:lpstr>
      <vt:lpstr>Rural Regeneration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Regeneration</dc:title>
  <dc:creator>Jessica Shore</dc:creator>
  <cp:lastModifiedBy>Jessica Shore</cp:lastModifiedBy>
  <cp:revision>2</cp:revision>
  <dcterms:created xsi:type="dcterms:W3CDTF">2020-11-18T11:30:10Z</dcterms:created>
  <dcterms:modified xsi:type="dcterms:W3CDTF">2025-03-10T11:00:34Z</dcterms:modified>
</cp:coreProperties>
</file>