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20"/>
  </p:notesMasterIdLst>
  <p:sldIdLst>
    <p:sldId id="381" r:id="rId5"/>
    <p:sldId id="512" r:id="rId6"/>
    <p:sldId id="404" r:id="rId7"/>
    <p:sldId id="405" r:id="rId8"/>
    <p:sldId id="513" r:id="rId9"/>
    <p:sldId id="408" r:id="rId10"/>
    <p:sldId id="409" r:id="rId11"/>
    <p:sldId id="410" r:id="rId12"/>
    <p:sldId id="411" r:id="rId13"/>
    <p:sldId id="416" r:id="rId14"/>
    <p:sldId id="514" r:id="rId15"/>
    <p:sldId id="417" r:id="rId16"/>
    <p:sldId id="419" r:id="rId17"/>
    <p:sldId id="506" r:id="rId18"/>
    <p:sldId id="507" r:id="rId1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E98E0B-664F-4EE4-8EDD-E0A6A45CE6B1}" v="10" dt="2021-02-08T17:19:32.5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51"/>
    <p:restoredTop sz="94701"/>
  </p:normalViewPr>
  <p:slideViewPr>
    <p:cSldViewPr snapToGrid="0">
      <p:cViewPr varScale="1">
        <p:scale>
          <a:sx n="90" d="100"/>
          <a:sy n="90" d="100"/>
        </p:scale>
        <p:origin x="159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08/02/2021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psos-mori.com/" TargetMode="External"/><Relationship Id="rId2" Type="http://schemas.openxmlformats.org/officeDocument/2006/relationships/hyperlink" Target="http://www.statistics.gov.uk/hub/index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ser.essex.ac.uk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BMSK4008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and Research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Session 7: </a:t>
            </a:r>
            <a:br>
              <a:rPr lang="en-US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Arial Rounded MT Bold" charset="0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Data Collection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6368" y="465940"/>
            <a:ext cx="9216735" cy="864096"/>
          </a:xfrm>
        </p:spPr>
        <p:txBody>
          <a:bodyPr>
            <a:no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Why Collect Data?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344" y="2006145"/>
            <a:ext cx="8229600" cy="28457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  <a:cs typeface="Calibri" panose="020F0502020204030204" pitchFamily="34" charset="0"/>
              </a:rPr>
              <a:t>Data</a:t>
            </a:r>
            <a:r>
              <a:rPr lang="en-GB" dirty="0">
                <a:cs typeface="Calibri" panose="020F0502020204030204" pitchFamily="34" charset="0"/>
              </a:rPr>
              <a:t> can be collected in several ways using both </a:t>
            </a:r>
            <a:r>
              <a:rPr lang="en-GB" i="1" dirty="0">
                <a:cs typeface="Calibri" panose="020F0502020204030204" pitchFamily="34" charset="0"/>
              </a:rPr>
              <a:t>primary</a:t>
            </a:r>
            <a:r>
              <a:rPr lang="en-GB" dirty="0">
                <a:cs typeface="Calibri" panose="020F0502020204030204" pitchFamily="34" charset="0"/>
              </a:rPr>
              <a:t> and </a:t>
            </a:r>
            <a:r>
              <a:rPr lang="en-GB" i="1" dirty="0">
                <a:cs typeface="Calibri" panose="020F0502020204030204" pitchFamily="34" charset="0"/>
              </a:rPr>
              <a:t>secondary</a:t>
            </a:r>
            <a:r>
              <a:rPr lang="en-GB" dirty="0">
                <a:cs typeface="Calibri" panose="020F0502020204030204" pitchFamily="34" charset="0"/>
              </a:rPr>
              <a:t> sources</a:t>
            </a:r>
          </a:p>
          <a:p>
            <a:pPr marL="0" indent="0">
              <a:buNone/>
            </a:pPr>
            <a:r>
              <a:rPr lang="en-GB" dirty="0">
                <a:cs typeface="Calibri" panose="020F0502020204030204" pitchFamily="34" charset="0"/>
              </a:rPr>
              <a:t>The collected </a:t>
            </a:r>
            <a:r>
              <a:rPr lang="en-GB" dirty="0">
                <a:solidFill>
                  <a:schemeClr val="tx2"/>
                </a:solidFill>
                <a:cs typeface="Calibri" panose="020F0502020204030204" pitchFamily="34" charset="0"/>
              </a:rPr>
              <a:t>Data</a:t>
            </a:r>
            <a:r>
              <a:rPr lang="en-GB" dirty="0">
                <a:cs typeface="Calibri" panose="020F0502020204030204" pitchFamily="34" charset="0"/>
              </a:rPr>
              <a:t> then becomes </a:t>
            </a:r>
            <a:r>
              <a:rPr lang="en-GB" dirty="0">
                <a:solidFill>
                  <a:schemeClr val="tx2"/>
                </a:solidFill>
                <a:cs typeface="Calibri" panose="020F0502020204030204" pitchFamily="34" charset="0"/>
              </a:rPr>
              <a:t>Information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  <a:cs typeface="Calibri" panose="020F0502020204030204" pitchFamily="34" charset="0"/>
              </a:rPr>
              <a:t>Information</a:t>
            </a:r>
            <a:r>
              <a:rPr lang="en-GB" dirty="0">
                <a:cs typeface="Calibri" panose="020F0502020204030204" pitchFamily="34" charset="0"/>
              </a:rPr>
              <a:t> is used at all levels and in all contexts within organisations</a:t>
            </a:r>
          </a:p>
          <a:p>
            <a:pPr marL="0" indent="0">
              <a:buNone/>
            </a:pPr>
            <a:endParaRPr lang="en-GB" sz="3600" dirty="0">
              <a:cs typeface="Calibri" panose="020F0502020204030204" pitchFamily="34" charset="0"/>
            </a:endParaRPr>
          </a:p>
          <a:p>
            <a:endParaRPr lang="en-GB" sz="2400" dirty="0">
              <a:cs typeface="Calibri" panose="020F0502020204030204" pitchFamily="34" charset="0"/>
            </a:endParaRPr>
          </a:p>
          <a:p>
            <a:endParaRPr lang="en-GB" sz="2400" dirty="0">
              <a:cs typeface="Calibri" panose="020F0502020204030204" pitchFamily="34" charset="0"/>
            </a:endParaRPr>
          </a:p>
          <a:p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279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856" y="15240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What is data used for?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361" y="1125107"/>
            <a:ext cx="8229600" cy="436510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30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Decision-making: </a:t>
            </a:r>
            <a:b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Information used for decision-making is often categorised into three types: </a:t>
            </a:r>
            <a:b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26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Strategic</a:t>
            </a: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 - looking at the Big Picture</a:t>
            </a:r>
            <a:b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26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Tactical</a:t>
            </a: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  - measuring effective use of company resources</a:t>
            </a:r>
            <a:b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26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Operational</a:t>
            </a:r>
            <a:r>
              <a:rPr lang="en-US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- how the day-to-day operations are handled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841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24006"/>
            <a:ext cx="8229600" cy="4733518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en-GB" sz="3300" dirty="0"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9600" dirty="0">
                <a:solidFill>
                  <a:schemeClr val="tx2"/>
                </a:solidFill>
                <a:cs typeface="Calibri" panose="020F0502020204030204" pitchFamily="34" charset="0"/>
              </a:rPr>
              <a:t>Recording:</a:t>
            </a:r>
            <a:r>
              <a:rPr lang="en-GB" sz="9600" dirty="0">
                <a:cs typeface="Calibri" panose="020F0502020204030204" pitchFamily="34" charset="0"/>
              </a:rPr>
              <a:t> 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dirty="0">
                <a:cs typeface="Calibri" panose="020F0502020204030204" pitchFamily="34" charset="0"/>
              </a:rPr>
              <a:t>Organisations collect a wealth of information as part of their normal operations  - they record purchases, sales, returns, deliveries etc.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In order to plan, you must have information to base your plans on. </a:t>
            </a:r>
          </a:p>
          <a:p>
            <a:pPr>
              <a:lnSpc>
                <a:spcPct val="120000"/>
              </a:lnSpc>
            </a:pPr>
            <a:r>
              <a:rPr lang="en-GB" sz="9600" dirty="0">
                <a:solidFill>
                  <a:schemeClr val="tx2"/>
                </a:solidFill>
                <a:cs typeface="Calibri" panose="020F0502020204030204" pitchFamily="34" charset="0"/>
              </a:rPr>
              <a:t>Planning:</a:t>
            </a:r>
            <a:r>
              <a:rPr lang="en-GB" sz="9600" dirty="0">
                <a:cs typeface="Calibri" panose="020F0502020204030204" pitchFamily="34" charset="0"/>
              </a:rPr>
              <a:t> 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dirty="0">
                <a:cs typeface="Calibri" panose="020F0502020204030204" pitchFamily="34" charset="0"/>
              </a:rPr>
              <a:t>Making decisions about staff, premises, equipment, customers. 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Accurate and up to date information is required to enable planning to take place.</a:t>
            </a:r>
          </a:p>
          <a:p>
            <a:pPr marL="0" indent="0">
              <a:lnSpc>
                <a:spcPct val="120000"/>
              </a:lnSpc>
              <a:buNone/>
            </a:pPr>
            <a:br>
              <a:rPr lang="en-GB" sz="9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</a:br>
            <a:br>
              <a:rPr lang="en-GB" sz="9600" dirty="0">
                <a:cs typeface="Calibri" panose="020F0502020204030204" pitchFamily="34" charset="0"/>
              </a:rPr>
            </a:b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3822911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828" y="1164883"/>
            <a:ext cx="8229600" cy="3430953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000" dirty="0">
                <a:solidFill>
                  <a:schemeClr val="tx2"/>
                </a:solidFill>
                <a:cs typeface="Calibri" panose="020F0502020204030204" pitchFamily="34" charset="0"/>
              </a:rPr>
              <a:t>Measurement:</a:t>
            </a:r>
            <a:r>
              <a:rPr lang="en-GB" sz="3000" dirty="0">
                <a:cs typeface="Calibri" panose="020F0502020204030204" pitchFamily="34" charset="0"/>
              </a:rPr>
              <a:t> </a:t>
            </a:r>
            <a:br>
              <a:rPr lang="en-GB" sz="3000" dirty="0">
                <a:cs typeface="Calibri" panose="020F0502020204030204" pitchFamily="34" charset="0"/>
              </a:rPr>
            </a:br>
            <a:r>
              <a:rPr lang="en-US" sz="3000" dirty="0">
                <a:cs typeface="Calibri" panose="020F0502020204030204" pitchFamily="34" charset="0"/>
              </a:rPr>
              <a:t>Organisations must measure their performance in order to be successful. </a:t>
            </a:r>
            <a:br>
              <a:rPr lang="en-US" sz="3000" dirty="0">
                <a:cs typeface="Calibri" panose="020F0502020204030204" pitchFamily="34" charset="0"/>
              </a:rPr>
            </a:br>
            <a:r>
              <a:rPr lang="en-US" sz="30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Information is used as the main way of measuring performance. </a:t>
            </a:r>
            <a:br>
              <a:rPr lang="en-US" sz="30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</a:br>
            <a:r>
              <a:rPr lang="en-US" sz="30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This may be done by collecting and analysing information on sales, costs and profits.</a:t>
            </a:r>
            <a:endParaRPr lang="en-GB" sz="3000" i="1" dirty="0">
              <a:solidFill>
                <a:schemeClr val="tx2">
                  <a:lumMod val="60000"/>
                  <a:lumOff val="40000"/>
                </a:schemeClr>
              </a:solidFill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867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683568" y="1844824"/>
            <a:ext cx="786188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Primary Source</a:t>
            </a:r>
          </a:p>
          <a:p>
            <a:pPr algn="ctr"/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Collection Methods</a:t>
            </a:r>
          </a:p>
        </p:txBody>
      </p:sp>
    </p:spTree>
    <p:extLst>
      <p:ext uri="{BB962C8B-B14F-4D97-AF65-F5344CB8AC3E}">
        <p14:creationId xmlns:p14="http://schemas.microsoft.com/office/powerpoint/2010/main" val="30426710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Questionnaires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1458741"/>
            <a:ext cx="7846546" cy="394051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be delivered in different ways: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self completion (e.g. online or postal)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telephone survey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face to face interview</a:t>
            </a:r>
            <a:b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3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8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seek to discover any of the following types of information: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factual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behavioural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opinion based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attitudes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beliefs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760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587" y="141888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Questionnaire Design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" y="1246448"/>
            <a:ext cx="7988315" cy="41789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Good Design: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Respondent knows exactly what to do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Clear, neat, attractive layout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Polite and professional tone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Questions ask what you need to know – no more, no less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Poor  Design: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Too long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Inappropriate design or language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Poor questions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309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32080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Questionnaire Design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648" y="1401460"/>
            <a:ext cx="7904480" cy="4003660"/>
          </a:xfrm>
        </p:spPr>
        <p:txBody>
          <a:bodyPr>
            <a:normAutofit/>
          </a:bodyPr>
          <a:lstStyle/>
          <a:p>
            <a:pPr marL="400050" lvl="1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Poor Question types: 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negatives or double negatives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ambiguous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questions with the words ‘usually’ or ‘recently’ etc.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leading questions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questions that don’t itemise alternatives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Inconsistent questions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potentially embarrassing questions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direct classification questions (how old are you)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7251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36345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method to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79140"/>
            <a:ext cx="8229600" cy="4190387"/>
          </a:xfrm>
        </p:spPr>
        <p:txBody>
          <a:bodyPr>
            <a:normAutofit fontScale="70000" lnSpcReduction="20000"/>
          </a:bodyPr>
          <a:lstStyle/>
          <a:p>
            <a:pPr marL="533400" indent="-533400">
              <a:lnSpc>
                <a:spcPct val="150000"/>
              </a:lnSpc>
              <a:buNone/>
            </a:pPr>
            <a:r>
              <a:rPr lang="en-GB" i="1" dirty="0">
                <a:cs typeface="Calibri" panose="020F0502020204030204" pitchFamily="34" charset="0"/>
              </a:rPr>
              <a:t>The need to know how many staff would like training in IT skills development.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dirty="0">
                <a:cs typeface="Calibri" panose="020F0502020204030204" pitchFamily="34" charset="0"/>
              </a:rPr>
              <a:t>	This requires a little information, in the same format, from a large number of staff.  </a:t>
            </a:r>
            <a:br>
              <a:rPr lang="en-GB" dirty="0">
                <a:cs typeface="Calibri" panose="020F0502020204030204" pitchFamily="34" charset="0"/>
              </a:rPr>
            </a:br>
            <a:r>
              <a:rPr lang="en-GB" dirty="0">
                <a:solidFill>
                  <a:schemeClr val="tx2"/>
                </a:solidFill>
                <a:cs typeface="Calibri" panose="020F0502020204030204" pitchFamily="34" charset="0"/>
              </a:rPr>
              <a:t>Use questionnaires</a:t>
            </a:r>
            <a:r>
              <a:rPr lang="en-GB" dirty="0">
                <a:cs typeface="Calibri" panose="020F0502020204030204" pitchFamily="34" charset="0"/>
              </a:rPr>
              <a:t>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i="1" dirty="0">
                <a:cs typeface="Calibri" panose="020F0502020204030204" pitchFamily="34" charset="0"/>
              </a:rPr>
              <a:t>The need to know in detail how people feel about a new product.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dirty="0">
                <a:cs typeface="Calibri" panose="020F0502020204030204" pitchFamily="34" charset="0"/>
              </a:rPr>
              <a:t>	This requires detailed information on personal views.  </a:t>
            </a:r>
            <a:br>
              <a:rPr lang="en-GB" dirty="0">
                <a:cs typeface="Calibri" panose="020F0502020204030204" pitchFamily="34" charset="0"/>
              </a:rPr>
            </a:br>
            <a:r>
              <a:rPr lang="en-GB" dirty="0">
                <a:solidFill>
                  <a:schemeClr val="tx2"/>
                </a:solidFill>
                <a:cs typeface="Calibri" panose="020F0502020204030204" pitchFamily="34" charset="0"/>
              </a:rPr>
              <a:t>Use interviews </a:t>
            </a:r>
            <a:r>
              <a:rPr lang="en-GB" dirty="0">
                <a:cs typeface="Calibri" panose="020F0502020204030204" pitchFamily="34" charset="0"/>
              </a:rPr>
              <a:t>(either individual or group).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0016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919" y="207818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method to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790" y="2012986"/>
            <a:ext cx="8229600" cy="3026605"/>
          </a:xfrm>
        </p:spPr>
        <p:txBody>
          <a:bodyPr>
            <a:normAutofit/>
          </a:bodyPr>
          <a:lstStyle/>
          <a:p>
            <a:pPr marL="533400" indent="-533400">
              <a:lnSpc>
                <a:spcPct val="150000"/>
              </a:lnSpc>
              <a:buNone/>
            </a:pPr>
            <a:r>
              <a:rPr lang="en-GB" sz="2400" i="1" dirty="0">
                <a:cs typeface="Calibri" panose="020F0502020204030204" pitchFamily="34" charset="0"/>
              </a:rPr>
              <a:t>The need to know how many shoppers enter the store each day of the week.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2400" dirty="0">
                <a:cs typeface="Calibri" panose="020F0502020204030204" pitchFamily="34" charset="0"/>
              </a:rPr>
              <a:t>	This requires information about consumer behaviour, most easily obtained by counting events. </a:t>
            </a:r>
            <a:br>
              <a:rPr lang="en-GB" sz="2400" dirty="0">
                <a:cs typeface="Calibri" panose="020F0502020204030204" pitchFamily="34" charset="0"/>
              </a:rPr>
            </a:br>
            <a:r>
              <a:rPr lang="en-GB" sz="2400" dirty="0">
                <a:solidFill>
                  <a:schemeClr val="tx2"/>
                </a:solidFill>
                <a:cs typeface="Calibri" panose="020F0502020204030204" pitchFamily="34" charset="0"/>
              </a:rPr>
              <a:t>Use observation</a:t>
            </a:r>
            <a:r>
              <a:rPr lang="en-GB" sz="2400" dirty="0"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6364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683568" y="1844824"/>
            <a:ext cx="786188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Secondary Source</a:t>
            </a:r>
          </a:p>
          <a:p>
            <a:pPr algn="ctr"/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Collection Methods</a:t>
            </a:r>
          </a:p>
        </p:txBody>
      </p:sp>
    </p:spTree>
    <p:extLst>
      <p:ext uri="{BB962C8B-B14F-4D97-AF65-F5344CB8AC3E}">
        <p14:creationId xmlns:p14="http://schemas.microsoft.com/office/powerpoint/2010/main" val="1469905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Secondary Data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1196752"/>
            <a:ext cx="7924800" cy="427948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Advantages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Can be a better use of resources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Many datasets come from large, well-designed surveys that an individual or small company could not have done independently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Disadvantages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Can be difficult to find appropriate data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May not have exactly what you want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 may have to pay for access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8144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54894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Other Useful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305508"/>
            <a:ext cx="7924800" cy="38691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National Statistics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– official source of UK population and economic statistics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Ipsos MORI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– specialises in researching advertising, loyalty, marketing, media and public affairs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ISER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– longitudinal data (over time) on life events, employment conditions, behaviour and values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0358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496944" cy="63408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978926"/>
            <a:ext cx="7924800" cy="290014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endParaRPr lang="en-GB" sz="7200" dirty="0"/>
          </a:p>
          <a:p>
            <a:pPr>
              <a:lnSpc>
                <a:spcPct val="150000"/>
              </a:lnSpc>
            </a:pPr>
            <a:r>
              <a:rPr lang="en-GB" sz="7200" dirty="0"/>
              <a:t>Maund, et al. (2017) </a:t>
            </a:r>
            <a:r>
              <a:rPr lang="en-GB" sz="7200" i="1" dirty="0"/>
              <a:t>Certificate in Higher Education: Skills for the Workplace Student Yearbook. </a:t>
            </a:r>
            <a:r>
              <a:rPr lang="en-GB" sz="7200" dirty="0"/>
              <a:t>London: Sage Publications Ltd. </a:t>
            </a:r>
          </a:p>
          <a:p>
            <a:pPr>
              <a:lnSpc>
                <a:spcPct val="150000"/>
              </a:lnSpc>
            </a:pPr>
            <a:r>
              <a:rPr lang="en-GB" sz="7200" dirty="0"/>
              <a:t>Morgan, P. (2017) </a:t>
            </a:r>
            <a:r>
              <a:rPr lang="en-GB" sz="7200" i="1" dirty="0"/>
              <a:t>The Business Student’s Guide to Employability. </a:t>
            </a:r>
            <a:r>
              <a:rPr lang="en-GB" sz="7200" dirty="0"/>
              <a:t>London: Sage Publications Ltd. </a:t>
            </a:r>
          </a:p>
          <a:p>
            <a:pPr>
              <a:lnSpc>
                <a:spcPct val="150000"/>
              </a:lnSpc>
            </a:pPr>
            <a:r>
              <a:rPr lang="en-GB" sz="7200" dirty="0"/>
              <a:t>Pierce, R. (2018) ‘</a:t>
            </a:r>
            <a:r>
              <a:rPr lang="en-GB" sz="7200" i="1" dirty="0"/>
              <a:t>Maths is Fun/Data</a:t>
            </a:r>
            <a:r>
              <a:rPr lang="en-GB" sz="7200" dirty="0"/>
              <a:t>’ [online] available at https://www.mathsisfun.com/data/index.html accessed Feb 2021.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150908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65184DA-0349-45D2-8DFF-557E329E907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4423</TotalTime>
  <Words>663</Words>
  <Application>Microsoft Office PowerPoint</Application>
  <PresentationFormat>On-screen Show (4:3)</PresentationFormat>
  <Paragraphs>80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BMSK4008  Academic and Research Skills  Session 7:  Data Collection  </vt:lpstr>
      <vt:lpstr>Why Collect Data?</vt:lpstr>
      <vt:lpstr>What is data used for?</vt:lpstr>
      <vt:lpstr>PowerPoint Presentation</vt:lpstr>
      <vt:lpstr>PowerPoint Presentation</vt:lpstr>
      <vt:lpstr>PowerPoint Presentation</vt:lpstr>
      <vt:lpstr>Questionnaires</vt:lpstr>
      <vt:lpstr>Questionnaire Design</vt:lpstr>
      <vt:lpstr>Questionnaire Design</vt:lpstr>
      <vt:lpstr>Which method to use?</vt:lpstr>
      <vt:lpstr>Which method to use?</vt:lpstr>
      <vt:lpstr>PowerPoint Presentation</vt:lpstr>
      <vt:lpstr>Secondary Data Sources</vt:lpstr>
      <vt:lpstr>Other Useful Sources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BMSK4008 Session 7 Data Collection</dc:title>
  <dc:creator>Julia Ault</dc:creator>
  <cp:lastModifiedBy>Julia Ault</cp:lastModifiedBy>
  <cp:revision>80</cp:revision>
  <dcterms:modified xsi:type="dcterms:W3CDTF">2021-02-08T17:35:49Z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