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8" r:id="rId3"/>
    <p:sldId id="259" r:id="rId4"/>
    <p:sldId id="260" r:id="rId5"/>
    <p:sldId id="261" r:id="rId6"/>
    <p:sldId id="262" r:id="rId7"/>
    <p:sldId id="263" r:id="rId8"/>
    <p:sldId id="264" r:id="rId9"/>
    <p:sldId id="265" r:id="rId10"/>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B27C59-55C1-1281-2206-D33F73F6C038}" v="36" dt="2026-06-22T10:02:12.4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120" d="100"/>
          <a:sy n="120" d="100"/>
        </p:scale>
        <p:origin x="64" y="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932766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1 — Title. Introduce yourself and the key skill: Reflection. Mention this is for LCHS4009 Self-Awareness Presentation.</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3 — Define reflection. Distinguish the three types by Schön. Emphasise this is a professional skill, not just thinking.</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4 — Justify why reflection is relevant to HSC. Link to regulatory requirements (NMC, HCPC) and patient safety.</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5 — Present Gibbs' Reflective Cycle as your chosen model. Explain all six stages briefly. This is the model required under Criterion 4.</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6 — Walk through the scenario using each of Gibbs' six stages. This is your practical example as required by the assessment.</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7 — Show how reflection (your main skill) directly builds emotional intelligence. This positions your earlier EI content as supportive evidence rather than the central skill.</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8 — Your personal self-reflection using Johns' model. Show two strengths and one development area. Include your action plan.</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9 — Conclusion. Summarise the key argument: reflection is a foundational HSC professional skill. Reference your main theorists and personal learning.</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10 — References. UWTSD Harvard referencing style. Minimum 6 credible academic sources included.</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B3A2D"/>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5A8A3C"/>
          </a:solidFill>
          <a:ln w="12700">
            <a:solidFill>
              <a:srgbClr val="5A8A3C"/>
            </a:solidFill>
            <a:prstDash val="solid"/>
          </a:ln>
        </p:spPr>
        <p:txBody>
          <a:bodyPr/>
          <a:lstStyle/>
          <a:p>
            <a:endParaRPr lang="en-GB"/>
          </a:p>
        </p:txBody>
      </p:sp>
      <p:sp>
        <p:nvSpPr>
          <p:cNvPr id="3" name="Shape 1"/>
          <p:cNvSpPr/>
          <p:nvPr/>
        </p:nvSpPr>
        <p:spPr>
          <a:xfrm>
            <a:off x="0" y="91440"/>
            <a:ext cx="2828005" cy="5052060"/>
          </a:xfrm>
          <a:prstGeom prst="rect">
            <a:avLst/>
          </a:prstGeom>
          <a:solidFill>
            <a:srgbClr val="2C5F2D"/>
          </a:solidFill>
          <a:ln w="12700">
            <a:solidFill>
              <a:srgbClr val="2C5F2D"/>
            </a:solidFill>
            <a:prstDash val="solid"/>
          </a:ln>
        </p:spPr>
        <p:txBody>
          <a:bodyPr/>
          <a:lstStyle/>
          <a:p>
            <a:endParaRPr lang="en-US" sz="1200" b="1" dirty="0">
              <a:solidFill>
                <a:schemeClr val="bg1"/>
              </a:solidFill>
            </a:endParaRPr>
          </a:p>
          <a:p>
            <a:endParaRPr lang="en-US" dirty="0"/>
          </a:p>
          <a:p>
            <a:endParaRPr lang="en-US" dirty="0">
              <a:solidFill>
                <a:srgbClr val="1A2A1A"/>
              </a:solidFill>
            </a:endParaRPr>
          </a:p>
          <a:p>
            <a:endParaRPr lang="en-US" dirty="0">
              <a:solidFill>
                <a:srgbClr val="1A2A1A"/>
              </a:solidFill>
            </a:endParaRPr>
          </a:p>
          <a:p>
            <a:endParaRPr lang="en-US" dirty="0">
              <a:solidFill>
                <a:srgbClr val="1A2A1A"/>
              </a:solidFill>
            </a:endParaRPr>
          </a:p>
          <a:p>
            <a:endParaRPr lang="en-US" dirty="0"/>
          </a:p>
          <a:p>
            <a:endParaRPr lang="en-US" dirty="0"/>
          </a:p>
          <a:p>
            <a:endParaRPr lang="en-US" dirty="0">
              <a:solidFill>
                <a:srgbClr val="1A2A1A"/>
              </a:solidFill>
            </a:endParaRPr>
          </a:p>
          <a:p>
            <a:endParaRPr lang="en-US" dirty="0">
              <a:solidFill>
                <a:srgbClr val="1A2A1A"/>
              </a:solidFill>
            </a:endParaRPr>
          </a:p>
          <a:p>
            <a:endParaRPr lang="en-US" dirty="0">
              <a:solidFill>
                <a:srgbClr val="1A2A1A"/>
              </a:solidFill>
            </a:endParaRPr>
          </a:p>
          <a:p>
            <a:endParaRPr lang="en-US" dirty="0"/>
          </a:p>
          <a:p>
            <a:endParaRPr lang="en-US" dirty="0"/>
          </a:p>
          <a:p>
            <a:endParaRPr lang="en-US" dirty="0"/>
          </a:p>
        </p:txBody>
      </p:sp>
      <p:sp>
        <p:nvSpPr>
          <p:cNvPr id="4" name="Shape 2"/>
          <p:cNvSpPr/>
          <p:nvPr/>
        </p:nvSpPr>
        <p:spPr>
          <a:xfrm>
            <a:off x="3273552" y="379476"/>
            <a:ext cx="2286000" cy="457200"/>
          </a:xfrm>
          <a:prstGeom prst="roundRect">
            <a:avLst>
              <a:gd name="adj" fmla="val 10000"/>
            </a:avLst>
          </a:prstGeom>
          <a:solidFill>
            <a:srgbClr val="5A8A3C"/>
          </a:solidFill>
          <a:ln w="12700">
            <a:solidFill>
              <a:srgbClr val="5A8A3C"/>
            </a:solidFill>
            <a:prstDash val="solid"/>
          </a:ln>
        </p:spPr>
        <p:txBody>
          <a:bodyPr/>
          <a:lstStyle/>
          <a:p>
            <a:endParaRPr lang="en-GB"/>
          </a:p>
        </p:txBody>
      </p:sp>
      <p:sp>
        <p:nvSpPr>
          <p:cNvPr id="5" name="Text 3"/>
          <p:cNvSpPr/>
          <p:nvPr/>
        </p:nvSpPr>
        <p:spPr>
          <a:xfrm>
            <a:off x="3200400" y="379476"/>
            <a:ext cx="2286000" cy="457200"/>
          </a:xfrm>
          <a:prstGeom prst="rect">
            <a:avLst/>
          </a:prstGeom>
          <a:noFill/>
          <a:ln/>
        </p:spPr>
        <p:txBody>
          <a:bodyPr wrap="square" lIns="0" tIns="0" rIns="0" bIns="0" rtlCol="0" anchor="ctr"/>
          <a:lstStyle/>
          <a:p>
            <a:pPr marL="0" indent="0" algn="ctr">
              <a:buNone/>
            </a:pPr>
            <a:r>
              <a:rPr lang="en-US" sz="1100" b="1" dirty="0">
                <a:solidFill>
                  <a:srgbClr val="FFFFFF"/>
                </a:solidFill>
              </a:rPr>
              <a:t>KEY SKILL</a:t>
            </a:r>
            <a:endParaRPr lang="en-US" sz="1100" dirty="0"/>
          </a:p>
        </p:txBody>
      </p:sp>
      <p:sp>
        <p:nvSpPr>
          <p:cNvPr id="6" name="Text 4"/>
          <p:cNvSpPr/>
          <p:nvPr/>
        </p:nvSpPr>
        <p:spPr>
          <a:xfrm>
            <a:off x="137160" y="2011680"/>
            <a:ext cx="2651760" cy="914400"/>
          </a:xfrm>
          <a:prstGeom prst="rect">
            <a:avLst/>
          </a:prstGeom>
          <a:noFill/>
          <a:ln/>
        </p:spPr>
        <p:txBody>
          <a:bodyPr wrap="square" rtlCol="0" anchor="ctr"/>
          <a:lstStyle/>
          <a:p>
            <a:pPr marL="0" indent="0" algn="ctr">
              <a:buNone/>
            </a:pPr>
            <a:endParaRPr lang="en-US" sz="2800" dirty="0"/>
          </a:p>
        </p:txBody>
      </p:sp>
      <p:sp>
        <p:nvSpPr>
          <p:cNvPr id="7" name="Text 5"/>
          <p:cNvSpPr/>
          <p:nvPr/>
        </p:nvSpPr>
        <p:spPr>
          <a:xfrm>
            <a:off x="3200400" y="731520"/>
            <a:ext cx="5669280" cy="1005840"/>
          </a:xfrm>
          <a:prstGeom prst="rect">
            <a:avLst/>
          </a:prstGeom>
          <a:noFill/>
          <a:ln/>
        </p:spPr>
        <p:txBody>
          <a:bodyPr wrap="square" rtlCol="0" anchor="ctr"/>
          <a:lstStyle/>
          <a:p>
            <a:pPr marL="0" indent="0">
              <a:buNone/>
            </a:pPr>
            <a:r>
              <a:rPr lang="en-US" sz="4400" b="1" dirty="0">
                <a:solidFill>
                  <a:srgbClr val="FFFFFF"/>
                </a:solidFill>
                <a:latin typeface="Cambria" pitchFamily="34" charset="0"/>
                <a:ea typeface="Cambria" pitchFamily="34" charset="-122"/>
                <a:cs typeface="Cambria" pitchFamily="34" charset="-120"/>
              </a:rPr>
              <a:t>Reflection</a:t>
            </a:r>
            <a:endParaRPr lang="en-US" sz="4400" dirty="0"/>
          </a:p>
        </p:txBody>
      </p:sp>
      <p:sp>
        <p:nvSpPr>
          <p:cNvPr id="8" name="Text 6"/>
          <p:cNvSpPr/>
          <p:nvPr/>
        </p:nvSpPr>
        <p:spPr>
          <a:xfrm>
            <a:off x="3200400" y="1691640"/>
            <a:ext cx="5669280" cy="640080"/>
          </a:xfrm>
          <a:prstGeom prst="rect">
            <a:avLst/>
          </a:prstGeom>
          <a:noFill/>
          <a:ln/>
        </p:spPr>
        <p:txBody>
          <a:bodyPr wrap="square" rtlCol="0" anchor="ctr"/>
          <a:lstStyle/>
          <a:p>
            <a:pPr marL="0" indent="0">
              <a:buNone/>
            </a:pPr>
            <a:r>
              <a:rPr lang="en-US" sz="2200" i="1" dirty="0">
                <a:solidFill>
                  <a:srgbClr val="E8F5E3"/>
                </a:solidFill>
                <a:latin typeface="Cambria" pitchFamily="34" charset="0"/>
                <a:ea typeface="Cambria" pitchFamily="34" charset="-122"/>
                <a:cs typeface="Cambria" pitchFamily="34" charset="-120"/>
              </a:rPr>
              <a:t>in Professional Practice</a:t>
            </a:r>
            <a:endParaRPr lang="en-US" sz="2200" dirty="0"/>
          </a:p>
        </p:txBody>
      </p:sp>
      <p:sp>
        <p:nvSpPr>
          <p:cNvPr id="9" name="Shape 7"/>
          <p:cNvSpPr/>
          <p:nvPr/>
        </p:nvSpPr>
        <p:spPr>
          <a:xfrm>
            <a:off x="3200400" y="2468880"/>
            <a:ext cx="5303520" cy="36576"/>
          </a:xfrm>
          <a:prstGeom prst="rect">
            <a:avLst/>
          </a:prstGeom>
          <a:solidFill>
            <a:srgbClr val="5A8A3C"/>
          </a:solidFill>
          <a:ln w="12700">
            <a:solidFill>
              <a:srgbClr val="5A8A3C"/>
            </a:solidFill>
            <a:prstDash val="solid"/>
          </a:ln>
        </p:spPr>
        <p:txBody>
          <a:bodyPr/>
          <a:lstStyle/>
          <a:p>
            <a:endParaRPr lang="en-GB"/>
          </a:p>
        </p:txBody>
      </p:sp>
      <p:sp>
        <p:nvSpPr>
          <p:cNvPr id="10" name="Text 8"/>
          <p:cNvSpPr/>
          <p:nvPr/>
        </p:nvSpPr>
        <p:spPr>
          <a:xfrm>
            <a:off x="3200400" y="2651760"/>
            <a:ext cx="5669280" cy="365760"/>
          </a:xfrm>
          <a:prstGeom prst="rect">
            <a:avLst/>
          </a:prstGeom>
          <a:noFill/>
          <a:ln/>
        </p:spPr>
        <p:txBody>
          <a:bodyPr wrap="square" rtlCol="0" anchor="ctr"/>
          <a:lstStyle/>
          <a:p>
            <a:pPr marL="0" indent="0">
              <a:buNone/>
            </a:pPr>
            <a:r>
              <a:rPr lang="en-US" sz="1300" dirty="0">
                <a:solidFill>
                  <a:srgbClr val="E8F5E3"/>
                </a:solidFill>
                <a:latin typeface="Calibri" pitchFamily="34" charset="0"/>
                <a:ea typeface="Calibri" pitchFamily="34" charset="-122"/>
                <a:cs typeface="Calibri" pitchFamily="34" charset="-120"/>
              </a:rPr>
              <a:t>LCHS4009 — Self-Awareness Presentation</a:t>
            </a:r>
            <a:endParaRPr lang="en-US" sz="1300" dirty="0"/>
          </a:p>
        </p:txBody>
      </p:sp>
      <p:sp>
        <p:nvSpPr>
          <p:cNvPr id="11" name="Text 9"/>
          <p:cNvSpPr/>
          <p:nvPr/>
        </p:nvSpPr>
        <p:spPr>
          <a:xfrm>
            <a:off x="3200400" y="3017520"/>
            <a:ext cx="5669280" cy="320040"/>
          </a:xfrm>
          <a:prstGeom prst="rect">
            <a:avLst/>
          </a:prstGeom>
          <a:noFill/>
          <a:ln/>
        </p:spPr>
        <p:txBody>
          <a:bodyPr wrap="square" rtlCol="0" anchor="ctr"/>
          <a:lstStyle/>
          <a:p>
            <a:pPr marL="0" indent="0">
              <a:buNone/>
            </a:pPr>
            <a:r>
              <a:rPr lang="en-US" sz="1100" dirty="0">
                <a:solidFill>
                  <a:srgbClr val="6B7E6B"/>
                </a:solidFill>
                <a:latin typeface="Calibri" pitchFamily="34" charset="0"/>
                <a:ea typeface="Calibri" pitchFamily="34" charset="-122"/>
                <a:cs typeface="Calibri" pitchFamily="34" charset="-120"/>
              </a:rPr>
              <a:t>Professional Development within Health and Social Care</a:t>
            </a:r>
            <a:endParaRPr lang="en-US" sz="1100" dirty="0"/>
          </a:p>
        </p:txBody>
      </p:sp>
      <p:sp>
        <p:nvSpPr>
          <p:cNvPr id="12" name="Shape 10"/>
          <p:cNvSpPr/>
          <p:nvPr/>
        </p:nvSpPr>
        <p:spPr>
          <a:xfrm>
            <a:off x="3145536" y="3374136"/>
            <a:ext cx="1060704" cy="502920"/>
          </a:xfrm>
          <a:prstGeom prst="roundRect">
            <a:avLst>
              <a:gd name="adj" fmla="val 10909"/>
            </a:avLst>
          </a:prstGeom>
          <a:solidFill>
            <a:srgbClr val="5A8A3C">
              <a:alpha val="40000"/>
            </a:srgbClr>
          </a:solidFill>
          <a:ln w="12700">
            <a:solidFill>
              <a:srgbClr val="5A8A3C"/>
            </a:solidFill>
            <a:prstDash val="solid"/>
          </a:ln>
        </p:spPr>
        <p:txBody>
          <a:bodyPr/>
          <a:lstStyle/>
          <a:p>
            <a:endParaRPr lang="en-GB"/>
          </a:p>
        </p:txBody>
      </p:sp>
      <p:sp>
        <p:nvSpPr>
          <p:cNvPr id="13" name="Text 11"/>
          <p:cNvSpPr/>
          <p:nvPr/>
        </p:nvSpPr>
        <p:spPr>
          <a:xfrm>
            <a:off x="3145536" y="3374136"/>
            <a:ext cx="1060704" cy="502920"/>
          </a:xfrm>
          <a:prstGeom prst="rect">
            <a:avLst/>
          </a:prstGeom>
          <a:noFill/>
          <a:ln/>
        </p:spPr>
        <p:txBody>
          <a:bodyPr wrap="square" lIns="0" tIns="0" rIns="0" bIns="0" rtlCol="0" anchor="ctr"/>
          <a:lstStyle/>
          <a:p>
            <a:pPr marL="0" indent="0" algn="ctr">
              <a:buNone/>
            </a:pPr>
            <a:r>
              <a:rPr lang="en-US" sz="800" dirty="0">
                <a:solidFill>
                  <a:srgbClr val="FFFFFF"/>
                </a:solidFill>
              </a:rPr>
              <a:t>1. What is Reflection?</a:t>
            </a:r>
            <a:endParaRPr lang="en-US" sz="800" dirty="0"/>
          </a:p>
        </p:txBody>
      </p:sp>
      <p:sp>
        <p:nvSpPr>
          <p:cNvPr id="14" name="Shape 12"/>
          <p:cNvSpPr/>
          <p:nvPr/>
        </p:nvSpPr>
        <p:spPr>
          <a:xfrm>
            <a:off x="4261104" y="3374136"/>
            <a:ext cx="1060704" cy="502920"/>
          </a:xfrm>
          <a:prstGeom prst="roundRect">
            <a:avLst>
              <a:gd name="adj" fmla="val 10909"/>
            </a:avLst>
          </a:prstGeom>
          <a:solidFill>
            <a:srgbClr val="5A8A3C">
              <a:alpha val="40000"/>
            </a:srgbClr>
          </a:solidFill>
          <a:ln w="12700">
            <a:solidFill>
              <a:srgbClr val="5A8A3C"/>
            </a:solidFill>
            <a:prstDash val="solid"/>
          </a:ln>
        </p:spPr>
        <p:txBody>
          <a:bodyPr/>
          <a:lstStyle/>
          <a:p>
            <a:endParaRPr lang="en-GB"/>
          </a:p>
        </p:txBody>
      </p:sp>
      <p:sp>
        <p:nvSpPr>
          <p:cNvPr id="15" name="Text 13"/>
          <p:cNvSpPr/>
          <p:nvPr/>
        </p:nvSpPr>
        <p:spPr>
          <a:xfrm>
            <a:off x="4261104" y="3374136"/>
            <a:ext cx="1060704" cy="502920"/>
          </a:xfrm>
          <a:prstGeom prst="rect">
            <a:avLst/>
          </a:prstGeom>
          <a:noFill/>
          <a:ln/>
        </p:spPr>
        <p:txBody>
          <a:bodyPr wrap="square" lIns="0" tIns="0" rIns="0" bIns="0" rtlCol="0" anchor="ctr"/>
          <a:lstStyle/>
          <a:p>
            <a:pPr marL="0" indent="0" algn="ctr">
              <a:buNone/>
            </a:pPr>
            <a:r>
              <a:rPr lang="en-US" sz="800" dirty="0">
                <a:solidFill>
                  <a:srgbClr val="FFFFFF"/>
                </a:solidFill>
              </a:rPr>
              <a:t>2. Why It Matters</a:t>
            </a:r>
            <a:endParaRPr lang="en-US" sz="800" dirty="0"/>
          </a:p>
        </p:txBody>
      </p:sp>
      <p:sp>
        <p:nvSpPr>
          <p:cNvPr id="16" name="Shape 14"/>
          <p:cNvSpPr/>
          <p:nvPr/>
        </p:nvSpPr>
        <p:spPr>
          <a:xfrm>
            <a:off x="5376672" y="3374136"/>
            <a:ext cx="1060704" cy="502920"/>
          </a:xfrm>
          <a:prstGeom prst="roundRect">
            <a:avLst>
              <a:gd name="adj" fmla="val 10909"/>
            </a:avLst>
          </a:prstGeom>
          <a:solidFill>
            <a:srgbClr val="5A8A3C">
              <a:alpha val="40000"/>
            </a:srgbClr>
          </a:solidFill>
          <a:ln w="12700">
            <a:solidFill>
              <a:srgbClr val="5A8A3C"/>
            </a:solidFill>
            <a:prstDash val="solid"/>
          </a:ln>
        </p:spPr>
        <p:txBody>
          <a:bodyPr/>
          <a:lstStyle/>
          <a:p>
            <a:endParaRPr lang="en-GB"/>
          </a:p>
        </p:txBody>
      </p:sp>
      <p:sp>
        <p:nvSpPr>
          <p:cNvPr id="17" name="Text 15"/>
          <p:cNvSpPr/>
          <p:nvPr/>
        </p:nvSpPr>
        <p:spPr>
          <a:xfrm>
            <a:off x="5376672" y="3374136"/>
            <a:ext cx="1060704" cy="502920"/>
          </a:xfrm>
          <a:prstGeom prst="rect">
            <a:avLst/>
          </a:prstGeom>
          <a:noFill/>
          <a:ln/>
        </p:spPr>
        <p:txBody>
          <a:bodyPr wrap="square" lIns="0" tIns="0" rIns="0" bIns="0" rtlCol="0" anchor="ctr"/>
          <a:lstStyle/>
          <a:p>
            <a:pPr marL="0" indent="0" algn="ctr">
              <a:buNone/>
            </a:pPr>
            <a:r>
              <a:rPr lang="en-US" sz="800" dirty="0">
                <a:solidFill>
                  <a:srgbClr val="FFFFFF"/>
                </a:solidFill>
              </a:rPr>
              <a:t>3. Gibbs' Cycle</a:t>
            </a:r>
            <a:endParaRPr lang="en-US" sz="800" dirty="0"/>
          </a:p>
        </p:txBody>
      </p:sp>
      <p:sp>
        <p:nvSpPr>
          <p:cNvPr id="18" name="Shape 16"/>
          <p:cNvSpPr/>
          <p:nvPr/>
        </p:nvSpPr>
        <p:spPr>
          <a:xfrm>
            <a:off x="6492240" y="3374136"/>
            <a:ext cx="1060704" cy="502920"/>
          </a:xfrm>
          <a:prstGeom prst="roundRect">
            <a:avLst>
              <a:gd name="adj" fmla="val 10909"/>
            </a:avLst>
          </a:prstGeom>
          <a:solidFill>
            <a:srgbClr val="5A8A3C">
              <a:alpha val="40000"/>
            </a:srgbClr>
          </a:solidFill>
          <a:ln w="12700">
            <a:solidFill>
              <a:srgbClr val="5A8A3C"/>
            </a:solidFill>
            <a:prstDash val="solid"/>
          </a:ln>
        </p:spPr>
        <p:txBody>
          <a:bodyPr/>
          <a:lstStyle/>
          <a:p>
            <a:endParaRPr lang="en-GB"/>
          </a:p>
        </p:txBody>
      </p:sp>
      <p:sp>
        <p:nvSpPr>
          <p:cNvPr id="19" name="Text 17"/>
          <p:cNvSpPr/>
          <p:nvPr/>
        </p:nvSpPr>
        <p:spPr>
          <a:xfrm>
            <a:off x="6492240" y="3374136"/>
            <a:ext cx="1060704" cy="502920"/>
          </a:xfrm>
          <a:prstGeom prst="rect">
            <a:avLst/>
          </a:prstGeom>
          <a:noFill/>
          <a:ln/>
        </p:spPr>
        <p:txBody>
          <a:bodyPr wrap="square" lIns="0" tIns="0" rIns="0" bIns="0" rtlCol="0" anchor="ctr"/>
          <a:lstStyle/>
          <a:p>
            <a:pPr marL="0" indent="0" algn="ctr">
              <a:buNone/>
            </a:pPr>
            <a:r>
              <a:rPr lang="en-US" sz="800" dirty="0">
                <a:solidFill>
                  <a:srgbClr val="FFFFFF"/>
                </a:solidFill>
              </a:rPr>
              <a:t>4. Practical Application</a:t>
            </a:r>
            <a:endParaRPr lang="en-US" sz="800" dirty="0"/>
          </a:p>
        </p:txBody>
      </p:sp>
      <p:sp>
        <p:nvSpPr>
          <p:cNvPr id="20" name="Shape 18"/>
          <p:cNvSpPr/>
          <p:nvPr/>
        </p:nvSpPr>
        <p:spPr>
          <a:xfrm>
            <a:off x="7607808" y="3374136"/>
            <a:ext cx="1060704" cy="502920"/>
          </a:xfrm>
          <a:prstGeom prst="roundRect">
            <a:avLst>
              <a:gd name="adj" fmla="val 10909"/>
            </a:avLst>
          </a:prstGeom>
          <a:solidFill>
            <a:srgbClr val="5A8A3C">
              <a:alpha val="40000"/>
            </a:srgbClr>
          </a:solidFill>
          <a:ln w="12700">
            <a:solidFill>
              <a:srgbClr val="5A8A3C"/>
            </a:solidFill>
            <a:prstDash val="solid"/>
          </a:ln>
        </p:spPr>
        <p:txBody>
          <a:bodyPr/>
          <a:lstStyle/>
          <a:p>
            <a:endParaRPr lang="en-GB"/>
          </a:p>
        </p:txBody>
      </p:sp>
      <p:sp>
        <p:nvSpPr>
          <p:cNvPr id="21" name="Text 19"/>
          <p:cNvSpPr/>
          <p:nvPr/>
        </p:nvSpPr>
        <p:spPr>
          <a:xfrm>
            <a:off x="7607808" y="3374136"/>
            <a:ext cx="1060704" cy="502920"/>
          </a:xfrm>
          <a:prstGeom prst="rect">
            <a:avLst/>
          </a:prstGeom>
          <a:noFill/>
          <a:ln/>
        </p:spPr>
        <p:txBody>
          <a:bodyPr wrap="square" lIns="0" tIns="0" rIns="0" bIns="0" rtlCol="0" anchor="ctr"/>
          <a:lstStyle/>
          <a:p>
            <a:pPr marL="0" indent="0" algn="ctr">
              <a:buNone/>
            </a:pPr>
            <a:r>
              <a:rPr lang="en-US" sz="800" dirty="0">
                <a:solidFill>
                  <a:srgbClr val="FFFFFF"/>
                </a:solidFill>
              </a:rPr>
              <a:t>5. Self-Reflection &amp; Growth</a:t>
            </a:r>
            <a:endParaRPr lang="en-US" sz="800" dirty="0"/>
          </a:p>
        </p:txBody>
      </p:sp>
      <p:sp>
        <p:nvSpPr>
          <p:cNvPr id="23" name="Rectangle: Rounded Corners 22">
            <a:extLst>
              <a:ext uri="{FF2B5EF4-FFF2-40B4-BE49-F238E27FC236}">
                <a16:creationId xmlns:a16="http://schemas.microsoft.com/office/drawing/2014/main" id="{65C8743E-B54A-50B5-69A8-8A79F5EE3545}"/>
              </a:ext>
            </a:extLst>
          </p:cNvPr>
          <p:cNvSpPr/>
          <p:nvPr/>
        </p:nvSpPr>
        <p:spPr>
          <a:xfrm>
            <a:off x="167503" y="187559"/>
            <a:ext cx="2546807" cy="4814209"/>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22" name="Text 20"/>
          <p:cNvSpPr/>
          <p:nvPr/>
        </p:nvSpPr>
        <p:spPr>
          <a:xfrm>
            <a:off x="3169650" y="4334256"/>
            <a:ext cx="5669280" cy="320040"/>
          </a:xfrm>
          <a:prstGeom prst="rect">
            <a:avLst/>
          </a:prstGeom>
          <a:noFill/>
          <a:ln/>
        </p:spPr>
        <p:txBody>
          <a:bodyPr wrap="square" lIns="91440" tIns="45720" rIns="91440" bIns="45720" rtlCol="0" anchor="ctr"/>
          <a:lstStyle/>
          <a:p>
            <a:r>
              <a:rPr lang="en-US" sz="1000" i="1">
                <a:solidFill>
                  <a:srgbClr val="6B7E6B"/>
                </a:solidFill>
                <a:latin typeface="Calibri"/>
                <a:ea typeface="Calibri"/>
                <a:cs typeface="Calibri"/>
              </a:rPr>
              <a:t>Student Name: MOHAMMED AMJID                                Student ID_2119286</a:t>
            </a:r>
            <a:endParaRPr lang="en-US" sz="1000">
              <a:solidFill>
                <a:srgbClr val="000000"/>
              </a:solidFill>
              <a:latin typeface="Calibri"/>
              <a:ea typeface="Calibri"/>
              <a:cs typeface="Calibri"/>
            </a:endParaRPr>
          </a:p>
          <a:p>
            <a:r>
              <a:rPr lang="en-US" sz="1000" i="1">
                <a:solidFill>
                  <a:srgbClr val="6B7E6B"/>
                </a:solidFill>
                <a:latin typeface="Calibri"/>
                <a:ea typeface="Calibri"/>
                <a:cs typeface="Calibri"/>
              </a:rPr>
              <a:t>LECTURER NAME : HAJRA MUSTASIM</a:t>
            </a:r>
            <a:endParaRPr lang="en-US" sz="1000">
              <a:latin typeface="Calibri"/>
              <a:ea typeface="Calibri"/>
              <a:cs typeface="Calibri"/>
            </a:endParaRPr>
          </a:p>
        </p:txBody>
      </p:sp>
      <p:sp>
        <p:nvSpPr>
          <p:cNvPr id="25" name="TextBox 24">
            <a:extLst>
              <a:ext uri="{FF2B5EF4-FFF2-40B4-BE49-F238E27FC236}">
                <a16:creationId xmlns:a16="http://schemas.microsoft.com/office/drawing/2014/main" id="{CE330831-D62D-E801-EB6C-619E768A1D47}"/>
              </a:ext>
            </a:extLst>
          </p:cNvPr>
          <p:cNvSpPr txBox="1"/>
          <p:nvPr/>
        </p:nvSpPr>
        <p:spPr>
          <a:xfrm>
            <a:off x="167504" y="403372"/>
            <a:ext cx="2395728" cy="3600986"/>
          </a:xfrm>
          <a:prstGeom prst="rect">
            <a:avLst/>
          </a:prstGeom>
          <a:noFill/>
        </p:spPr>
        <p:txBody>
          <a:bodyPr wrap="square">
            <a:spAutoFit/>
          </a:bodyPr>
          <a:lstStyle/>
          <a:p>
            <a:endParaRPr lang="en-US" sz="1200" b="1" dirty="0">
              <a:solidFill>
                <a:schemeClr val="bg1"/>
              </a:solidFill>
            </a:endParaRPr>
          </a:p>
          <a:p>
            <a:pPr algn="ctr"/>
            <a:r>
              <a:rPr lang="en-US" sz="1200" b="1" dirty="0">
                <a:solidFill>
                  <a:schemeClr val="accent5">
                    <a:lumMod val="50000"/>
                  </a:schemeClr>
                </a:solidFill>
                <a:latin typeface="Cambria" pitchFamily="34" charset="0"/>
                <a:ea typeface="Cambria" pitchFamily="34" charset="-122"/>
                <a:cs typeface="Cambria" pitchFamily="34" charset="-120"/>
              </a:rPr>
              <a:t>Level 4 Assessment Specification</a:t>
            </a:r>
            <a:endParaRPr lang="en-US" sz="1200" b="1" dirty="0">
              <a:solidFill>
                <a:schemeClr val="accent5">
                  <a:lumMod val="50000"/>
                </a:schemeClr>
              </a:solidFill>
            </a:endParaRPr>
          </a:p>
          <a:p>
            <a:endParaRPr lang="en-US" sz="1200" b="1" dirty="0">
              <a:solidFill>
                <a:schemeClr val="accent5">
                  <a:lumMod val="50000"/>
                </a:schemeClr>
              </a:solidFill>
            </a:endParaRPr>
          </a:p>
          <a:p>
            <a:endParaRPr lang="en-US" sz="1200" b="1" dirty="0">
              <a:solidFill>
                <a:schemeClr val="accent5">
                  <a:lumMod val="50000"/>
                </a:schemeClr>
              </a:solidFill>
            </a:endParaRPr>
          </a:p>
          <a:p>
            <a:r>
              <a:rPr lang="en-US" sz="1200" b="1" dirty="0" err="1">
                <a:solidFill>
                  <a:schemeClr val="accent5">
                    <a:lumMod val="50000"/>
                  </a:schemeClr>
                </a:solidFill>
                <a:latin typeface="Cambria" panose="02040503050406030204" pitchFamily="18" charset="0"/>
                <a:ea typeface="Cambria" panose="02040503050406030204" pitchFamily="18" charset="0"/>
              </a:rPr>
              <a:t>Programme</a:t>
            </a:r>
            <a:r>
              <a:rPr lang="en-US" sz="1200" b="1" dirty="0">
                <a:solidFill>
                  <a:schemeClr val="accent5">
                    <a:lumMod val="50000"/>
                  </a:schemeClr>
                </a:solidFill>
                <a:latin typeface="Cambria" panose="02040503050406030204" pitchFamily="18" charset="0"/>
                <a:ea typeface="Cambria" panose="02040503050406030204" pitchFamily="18" charset="0"/>
              </a:rPr>
              <a:t>: Certificate of Higher Education Skills for the Workplace (Health and Social Care)</a:t>
            </a:r>
          </a:p>
          <a:p>
            <a:endParaRPr lang="en-US" sz="1200" b="1" dirty="0">
              <a:solidFill>
                <a:schemeClr val="accent5">
                  <a:lumMod val="50000"/>
                </a:schemeClr>
              </a:solidFill>
              <a:latin typeface="Cambria" panose="02040503050406030204" pitchFamily="18" charset="0"/>
              <a:ea typeface="Cambria" panose="02040503050406030204" pitchFamily="18" charset="0"/>
            </a:endParaRPr>
          </a:p>
          <a:p>
            <a:r>
              <a:rPr lang="en-US" sz="1200" b="1" dirty="0">
                <a:solidFill>
                  <a:schemeClr val="accent5">
                    <a:lumMod val="50000"/>
                  </a:schemeClr>
                </a:solidFill>
                <a:latin typeface="Cambria" panose="02040503050406030204" pitchFamily="18" charset="0"/>
                <a:ea typeface="Cambria" panose="02040503050406030204" pitchFamily="18" charset="0"/>
              </a:rPr>
              <a:t>Module:  Professional Development within Health and Social Care</a:t>
            </a:r>
          </a:p>
          <a:p>
            <a:endParaRPr lang="en-US" sz="1200" b="1" dirty="0">
              <a:solidFill>
                <a:schemeClr val="accent5">
                  <a:lumMod val="50000"/>
                </a:schemeClr>
              </a:solidFill>
              <a:latin typeface="Cambria" panose="02040503050406030204" pitchFamily="18" charset="0"/>
              <a:ea typeface="Cambria" panose="02040503050406030204" pitchFamily="18" charset="0"/>
            </a:endParaRPr>
          </a:p>
          <a:p>
            <a:r>
              <a:rPr lang="en-US" sz="1200" b="1" dirty="0">
                <a:solidFill>
                  <a:schemeClr val="accent5">
                    <a:lumMod val="50000"/>
                  </a:schemeClr>
                </a:solidFill>
                <a:latin typeface="Cambria" panose="02040503050406030204" pitchFamily="18" charset="0"/>
                <a:ea typeface="Cambria" panose="02040503050406030204" pitchFamily="18" charset="0"/>
              </a:rPr>
              <a:t>Lecturer: Olubukola Adegbite (Module Lead)</a:t>
            </a:r>
          </a:p>
          <a:p>
            <a:endParaRPr lang="en-US" sz="1200" b="1" dirty="0">
              <a:solidFill>
                <a:schemeClr val="accent5">
                  <a:lumMod val="50000"/>
                </a:schemeClr>
              </a:solidFill>
              <a:latin typeface="Cambria" panose="02040503050406030204" pitchFamily="18" charset="0"/>
              <a:ea typeface="Cambria" panose="02040503050406030204" pitchFamily="18" charset="0"/>
            </a:endParaRPr>
          </a:p>
          <a:p>
            <a:r>
              <a:rPr lang="en-US" sz="1200" b="1" dirty="0">
                <a:solidFill>
                  <a:schemeClr val="accent5">
                    <a:lumMod val="50000"/>
                  </a:schemeClr>
                </a:solidFill>
                <a:latin typeface="Cambria" panose="02040503050406030204" pitchFamily="18" charset="0"/>
                <a:ea typeface="Cambria" panose="02040503050406030204" pitchFamily="18" charset="0"/>
              </a:rPr>
              <a:t>Submission Deadline: 22nd June 2026, 10 am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B3A2D"/>
          </a:solidFill>
          <a:ln w="12700">
            <a:solidFill>
              <a:srgbClr val="1B3A2D"/>
            </a:solidFill>
            <a:prstDash val="solid"/>
          </a:ln>
        </p:spPr>
        <p:txBody>
          <a:bodyPr/>
          <a:lstStyle/>
          <a:p>
            <a:endParaRPr lang="en-GB"/>
          </a:p>
        </p:txBody>
      </p:sp>
      <p:sp>
        <p:nvSpPr>
          <p:cNvPr id="3" name="Text 1"/>
          <p:cNvSpPr/>
          <p:nvPr/>
        </p:nvSpPr>
        <p:spPr>
          <a:xfrm>
            <a:off x="365760" y="91440"/>
            <a:ext cx="6400800" cy="502920"/>
          </a:xfrm>
          <a:prstGeom prst="rect">
            <a:avLst/>
          </a:prstGeom>
          <a:noFill/>
          <a:ln/>
        </p:spPr>
        <p:txBody>
          <a:bodyPr wrap="square" rtlCol="0" anchor="ctr"/>
          <a:lstStyle/>
          <a:p>
            <a:pPr marL="0" indent="0">
              <a:buNone/>
            </a:pPr>
            <a:r>
              <a:rPr lang="en-US" sz="2600" b="1" u="sng" dirty="0">
                <a:solidFill>
                  <a:srgbClr val="FFFFFF"/>
                </a:solidFill>
                <a:latin typeface="Cambria" pitchFamily="34" charset="0"/>
                <a:ea typeface="Cambria" pitchFamily="34" charset="-122"/>
                <a:cs typeface="Cambria" pitchFamily="34" charset="-120"/>
              </a:rPr>
              <a:t>Definition of Reflection </a:t>
            </a:r>
            <a:endParaRPr lang="en-US" sz="2600" u="sng" dirty="0"/>
          </a:p>
        </p:txBody>
      </p:sp>
      <p:sp>
        <p:nvSpPr>
          <p:cNvPr id="5" name="Text 3"/>
          <p:cNvSpPr/>
          <p:nvPr/>
        </p:nvSpPr>
        <p:spPr>
          <a:xfrm>
            <a:off x="6949440" y="137160"/>
            <a:ext cx="1828800" cy="365760"/>
          </a:xfrm>
          <a:prstGeom prst="rect">
            <a:avLst/>
          </a:prstGeom>
          <a:noFill/>
          <a:ln/>
        </p:spPr>
        <p:txBody>
          <a:bodyPr wrap="square" lIns="0" tIns="0" rIns="0" bIns="0" rtlCol="0" anchor="ctr"/>
          <a:lstStyle/>
          <a:p>
            <a:pPr marL="0" indent="0" algn="ctr">
              <a:buNone/>
            </a:pPr>
            <a:endParaRPr lang="en-US" sz="1100" dirty="0"/>
          </a:p>
        </p:txBody>
      </p:sp>
      <p:sp>
        <p:nvSpPr>
          <p:cNvPr id="6" name="Text 4"/>
          <p:cNvSpPr/>
          <p:nvPr/>
        </p:nvSpPr>
        <p:spPr>
          <a:xfrm>
            <a:off x="365760" y="594360"/>
            <a:ext cx="6400800" cy="256032"/>
          </a:xfrm>
          <a:prstGeom prst="rect">
            <a:avLst/>
          </a:prstGeom>
          <a:noFill/>
          <a:ln/>
        </p:spPr>
        <p:txBody>
          <a:bodyPr wrap="square" rtlCol="0" anchor="ctr"/>
          <a:lstStyle/>
          <a:p>
            <a:pPr marL="0" indent="0">
              <a:buNone/>
            </a:pPr>
            <a:r>
              <a:rPr lang="en-US" sz="1100" i="1" dirty="0">
                <a:solidFill>
                  <a:srgbClr val="E8F5E3"/>
                </a:solidFill>
              </a:rPr>
              <a:t>Knowledge &amp; Understanding</a:t>
            </a:r>
            <a:endParaRPr lang="en-US" sz="1100" dirty="0"/>
          </a:p>
        </p:txBody>
      </p:sp>
      <p:sp>
        <p:nvSpPr>
          <p:cNvPr id="7" name="Shape 5"/>
          <p:cNvSpPr/>
          <p:nvPr/>
        </p:nvSpPr>
        <p:spPr>
          <a:xfrm>
            <a:off x="365760" y="1051560"/>
            <a:ext cx="8412480" cy="960120"/>
          </a:xfrm>
          <a:prstGeom prst="roundRect">
            <a:avLst>
              <a:gd name="adj" fmla="val 7619"/>
            </a:avLst>
          </a:prstGeom>
          <a:solidFill>
            <a:srgbClr val="E8F5E3"/>
          </a:solidFill>
          <a:ln w="12700">
            <a:solidFill>
              <a:srgbClr val="5A8A3C"/>
            </a:solidFill>
            <a:prstDash val="solid"/>
          </a:ln>
          <a:effectLst>
            <a:outerShdw blurRad="101600" dist="38100" dir="2700000" algn="bl" rotWithShape="0">
              <a:srgbClr val="000000">
                <a:alpha val="14000"/>
              </a:srgbClr>
            </a:outerShdw>
          </a:effectLst>
        </p:spPr>
        <p:txBody>
          <a:bodyPr/>
          <a:lstStyle/>
          <a:p>
            <a:endParaRPr lang="en-GB"/>
          </a:p>
        </p:txBody>
      </p:sp>
      <p:sp>
        <p:nvSpPr>
          <p:cNvPr id="8" name="Text 6"/>
          <p:cNvSpPr/>
          <p:nvPr/>
        </p:nvSpPr>
        <p:spPr>
          <a:xfrm>
            <a:off x="548640" y="1097280"/>
            <a:ext cx="8046720" cy="822960"/>
          </a:xfrm>
          <a:prstGeom prst="rect">
            <a:avLst/>
          </a:prstGeom>
          <a:noFill/>
          <a:ln/>
        </p:spPr>
        <p:txBody>
          <a:bodyPr wrap="square" rtlCol="0" anchor="ctr"/>
          <a:lstStyle/>
          <a:p>
            <a:endParaRPr lang="en-GB" sz="1400" dirty="0"/>
          </a:p>
          <a:p>
            <a:r>
              <a:rPr lang="en-GB" sz="1400" dirty="0">
                <a:solidFill>
                  <a:srgbClr val="1A2A1A"/>
                </a:solidFill>
              </a:rPr>
              <a:t>Reflection is a structured way of thinking about what you have done, how you felt, and what you experienced. It helps you look back on situations, understand them better, and learn from them so you can improve in the future (Schön, 1983; Gibbs, 1988).</a:t>
            </a:r>
          </a:p>
          <a:p>
            <a:pPr marL="0" indent="0">
              <a:buNone/>
            </a:pPr>
            <a:endParaRPr lang="en-US" sz="1300" dirty="0"/>
          </a:p>
        </p:txBody>
      </p:sp>
      <p:sp>
        <p:nvSpPr>
          <p:cNvPr id="9" name="Shape 7"/>
          <p:cNvSpPr/>
          <p:nvPr/>
        </p:nvSpPr>
        <p:spPr>
          <a:xfrm>
            <a:off x="320040" y="2194560"/>
            <a:ext cx="2743200" cy="2468880"/>
          </a:xfrm>
          <a:prstGeom prst="roundRect">
            <a:avLst>
              <a:gd name="adj" fmla="val 3704"/>
            </a:avLst>
          </a:prstGeom>
          <a:solidFill>
            <a:srgbClr val="1B3A2D"/>
          </a:solidFill>
          <a:ln w="12700">
            <a:solidFill>
              <a:srgbClr val="1B3A2D"/>
            </a:solidFill>
            <a:prstDash val="solid"/>
          </a:ln>
          <a:effectLst>
            <a:outerShdw blurRad="101600" dist="38100" dir="2700000" algn="bl" rotWithShape="0">
              <a:srgbClr val="000000">
                <a:alpha val="14000"/>
              </a:srgbClr>
            </a:outerShdw>
          </a:effectLst>
        </p:spPr>
        <p:txBody>
          <a:bodyPr/>
          <a:lstStyle/>
          <a:p>
            <a:endParaRPr lang="en-GB"/>
          </a:p>
        </p:txBody>
      </p:sp>
      <p:sp>
        <p:nvSpPr>
          <p:cNvPr id="10" name="Text 8"/>
          <p:cNvSpPr/>
          <p:nvPr/>
        </p:nvSpPr>
        <p:spPr>
          <a:xfrm>
            <a:off x="320040" y="2240280"/>
            <a:ext cx="2743200" cy="457200"/>
          </a:xfrm>
          <a:prstGeom prst="rect">
            <a:avLst/>
          </a:prstGeom>
          <a:noFill/>
          <a:ln/>
        </p:spPr>
        <p:txBody>
          <a:bodyPr wrap="square" lIns="0" tIns="0" rIns="0" bIns="0" rtlCol="0" anchor="ctr"/>
          <a:lstStyle/>
          <a:p>
            <a:pPr marL="0" indent="0" algn="ctr">
              <a:buNone/>
            </a:pPr>
            <a:r>
              <a:rPr lang="en-US" sz="2000" b="1" dirty="0">
                <a:solidFill>
                  <a:srgbClr val="5A8A3C"/>
                </a:solidFill>
              </a:rPr>
              <a:t>1</a:t>
            </a:r>
            <a:endParaRPr lang="en-US" sz="2000" dirty="0"/>
          </a:p>
        </p:txBody>
      </p:sp>
      <p:sp>
        <p:nvSpPr>
          <p:cNvPr id="11" name="Text 9"/>
          <p:cNvSpPr/>
          <p:nvPr/>
        </p:nvSpPr>
        <p:spPr>
          <a:xfrm>
            <a:off x="411480" y="2670048"/>
            <a:ext cx="2560320" cy="502920"/>
          </a:xfrm>
          <a:prstGeom prst="rect">
            <a:avLst/>
          </a:prstGeom>
          <a:noFill/>
          <a:ln/>
        </p:spPr>
        <p:txBody>
          <a:bodyPr wrap="square" lIns="0" tIns="0" rIns="0" bIns="0" rtlCol="0" anchor="ctr"/>
          <a:lstStyle/>
          <a:p>
            <a:pPr marL="0" indent="0" algn="ctr">
              <a:buNone/>
            </a:pPr>
            <a:r>
              <a:rPr lang="en-US" sz="1250" b="1" dirty="0">
                <a:solidFill>
                  <a:srgbClr val="FFFFFF"/>
                </a:solidFill>
                <a:latin typeface="Cambria" pitchFamily="34" charset="0"/>
                <a:ea typeface="Cambria" pitchFamily="34" charset="-122"/>
                <a:cs typeface="Cambria" pitchFamily="34" charset="-120"/>
              </a:rPr>
              <a:t>Reflection-in-Action</a:t>
            </a:r>
            <a:endParaRPr lang="en-US" sz="1250" dirty="0"/>
          </a:p>
        </p:txBody>
      </p:sp>
      <p:sp>
        <p:nvSpPr>
          <p:cNvPr id="12" name="Text 10"/>
          <p:cNvSpPr/>
          <p:nvPr/>
        </p:nvSpPr>
        <p:spPr>
          <a:xfrm>
            <a:off x="429768" y="3218688"/>
            <a:ext cx="2523744" cy="1325880"/>
          </a:xfrm>
          <a:prstGeom prst="rect">
            <a:avLst/>
          </a:prstGeom>
          <a:noFill/>
          <a:ln/>
        </p:spPr>
        <p:txBody>
          <a:bodyPr wrap="square" lIns="0" tIns="0" rIns="0" bIns="0" rtlCol="0" anchor="t"/>
          <a:lstStyle/>
          <a:p>
            <a:r>
              <a:rPr lang="en-GB" sz="1050" dirty="0">
                <a:solidFill>
                  <a:schemeClr val="bg1"/>
                </a:solidFill>
              </a:rPr>
              <a:t>Thinking critically during a situation means paying attention to what is happening and adjusting your actions based on what you observe. It involves making thoughtful decisions rather than reacting automatically (Schön, 1983).</a:t>
            </a:r>
            <a:endParaRPr lang="en-US" sz="1050" dirty="0">
              <a:solidFill>
                <a:schemeClr val="bg1"/>
              </a:solidFill>
            </a:endParaRPr>
          </a:p>
        </p:txBody>
      </p:sp>
      <p:sp>
        <p:nvSpPr>
          <p:cNvPr id="13" name="Shape 11"/>
          <p:cNvSpPr/>
          <p:nvPr/>
        </p:nvSpPr>
        <p:spPr>
          <a:xfrm>
            <a:off x="3154680" y="2194560"/>
            <a:ext cx="2743200" cy="2468880"/>
          </a:xfrm>
          <a:prstGeom prst="roundRect">
            <a:avLst>
              <a:gd name="adj" fmla="val 3704"/>
            </a:avLst>
          </a:prstGeom>
          <a:solidFill>
            <a:srgbClr val="2C5F2D"/>
          </a:solidFill>
          <a:ln w="12700">
            <a:solidFill>
              <a:srgbClr val="2C5F2D"/>
            </a:solidFill>
            <a:prstDash val="solid"/>
          </a:ln>
          <a:effectLst>
            <a:outerShdw blurRad="101600" dist="38100" dir="2700000" algn="bl" rotWithShape="0">
              <a:srgbClr val="000000">
                <a:alpha val="14000"/>
              </a:srgbClr>
            </a:outerShdw>
          </a:effectLst>
        </p:spPr>
        <p:txBody>
          <a:bodyPr/>
          <a:lstStyle/>
          <a:p>
            <a:endParaRPr lang="en-GB"/>
          </a:p>
        </p:txBody>
      </p:sp>
      <p:sp>
        <p:nvSpPr>
          <p:cNvPr id="14" name="Text 12"/>
          <p:cNvSpPr/>
          <p:nvPr/>
        </p:nvSpPr>
        <p:spPr>
          <a:xfrm>
            <a:off x="3154680" y="2240280"/>
            <a:ext cx="2743200" cy="457200"/>
          </a:xfrm>
          <a:prstGeom prst="rect">
            <a:avLst/>
          </a:prstGeom>
          <a:noFill/>
          <a:ln/>
        </p:spPr>
        <p:txBody>
          <a:bodyPr wrap="square" lIns="0" tIns="0" rIns="0" bIns="0" rtlCol="0" anchor="ctr"/>
          <a:lstStyle/>
          <a:p>
            <a:pPr marL="0" indent="0" algn="ctr">
              <a:buNone/>
            </a:pPr>
            <a:r>
              <a:rPr lang="en-US" sz="2000" b="1" dirty="0">
                <a:solidFill>
                  <a:srgbClr val="5A8A3C"/>
                </a:solidFill>
              </a:rPr>
              <a:t>2</a:t>
            </a:r>
            <a:endParaRPr lang="en-US" sz="2000" dirty="0"/>
          </a:p>
        </p:txBody>
      </p:sp>
      <p:sp>
        <p:nvSpPr>
          <p:cNvPr id="15" name="Text 13"/>
          <p:cNvSpPr/>
          <p:nvPr/>
        </p:nvSpPr>
        <p:spPr>
          <a:xfrm>
            <a:off x="3246120" y="2670048"/>
            <a:ext cx="2560320" cy="502920"/>
          </a:xfrm>
          <a:prstGeom prst="rect">
            <a:avLst/>
          </a:prstGeom>
          <a:noFill/>
          <a:ln/>
        </p:spPr>
        <p:txBody>
          <a:bodyPr wrap="square" lIns="0" tIns="0" rIns="0" bIns="0" rtlCol="0" anchor="ctr"/>
          <a:lstStyle/>
          <a:p>
            <a:pPr marL="0" indent="0" algn="ctr">
              <a:buNone/>
            </a:pPr>
            <a:r>
              <a:rPr lang="en-US" sz="1250" b="1" dirty="0">
                <a:solidFill>
                  <a:srgbClr val="FFFFFF"/>
                </a:solidFill>
                <a:latin typeface="Cambria" pitchFamily="34" charset="0"/>
                <a:ea typeface="Cambria" pitchFamily="34" charset="-122"/>
                <a:cs typeface="Cambria" pitchFamily="34" charset="-120"/>
              </a:rPr>
              <a:t>Reflection-on-Action</a:t>
            </a:r>
            <a:endParaRPr lang="en-US" sz="1250" dirty="0"/>
          </a:p>
        </p:txBody>
      </p:sp>
      <p:sp>
        <p:nvSpPr>
          <p:cNvPr id="16" name="Text 14"/>
          <p:cNvSpPr/>
          <p:nvPr/>
        </p:nvSpPr>
        <p:spPr>
          <a:xfrm>
            <a:off x="3264408" y="3218688"/>
            <a:ext cx="2523744" cy="1325880"/>
          </a:xfrm>
          <a:prstGeom prst="rect">
            <a:avLst/>
          </a:prstGeom>
          <a:noFill/>
          <a:ln/>
        </p:spPr>
        <p:txBody>
          <a:bodyPr wrap="square" lIns="0" tIns="0" rIns="0" bIns="0" rtlCol="0" anchor="t"/>
          <a:lstStyle/>
          <a:p>
            <a:r>
              <a:rPr lang="en-GB" sz="1050" dirty="0">
                <a:solidFill>
                  <a:schemeClr val="bg1"/>
                </a:solidFill>
              </a:rPr>
              <a:t>This means reviewing an experience after it has happened to understand what took place, why it happened, and what could be done better next time (Schön, 1983).</a:t>
            </a:r>
            <a:endParaRPr lang="en-US" sz="1050" dirty="0">
              <a:solidFill>
                <a:schemeClr val="bg1"/>
              </a:solidFill>
            </a:endParaRPr>
          </a:p>
        </p:txBody>
      </p:sp>
      <p:sp>
        <p:nvSpPr>
          <p:cNvPr id="17" name="Shape 15"/>
          <p:cNvSpPr/>
          <p:nvPr/>
        </p:nvSpPr>
        <p:spPr>
          <a:xfrm>
            <a:off x="5989320" y="2194560"/>
            <a:ext cx="2743200" cy="2468880"/>
          </a:xfrm>
          <a:prstGeom prst="roundRect">
            <a:avLst>
              <a:gd name="adj" fmla="val 3704"/>
            </a:avLst>
          </a:prstGeom>
          <a:solidFill>
            <a:srgbClr val="5A8A3C"/>
          </a:solidFill>
          <a:ln w="12700">
            <a:solidFill>
              <a:srgbClr val="5A8A3C"/>
            </a:solidFill>
            <a:prstDash val="solid"/>
          </a:ln>
          <a:effectLst>
            <a:outerShdw blurRad="101600" dist="38100" dir="2700000" algn="bl" rotWithShape="0">
              <a:srgbClr val="000000">
                <a:alpha val="14000"/>
              </a:srgbClr>
            </a:outerShdw>
          </a:effectLst>
        </p:spPr>
        <p:txBody>
          <a:bodyPr/>
          <a:lstStyle/>
          <a:p>
            <a:endParaRPr lang="en-GB"/>
          </a:p>
        </p:txBody>
      </p:sp>
      <p:sp>
        <p:nvSpPr>
          <p:cNvPr id="18" name="Text 16"/>
          <p:cNvSpPr/>
          <p:nvPr/>
        </p:nvSpPr>
        <p:spPr>
          <a:xfrm>
            <a:off x="5989320" y="2240280"/>
            <a:ext cx="2743200" cy="457200"/>
          </a:xfrm>
          <a:prstGeom prst="rect">
            <a:avLst/>
          </a:prstGeom>
          <a:noFill/>
          <a:ln/>
        </p:spPr>
        <p:txBody>
          <a:bodyPr wrap="square" lIns="0" tIns="0" rIns="0" bIns="0" rtlCol="0" anchor="ctr"/>
          <a:lstStyle/>
          <a:p>
            <a:pPr marL="0" indent="0" algn="ctr">
              <a:buNone/>
            </a:pPr>
            <a:r>
              <a:rPr lang="en-US" sz="2000" b="1" dirty="0">
                <a:solidFill>
                  <a:srgbClr val="5A8A3C"/>
                </a:solidFill>
              </a:rPr>
              <a:t>3</a:t>
            </a:r>
            <a:endParaRPr lang="en-US" sz="2000" dirty="0"/>
          </a:p>
        </p:txBody>
      </p:sp>
      <p:sp>
        <p:nvSpPr>
          <p:cNvPr id="19" name="Text 17"/>
          <p:cNvSpPr/>
          <p:nvPr/>
        </p:nvSpPr>
        <p:spPr>
          <a:xfrm>
            <a:off x="6080760" y="2670048"/>
            <a:ext cx="2560320" cy="502920"/>
          </a:xfrm>
          <a:prstGeom prst="rect">
            <a:avLst/>
          </a:prstGeom>
          <a:noFill/>
          <a:ln/>
        </p:spPr>
        <p:txBody>
          <a:bodyPr wrap="square" lIns="0" tIns="0" rIns="0" bIns="0" rtlCol="0" anchor="ctr"/>
          <a:lstStyle/>
          <a:p>
            <a:pPr marL="0" indent="0" algn="ctr">
              <a:buNone/>
            </a:pPr>
            <a:r>
              <a:rPr lang="en-US" sz="1250" b="1" dirty="0">
                <a:solidFill>
                  <a:srgbClr val="FFFFFF"/>
                </a:solidFill>
                <a:latin typeface="Cambria" pitchFamily="34" charset="0"/>
                <a:ea typeface="Cambria" pitchFamily="34" charset="-122"/>
                <a:cs typeface="Cambria" pitchFamily="34" charset="-120"/>
              </a:rPr>
              <a:t>Reflection-for-Action</a:t>
            </a:r>
            <a:endParaRPr lang="en-US" sz="1250" dirty="0"/>
          </a:p>
        </p:txBody>
      </p:sp>
      <p:sp>
        <p:nvSpPr>
          <p:cNvPr id="20" name="Text 18"/>
          <p:cNvSpPr/>
          <p:nvPr/>
        </p:nvSpPr>
        <p:spPr>
          <a:xfrm>
            <a:off x="6099048" y="3218688"/>
            <a:ext cx="2523744" cy="1325880"/>
          </a:xfrm>
          <a:prstGeom prst="rect">
            <a:avLst/>
          </a:prstGeom>
          <a:noFill/>
          <a:ln/>
        </p:spPr>
        <p:txBody>
          <a:bodyPr wrap="square" lIns="0" tIns="0" rIns="0" bIns="0" rtlCol="0" anchor="t"/>
          <a:lstStyle/>
          <a:p>
            <a:r>
              <a:rPr lang="en-GB" sz="1050" dirty="0">
                <a:solidFill>
                  <a:schemeClr val="bg1"/>
                </a:solidFill>
              </a:rPr>
              <a:t>This means using what you learned from past experiences to improve how you plan and prepare for future situations in a professional setting (Killion &amp; Todnem, 1991).</a:t>
            </a:r>
          </a:p>
          <a:p>
            <a:pPr marL="0" indent="0" algn="l">
              <a:buNone/>
            </a:pPr>
            <a:endParaRPr lang="en-US" sz="10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4">
    <p:bg>
      <p:bgPr>
        <a:solidFill>
          <a:srgbClr val="F4F9F0"/>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B3A2D"/>
          </a:solidFill>
          <a:ln w="12700">
            <a:solidFill>
              <a:srgbClr val="1B3A2D"/>
            </a:solidFill>
            <a:prstDash val="solid"/>
          </a:ln>
        </p:spPr>
        <p:txBody>
          <a:bodyPr/>
          <a:lstStyle/>
          <a:p>
            <a:endParaRPr lang="en-GB"/>
          </a:p>
        </p:txBody>
      </p:sp>
      <p:sp>
        <p:nvSpPr>
          <p:cNvPr id="3" name="Text 1"/>
          <p:cNvSpPr/>
          <p:nvPr/>
        </p:nvSpPr>
        <p:spPr>
          <a:xfrm>
            <a:off x="365760" y="73152"/>
            <a:ext cx="7498080" cy="502920"/>
          </a:xfrm>
          <a:prstGeom prst="rect">
            <a:avLst/>
          </a:prstGeom>
          <a:noFill/>
          <a:ln/>
        </p:spPr>
        <p:txBody>
          <a:bodyPr wrap="square" rtlCol="0" anchor="ctr"/>
          <a:lstStyle/>
          <a:p>
            <a:pPr marL="0" indent="0">
              <a:buNone/>
            </a:pPr>
            <a:r>
              <a:rPr lang="en-US" sz="2200" b="1" u="sng" dirty="0">
                <a:solidFill>
                  <a:srgbClr val="FFFFFF"/>
                </a:solidFill>
                <a:latin typeface="Cambria" pitchFamily="34" charset="0"/>
                <a:ea typeface="Cambria" pitchFamily="34" charset="-122"/>
                <a:cs typeface="Cambria" pitchFamily="34" charset="-120"/>
              </a:rPr>
              <a:t>Significance of Reflection in Health and Social Care</a:t>
            </a:r>
            <a:endParaRPr lang="en-US" sz="2200" u="sng" dirty="0"/>
          </a:p>
        </p:txBody>
      </p:sp>
      <p:sp>
        <p:nvSpPr>
          <p:cNvPr id="5" name="Text 3"/>
          <p:cNvSpPr/>
          <p:nvPr/>
        </p:nvSpPr>
        <p:spPr>
          <a:xfrm>
            <a:off x="6949440" y="137160"/>
            <a:ext cx="1828800" cy="365760"/>
          </a:xfrm>
          <a:prstGeom prst="rect">
            <a:avLst/>
          </a:prstGeom>
          <a:noFill/>
          <a:ln/>
        </p:spPr>
        <p:txBody>
          <a:bodyPr wrap="square" lIns="0" tIns="0" rIns="0" bIns="0" rtlCol="0" anchor="ctr"/>
          <a:lstStyle/>
          <a:p>
            <a:pPr marL="0" indent="0" algn="ctr">
              <a:buNone/>
            </a:pPr>
            <a:endParaRPr lang="en-US" sz="1100" dirty="0"/>
          </a:p>
        </p:txBody>
      </p:sp>
      <p:sp>
        <p:nvSpPr>
          <p:cNvPr id="6" name="Text 4"/>
          <p:cNvSpPr/>
          <p:nvPr/>
        </p:nvSpPr>
        <p:spPr>
          <a:xfrm>
            <a:off x="365760" y="594360"/>
            <a:ext cx="6400800" cy="256032"/>
          </a:xfrm>
          <a:prstGeom prst="rect">
            <a:avLst/>
          </a:prstGeom>
          <a:noFill/>
          <a:ln/>
        </p:spPr>
        <p:txBody>
          <a:bodyPr wrap="square" rtlCol="0" anchor="ctr"/>
          <a:lstStyle/>
          <a:p>
            <a:pPr marL="0" indent="0">
              <a:buNone/>
            </a:pPr>
            <a:r>
              <a:rPr lang="en-US" sz="1100" i="1" dirty="0">
                <a:solidFill>
                  <a:srgbClr val="E8F5E3"/>
                </a:solidFill>
              </a:rPr>
              <a:t>Cognitive &amp; Intellectual Skills</a:t>
            </a:r>
            <a:endParaRPr lang="en-US" sz="1100" dirty="0"/>
          </a:p>
        </p:txBody>
      </p:sp>
      <p:sp>
        <p:nvSpPr>
          <p:cNvPr id="7" name="Shape 5"/>
          <p:cNvSpPr/>
          <p:nvPr/>
        </p:nvSpPr>
        <p:spPr>
          <a:xfrm>
            <a:off x="320040" y="1005840"/>
            <a:ext cx="4114800" cy="1371600"/>
          </a:xfrm>
          <a:prstGeom prst="roundRect">
            <a:avLst>
              <a:gd name="adj" fmla="val 6667"/>
            </a:avLst>
          </a:prstGeom>
          <a:solidFill>
            <a:srgbClr val="1B3A2D"/>
          </a:solidFill>
          <a:ln w="12700">
            <a:solidFill>
              <a:srgbClr val="1B3A2D"/>
            </a:solidFill>
            <a:prstDash val="solid"/>
          </a:ln>
          <a:effectLst>
            <a:outerShdw blurRad="101600" dist="38100" dir="2700000" algn="bl" rotWithShape="0">
              <a:srgbClr val="000000">
                <a:alpha val="14000"/>
              </a:srgbClr>
            </a:outerShdw>
          </a:effectLst>
        </p:spPr>
        <p:txBody>
          <a:bodyPr/>
          <a:lstStyle/>
          <a:p>
            <a:endParaRPr lang="en-GB"/>
          </a:p>
        </p:txBody>
      </p:sp>
      <p:sp>
        <p:nvSpPr>
          <p:cNvPr id="8" name="Text 6"/>
          <p:cNvSpPr/>
          <p:nvPr/>
        </p:nvSpPr>
        <p:spPr>
          <a:xfrm>
            <a:off x="320040" y="1033272"/>
            <a:ext cx="4114800" cy="594360"/>
          </a:xfrm>
          <a:prstGeom prst="rect">
            <a:avLst/>
          </a:prstGeom>
          <a:noFill/>
          <a:ln/>
        </p:spPr>
        <p:txBody>
          <a:bodyPr wrap="square" lIns="0" tIns="0" rIns="0" bIns="0" rtlCol="0" anchor="ctr"/>
          <a:lstStyle/>
          <a:p>
            <a:pPr marL="0" indent="0" algn="ctr">
              <a:buNone/>
            </a:pPr>
            <a:r>
              <a:rPr lang="en-US" sz="2200" b="1" dirty="0">
                <a:solidFill>
                  <a:srgbClr val="5A8A3C"/>
                </a:solidFill>
              </a:rPr>
              <a:t>NMC (2018)</a:t>
            </a:r>
            <a:endParaRPr lang="en-US" sz="2200" dirty="0"/>
          </a:p>
        </p:txBody>
      </p:sp>
      <p:sp>
        <p:nvSpPr>
          <p:cNvPr id="9" name="Text 7"/>
          <p:cNvSpPr/>
          <p:nvPr/>
        </p:nvSpPr>
        <p:spPr>
          <a:xfrm>
            <a:off x="320040" y="1627632"/>
            <a:ext cx="4114800" cy="320040"/>
          </a:xfrm>
          <a:prstGeom prst="rect">
            <a:avLst/>
          </a:prstGeom>
          <a:noFill/>
          <a:ln/>
        </p:spPr>
        <p:txBody>
          <a:bodyPr wrap="square" lIns="0" tIns="0" rIns="0" bIns="0" rtlCol="0" anchor="ctr"/>
          <a:lstStyle/>
          <a:p>
            <a:pPr marL="0" indent="0" algn="ctr">
              <a:buNone/>
            </a:pPr>
            <a:r>
              <a:rPr lang="en-US" sz="1200" b="1" dirty="0">
                <a:solidFill>
                  <a:srgbClr val="FFFFFF"/>
                </a:solidFill>
              </a:rPr>
              <a:t>Mandatory Requirement</a:t>
            </a:r>
            <a:endParaRPr lang="en-US" sz="1200" dirty="0"/>
          </a:p>
        </p:txBody>
      </p:sp>
      <p:sp>
        <p:nvSpPr>
          <p:cNvPr id="10" name="Text 8"/>
          <p:cNvSpPr/>
          <p:nvPr/>
        </p:nvSpPr>
        <p:spPr>
          <a:xfrm>
            <a:off x="526312" y="1874520"/>
            <a:ext cx="3771368" cy="457200"/>
          </a:xfrm>
          <a:prstGeom prst="rect">
            <a:avLst/>
          </a:prstGeom>
          <a:noFill/>
          <a:ln/>
        </p:spPr>
        <p:txBody>
          <a:bodyPr wrap="square" lIns="0" tIns="0" rIns="0" bIns="0" rtlCol="0" anchor="t"/>
          <a:lstStyle/>
          <a:p>
            <a:pPr marL="0" indent="0" algn="ctr">
              <a:buNone/>
            </a:pPr>
            <a:r>
              <a:rPr lang="en-US" sz="900" dirty="0">
                <a:solidFill>
                  <a:srgbClr val="6B7E6B"/>
                </a:solidFill>
                <a:latin typeface="Calibri" pitchFamily="34" charset="0"/>
                <a:ea typeface="Calibri" pitchFamily="34" charset="-122"/>
                <a:cs typeface="Calibri" pitchFamily="34" charset="-120"/>
              </a:rPr>
              <a:t>Reflective practice is a required professional standard in many UK health and social care fields, including nursing , social work and allied health professions.</a:t>
            </a:r>
            <a:endParaRPr lang="en-US" sz="900" dirty="0"/>
          </a:p>
        </p:txBody>
      </p:sp>
      <p:sp>
        <p:nvSpPr>
          <p:cNvPr id="11" name="Shape 9"/>
          <p:cNvSpPr/>
          <p:nvPr/>
        </p:nvSpPr>
        <p:spPr>
          <a:xfrm>
            <a:off x="4709160" y="1005840"/>
            <a:ext cx="4114800" cy="1371600"/>
          </a:xfrm>
          <a:prstGeom prst="roundRect">
            <a:avLst>
              <a:gd name="adj" fmla="val 6667"/>
            </a:avLst>
          </a:prstGeom>
          <a:solidFill>
            <a:srgbClr val="1B3A2D"/>
          </a:solidFill>
          <a:ln w="12700">
            <a:solidFill>
              <a:srgbClr val="1B3A2D"/>
            </a:solidFill>
            <a:prstDash val="solid"/>
          </a:ln>
          <a:effectLst>
            <a:outerShdw blurRad="101600" dist="38100" dir="2700000" algn="bl" rotWithShape="0">
              <a:srgbClr val="000000">
                <a:alpha val="14000"/>
              </a:srgbClr>
            </a:outerShdw>
          </a:effectLst>
        </p:spPr>
        <p:txBody>
          <a:bodyPr/>
          <a:lstStyle/>
          <a:p>
            <a:endParaRPr lang="en-GB"/>
          </a:p>
        </p:txBody>
      </p:sp>
      <p:sp>
        <p:nvSpPr>
          <p:cNvPr id="12" name="Text 10"/>
          <p:cNvSpPr/>
          <p:nvPr/>
        </p:nvSpPr>
        <p:spPr>
          <a:xfrm>
            <a:off x="4709160" y="1033272"/>
            <a:ext cx="4114800" cy="594360"/>
          </a:xfrm>
          <a:prstGeom prst="rect">
            <a:avLst/>
          </a:prstGeom>
          <a:noFill/>
          <a:ln/>
        </p:spPr>
        <p:txBody>
          <a:bodyPr wrap="square" lIns="0" tIns="0" rIns="0" bIns="0" rtlCol="0" anchor="ctr"/>
          <a:lstStyle/>
          <a:p>
            <a:pPr marL="0" indent="0" algn="ctr">
              <a:buNone/>
            </a:pPr>
            <a:r>
              <a:rPr lang="en-US" sz="2200" b="1" dirty="0">
                <a:solidFill>
                  <a:srgbClr val="5A8A3C"/>
                </a:solidFill>
              </a:rPr>
              <a:t>↑ Quality</a:t>
            </a:r>
            <a:endParaRPr lang="en-US" sz="2200" dirty="0"/>
          </a:p>
        </p:txBody>
      </p:sp>
      <p:sp>
        <p:nvSpPr>
          <p:cNvPr id="13" name="Text 11"/>
          <p:cNvSpPr/>
          <p:nvPr/>
        </p:nvSpPr>
        <p:spPr>
          <a:xfrm>
            <a:off x="4709160" y="1627632"/>
            <a:ext cx="4114800" cy="320040"/>
          </a:xfrm>
          <a:prstGeom prst="rect">
            <a:avLst/>
          </a:prstGeom>
          <a:noFill/>
          <a:ln/>
        </p:spPr>
        <p:txBody>
          <a:bodyPr wrap="square" lIns="0" tIns="0" rIns="0" bIns="0" rtlCol="0" anchor="ctr"/>
          <a:lstStyle/>
          <a:p>
            <a:pPr marL="0" indent="0" algn="ctr">
              <a:buNone/>
            </a:pPr>
            <a:r>
              <a:rPr lang="en-US" sz="1200" b="1" dirty="0">
                <a:solidFill>
                  <a:srgbClr val="FFFFFF"/>
                </a:solidFill>
              </a:rPr>
              <a:t>of Patient Care</a:t>
            </a:r>
            <a:endParaRPr lang="en-US" sz="1200" dirty="0"/>
          </a:p>
        </p:txBody>
      </p:sp>
      <p:sp>
        <p:nvSpPr>
          <p:cNvPr id="14" name="Text 12"/>
          <p:cNvSpPr/>
          <p:nvPr/>
        </p:nvSpPr>
        <p:spPr>
          <a:xfrm>
            <a:off x="4846320" y="1874520"/>
            <a:ext cx="3840480" cy="457200"/>
          </a:xfrm>
          <a:prstGeom prst="rect">
            <a:avLst/>
          </a:prstGeom>
          <a:noFill/>
          <a:ln/>
        </p:spPr>
        <p:txBody>
          <a:bodyPr wrap="square" lIns="0" tIns="0" rIns="0" bIns="0" rtlCol="0" anchor="t"/>
          <a:lstStyle/>
          <a:p>
            <a:pPr algn="ctr"/>
            <a:r>
              <a:rPr lang="en-GB" sz="900" dirty="0">
                <a:solidFill>
                  <a:srgbClr val="6B7E6B"/>
                </a:solidFill>
              </a:rPr>
              <a:t>Studies indicate that professionals who consistently reflect on their practice tend to provide safer and more person-centred care (Moon, 2004; HCPC, 2016).</a:t>
            </a:r>
            <a:endParaRPr lang="en-US" sz="900" dirty="0">
              <a:solidFill>
                <a:srgbClr val="6B7E6B"/>
              </a:solidFill>
            </a:endParaRPr>
          </a:p>
        </p:txBody>
      </p:sp>
      <p:sp>
        <p:nvSpPr>
          <p:cNvPr id="15" name="Shape 13"/>
          <p:cNvSpPr/>
          <p:nvPr/>
        </p:nvSpPr>
        <p:spPr>
          <a:xfrm>
            <a:off x="320040" y="2514600"/>
            <a:ext cx="4114800" cy="1188720"/>
          </a:xfrm>
          <a:prstGeom prst="roundRect">
            <a:avLst>
              <a:gd name="adj" fmla="val 6154"/>
            </a:avLst>
          </a:prstGeom>
          <a:solidFill>
            <a:srgbClr val="FFFFFF"/>
          </a:solidFill>
          <a:ln w="12700">
            <a:solidFill>
              <a:srgbClr val="C8DCC4"/>
            </a:solidFill>
            <a:prstDash val="solid"/>
          </a:ln>
          <a:effectLst>
            <a:outerShdw blurRad="101600" dist="38100" dir="2700000" algn="bl" rotWithShape="0">
              <a:srgbClr val="000000">
                <a:alpha val="14000"/>
              </a:srgbClr>
            </a:outerShdw>
          </a:effectLst>
        </p:spPr>
        <p:txBody>
          <a:bodyPr/>
          <a:lstStyle/>
          <a:p>
            <a:endParaRPr lang="en-GB"/>
          </a:p>
        </p:txBody>
      </p:sp>
      <p:sp>
        <p:nvSpPr>
          <p:cNvPr id="16" name="Shape 14"/>
          <p:cNvSpPr/>
          <p:nvPr/>
        </p:nvSpPr>
        <p:spPr>
          <a:xfrm>
            <a:off x="429768" y="2624328"/>
            <a:ext cx="347472" cy="347472"/>
          </a:xfrm>
          <a:prstGeom prst="ellipse">
            <a:avLst/>
          </a:prstGeom>
          <a:solidFill>
            <a:srgbClr val="5A8A3C"/>
          </a:solidFill>
          <a:ln w="12700">
            <a:solidFill>
              <a:srgbClr val="5A8A3C"/>
            </a:solidFill>
            <a:prstDash val="solid"/>
          </a:ln>
        </p:spPr>
        <p:txBody>
          <a:bodyPr/>
          <a:lstStyle/>
          <a:p>
            <a:endParaRPr lang="en-GB"/>
          </a:p>
        </p:txBody>
      </p:sp>
      <p:sp>
        <p:nvSpPr>
          <p:cNvPr id="17" name="Text 15"/>
          <p:cNvSpPr/>
          <p:nvPr/>
        </p:nvSpPr>
        <p:spPr>
          <a:xfrm>
            <a:off x="429768" y="2624328"/>
            <a:ext cx="347472" cy="347472"/>
          </a:xfrm>
          <a:prstGeom prst="rect">
            <a:avLst/>
          </a:prstGeom>
          <a:noFill/>
          <a:ln/>
        </p:spPr>
        <p:txBody>
          <a:bodyPr wrap="square" lIns="0" tIns="0" rIns="0" bIns="0" rtlCol="0" anchor="ctr"/>
          <a:lstStyle/>
          <a:p>
            <a:pPr marL="0" indent="0" algn="ctr">
              <a:buNone/>
            </a:pPr>
            <a:r>
              <a:rPr lang="en-US" sz="1100" b="1" dirty="0">
                <a:solidFill>
                  <a:srgbClr val="FFFFFF"/>
                </a:solidFill>
              </a:rPr>
              <a:t>1</a:t>
            </a:r>
            <a:endParaRPr lang="en-US" sz="1100" dirty="0"/>
          </a:p>
        </p:txBody>
      </p:sp>
      <p:sp>
        <p:nvSpPr>
          <p:cNvPr id="18" name="Text 16"/>
          <p:cNvSpPr/>
          <p:nvPr/>
        </p:nvSpPr>
        <p:spPr>
          <a:xfrm>
            <a:off x="868680" y="2606040"/>
            <a:ext cx="3429000" cy="347472"/>
          </a:xfrm>
          <a:prstGeom prst="rect">
            <a:avLst/>
          </a:prstGeom>
          <a:noFill/>
          <a:ln/>
        </p:spPr>
        <p:txBody>
          <a:bodyPr wrap="square" lIns="0" tIns="0" rIns="0" bIns="0" rtlCol="0" anchor="ctr"/>
          <a:lstStyle/>
          <a:p>
            <a:pPr marL="0" indent="0">
              <a:buNone/>
            </a:pPr>
            <a:r>
              <a:rPr lang="en-US" sz="1200" b="1" dirty="0">
                <a:solidFill>
                  <a:srgbClr val="1B3A2D"/>
                </a:solidFill>
                <a:latin typeface="Cambria" pitchFamily="34" charset="0"/>
                <a:ea typeface="Cambria" pitchFamily="34" charset="-122"/>
                <a:cs typeface="Cambria" pitchFamily="34" charset="-120"/>
              </a:rPr>
              <a:t>Continuous Improvement</a:t>
            </a:r>
            <a:endParaRPr lang="en-US" sz="1200" dirty="0"/>
          </a:p>
        </p:txBody>
      </p:sp>
      <p:sp>
        <p:nvSpPr>
          <p:cNvPr id="19" name="Text 17"/>
          <p:cNvSpPr/>
          <p:nvPr/>
        </p:nvSpPr>
        <p:spPr>
          <a:xfrm>
            <a:off x="484632" y="2990088"/>
            <a:ext cx="3794760" cy="658368"/>
          </a:xfrm>
          <a:prstGeom prst="rect">
            <a:avLst/>
          </a:prstGeom>
          <a:noFill/>
          <a:ln/>
        </p:spPr>
        <p:txBody>
          <a:bodyPr wrap="square" lIns="0" tIns="0" rIns="0" bIns="0" rtlCol="0" anchor="ctr"/>
          <a:lstStyle/>
          <a:p>
            <a:r>
              <a:rPr lang="en-GB" sz="1000" dirty="0"/>
              <a:t>Reflection helps professionals recognise gaps in their knowledge and skills, which supports continuous learning and professional development (Moon, 2004).</a:t>
            </a:r>
            <a:endParaRPr lang="en-US" sz="1000" dirty="0"/>
          </a:p>
        </p:txBody>
      </p:sp>
      <p:sp>
        <p:nvSpPr>
          <p:cNvPr id="20" name="Shape 18"/>
          <p:cNvSpPr/>
          <p:nvPr/>
        </p:nvSpPr>
        <p:spPr>
          <a:xfrm>
            <a:off x="4663440" y="2514600"/>
            <a:ext cx="4114800" cy="1188720"/>
          </a:xfrm>
          <a:prstGeom prst="roundRect">
            <a:avLst>
              <a:gd name="adj" fmla="val 6154"/>
            </a:avLst>
          </a:prstGeom>
          <a:solidFill>
            <a:srgbClr val="FFFFFF"/>
          </a:solidFill>
          <a:ln w="12700">
            <a:solidFill>
              <a:srgbClr val="C8DCC4"/>
            </a:solidFill>
            <a:prstDash val="solid"/>
          </a:ln>
          <a:effectLst>
            <a:outerShdw blurRad="101600" dist="38100" dir="2700000" algn="bl" rotWithShape="0">
              <a:srgbClr val="000000">
                <a:alpha val="14000"/>
              </a:srgbClr>
            </a:outerShdw>
          </a:effectLst>
        </p:spPr>
        <p:txBody>
          <a:bodyPr/>
          <a:lstStyle/>
          <a:p>
            <a:endParaRPr lang="en-GB"/>
          </a:p>
        </p:txBody>
      </p:sp>
      <p:sp>
        <p:nvSpPr>
          <p:cNvPr id="21" name="Shape 19"/>
          <p:cNvSpPr/>
          <p:nvPr/>
        </p:nvSpPr>
        <p:spPr>
          <a:xfrm>
            <a:off x="4773168" y="2624328"/>
            <a:ext cx="347472" cy="347472"/>
          </a:xfrm>
          <a:prstGeom prst="ellipse">
            <a:avLst/>
          </a:prstGeom>
          <a:solidFill>
            <a:srgbClr val="5A8A3C"/>
          </a:solidFill>
          <a:ln w="12700">
            <a:solidFill>
              <a:srgbClr val="5A8A3C"/>
            </a:solidFill>
            <a:prstDash val="solid"/>
          </a:ln>
        </p:spPr>
        <p:txBody>
          <a:bodyPr/>
          <a:lstStyle/>
          <a:p>
            <a:endParaRPr lang="en-GB"/>
          </a:p>
        </p:txBody>
      </p:sp>
      <p:sp>
        <p:nvSpPr>
          <p:cNvPr id="22" name="Text 20"/>
          <p:cNvSpPr/>
          <p:nvPr/>
        </p:nvSpPr>
        <p:spPr>
          <a:xfrm>
            <a:off x="4773168" y="2624328"/>
            <a:ext cx="347472" cy="347472"/>
          </a:xfrm>
          <a:prstGeom prst="rect">
            <a:avLst/>
          </a:prstGeom>
          <a:noFill/>
          <a:ln/>
        </p:spPr>
        <p:txBody>
          <a:bodyPr wrap="square" lIns="0" tIns="0" rIns="0" bIns="0" rtlCol="0" anchor="ctr"/>
          <a:lstStyle/>
          <a:p>
            <a:pPr marL="0" indent="0" algn="ctr">
              <a:buNone/>
            </a:pPr>
            <a:r>
              <a:rPr lang="en-US" sz="1100" b="1" dirty="0">
                <a:solidFill>
                  <a:srgbClr val="FFFFFF"/>
                </a:solidFill>
              </a:rPr>
              <a:t>2</a:t>
            </a:r>
            <a:endParaRPr lang="en-US" sz="1100" dirty="0"/>
          </a:p>
        </p:txBody>
      </p:sp>
      <p:sp>
        <p:nvSpPr>
          <p:cNvPr id="23" name="Text 21"/>
          <p:cNvSpPr/>
          <p:nvPr/>
        </p:nvSpPr>
        <p:spPr>
          <a:xfrm>
            <a:off x="5212080" y="2606040"/>
            <a:ext cx="3429000" cy="347472"/>
          </a:xfrm>
          <a:prstGeom prst="rect">
            <a:avLst/>
          </a:prstGeom>
          <a:noFill/>
          <a:ln/>
        </p:spPr>
        <p:txBody>
          <a:bodyPr wrap="square" lIns="0" tIns="0" rIns="0" bIns="0" rtlCol="0" anchor="ctr"/>
          <a:lstStyle/>
          <a:p>
            <a:pPr marL="0" indent="0">
              <a:buNone/>
            </a:pPr>
            <a:r>
              <a:rPr lang="en-US" sz="1200" b="1" dirty="0">
                <a:solidFill>
                  <a:srgbClr val="1B3A2D"/>
                </a:solidFill>
                <a:latin typeface="Cambria" pitchFamily="34" charset="0"/>
                <a:ea typeface="Cambria" pitchFamily="34" charset="-122"/>
                <a:cs typeface="Cambria" pitchFamily="34" charset="-120"/>
              </a:rPr>
              <a:t>Safeguarding Awareness</a:t>
            </a:r>
            <a:endParaRPr lang="en-US" sz="1200" dirty="0"/>
          </a:p>
        </p:txBody>
      </p:sp>
      <p:sp>
        <p:nvSpPr>
          <p:cNvPr id="24" name="Text 22"/>
          <p:cNvSpPr/>
          <p:nvPr/>
        </p:nvSpPr>
        <p:spPr>
          <a:xfrm>
            <a:off x="4828032" y="2990088"/>
            <a:ext cx="3794760" cy="658368"/>
          </a:xfrm>
          <a:prstGeom prst="rect">
            <a:avLst/>
          </a:prstGeom>
          <a:noFill/>
          <a:ln/>
        </p:spPr>
        <p:txBody>
          <a:bodyPr wrap="square" lIns="0" tIns="0" rIns="0" bIns="0" rtlCol="0" anchor="ctr"/>
          <a:lstStyle/>
          <a:p>
            <a:r>
              <a:rPr lang="en-GB" sz="1000" dirty="0"/>
              <a:t>Reflective practitioners are able to notice when their emotions might influence their judgement, helping them reduce bias and ensure vulnerable service users receive fair and appropriate care.</a:t>
            </a:r>
          </a:p>
          <a:p>
            <a:pPr marL="0" indent="0">
              <a:buNone/>
            </a:pPr>
            <a:endParaRPr lang="en-US" sz="1000" dirty="0"/>
          </a:p>
        </p:txBody>
      </p:sp>
      <p:sp>
        <p:nvSpPr>
          <p:cNvPr id="25" name="Shape 23"/>
          <p:cNvSpPr/>
          <p:nvPr/>
        </p:nvSpPr>
        <p:spPr>
          <a:xfrm>
            <a:off x="354596" y="3794760"/>
            <a:ext cx="4114800" cy="1188720"/>
          </a:xfrm>
          <a:prstGeom prst="roundRect">
            <a:avLst>
              <a:gd name="adj" fmla="val 6154"/>
            </a:avLst>
          </a:prstGeom>
          <a:solidFill>
            <a:srgbClr val="FFFFFF"/>
          </a:solidFill>
          <a:ln w="12700">
            <a:solidFill>
              <a:srgbClr val="C8DCC4"/>
            </a:solidFill>
            <a:prstDash val="solid"/>
          </a:ln>
          <a:effectLst>
            <a:outerShdw blurRad="101600" dist="38100" dir="2700000" algn="bl" rotWithShape="0">
              <a:srgbClr val="000000">
                <a:alpha val="14000"/>
              </a:srgbClr>
            </a:outerShdw>
          </a:effectLst>
        </p:spPr>
        <p:txBody>
          <a:bodyPr/>
          <a:lstStyle/>
          <a:p>
            <a:endParaRPr lang="en-GB"/>
          </a:p>
        </p:txBody>
      </p:sp>
      <p:sp>
        <p:nvSpPr>
          <p:cNvPr id="26" name="Shape 24"/>
          <p:cNvSpPr/>
          <p:nvPr/>
        </p:nvSpPr>
        <p:spPr>
          <a:xfrm>
            <a:off x="429768" y="3904488"/>
            <a:ext cx="347472" cy="347472"/>
          </a:xfrm>
          <a:prstGeom prst="ellipse">
            <a:avLst/>
          </a:prstGeom>
          <a:solidFill>
            <a:srgbClr val="5A8A3C"/>
          </a:solidFill>
          <a:ln w="12700">
            <a:solidFill>
              <a:srgbClr val="5A8A3C"/>
            </a:solidFill>
            <a:prstDash val="solid"/>
          </a:ln>
        </p:spPr>
        <p:txBody>
          <a:bodyPr/>
          <a:lstStyle/>
          <a:p>
            <a:endParaRPr lang="en-GB"/>
          </a:p>
        </p:txBody>
      </p:sp>
      <p:sp>
        <p:nvSpPr>
          <p:cNvPr id="27" name="Text 25"/>
          <p:cNvSpPr/>
          <p:nvPr/>
        </p:nvSpPr>
        <p:spPr>
          <a:xfrm>
            <a:off x="429768" y="3904488"/>
            <a:ext cx="347472" cy="347472"/>
          </a:xfrm>
          <a:prstGeom prst="rect">
            <a:avLst/>
          </a:prstGeom>
          <a:noFill/>
          <a:ln/>
        </p:spPr>
        <p:txBody>
          <a:bodyPr wrap="square" lIns="0" tIns="0" rIns="0" bIns="0" rtlCol="0" anchor="ctr"/>
          <a:lstStyle/>
          <a:p>
            <a:pPr marL="0" indent="0" algn="ctr">
              <a:buNone/>
            </a:pPr>
            <a:r>
              <a:rPr lang="en-US" sz="1100" b="1" dirty="0">
                <a:solidFill>
                  <a:srgbClr val="FFFFFF"/>
                </a:solidFill>
              </a:rPr>
              <a:t>3</a:t>
            </a:r>
            <a:endParaRPr lang="en-US" sz="1100" dirty="0"/>
          </a:p>
        </p:txBody>
      </p:sp>
      <p:sp>
        <p:nvSpPr>
          <p:cNvPr id="28" name="Text 26"/>
          <p:cNvSpPr/>
          <p:nvPr/>
        </p:nvSpPr>
        <p:spPr>
          <a:xfrm>
            <a:off x="868680" y="3886200"/>
            <a:ext cx="3429000" cy="347472"/>
          </a:xfrm>
          <a:prstGeom prst="rect">
            <a:avLst/>
          </a:prstGeom>
          <a:noFill/>
          <a:ln/>
        </p:spPr>
        <p:txBody>
          <a:bodyPr wrap="square" lIns="0" tIns="0" rIns="0" bIns="0" rtlCol="0" anchor="ctr"/>
          <a:lstStyle/>
          <a:p>
            <a:pPr marL="0" indent="0">
              <a:buNone/>
            </a:pPr>
            <a:r>
              <a:rPr lang="en-US" sz="1200" b="1" dirty="0">
                <a:solidFill>
                  <a:srgbClr val="1B3A2D"/>
                </a:solidFill>
                <a:latin typeface="Cambria" pitchFamily="34" charset="0"/>
                <a:ea typeface="Cambria" pitchFamily="34" charset="-122"/>
                <a:cs typeface="Cambria" pitchFamily="34" charset="-120"/>
              </a:rPr>
              <a:t>Accountability</a:t>
            </a:r>
            <a:endParaRPr lang="en-US" sz="1200" dirty="0"/>
          </a:p>
        </p:txBody>
      </p:sp>
      <p:sp>
        <p:nvSpPr>
          <p:cNvPr id="29" name="Text 27"/>
          <p:cNvSpPr/>
          <p:nvPr/>
        </p:nvSpPr>
        <p:spPr>
          <a:xfrm>
            <a:off x="484632" y="4270248"/>
            <a:ext cx="3794760" cy="658368"/>
          </a:xfrm>
          <a:prstGeom prst="rect">
            <a:avLst/>
          </a:prstGeom>
          <a:noFill/>
          <a:ln/>
        </p:spPr>
        <p:txBody>
          <a:bodyPr wrap="square" lIns="0" tIns="0" rIns="0" bIns="0" rtlCol="0" anchor="ctr"/>
          <a:lstStyle/>
          <a:p>
            <a:r>
              <a:rPr lang="en-GB" sz="1000" dirty="0"/>
              <a:t>Keeping records of reflective practice shows professional responsibility and accountability, which is an important requirement for regulatory bodies such as the HCPC (2016) and </a:t>
            </a:r>
            <a:r>
              <a:rPr lang="en-GB" sz="1000" dirty="0" err="1"/>
              <a:t>NMC</a:t>
            </a:r>
            <a:r>
              <a:rPr lang="en-GB" sz="1000" dirty="0"/>
              <a:t> (2018).</a:t>
            </a:r>
          </a:p>
          <a:p>
            <a:pPr marL="0" indent="0">
              <a:buNone/>
            </a:pPr>
            <a:endParaRPr lang="en-US" sz="1000" dirty="0"/>
          </a:p>
        </p:txBody>
      </p:sp>
      <p:sp>
        <p:nvSpPr>
          <p:cNvPr id="30" name="Shape 28"/>
          <p:cNvSpPr/>
          <p:nvPr/>
        </p:nvSpPr>
        <p:spPr>
          <a:xfrm>
            <a:off x="4663440" y="3794760"/>
            <a:ext cx="4114800" cy="1188720"/>
          </a:xfrm>
          <a:prstGeom prst="roundRect">
            <a:avLst>
              <a:gd name="adj" fmla="val 6154"/>
            </a:avLst>
          </a:prstGeom>
          <a:solidFill>
            <a:srgbClr val="FFFFFF"/>
          </a:solidFill>
          <a:ln w="12700">
            <a:solidFill>
              <a:srgbClr val="C8DCC4"/>
            </a:solidFill>
            <a:prstDash val="solid"/>
          </a:ln>
          <a:effectLst>
            <a:outerShdw blurRad="101600" dist="38100" dir="2700000" algn="bl" rotWithShape="0">
              <a:srgbClr val="000000">
                <a:alpha val="14000"/>
              </a:srgbClr>
            </a:outerShdw>
          </a:effectLst>
        </p:spPr>
        <p:txBody>
          <a:bodyPr/>
          <a:lstStyle/>
          <a:p>
            <a:endParaRPr lang="en-GB"/>
          </a:p>
        </p:txBody>
      </p:sp>
      <p:sp>
        <p:nvSpPr>
          <p:cNvPr id="31" name="Shape 29"/>
          <p:cNvSpPr/>
          <p:nvPr/>
        </p:nvSpPr>
        <p:spPr>
          <a:xfrm>
            <a:off x="4773168" y="3904488"/>
            <a:ext cx="347472" cy="347472"/>
          </a:xfrm>
          <a:prstGeom prst="ellipse">
            <a:avLst/>
          </a:prstGeom>
          <a:solidFill>
            <a:srgbClr val="5A8A3C"/>
          </a:solidFill>
          <a:ln w="12700">
            <a:solidFill>
              <a:srgbClr val="5A8A3C"/>
            </a:solidFill>
            <a:prstDash val="solid"/>
          </a:ln>
        </p:spPr>
        <p:txBody>
          <a:bodyPr/>
          <a:lstStyle/>
          <a:p>
            <a:endParaRPr lang="en-GB"/>
          </a:p>
        </p:txBody>
      </p:sp>
      <p:sp>
        <p:nvSpPr>
          <p:cNvPr id="32" name="Text 30"/>
          <p:cNvSpPr/>
          <p:nvPr/>
        </p:nvSpPr>
        <p:spPr>
          <a:xfrm>
            <a:off x="4773168" y="3904488"/>
            <a:ext cx="347472" cy="347472"/>
          </a:xfrm>
          <a:prstGeom prst="rect">
            <a:avLst/>
          </a:prstGeom>
          <a:noFill/>
          <a:ln/>
        </p:spPr>
        <p:txBody>
          <a:bodyPr wrap="square" lIns="0" tIns="0" rIns="0" bIns="0" rtlCol="0" anchor="ctr"/>
          <a:lstStyle/>
          <a:p>
            <a:pPr marL="0" indent="0" algn="ctr">
              <a:buNone/>
            </a:pPr>
            <a:r>
              <a:rPr lang="en-US" sz="1100" b="1" dirty="0">
                <a:solidFill>
                  <a:srgbClr val="FFFFFF"/>
                </a:solidFill>
              </a:rPr>
              <a:t>4</a:t>
            </a:r>
            <a:endParaRPr lang="en-US" sz="1100" dirty="0"/>
          </a:p>
        </p:txBody>
      </p:sp>
      <p:sp>
        <p:nvSpPr>
          <p:cNvPr id="33" name="Text 31"/>
          <p:cNvSpPr/>
          <p:nvPr/>
        </p:nvSpPr>
        <p:spPr>
          <a:xfrm>
            <a:off x="5212080" y="3886200"/>
            <a:ext cx="3429000" cy="347472"/>
          </a:xfrm>
          <a:prstGeom prst="rect">
            <a:avLst/>
          </a:prstGeom>
          <a:noFill/>
          <a:ln/>
        </p:spPr>
        <p:txBody>
          <a:bodyPr wrap="square" lIns="0" tIns="0" rIns="0" bIns="0" rtlCol="0" anchor="ctr"/>
          <a:lstStyle/>
          <a:p>
            <a:pPr marL="0" indent="0">
              <a:buNone/>
            </a:pPr>
            <a:r>
              <a:rPr lang="en-US" sz="1200" b="1" dirty="0">
                <a:solidFill>
                  <a:srgbClr val="1B3A2D"/>
                </a:solidFill>
                <a:latin typeface="Cambria" pitchFamily="34" charset="0"/>
                <a:ea typeface="Cambria" pitchFamily="34" charset="-122"/>
                <a:cs typeface="Cambria" pitchFamily="34" charset="-120"/>
              </a:rPr>
              <a:t>Emotional Resilience</a:t>
            </a:r>
            <a:endParaRPr lang="en-US" sz="1200" dirty="0"/>
          </a:p>
        </p:txBody>
      </p:sp>
      <p:sp>
        <p:nvSpPr>
          <p:cNvPr id="34" name="Text 32"/>
          <p:cNvSpPr/>
          <p:nvPr/>
        </p:nvSpPr>
        <p:spPr>
          <a:xfrm>
            <a:off x="4828032" y="4270248"/>
            <a:ext cx="3794760" cy="658368"/>
          </a:xfrm>
          <a:prstGeom prst="rect">
            <a:avLst/>
          </a:prstGeom>
          <a:noFill/>
          <a:ln/>
        </p:spPr>
        <p:txBody>
          <a:bodyPr wrap="square" lIns="0" tIns="0" rIns="0" bIns="0" rtlCol="0" anchor="ctr"/>
          <a:lstStyle/>
          <a:p>
            <a:r>
              <a:rPr lang="en-GB" sz="1000" dirty="0"/>
              <a:t>Structured reflection can help prevent compassion fatigue by allowing professionals to process difficult experiences in an organised way, which supports their emotional wellbeing (Gibbs, 1988).</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B3A2D"/>
          </a:solidFill>
          <a:ln w="12700">
            <a:solidFill>
              <a:srgbClr val="1B3A2D"/>
            </a:solidFill>
            <a:prstDash val="solid"/>
          </a:ln>
        </p:spPr>
        <p:txBody>
          <a:bodyPr/>
          <a:lstStyle/>
          <a:p>
            <a:endParaRPr lang="en-GB"/>
          </a:p>
        </p:txBody>
      </p:sp>
      <p:sp>
        <p:nvSpPr>
          <p:cNvPr id="3" name="Text 1"/>
          <p:cNvSpPr/>
          <p:nvPr/>
        </p:nvSpPr>
        <p:spPr>
          <a:xfrm>
            <a:off x="365760" y="73152"/>
            <a:ext cx="6492240" cy="502920"/>
          </a:xfrm>
          <a:prstGeom prst="rect">
            <a:avLst/>
          </a:prstGeom>
          <a:noFill/>
          <a:ln/>
        </p:spPr>
        <p:txBody>
          <a:bodyPr wrap="square" rtlCol="0" anchor="ctr"/>
          <a:lstStyle/>
          <a:p>
            <a:pPr marL="0" indent="0">
              <a:buNone/>
            </a:pPr>
            <a:r>
              <a:rPr lang="en-US" sz="2200" b="1" u="sng" dirty="0">
                <a:solidFill>
                  <a:srgbClr val="FFFFFF"/>
                </a:solidFill>
                <a:latin typeface="Cambria" pitchFamily="34" charset="0"/>
                <a:ea typeface="Cambria" pitchFamily="34" charset="-122"/>
                <a:cs typeface="Cambria" pitchFamily="34" charset="-120"/>
              </a:rPr>
              <a:t>Reflection Practice Using Gibb’s Model</a:t>
            </a:r>
            <a:endParaRPr lang="en-US" sz="2200" u="sng" dirty="0"/>
          </a:p>
        </p:txBody>
      </p:sp>
      <p:sp>
        <p:nvSpPr>
          <p:cNvPr id="5" name="Text 3"/>
          <p:cNvSpPr/>
          <p:nvPr/>
        </p:nvSpPr>
        <p:spPr>
          <a:xfrm>
            <a:off x="6949440" y="137160"/>
            <a:ext cx="1828800" cy="365760"/>
          </a:xfrm>
          <a:prstGeom prst="rect">
            <a:avLst/>
          </a:prstGeom>
          <a:noFill/>
          <a:ln/>
        </p:spPr>
        <p:txBody>
          <a:bodyPr wrap="square" lIns="0" tIns="0" rIns="0" bIns="0" rtlCol="0" anchor="ctr"/>
          <a:lstStyle/>
          <a:p>
            <a:pPr marL="0" indent="0" algn="ctr">
              <a:buNone/>
            </a:pPr>
            <a:endParaRPr lang="en-US" sz="1100" dirty="0"/>
          </a:p>
        </p:txBody>
      </p:sp>
      <p:sp>
        <p:nvSpPr>
          <p:cNvPr id="6" name="Text 4"/>
          <p:cNvSpPr/>
          <p:nvPr/>
        </p:nvSpPr>
        <p:spPr>
          <a:xfrm>
            <a:off x="365760" y="594360"/>
            <a:ext cx="6400800" cy="256032"/>
          </a:xfrm>
          <a:prstGeom prst="rect">
            <a:avLst/>
          </a:prstGeom>
          <a:noFill/>
          <a:ln/>
        </p:spPr>
        <p:txBody>
          <a:bodyPr wrap="square" rtlCol="0" anchor="ctr"/>
          <a:lstStyle/>
          <a:p>
            <a:pPr marL="0" indent="0">
              <a:buNone/>
            </a:pPr>
            <a:r>
              <a:rPr lang="en-US" sz="1100" i="1" dirty="0">
                <a:solidFill>
                  <a:srgbClr val="E8F5E3"/>
                </a:solidFill>
              </a:rPr>
              <a:t>Practical Skills</a:t>
            </a:r>
            <a:endParaRPr lang="en-US" sz="1100" dirty="0"/>
          </a:p>
        </p:txBody>
      </p:sp>
      <p:sp>
        <p:nvSpPr>
          <p:cNvPr id="7" name="Text 5"/>
          <p:cNvSpPr/>
          <p:nvPr/>
        </p:nvSpPr>
        <p:spPr>
          <a:xfrm>
            <a:off x="320040" y="960120"/>
            <a:ext cx="8503920" cy="502920"/>
          </a:xfrm>
          <a:prstGeom prst="rect">
            <a:avLst/>
          </a:prstGeom>
          <a:noFill/>
          <a:ln/>
        </p:spPr>
        <p:txBody>
          <a:bodyPr wrap="square" rtlCol="0" anchor="ctr"/>
          <a:lstStyle/>
          <a:p>
            <a:endParaRPr lang="en-GB" sz="1200" dirty="0"/>
          </a:p>
          <a:p>
            <a:r>
              <a:rPr lang="en-GB" sz="1200" dirty="0"/>
              <a:t>Gibbs (1988) introduced a widely used model for reflective practice in health and social care. His six-stage cycle offers a clear, structured way to learn from experiences in a systematic manner.</a:t>
            </a:r>
          </a:p>
          <a:p>
            <a:pPr marL="0" indent="0">
              <a:buNone/>
            </a:pPr>
            <a:endParaRPr lang="en-US" sz="1150" dirty="0"/>
          </a:p>
        </p:txBody>
      </p:sp>
      <p:sp>
        <p:nvSpPr>
          <p:cNvPr id="8" name="Shape 6"/>
          <p:cNvSpPr/>
          <p:nvPr/>
        </p:nvSpPr>
        <p:spPr>
          <a:xfrm>
            <a:off x="320040" y="1572768"/>
            <a:ext cx="2651760" cy="1463040"/>
          </a:xfrm>
          <a:prstGeom prst="roundRect">
            <a:avLst>
              <a:gd name="adj" fmla="val 6250"/>
            </a:avLst>
          </a:prstGeom>
          <a:solidFill>
            <a:srgbClr val="1B3A2D"/>
          </a:solidFill>
          <a:ln w="12700">
            <a:solidFill>
              <a:srgbClr val="1B3A2D"/>
            </a:solidFill>
            <a:prstDash val="solid"/>
          </a:ln>
          <a:effectLst>
            <a:outerShdw blurRad="101600" dist="38100" dir="2700000" algn="bl" rotWithShape="0">
              <a:srgbClr val="000000">
                <a:alpha val="14000"/>
              </a:srgbClr>
            </a:outerShdw>
          </a:effectLst>
        </p:spPr>
        <p:txBody>
          <a:bodyPr/>
          <a:lstStyle/>
          <a:p>
            <a:endParaRPr lang="en-GB"/>
          </a:p>
        </p:txBody>
      </p:sp>
      <p:sp>
        <p:nvSpPr>
          <p:cNvPr id="9" name="Shape 7"/>
          <p:cNvSpPr/>
          <p:nvPr/>
        </p:nvSpPr>
        <p:spPr>
          <a:xfrm>
            <a:off x="429768" y="1682496"/>
            <a:ext cx="411480" cy="411480"/>
          </a:xfrm>
          <a:prstGeom prst="ellipse">
            <a:avLst/>
          </a:prstGeom>
          <a:solidFill>
            <a:srgbClr val="5A8A3C">
              <a:alpha val="40000"/>
            </a:srgbClr>
          </a:solidFill>
          <a:ln w="12700">
            <a:solidFill>
              <a:srgbClr val="FFFFFF"/>
            </a:solidFill>
            <a:prstDash val="solid"/>
          </a:ln>
        </p:spPr>
        <p:txBody>
          <a:bodyPr/>
          <a:lstStyle/>
          <a:p>
            <a:endParaRPr lang="en-GB"/>
          </a:p>
        </p:txBody>
      </p:sp>
      <p:sp>
        <p:nvSpPr>
          <p:cNvPr id="10" name="Text 8"/>
          <p:cNvSpPr/>
          <p:nvPr/>
        </p:nvSpPr>
        <p:spPr>
          <a:xfrm>
            <a:off x="429768" y="1682496"/>
            <a:ext cx="411480" cy="411480"/>
          </a:xfrm>
          <a:prstGeom prst="rect">
            <a:avLst/>
          </a:prstGeom>
          <a:noFill/>
          <a:ln/>
        </p:spPr>
        <p:txBody>
          <a:bodyPr wrap="square" lIns="0" tIns="0" rIns="0" bIns="0" rtlCol="0" anchor="ctr"/>
          <a:lstStyle/>
          <a:p>
            <a:pPr marL="0" indent="0" algn="ctr">
              <a:buNone/>
            </a:pPr>
            <a:r>
              <a:rPr lang="en-US" sz="1400" b="1" dirty="0">
                <a:solidFill>
                  <a:srgbClr val="FFFFFF"/>
                </a:solidFill>
              </a:rPr>
              <a:t>1</a:t>
            </a:r>
            <a:endParaRPr lang="en-US" sz="1400" dirty="0"/>
          </a:p>
        </p:txBody>
      </p:sp>
      <p:sp>
        <p:nvSpPr>
          <p:cNvPr id="11" name="Text 9"/>
          <p:cNvSpPr/>
          <p:nvPr/>
        </p:nvSpPr>
        <p:spPr>
          <a:xfrm>
            <a:off x="914400" y="1709928"/>
            <a:ext cx="1965960" cy="384048"/>
          </a:xfrm>
          <a:prstGeom prst="rect">
            <a:avLst/>
          </a:prstGeom>
          <a:noFill/>
          <a:ln/>
        </p:spPr>
        <p:txBody>
          <a:bodyPr wrap="square" lIns="0" tIns="0" rIns="0" bIns="0" rtlCol="0" anchor="ctr"/>
          <a:lstStyle/>
          <a:p>
            <a:pPr marL="0" indent="0">
              <a:buNone/>
            </a:pPr>
            <a:r>
              <a:rPr lang="en-US" sz="1300" b="1" dirty="0">
                <a:solidFill>
                  <a:srgbClr val="FFFFFF"/>
                </a:solidFill>
                <a:latin typeface="Cambria" pitchFamily="34" charset="0"/>
                <a:ea typeface="Cambria" pitchFamily="34" charset="-122"/>
                <a:cs typeface="Cambria" pitchFamily="34" charset="-120"/>
              </a:rPr>
              <a:t>Description</a:t>
            </a:r>
            <a:endParaRPr lang="en-US" sz="1300" dirty="0"/>
          </a:p>
        </p:txBody>
      </p:sp>
      <p:sp>
        <p:nvSpPr>
          <p:cNvPr id="12" name="Text 10"/>
          <p:cNvSpPr/>
          <p:nvPr/>
        </p:nvSpPr>
        <p:spPr>
          <a:xfrm>
            <a:off x="429768" y="2139696"/>
            <a:ext cx="2450592" cy="804672"/>
          </a:xfrm>
          <a:prstGeom prst="rect">
            <a:avLst/>
          </a:prstGeom>
          <a:noFill/>
          <a:ln/>
        </p:spPr>
        <p:txBody>
          <a:bodyPr wrap="square" lIns="0" tIns="0" rIns="0" bIns="0" rtlCol="0" anchor="t"/>
          <a:lstStyle/>
          <a:p>
            <a:r>
              <a:rPr lang="en-GB" sz="1000" dirty="0">
                <a:solidFill>
                  <a:schemeClr val="bg1"/>
                </a:solidFill>
              </a:rPr>
              <a:t>This stage involves giving a clear and factual description of what took place, without adding opinions or personal judgement.</a:t>
            </a:r>
          </a:p>
          <a:p>
            <a:pPr marL="0" indent="0">
              <a:buNone/>
            </a:pPr>
            <a:endParaRPr lang="en-US" sz="1000" dirty="0"/>
          </a:p>
        </p:txBody>
      </p:sp>
      <p:sp>
        <p:nvSpPr>
          <p:cNvPr id="13" name="Shape 11"/>
          <p:cNvSpPr/>
          <p:nvPr/>
        </p:nvSpPr>
        <p:spPr>
          <a:xfrm>
            <a:off x="3154680" y="1572768"/>
            <a:ext cx="2651760" cy="1463040"/>
          </a:xfrm>
          <a:prstGeom prst="roundRect">
            <a:avLst>
              <a:gd name="adj" fmla="val 6250"/>
            </a:avLst>
          </a:prstGeom>
          <a:solidFill>
            <a:srgbClr val="2C5F2D"/>
          </a:solidFill>
          <a:ln w="12700">
            <a:solidFill>
              <a:srgbClr val="2C5F2D"/>
            </a:solidFill>
            <a:prstDash val="solid"/>
          </a:ln>
          <a:effectLst>
            <a:outerShdw blurRad="101600" dist="38100" dir="2700000" algn="bl" rotWithShape="0">
              <a:srgbClr val="000000">
                <a:alpha val="14000"/>
              </a:srgbClr>
            </a:outerShdw>
          </a:effectLst>
        </p:spPr>
        <p:txBody>
          <a:bodyPr/>
          <a:lstStyle/>
          <a:p>
            <a:endParaRPr lang="en-GB"/>
          </a:p>
        </p:txBody>
      </p:sp>
      <p:sp>
        <p:nvSpPr>
          <p:cNvPr id="14" name="Shape 12"/>
          <p:cNvSpPr/>
          <p:nvPr/>
        </p:nvSpPr>
        <p:spPr>
          <a:xfrm>
            <a:off x="3264408" y="1682496"/>
            <a:ext cx="411480" cy="411480"/>
          </a:xfrm>
          <a:prstGeom prst="ellipse">
            <a:avLst/>
          </a:prstGeom>
          <a:solidFill>
            <a:srgbClr val="5A8A3C">
              <a:alpha val="40000"/>
            </a:srgbClr>
          </a:solidFill>
          <a:ln w="12700">
            <a:solidFill>
              <a:srgbClr val="FFFFFF"/>
            </a:solidFill>
            <a:prstDash val="solid"/>
          </a:ln>
        </p:spPr>
        <p:txBody>
          <a:bodyPr/>
          <a:lstStyle/>
          <a:p>
            <a:endParaRPr lang="en-GB"/>
          </a:p>
        </p:txBody>
      </p:sp>
      <p:sp>
        <p:nvSpPr>
          <p:cNvPr id="15" name="Text 13"/>
          <p:cNvSpPr/>
          <p:nvPr/>
        </p:nvSpPr>
        <p:spPr>
          <a:xfrm>
            <a:off x="3264408" y="1682496"/>
            <a:ext cx="411480" cy="411480"/>
          </a:xfrm>
          <a:prstGeom prst="rect">
            <a:avLst/>
          </a:prstGeom>
          <a:noFill/>
          <a:ln/>
        </p:spPr>
        <p:txBody>
          <a:bodyPr wrap="square" lIns="0" tIns="0" rIns="0" bIns="0" rtlCol="0" anchor="ctr"/>
          <a:lstStyle/>
          <a:p>
            <a:pPr marL="0" indent="0" algn="ctr">
              <a:buNone/>
            </a:pPr>
            <a:r>
              <a:rPr lang="en-US" sz="1400" b="1" dirty="0">
                <a:solidFill>
                  <a:srgbClr val="FFFFFF"/>
                </a:solidFill>
              </a:rPr>
              <a:t>2</a:t>
            </a:r>
            <a:endParaRPr lang="en-US" sz="1400" dirty="0"/>
          </a:p>
        </p:txBody>
      </p:sp>
      <p:sp>
        <p:nvSpPr>
          <p:cNvPr id="16" name="Text 14"/>
          <p:cNvSpPr/>
          <p:nvPr/>
        </p:nvSpPr>
        <p:spPr>
          <a:xfrm>
            <a:off x="3749040" y="1709928"/>
            <a:ext cx="1965960" cy="384048"/>
          </a:xfrm>
          <a:prstGeom prst="rect">
            <a:avLst/>
          </a:prstGeom>
          <a:noFill/>
          <a:ln/>
        </p:spPr>
        <p:txBody>
          <a:bodyPr wrap="square" lIns="0" tIns="0" rIns="0" bIns="0" rtlCol="0" anchor="ctr"/>
          <a:lstStyle/>
          <a:p>
            <a:pPr marL="0" indent="0">
              <a:buNone/>
            </a:pPr>
            <a:r>
              <a:rPr lang="en-US" sz="1300" b="1" dirty="0">
                <a:solidFill>
                  <a:srgbClr val="FFFFFF"/>
                </a:solidFill>
                <a:latin typeface="Cambria" pitchFamily="34" charset="0"/>
                <a:ea typeface="Cambria" pitchFamily="34" charset="-122"/>
                <a:cs typeface="Cambria" pitchFamily="34" charset="-120"/>
              </a:rPr>
              <a:t>Feelings</a:t>
            </a:r>
            <a:endParaRPr lang="en-US" sz="1300" dirty="0"/>
          </a:p>
        </p:txBody>
      </p:sp>
      <p:sp>
        <p:nvSpPr>
          <p:cNvPr id="17" name="Text 15"/>
          <p:cNvSpPr/>
          <p:nvPr/>
        </p:nvSpPr>
        <p:spPr>
          <a:xfrm>
            <a:off x="3264408" y="2139696"/>
            <a:ext cx="2450592" cy="804672"/>
          </a:xfrm>
          <a:prstGeom prst="rect">
            <a:avLst/>
          </a:prstGeom>
          <a:noFill/>
          <a:ln/>
        </p:spPr>
        <p:txBody>
          <a:bodyPr wrap="square" lIns="0" tIns="0" rIns="0" bIns="0" rtlCol="0" anchor="t"/>
          <a:lstStyle/>
          <a:p>
            <a:r>
              <a:rPr lang="en-GB" sz="1000" dirty="0">
                <a:solidFill>
                  <a:schemeClr val="bg1"/>
                </a:solidFill>
              </a:rPr>
              <a:t>This stage focuses on identifying your thoughts and emotions at the time of the experience and how they may have influenced your actions.</a:t>
            </a:r>
          </a:p>
          <a:p>
            <a:pPr marL="0" indent="0">
              <a:buNone/>
            </a:pPr>
            <a:endParaRPr lang="en-US" sz="1000" dirty="0"/>
          </a:p>
        </p:txBody>
      </p:sp>
      <p:sp>
        <p:nvSpPr>
          <p:cNvPr id="18" name="Shape 16"/>
          <p:cNvSpPr/>
          <p:nvPr/>
        </p:nvSpPr>
        <p:spPr>
          <a:xfrm>
            <a:off x="5989320" y="1572768"/>
            <a:ext cx="2651760" cy="1463040"/>
          </a:xfrm>
          <a:prstGeom prst="roundRect">
            <a:avLst>
              <a:gd name="adj" fmla="val 6250"/>
            </a:avLst>
          </a:prstGeom>
          <a:solidFill>
            <a:srgbClr val="5A8A3C"/>
          </a:solidFill>
          <a:ln w="12700">
            <a:solidFill>
              <a:srgbClr val="5A8A3C"/>
            </a:solidFill>
            <a:prstDash val="solid"/>
          </a:ln>
          <a:effectLst>
            <a:outerShdw blurRad="101600" dist="38100" dir="2700000" algn="bl" rotWithShape="0">
              <a:srgbClr val="000000">
                <a:alpha val="14000"/>
              </a:srgbClr>
            </a:outerShdw>
          </a:effectLst>
        </p:spPr>
        <p:txBody>
          <a:bodyPr/>
          <a:lstStyle/>
          <a:p>
            <a:endParaRPr lang="en-GB"/>
          </a:p>
        </p:txBody>
      </p:sp>
      <p:sp>
        <p:nvSpPr>
          <p:cNvPr id="19" name="Shape 17"/>
          <p:cNvSpPr/>
          <p:nvPr/>
        </p:nvSpPr>
        <p:spPr>
          <a:xfrm>
            <a:off x="6099048" y="1682496"/>
            <a:ext cx="411480" cy="411480"/>
          </a:xfrm>
          <a:prstGeom prst="ellipse">
            <a:avLst/>
          </a:prstGeom>
          <a:solidFill>
            <a:srgbClr val="5A8A3C">
              <a:alpha val="40000"/>
            </a:srgbClr>
          </a:solidFill>
          <a:ln w="12700">
            <a:solidFill>
              <a:srgbClr val="FFFFFF"/>
            </a:solidFill>
            <a:prstDash val="solid"/>
          </a:ln>
        </p:spPr>
        <p:txBody>
          <a:bodyPr/>
          <a:lstStyle/>
          <a:p>
            <a:endParaRPr lang="en-GB"/>
          </a:p>
        </p:txBody>
      </p:sp>
      <p:sp>
        <p:nvSpPr>
          <p:cNvPr id="20" name="Text 18"/>
          <p:cNvSpPr/>
          <p:nvPr/>
        </p:nvSpPr>
        <p:spPr>
          <a:xfrm>
            <a:off x="6099048" y="1682496"/>
            <a:ext cx="411480" cy="411480"/>
          </a:xfrm>
          <a:prstGeom prst="rect">
            <a:avLst/>
          </a:prstGeom>
          <a:noFill/>
          <a:ln/>
        </p:spPr>
        <p:txBody>
          <a:bodyPr wrap="square" lIns="0" tIns="0" rIns="0" bIns="0" rtlCol="0" anchor="ctr"/>
          <a:lstStyle/>
          <a:p>
            <a:pPr marL="0" indent="0" algn="ctr">
              <a:buNone/>
            </a:pPr>
            <a:r>
              <a:rPr lang="en-US" sz="1400" b="1" dirty="0">
                <a:solidFill>
                  <a:srgbClr val="FFFFFF"/>
                </a:solidFill>
              </a:rPr>
              <a:t>3</a:t>
            </a:r>
            <a:endParaRPr lang="en-US" sz="1400" dirty="0"/>
          </a:p>
        </p:txBody>
      </p:sp>
      <p:sp>
        <p:nvSpPr>
          <p:cNvPr id="21" name="Text 19"/>
          <p:cNvSpPr/>
          <p:nvPr/>
        </p:nvSpPr>
        <p:spPr>
          <a:xfrm>
            <a:off x="6583680" y="1709928"/>
            <a:ext cx="1965960" cy="384048"/>
          </a:xfrm>
          <a:prstGeom prst="rect">
            <a:avLst/>
          </a:prstGeom>
          <a:noFill/>
          <a:ln/>
        </p:spPr>
        <p:txBody>
          <a:bodyPr wrap="square" lIns="0" tIns="0" rIns="0" bIns="0" rtlCol="0" anchor="ctr"/>
          <a:lstStyle/>
          <a:p>
            <a:pPr marL="0" indent="0">
              <a:buNone/>
            </a:pPr>
            <a:r>
              <a:rPr lang="en-US" sz="1300" b="1" dirty="0">
                <a:solidFill>
                  <a:srgbClr val="FFFFFF"/>
                </a:solidFill>
                <a:latin typeface="Cambria" pitchFamily="34" charset="0"/>
                <a:ea typeface="Cambria" pitchFamily="34" charset="-122"/>
                <a:cs typeface="Cambria" pitchFamily="34" charset="-120"/>
              </a:rPr>
              <a:t>Evaluation</a:t>
            </a:r>
            <a:endParaRPr lang="en-US" sz="1300" dirty="0"/>
          </a:p>
        </p:txBody>
      </p:sp>
      <p:sp>
        <p:nvSpPr>
          <p:cNvPr id="22" name="Text 20"/>
          <p:cNvSpPr/>
          <p:nvPr/>
        </p:nvSpPr>
        <p:spPr>
          <a:xfrm>
            <a:off x="6099048" y="2139696"/>
            <a:ext cx="2450592" cy="804672"/>
          </a:xfrm>
          <a:prstGeom prst="rect">
            <a:avLst/>
          </a:prstGeom>
          <a:noFill/>
          <a:ln/>
        </p:spPr>
        <p:txBody>
          <a:bodyPr wrap="square" lIns="0" tIns="0" rIns="0" bIns="0" rtlCol="0" anchor="t"/>
          <a:lstStyle/>
          <a:p>
            <a:r>
              <a:rPr lang="en-GB" sz="1000" dirty="0">
                <a:solidFill>
                  <a:schemeClr val="bg1"/>
                </a:solidFill>
              </a:rPr>
              <a:t>This stage involves evaluating the experience by considering what went well and what did not go well and making a judgement about its effectiveness.</a:t>
            </a:r>
          </a:p>
          <a:p>
            <a:pPr marL="0" indent="0">
              <a:buNone/>
            </a:pPr>
            <a:endParaRPr lang="en-US" sz="1000" dirty="0"/>
          </a:p>
        </p:txBody>
      </p:sp>
      <p:sp>
        <p:nvSpPr>
          <p:cNvPr id="23" name="Shape 21"/>
          <p:cNvSpPr/>
          <p:nvPr/>
        </p:nvSpPr>
        <p:spPr>
          <a:xfrm>
            <a:off x="320040" y="3145536"/>
            <a:ext cx="2651760" cy="1463040"/>
          </a:xfrm>
          <a:prstGeom prst="roundRect">
            <a:avLst>
              <a:gd name="adj" fmla="val 6250"/>
            </a:avLst>
          </a:prstGeom>
          <a:solidFill>
            <a:srgbClr val="3D7A3E"/>
          </a:solidFill>
          <a:ln w="12700">
            <a:solidFill>
              <a:srgbClr val="3D7A3E"/>
            </a:solidFill>
            <a:prstDash val="solid"/>
          </a:ln>
          <a:effectLst>
            <a:outerShdw blurRad="101600" dist="38100" dir="2700000" algn="bl" rotWithShape="0">
              <a:srgbClr val="000000">
                <a:alpha val="14000"/>
              </a:srgbClr>
            </a:outerShdw>
          </a:effectLst>
        </p:spPr>
        <p:txBody>
          <a:bodyPr/>
          <a:lstStyle/>
          <a:p>
            <a:endParaRPr lang="en-GB"/>
          </a:p>
        </p:txBody>
      </p:sp>
      <p:sp>
        <p:nvSpPr>
          <p:cNvPr id="24" name="Shape 22"/>
          <p:cNvSpPr/>
          <p:nvPr/>
        </p:nvSpPr>
        <p:spPr>
          <a:xfrm>
            <a:off x="429768" y="3255264"/>
            <a:ext cx="411480" cy="411480"/>
          </a:xfrm>
          <a:prstGeom prst="ellipse">
            <a:avLst/>
          </a:prstGeom>
          <a:solidFill>
            <a:srgbClr val="5A8A3C">
              <a:alpha val="40000"/>
            </a:srgbClr>
          </a:solidFill>
          <a:ln w="12700">
            <a:solidFill>
              <a:srgbClr val="FFFFFF"/>
            </a:solidFill>
            <a:prstDash val="solid"/>
          </a:ln>
        </p:spPr>
        <p:txBody>
          <a:bodyPr/>
          <a:lstStyle/>
          <a:p>
            <a:endParaRPr lang="en-GB"/>
          </a:p>
        </p:txBody>
      </p:sp>
      <p:sp>
        <p:nvSpPr>
          <p:cNvPr id="25" name="Text 23"/>
          <p:cNvSpPr/>
          <p:nvPr/>
        </p:nvSpPr>
        <p:spPr>
          <a:xfrm>
            <a:off x="429768" y="3255264"/>
            <a:ext cx="411480" cy="411480"/>
          </a:xfrm>
          <a:prstGeom prst="rect">
            <a:avLst/>
          </a:prstGeom>
          <a:noFill/>
          <a:ln/>
        </p:spPr>
        <p:txBody>
          <a:bodyPr wrap="square" lIns="0" tIns="0" rIns="0" bIns="0" rtlCol="0" anchor="ctr"/>
          <a:lstStyle/>
          <a:p>
            <a:pPr marL="0" indent="0" algn="ctr">
              <a:buNone/>
            </a:pPr>
            <a:r>
              <a:rPr lang="en-US" sz="1400" b="1" dirty="0">
                <a:solidFill>
                  <a:srgbClr val="FFFFFF"/>
                </a:solidFill>
              </a:rPr>
              <a:t>4</a:t>
            </a:r>
            <a:endParaRPr lang="en-US" sz="1400" dirty="0"/>
          </a:p>
        </p:txBody>
      </p:sp>
      <p:sp>
        <p:nvSpPr>
          <p:cNvPr id="26" name="Text 24"/>
          <p:cNvSpPr/>
          <p:nvPr/>
        </p:nvSpPr>
        <p:spPr>
          <a:xfrm>
            <a:off x="914400" y="3282696"/>
            <a:ext cx="1965960" cy="384048"/>
          </a:xfrm>
          <a:prstGeom prst="rect">
            <a:avLst/>
          </a:prstGeom>
          <a:noFill/>
          <a:ln/>
        </p:spPr>
        <p:txBody>
          <a:bodyPr wrap="square" lIns="0" tIns="0" rIns="0" bIns="0" rtlCol="0" anchor="ctr"/>
          <a:lstStyle/>
          <a:p>
            <a:pPr marL="0" indent="0">
              <a:buNone/>
            </a:pPr>
            <a:r>
              <a:rPr lang="en-US" sz="1300" b="1" dirty="0">
                <a:solidFill>
                  <a:srgbClr val="FFFFFF"/>
                </a:solidFill>
                <a:latin typeface="Cambria" pitchFamily="34" charset="0"/>
                <a:ea typeface="Cambria" pitchFamily="34" charset="-122"/>
                <a:cs typeface="Cambria" pitchFamily="34" charset="-120"/>
              </a:rPr>
              <a:t>Analysis</a:t>
            </a:r>
            <a:endParaRPr lang="en-US" sz="1300" dirty="0"/>
          </a:p>
        </p:txBody>
      </p:sp>
      <p:sp>
        <p:nvSpPr>
          <p:cNvPr id="27" name="Text 25"/>
          <p:cNvSpPr/>
          <p:nvPr/>
        </p:nvSpPr>
        <p:spPr>
          <a:xfrm>
            <a:off x="429768" y="3712464"/>
            <a:ext cx="2450592" cy="804672"/>
          </a:xfrm>
          <a:prstGeom prst="rect">
            <a:avLst/>
          </a:prstGeom>
          <a:noFill/>
          <a:ln/>
        </p:spPr>
        <p:txBody>
          <a:bodyPr wrap="square" lIns="0" tIns="0" rIns="0" bIns="0" rtlCol="0" anchor="t"/>
          <a:lstStyle/>
          <a:p>
            <a:r>
              <a:rPr lang="en-GB" sz="1000" dirty="0">
                <a:solidFill>
                  <a:schemeClr val="bg1"/>
                </a:solidFill>
              </a:rPr>
              <a:t>This stage involves analysing the experience in depth by linking it to relevant theory, models, or knowledge to better understand what happened and why.</a:t>
            </a:r>
          </a:p>
          <a:p>
            <a:pPr marL="0" indent="0">
              <a:buNone/>
            </a:pPr>
            <a:endParaRPr lang="en-US" sz="1000" dirty="0"/>
          </a:p>
        </p:txBody>
      </p:sp>
      <p:sp>
        <p:nvSpPr>
          <p:cNvPr id="28" name="Shape 26"/>
          <p:cNvSpPr/>
          <p:nvPr/>
        </p:nvSpPr>
        <p:spPr>
          <a:xfrm>
            <a:off x="3154680" y="3145536"/>
            <a:ext cx="2651760" cy="1463040"/>
          </a:xfrm>
          <a:prstGeom prst="roundRect">
            <a:avLst>
              <a:gd name="adj" fmla="val 6250"/>
            </a:avLst>
          </a:prstGeom>
          <a:solidFill>
            <a:srgbClr val="4A8C4B"/>
          </a:solidFill>
          <a:ln w="12700">
            <a:solidFill>
              <a:srgbClr val="4A8C4B"/>
            </a:solidFill>
            <a:prstDash val="solid"/>
          </a:ln>
          <a:effectLst>
            <a:outerShdw blurRad="101600" dist="38100" dir="2700000" algn="bl" rotWithShape="0">
              <a:srgbClr val="000000">
                <a:alpha val="14000"/>
              </a:srgbClr>
            </a:outerShdw>
          </a:effectLst>
        </p:spPr>
        <p:txBody>
          <a:bodyPr/>
          <a:lstStyle/>
          <a:p>
            <a:endParaRPr lang="en-GB"/>
          </a:p>
        </p:txBody>
      </p:sp>
      <p:sp>
        <p:nvSpPr>
          <p:cNvPr id="29" name="Shape 27"/>
          <p:cNvSpPr/>
          <p:nvPr/>
        </p:nvSpPr>
        <p:spPr>
          <a:xfrm>
            <a:off x="3264408" y="3255264"/>
            <a:ext cx="411480" cy="411480"/>
          </a:xfrm>
          <a:prstGeom prst="ellipse">
            <a:avLst/>
          </a:prstGeom>
          <a:solidFill>
            <a:srgbClr val="5A8A3C">
              <a:alpha val="40000"/>
            </a:srgbClr>
          </a:solidFill>
          <a:ln w="12700">
            <a:solidFill>
              <a:srgbClr val="FFFFFF"/>
            </a:solidFill>
            <a:prstDash val="solid"/>
          </a:ln>
        </p:spPr>
        <p:txBody>
          <a:bodyPr/>
          <a:lstStyle/>
          <a:p>
            <a:endParaRPr lang="en-GB"/>
          </a:p>
        </p:txBody>
      </p:sp>
      <p:sp>
        <p:nvSpPr>
          <p:cNvPr id="30" name="Text 28"/>
          <p:cNvSpPr/>
          <p:nvPr/>
        </p:nvSpPr>
        <p:spPr>
          <a:xfrm>
            <a:off x="3264408" y="3255264"/>
            <a:ext cx="411480" cy="411480"/>
          </a:xfrm>
          <a:prstGeom prst="rect">
            <a:avLst/>
          </a:prstGeom>
          <a:noFill/>
          <a:ln/>
        </p:spPr>
        <p:txBody>
          <a:bodyPr wrap="square" lIns="0" tIns="0" rIns="0" bIns="0" rtlCol="0" anchor="ctr"/>
          <a:lstStyle/>
          <a:p>
            <a:pPr marL="0" indent="0" algn="ctr">
              <a:buNone/>
            </a:pPr>
            <a:r>
              <a:rPr lang="en-US" sz="1400" b="1" dirty="0">
                <a:solidFill>
                  <a:srgbClr val="FFFFFF"/>
                </a:solidFill>
              </a:rPr>
              <a:t>5</a:t>
            </a:r>
            <a:endParaRPr lang="en-US" sz="1400" dirty="0"/>
          </a:p>
        </p:txBody>
      </p:sp>
      <p:sp>
        <p:nvSpPr>
          <p:cNvPr id="31" name="Text 29"/>
          <p:cNvSpPr/>
          <p:nvPr/>
        </p:nvSpPr>
        <p:spPr>
          <a:xfrm>
            <a:off x="3749040" y="3282696"/>
            <a:ext cx="1965960" cy="384048"/>
          </a:xfrm>
          <a:prstGeom prst="rect">
            <a:avLst/>
          </a:prstGeom>
          <a:noFill/>
          <a:ln/>
        </p:spPr>
        <p:txBody>
          <a:bodyPr wrap="square" lIns="0" tIns="0" rIns="0" bIns="0" rtlCol="0" anchor="ctr"/>
          <a:lstStyle/>
          <a:p>
            <a:pPr marL="0" indent="0">
              <a:buNone/>
            </a:pPr>
            <a:r>
              <a:rPr lang="en-US" sz="1300" b="1" dirty="0">
                <a:solidFill>
                  <a:srgbClr val="FFFFFF"/>
                </a:solidFill>
                <a:latin typeface="Cambria" pitchFamily="34" charset="0"/>
                <a:ea typeface="Cambria" pitchFamily="34" charset="-122"/>
                <a:cs typeface="Cambria" pitchFamily="34" charset="-120"/>
              </a:rPr>
              <a:t>Conclusion</a:t>
            </a:r>
            <a:endParaRPr lang="en-US" sz="1300" dirty="0"/>
          </a:p>
        </p:txBody>
      </p:sp>
      <p:sp>
        <p:nvSpPr>
          <p:cNvPr id="32" name="Text 30"/>
          <p:cNvSpPr/>
          <p:nvPr/>
        </p:nvSpPr>
        <p:spPr>
          <a:xfrm>
            <a:off x="3264408" y="3712464"/>
            <a:ext cx="2450592" cy="804672"/>
          </a:xfrm>
          <a:prstGeom prst="rect">
            <a:avLst/>
          </a:prstGeom>
          <a:noFill/>
          <a:ln/>
        </p:spPr>
        <p:txBody>
          <a:bodyPr wrap="square" lIns="0" tIns="0" rIns="0" bIns="0" rtlCol="0" anchor="t"/>
          <a:lstStyle/>
          <a:p>
            <a:r>
              <a:rPr lang="en-GB" sz="1000" dirty="0">
                <a:solidFill>
                  <a:schemeClr val="bg1"/>
                </a:solidFill>
              </a:rPr>
              <a:t>This stage focuses on identifying alternative actions you could have taken and explaining what you have learned from the experience to improve future practice.</a:t>
            </a:r>
          </a:p>
          <a:p>
            <a:pPr marL="0" indent="0">
              <a:buNone/>
            </a:pPr>
            <a:endParaRPr lang="en-US" sz="1000" dirty="0"/>
          </a:p>
        </p:txBody>
      </p:sp>
      <p:sp>
        <p:nvSpPr>
          <p:cNvPr id="33" name="Shape 31"/>
          <p:cNvSpPr/>
          <p:nvPr/>
        </p:nvSpPr>
        <p:spPr>
          <a:xfrm>
            <a:off x="5989320" y="3145536"/>
            <a:ext cx="2651760" cy="1463040"/>
          </a:xfrm>
          <a:prstGeom prst="roundRect">
            <a:avLst>
              <a:gd name="adj" fmla="val 6250"/>
            </a:avLst>
          </a:prstGeom>
          <a:solidFill>
            <a:srgbClr val="5A8A3C"/>
          </a:solidFill>
          <a:ln w="12700">
            <a:solidFill>
              <a:srgbClr val="5A8A3C"/>
            </a:solidFill>
            <a:prstDash val="solid"/>
          </a:ln>
          <a:effectLst>
            <a:outerShdw blurRad="101600" dist="38100" dir="2700000" algn="bl" rotWithShape="0">
              <a:srgbClr val="000000">
                <a:alpha val="14000"/>
              </a:srgbClr>
            </a:outerShdw>
          </a:effectLst>
        </p:spPr>
        <p:txBody>
          <a:bodyPr/>
          <a:lstStyle/>
          <a:p>
            <a:endParaRPr lang="en-GB"/>
          </a:p>
        </p:txBody>
      </p:sp>
      <p:sp>
        <p:nvSpPr>
          <p:cNvPr id="34" name="Shape 32"/>
          <p:cNvSpPr/>
          <p:nvPr/>
        </p:nvSpPr>
        <p:spPr>
          <a:xfrm>
            <a:off x="6099048" y="3255264"/>
            <a:ext cx="411480" cy="411480"/>
          </a:xfrm>
          <a:prstGeom prst="ellipse">
            <a:avLst/>
          </a:prstGeom>
          <a:solidFill>
            <a:srgbClr val="5A8A3C">
              <a:alpha val="40000"/>
            </a:srgbClr>
          </a:solidFill>
          <a:ln w="12700">
            <a:solidFill>
              <a:srgbClr val="FFFFFF"/>
            </a:solidFill>
            <a:prstDash val="solid"/>
          </a:ln>
        </p:spPr>
        <p:txBody>
          <a:bodyPr/>
          <a:lstStyle/>
          <a:p>
            <a:endParaRPr lang="en-GB"/>
          </a:p>
        </p:txBody>
      </p:sp>
      <p:sp>
        <p:nvSpPr>
          <p:cNvPr id="35" name="Text 33"/>
          <p:cNvSpPr/>
          <p:nvPr/>
        </p:nvSpPr>
        <p:spPr>
          <a:xfrm>
            <a:off x="6099048" y="3255264"/>
            <a:ext cx="411480" cy="411480"/>
          </a:xfrm>
          <a:prstGeom prst="rect">
            <a:avLst/>
          </a:prstGeom>
          <a:noFill/>
          <a:ln/>
        </p:spPr>
        <p:txBody>
          <a:bodyPr wrap="square" lIns="0" tIns="0" rIns="0" bIns="0" rtlCol="0" anchor="ctr"/>
          <a:lstStyle/>
          <a:p>
            <a:pPr marL="0" indent="0" algn="ctr">
              <a:buNone/>
            </a:pPr>
            <a:r>
              <a:rPr lang="en-US" sz="1400" b="1" dirty="0">
                <a:solidFill>
                  <a:srgbClr val="FFFFFF"/>
                </a:solidFill>
              </a:rPr>
              <a:t>6</a:t>
            </a:r>
            <a:endParaRPr lang="en-US" sz="1400" dirty="0"/>
          </a:p>
        </p:txBody>
      </p:sp>
      <p:sp>
        <p:nvSpPr>
          <p:cNvPr id="36" name="Text 34"/>
          <p:cNvSpPr/>
          <p:nvPr/>
        </p:nvSpPr>
        <p:spPr>
          <a:xfrm>
            <a:off x="6583680" y="3282696"/>
            <a:ext cx="1965960" cy="384048"/>
          </a:xfrm>
          <a:prstGeom prst="rect">
            <a:avLst/>
          </a:prstGeom>
          <a:noFill/>
          <a:ln/>
        </p:spPr>
        <p:txBody>
          <a:bodyPr wrap="square" lIns="0" tIns="0" rIns="0" bIns="0" rtlCol="0" anchor="ctr"/>
          <a:lstStyle/>
          <a:p>
            <a:pPr marL="0" indent="0">
              <a:buNone/>
            </a:pPr>
            <a:r>
              <a:rPr lang="en-US" sz="1300" b="1" dirty="0">
                <a:solidFill>
                  <a:srgbClr val="FFFFFF"/>
                </a:solidFill>
                <a:latin typeface="Cambria" pitchFamily="34" charset="0"/>
                <a:ea typeface="Cambria" pitchFamily="34" charset="-122"/>
                <a:cs typeface="Cambria" pitchFamily="34" charset="-120"/>
              </a:rPr>
              <a:t>Action Plan</a:t>
            </a:r>
            <a:endParaRPr lang="en-US" sz="1300" dirty="0"/>
          </a:p>
        </p:txBody>
      </p:sp>
      <p:sp>
        <p:nvSpPr>
          <p:cNvPr id="37" name="Text 35"/>
          <p:cNvSpPr/>
          <p:nvPr/>
        </p:nvSpPr>
        <p:spPr>
          <a:xfrm>
            <a:off x="6099048" y="3712464"/>
            <a:ext cx="2450592" cy="804672"/>
          </a:xfrm>
          <a:prstGeom prst="rect">
            <a:avLst/>
          </a:prstGeom>
          <a:noFill/>
          <a:ln/>
        </p:spPr>
        <p:txBody>
          <a:bodyPr wrap="square" lIns="0" tIns="0" rIns="0" bIns="0" rtlCol="0" anchor="t"/>
          <a:lstStyle/>
          <a:p>
            <a:r>
              <a:rPr lang="en-GB" sz="1000" dirty="0">
                <a:solidFill>
                  <a:schemeClr val="bg1"/>
                </a:solidFill>
              </a:rPr>
              <a:t>This stage involves planning how you would respond in a similar situation in the future, focusing on improvements and personal or professional development.</a:t>
            </a:r>
            <a:endParaRPr lang="en-US" sz="1000" dirty="0">
              <a:solidFill>
                <a:schemeClr val="bg1"/>
              </a:solidFill>
            </a:endParaRPr>
          </a:p>
        </p:txBody>
      </p:sp>
      <p:sp>
        <p:nvSpPr>
          <p:cNvPr id="38" name="Text 36"/>
          <p:cNvSpPr/>
          <p:nvPr/>
        </p:nvSpPr>
        <p:spPr>
          <a:xfrm>
            <a:off x="365760" y="4919472"/>
            <a:ext cx="8412480" cy="182880"/>
          </a:xfrm>
          <a:prstGeom prst="rect">
            <a:avLst/>
          </a:prstGeom>
          <a:noFill/>
          <a:ln/>
        </p:spPr>
        <p:txBody>
          <a:bodyPr wrap="square" rtlCol="0" anchor="ctr"/>
          <a:lstStyle/>
          <a:p>
            <a:pPr marL="0" indent="0" algn="r">
              <a:buNone/>
            </a:pPr>
            <a:r>
              <a:rPr lang="en-US" sz="800" i="1" dirty="0">
                <a:solidFill>
                  <a:srgbClr val="6B7E6B"/>
                </a:solidFill>
              </a:rPr>
              <a:t>Gibbs, G. (1988) Learning by Doing: A Guide to Teaching and Learning Methods. Oxford: Oxford Polytechnic.</a:t>
            </a:r>
            <a:endParaRPr lang="en-US" sz="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6">
    <p:bg>
      <p:bgPr>
        <a:solidFill>
          <a:srgbClr val="F4F9F0"/>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B3A2D"/>
          </a:solidFill>
          <a:ln w="12700">
            <a:solidFill>
              <a:srgbClr val="1B3A2D"/>
            </a:solidFill>
            <a:prstDash val="solid"/>
          </a:ln>
        </p:spPr>
        <p:txBody>
          <a:bodyPr/>
          <a:lstStyle/>
          <a:p>
            <a:endParaRPr lang="en-GB"/>
          </a:p>
        </p:txBody>
      </p:sp>
      <p:sp>
        <p:nvSpPr>
          <p:cNvPr id="3" name="Text 1"/>
          <p:cNvSpPr/>
          <p:nvPr/>
        </p:nvSpPr>
        <p:spPr>
          <a:xfrm>
            <a:off x="365760" y="73152"/>
            <a:ext cx="7498080" cy="502920"/>
          </a:xfrm>
          <a:prstGeom prst="rect">
            <a:avLst/>
          </a:prstGeom>
          <a:noFill/>
          <a:ln/>
        </p:spPr>
        <p:txBody>
          <a:bodyPr wrap="square" rtlCol="0" anchor="ctr"/>
          <a:lstStyle/>
          <a:p>
            <a:pPr marL="0" indent="0">
              <a:buNone/>
            </a:pPr>
            <a:r>
              <a:rPr lang="en-US" sz="2200" b="1" u="sng" dirty="0">
                <a:solidFill>
                  <a:srgbClr val="FFFFFF"/>
                </a:solidFill>
                <a:latin typeface="Cambria" pitchFamily="34" charset="0"/>
                <a:ea typeface="Cambria" pitchFamily="34" charset="-122"/>
                <a:cs typeface="Cambria" pitchFamily="34" charset="-120"/>
              </a:rPr>
              <a:t>Reflection Learning in My Professional Role</a:t>
            </a:r>
            <a:endParaRPr lang="en-US" sz="2200" u="sng" dirty="0"/>
          </a:p>
        </p:txBody>
      </p:sp>
      <p:sp>
        <p:nvSpPr>
          <p:cNvPr id="5" name="Text 3"/>
          <p:cNvSpPr/>
          <p:nvPr/>
        </p:nvSpPr>
        <p:spPr>
          <a:xfrm>
            <a:off x="6949440" y="137160"/>
            <a:ext cx="1828800" cy="365760"/>
          </a:xfrm>
          <a:prstGeom prst="rect">
            <a:avLst/>
          </a:prstGeom>
          <a:noFill/>
          <a:ln/>
        </p:spPr>
        <p:txBody>
          <a:bodyPr wrap="square" lIns="0" tIns="0" rIns="0" bIns="0" rtlCol="0" anchor="ctr"/>
          <a:lstStyle/>
          <a:p>
            <a:pPr marL="0" indent="0" algn="ctr">
              <a:buNone/>
            </a:pPr>
            <a:endParaRPr lang="en-US" sz="1100" dirty="0"/>
          </a:p>
        </p:txBody>
      </p:sp>
      <p:sp>
        <p:nvSpPr>
          <p:cNvPr id="6" name="Text 4"/>
          <p:cNvSpPr/>
          <p:nvPr/>
        </p:nvSpPr>
        <p:spPr>
          <a:xfrm>
            <a:off x="365760" y="594360"/>
            <a:ext cx="6400800" cy="256032"/>
          </a:xfrm>
          <a:prstGeom prst="rect">
            <a:avLst/>
          </a:prstGeom>
          <a:noFill/>
          <a:ln/>
        </p:spPr>
        <p:txBody>
          <a:bodyPr wrap="square" rtlCol="0" anchor="ctr"/>
          <a:lstStyle/>
          <a:p>
            <a:pPr marL="0" indent="0">
              <a:buNone/>
            </a:pPr>
            <a:r>
              <a:rPr lang="en-US" sz="1100" i="1" dirty="0">
                <a:solidFill>
                  <a:srgbClr val="E8F5E3"/>
                </a:solidFill>
              </a:rPr>
              <a:t>Practical Skills</a:t>
            </a:r>
            <a:endParaRPr lang="en-US" sz="1100" dirty="0"/>
          </a:p>
        </p:txBody>
      </p:sp>
      <p:sp>
        <p:nvSpPr>
          <p:cNvPr id="7" name="Shape 5"/>
          <p:cNvSpPr/>
          <p:nvPr/>
        </p:nvSpPr>
        <p:spPr>
          <a:xfrm>
            <a:off x="320040" y="960120"/>
            <a:ext cx="8503920" cy="658368"/>
          </a:xfrm>
          <a:prstGeom prst="roundRect">
            <a:avLst>
              <a:gd name="adj" fmla="val 11111"/>
            </a:avLst>
          </a:prstGeom>
          <a:solidFill>
            <a:srgbClr val="1B3A2D"/>
          </a:solidFill>
          <a:ln w="12700">
            <a:solidFill>
              <a:srgbClr val="1B3A2D"/>
            </a:solidFill>
            <a:prstDash val="solid"/>
          </a:ln>
          <a:effectLst>
            <a:outerShdw blurRad="101600" dist="38100" dir="2700000" algn="bl" rotWithShape="0">
              <a:srgbClr val="000000">
                <a:alpha val="14000"/>
              </a:srgbClr>
            </a:outerShdw>
          </a:effectLst>
        </p:spPr>
        <p:txBody>
          <a:bodyPr/>
          <a:lstStyle/>
          <a:p>
            <a:endParaRPr lang="en-GB"/>
          </a:p>
        </p:txBody>
      </p:sp>
      <p:sp>
        <p:nvSpPr>
          <p:cNvPr id="8" name="Text 6"/>
          <p:cNvSpPr/>
          <p:nvPr/>
        </p:nvSpPr>
        <p:spPr>
          <a:xfrm>
            <a:off x="502920" y="1005840"/>
            <a:ext cx="8183880" cy="548640"/>
          </a:xfrm>
          <a:prstGeom prst="rect">
            <a:avLst/>
          </a:prstGeom>
          <a:noFill/>
          <a:ln/>
        </p:spPr>
        <p:txBody>
          <a:bodyPr wrap="square" rtlCol="0" anchor="ctr"/>
          <a:lstStyle/>
          <a:p>
            <a:r>
              <a:rPr lang="en-US" sz="1100" b="1" dirty="0">
                <a:solidFill>
                  <a:srgbClr val="5A8A3C"/>
                </a:solidFill>
                <a:latin typeface="Calibri" pitchFamily="34" charset="0"/>
                <a:ea typeface="Calibri" pitchFamily="34" charset="-122"/>
                <a:cs typeface="Calibri" pitchFamily="34" charset="-120"/>
              </a:rPr>
              <a:t>Scenario: </a:t>
            </a:r>
            <a:r>
              <a:rPr lang="en-GB" sz="1100" dirty="0">
                <a:solidFill>
                  <a:schemeClr val="bg1"/>
                </a:solidFill>
              </a:rPr>
              <a:t>As a Trainee Early Years Support Worker at a Children’s Centre, I supported a four-year-old child (Isaac) who became suddenly withdrawn and upset during group play. Using Gibbs’ (1988) Reflective Cycle helped me reflect on the situation and improve how I would respond in the future.</a:t>
            </a:r>
            <a:endParaRPr lang="en-US" sz="1100" dirty="0">
              <a:solidFill>
                <a:schemeClr val="bg1"/>
              </a:solidFill>
            </a:endParaRPr>
          </a:p>
        </p:txBody>
      </p:sp>
      <p:sp>
        <p:nvSpPr>
          <p:cNvPr id="9" name="Shape 7"/>
          <p:cNvSpPr/>
          <p:nvPr/>
        </p:nvSpPr>
        <p:spPr>
          <a:xfrm>
            <a:off x="320040" y="1719072"/>
            <a:ext cx="2651760" cy="1389888"/>
          </a:xfrm>
          <a:prstGeom prst="roundRect">
            <a:avLst>
              <a:gd name="adj" fmla="val 5263"/>
            </a:avLst>
          </a:prstGeom>
          <a:solidFill>
            <a:srgbClr val="FFFFFF"/>
          </a:solidFill>
          <a:ln w="12700">
            <a:solidFill>
              <a:srgbClr val="C8DCC4"/>
            </a:solidFill>
            <a:prstDash val="solid"/>
          </a:ln>
          <a:effectLst>
            <a:outerShdw blurRad="101600" dist="38100" dir="2700000" algn="bl" rotWithShape="0">
              <a:srgbClr val="000000">
                <a:alpha val="14000"/>
              </a:srgbClr>
            </a:outerShdw>
          </a:effectLst>
        </p:spPr>
        <p:txBody>
          <a:bodyPr/>
          <a:lstStyle/>
          <a:p>
            <a:endParaRPr lang="en-GB"/>
          </a:p>
        </p:txBody>
      </p:sp>
      <p:sp>
        <p:nvSpPr>
          <p:cNvPr id="10" name="Shape 8"/>
          <p:cNvSpPr/>
          <p:nvPr/>
        </p:nvSpPr>
        <p:spPr>
          <a:xfrm>
            <a:off x="320040" y="1719072"/>
            <a:ext cx="2651760" cy="347472"/>
          </a:xfrm>
          <a:prstGeom prst="rect">
            <a:avLst/>
          </a:prstGeom>
          <a:solidFill>
            <a:srgbClr val="2C5F2D"/>
          </a:solidFill>
          <a:ln w="12700">
            <a:solidFill>
              <a:srgbClr val="2C5F2D"/>
            </a:solidFill>
            <a:prstDash val="solid"/>
          </a:ln>
        </p:spPr>
        <p:txBody>
          <a:bodyPr/>
          <a:lstStyle/>
          <a:p>
            <a:endParaRPr lang="en-GB"/>
          </a:p>
        </p:txBody>
      </p:sp>
      <p:sp>
        <p:nvSpPr>
          <p:cNvPr id="11" name="Shape 9"/>
          <p:cNvSpPr/>
          <p:nvPr/>
        </p:nvSpPr>
        <p:spPr>
          <a:xfrm>
            <a:off x="320040" y="1719072"/>
            <a:ext cx="2651760" cy="347472"/>
          </a:xfrm>
          <a:prstGeom prst="roundRect">
            <a:avLst>
              <a:gd name="adj" fmla="val 13158"/>
            </a:avLst>
          </a:prstGeom>
          <a:solidFill>
            <a:srgbClr val="2C5F2D"/>
          </a:solidFill>
          <a:ln w="12700">
            <a:solidFill>
              <a:srgbClr val="2C5F2D"/>
            </a:solidFill>
            <a:prstDash val="solid"/>
          </a:ln>
        </p:spPr>
        <p:txBody>
          <a:bodyPr/>
          <a:lstStyle/>
          <a:p>
            <a:endParaRPr lang="en-GB"/>
          </a:p>
        </p:txBody>
      </p:sp>
      <p:sp>
        <p:nvSpPr>
          <p:cNvPr id="12" name="Text 10"/>
          <p:cNvSpPr/>
          <p:nvPr/>
        </p:nvSpPr>
        <p:spPr>
          <a:xfrm>
            <a:off x="411480" y="1719072"/>
            <a:ext cx="2468880" cy="347472"/>
          </a:xfrm>
          <a:prstGeom prst="rect">
            <a:avLst/>
          </a:prstGeom>
          <a:noFill/>
          <a:ln/>
        </p:spPr>
        <p:txBody>
          <a:bodyPr wrap="square" lIns="0" tIns="0" rIns="0" bIns="0" rtlCol="0" anchor="ctr"/>
          <a:lstStyle/>
          <a:p>
            <a:pPr marL="0" indent="0">
              <a:buNone/>
            </a:pPr>
            <a:r>
              <a:rPr lang="en-US" sz="1100" b="1" dirty="0">
                <a:solidFill>
                  <a:srgbClr val="FFFFFF"/>
                </a:solidFill>
                <a:latin typeface="Cambria" pitchFamily="34" charset="0"/>
                <a:ea typeface="Cambria" pitchFamily="34" charset="-122"/>
                <a:cs typeface="Cambria" pitchFamily="34" charset="-120"/>
              </a:rPr>
              <a:t>1. Description</a:t>
            </a:r>
            <a:endParaRPr lang="en-US" sz="1100" dirty="0"/>
          </a:p>
        </p:txBody>
      </p:sp>
      <p:sp>
        <p:nvSpPr>
          <p:cNvPr id="13" name="Text 11"/>
          <p:cNvSpPr/>
          <p:nvPr/>
        </p:nvSpPr>
        <p:spPr>
          <a:xfrm>
            <a:off x="411480" y="2103120"/>
            <a:ext cx="2468880" cy="960120"/>
          </a:xfrm>
          <a:prstGeom prst="rect">
            <a:avLst/>
          </a:prstGeom>
          <a:noFill/>
          <a:ln/>
        </p:spPr>
        <p:txBody>
          <a:bodyPr wrap="square" lIns="0" tIns="0" rIns="0" bIns="0" rtlCol="0" anchor="t"/>
          <a:lstStyle/>
          <a:p>
            <a:endParaRPr lang="en-GB" sz="1000" dirty="0"/>
          </a:p>
          <a:p>
            <a:r>
              <a:rPr lang="en-GB" sz="1000" dirty="0"/>
              <a:t>During an afternoon session, a young child suddenly stopped engaging in group play, moved away from peers, and did not respond to verbal prompts from staff.</a:t>
            </a:r>
            <a:endParaRPr lang="en-US" sz="950" dirty="0"/>
          </a:p>
        </p:txBody>
      </p:sp>
      <p:sp>
        <p:nvSpPr>
          <p:cNvPr id="14" name="Shape 12"/>
          <p:cNvSpPr/>
          <p:nvPr/>
        </p:nvSpPr>
        <p:spPr>
          <a:xfrm>
            <a:off x="3154680" y="1719072"/>
            <a:ext cx="2651760" cy="1389888"/>
          </a:xfrm>
          <a:prstGeom prst="roundRect">
            <a:avLst>
              <a:gd name="adj" fmla="val 5263"/>
            </a:avLst>
          </a:prstGeom>
          <a:solidFill>
            <a:srgbClr val="FFFFFF"/>
          </a:solidFill>
          <a:ln w="12700">
            <a:solidFill>
              <a:srgbClr val="C8DCC4"/>
            </a:solidFill>
            <a:prstDash val="solid"/>
          </a:ln>
          <a:effectLst>
            <a:outerShdw blurRad="101600" dist="38100" dir="2700000" algn="bl" rotWithShape="0">
              <a:srgbClr val="000000">
                <a:alpha val="14000"/>
              </a:srgbClr>
            </a:outerShdw>
          </a:effectLst>
        </p:spPr>
        <p:txBody>
          <a:bodyPr/>
          <a:lstStyle/>
          <a:p>
            <a:endParaRPr lang="en-GB"/>
          </a:p>
        </p:txBody>
      </p:sp>
      <p:sp>
        <p:nvSpPr>
          <p:cNvPr id="15" name="Shape 13"/>
          <p:cNvSpPr/>
          <p:nvPr/>
        </p:nvSpPr>
        <p:spPr>
          <a:xfrm>
            <a:off x="3154680" y="1719072"/>
            <a:ext cx="2651760" cy="347472"/>
          </a:xfrm>
          <a:prstGeom prst="rect">
            <a:avLst/>
          </a:prstGeom>
          <a:solidFill>
            <a:srgbClr val="2C5F2D"/>
          </a:solidFill>
          <a:ln w="12700">
            <a:solidFill>
              <a:srgbClr val="2C5F2D"/>
            </a:solidFill>
            <a:prstDash val="solid"/>
          </a:ln>
        </p:spPr>
        <p:txBody>
          <a:bodyPr/>
          <a:lstStyle/>
          <a:p>
            <a:endParaRPr lang="en-GB"/>
          </a:p>
        </p:txBody>
      </p:sp>
      <p:sp>
        <p:nvSpPr>
          <p:cNvPr id="16" name="Shape 14"/>
          <p:cNvSpPr/>
          <p:nvPr/>
        </p:nvSpPr>
        <p:spPr>
          <a:xfrm>
            <a:off x="3154680" y="1719072"/>
            <a:ext cx="2651760" cy="347472"/>
          </a:xfrm>
          <a:prstGeom prst="roundRect">
            <a:avLst>
              <a:gd name="adj" fmla="val 13158"/>
            </a:avLst>
          </a:prstGeom>
          <a:solidFill>
            <a:srgbClr val="2C5F2D"/>
          </a:solidFill>
          <a:ln w="12700">
            <a:solidFill>
              <a:srgbClr val="2C5F2D"/>
            </a:solidFill>
            <a:prstDash val="solid"/>
          </a:ln>
        </p:spPr>
        <p:txBody>
          <a:bodyPr/>
          <a:lstStyle/>
          <a:p>
            <a:endParaRPr lang="en-GB"/>
          </a:p>
        </p:txBody>
      </p:sp>
      <p:sp>
        <p:nvSpPr>
          <p:cNvPr id="17" name="Text 15"/>
          <p:cNvSpPr/>
          <p:nvPr/>
        </p:nvSpPr>
        <p:spPr>
          <a:xfrm>
            <a:off x="3246120" y="1719072"/>
            <a:ext cx="2468880" cy="347472"/>
          </a:xfrm>
          <a:prstGeom prst="rect">
            <a:avLst/>
          </a:prstGeom>
          <a:noFill/>
          <a:ln/>
        </p:spPr>
        <p:txBody>
          <a:bodyPr wrap="square" lIns="0" tIns="0" rIns="0" bIns="0" rtlCol="0" anchor="ctr"/>
          <a:lstStyle/>
          <a:p>
            <a:pPr marL="0" indent="0">
              <a:buNone/>
            </a:pPr>
            <a:r>
              <a:rPr lang="en-US" sz="1100" b="1" dirty="0">
                <a:solidFill>
                  <a:srgbClr val="FFFFFF"/>
                </a:solidFill>
                <a:latin typeface="Cambria" pitchFamily="34" charset="0"/>
                <a:ea typeface="Cambria" pitchFamily="34" charset="-122"/>
                <a:cs typeface="Cambria" pitchFamily="34" charset="-120"/>
              </a:rPr>
              <a:t>2. Feelings</a:t>
            </a:r>
            <a:endParaRPr lang="en-US" sz="1100" dirty="0"/>
          </a:p>
        </p:txBody>
      </p:sp>
      <p:sp>
        <p:nvSpPr>
          <p:cNvPr id="18" name="Text 16"/>
          <p:cNvSpPr/>
          <p:nvPr/>
        </p:nvSpPr>
        <p:spPr>
          <a:xfrm>
            <a:off x="3246120" y="2103120"/>
            <a:ext cx="2468880" cy="960120"/>
          </a:xfrm>
          <a:prstGeom prst="rect">
            <a:avLst/>
          </a:prstGeom>
          <a:noFill/>
          <a:ln/>
        </p:spPr>
        <p:txBody>
          <a:bodyPr wrap="square" lIns="0" tIns="0" rIns="0" bIns="0" rtlCol="0" anchor="t"/>
          <a:lstStyle/>
          <a:p>
            <a:endParaRPr lang="en-GB" sz="1000" dirty="0"/>
          </a:p>
          <a:p>
            <a:r>
              <a:rPr lang="en-GB" sz="1000" dirty="0"/>
              <a:t>I felt unsure and concerned, and I began to worry that I might have misinterpreted the child’s needs. I also questioned my ability to respond in the most appropriate way.</a:t>
            </a:r>
            <a:endParaRPr lang="en-US" sz="950" dirty="0"/>
          </a:p>
        </p:txBody>
      </p:sp>
      <p:sp>
        <p:nvSpPr>
          <p:cNvPr id="19" name="Shape 17"/>
          <p:cNvSpPr/>
          <p:nvPr/>
        </p:nvSpPr>
        <p:spPr>
          <a:xfrm>
            <a:off x="5989320" y="1719072"/>
            <a:ext cx="2651760" cy="1389888"/>
          </a:xfrm>
          <a:prstGeom prst="roundRect">
            <a:avLst>
              <a:gd name="adj" fmla="val 5263"/>
            </a:avLst>
          </a:prstGeom>
          <a:solidFill>
            <a:srgbClr val="FFFFFF"/>
          </a:solidFill>
          <a:ln w="12700">
            <a:solidFill>
              <a:srgbClr val="C8DCC4"/>
            </a:solidFill>
            <a:prstDash val="solid"/>
          </a:ln>
          <a:effectLst>
            <a:outerShdw blurRad="101600" dist="38100" dir="2700000" algn="bl" rotWithShape="0">
              <a:srgbClr val="000000">
                <a:alpha val="14000"/>
              </a:srgbClr>
            </a:outerShdw>
          </a:effectLst>
        </p:spPr>
        <p:txBody>
          <a:bodyPr/>
          <a:lstStyle/>
          <a:p>
            <a:endParaRPr lang="en-GB"/>
          </a:p>
        </p:txBody>
      </p:sp>
      <p:sp>
        <p:nvSpPr>
          <p:cNvPr id="20" name="Shape 18"/>
          <p:cNvSpPr/>
          <p:nvPr/>
        </p:nvSpPr>
        <p:spPr>
          <a:xfrm>
            <a:off x="5989320" y="1719072"/>
            <a:ext cx="2651760" cy="347472"/>
          </a:xfrm>
          <a:prstGeom prst="rect">
            <a:avLst/>
          </a:prstGeom>
          <a:solidFill>
            <a:srgbClr val="2C5F2D"/>
          </a:solidFill>
          <a:ln w="12700">
            <a:solidFill>
              <a:srgbClr val="2C5F2D"/>
            </a:solidFill>
            <a:prstDash val="solid"/>
          </a:ln>
        </p:spPr>
        <p:txBody>
          <a:bodyPr/>
          <a:lstStyle/>
          <a:p>
            <a:endParaRPr lang="en-GB"/>
          </a:p>
        </p:txBody>
      </p:sp>
      <p:sp>
        <p:nvSpPr>
          <p:cNvPr id="21" name="Shape 19"/>
          <p:cNvSpPr/>
          <p:nvPr/>
        </p:nvSpPr>
        <p:spPr>
          <a:xfrm>
            <a:off x="5989320" y="1719072"/>
            <a:ext cx="2651760" cy="347472"/>
          </a:xfrm>
          <a:prstGeom prst="roundRect">
            <a:avLst>
              <a:gd name="adj" fmla="val 13158"/>
            </a:avLst>
          </a:prstGeom>
          <a:solidFill>
            <a:srgbClr val="2C5F2D"/>
          </a:solidFill>
          <a:ln w="12700">
            <a:solidFill>
              <a:srgbClr val="2C5F2D"/>
            </a:solidFill>
            <a:prstDash val="solid"/>
          </a:ln>
        </p:spPr>
        <p:txBody>
          <a:bodyPr/>
          <a:lstStyle/>
          <a:p>
            <a:endParaRPr lang="en-GB"/>
          </a:p>
        </p:txBody>
      </p:sp>
      <p:sp>
        <p:nvSpPr>
          <p:cNvPr id="22" name="Text 20"/>
          <p:cNvSpPr/>
          <p:nvPr/>
        </p:nvSpPr>
        <p:spPr>
          <a:xfrm>
            <a:off x="6080760" y="1719072"/>
            <a:ext cx="2468880" cy="347472"/>
          </a:xfrm>
          <a:prstGeom prst="rect">
            <a:avLst/>
          </a:prstGeom>
          <a:noFill/>
          <a:ln/>
        </p:spPr>
        <p:txBody>
          <a:bodyPr wrap="square" lIns="0" tIns="0" rIns="0" bIns="0" rtlCol="0" anchor="ctr"/>
          <a:lstStyle/>
          <a:p>
            <a:pPr marL="0" indent="0">
              <a:buNone/>
            </a:pPr>
            <a:r>
              <a:rPr lang="en-US" sz="1100" b="1" dirty="0">
                <a:solidFill>
                  <a:srgbClr val="FFFFFF"/>
                </a:solidFill>
                <a:latin typeface="Cambria" pitchFamily="34" charset="0"/>
                <a:ea typeface="Cambria" pitchFamily="34" charset="-122"/>
                <a:cs typeface="Cambria" pitchFamily="34" charset="-120"/>
              </a:rPr>
              <a:t>3. Evaluation</a:t>
            </a:r>
            <a:endParaRPr lang="en-US" sz="1100" dirty="0"/>
          </a:p>
        </p:txBody>
      </p:sp>
      <p:sp>
        <p:nvSpPr>
          <p:cNvPr id="23" name="Text 21"/>
          <p:cNvSpPr/>
          <p:nvPr/>
        </p:nvSpPr>
        <p:spPr>
          <a:xfrm>
            <a:off x="6080760" y="2103120"/>
            <a:ext cx="2468880" cy="960120"/>
          </a:xfrm>
          <a:prstGeom prst="rect">
            <a:avLst/>
          </a:prstGeom>
          <a:noFill/>
          <a:ln/>
        </p:spPr>
        <p:txBody>
          <a:bodyPr wrap="square" lIns="0" tIns="0" rIns="0" bIns="0" rtlCol="0" anchor="t"/>
          <a:lstStyle/>
          <a:p>
            <a:endParaRPr lang="en-GB" sz="1000" dirty="0"/>
          </a:p>
          <a:p>
            <a:r>
              <a:rPr lang="en-GB" sz="1000" dirty="0"/>
              <a:t>On the positive side, I stayed calm and asked for support from a senior colleague. On the negative side, my initial attempt to speak to the child seemed to make him withdraw further.</a:t>
            </a:r>
            <a:endParaRPr lang="en-US" sz="950" dirty="0"/>
          </a:p>
        </p:txBody>
      </p:sp>
      <p:sp>
        <p:nvSpPr>
          <p:cNvPr id="24" name="Shape 22"/>
          <p:cNvSpPr/>
          <p:nvPr/>
        </p:nvSpPr>
        <p:spPr>
          <a:xfrm>
            <a:off x="320040" y="3200400"/>
            <a:ext cx="2651760" cy="1389888"/>
          </a:xfrm>
          <a:prstGeom prst="roundRect">
            <a:avLst>
              <a:gd name="adj" fmla="val 5263"/>
            </a:avLst>
          </a:prstGeom>
          <a:solidFill>
            <a:srgbClr val="FFFFFF"/>
          </a:solidFill>
          <a:ln w="12700">
            <a:solidFill>
              <a:srgbClr val="C8DCC4"/>
            </a:solidFill>
            <a:prstDash val="solid"/>
          </a:ln>
          <a:effectLst>
            <a:outerShdw blurRad="101600" dist="38100" dir="2700000" algn="bl" rotWithShape="0">
              <a:srgbClr val="000000">
                <a:alpha val="14000"/>
              </a:srgbClr>
            </a:outerShdw>
          </a:effectLst>
        </p:spPr>
        <p:txBody>
          <a:bodyPr/>
          <a:lstStyle/>
          <a:p>
            <a:endParaRPr lang="en-GB"/>
          </a:p>
        </p:txBody>
      </p:sp>
      <p:sp>
        <p:nvSpPr>
          <p:cNvPr id="25" name="Shape 23"/>
          <p:cNvSpPr/>
          <p:nvPr/>
        </p:nvSpPr>
        <p:spPr>
          <a:xfrm>
            <a:off x="320040" y="3200400"/>
            <a:ext cx="2651760" cy="347472"/>
          </a:xfrm>
          <a:prstGeom prst="rect">
            <a:avLst/>
          </a:prstGeom>
          <a:solidFill>
            <a:srgbClr val="2C5F2D"/>
          </a:solidFill>
          <a:ln w="12700">
            <a:solidFill>
              <a:srgbClr val="2C5F2D"/>
            </a:solidFill>
            <a:prstDash val="solid"/>
          </a:ln>
        </p:spPr>
        <p:txBody>
          <a:bodyPr/>
          <a:lstStyle/>
          <a:p>
            <a:endParaRPr lang="en-GB"/>
          </a:p>
        </p:txBody>
      </p:sp>
      <p:sp>
        <p:nvSpPr>
          <p:cNvPr id="26" name="Shape 24"/>
          <p:cNvSpPr/>
          <p:nvPr/>
        </p:nvSpPr>
        <p:spPr>
          <a:xfrm>
            <a:off x="320040" y="3200400"/>
            <a:ext cx="2651760" cy="347472"/>
          </a:xfrm>
          <a:prstGeom prst="roundRect">
            <a:avLst>
              <a:gd name="adj" fmla="val 13158"/>
            </a:avLst>
          </a:prstGeom>
          <a:solidFill>
            <a:srgbClr val="2C5F2D"/>
          </a:solidFill>
          <a:ln w="12700">
            <a:solidFill>
              <a:srgbClr val="2C5F2D"/>
            </a:solidFill>
            <a:prstDash val="solid"/>
          </a:ln>
        </p:spPr>
        <p:txBody>
          <a:bodyPr/>
          <a:lstStyle/>
          <a:p>
            <a:endParaRPr lang="en-GB"/>
          </a:p>
        </p:txBody>
      </p:sp>
      <p:sp>
        <p:nvSpPr>
          <p:cNvPr id="27" name="Text 25"/>
          <p:cNvSpPr/>
          <p:nvPr/>
        </p:nvSpPr>
        <p:spPr>
          <a:xfrm>
            <a:off x="411480" y="3200400"/>
            <a:ext cx="2468880" cy="347472"/>
          </a:xfrm>
          <a:prstGeom prst="rect">
            <a:avLst/>
          </a:prstGeom>
          <a:noFill/>
          <a:ln/>
        </p:spPr>
        <p:txBody>
          <a:bodyPr wrap="square" lIns="0" tIns="0" rIns="0" bIns="0" rtlCol="0" anchor="ctr"/>
          <a:lstStyle/>
          <a:p>
            <a:pPr marL="0" indent="0">
              <a:buNone/>
            </a:pPr>
            <a:r>
              <a:rPr lang="en-US" sz="1100" b="1" dirty="0">
                <a:solidFill>
                  <a:srgbClr val="FFFFFF"/>
                </a:solidFill>
                <a:latin typeface="Cambria" pitchFamily="34" charset="0"/>
                <a:ea typeface="Cambria" pitchFamily="34" charset="-122"/>
                <a:cs typeface="Cambria" pitchFamily="34" charset="-120"/>
              </a:rPr>
              <a:t>4. Analysis</a:t>
            </a:r>
            <a:endParaRPr lang="en-US" sz="1100" dirty="0"/>
          </a:p>
        </p:txBody>
      </p:sp>
      <p:sp>
        <p:nvSpPr>
          <p:cNvPr id="28" name="Text 26"/>
          <p:cNvSpPr/>
          <p:nvPr/>
        </p:nvSpPr>
        <p:spPr>
          <a:xfrm>
            <a:off x="411480" y="3584448"/>
            <a:ext cx="2468880" cy="960120"/>
          </a:xfrm>
          <a:prstGeom prst="rect">
            <a:avLst/>
          </a:prstGeom>
          <a:noFill/>
          <a:ln/>
        </p:spPr>
        <p:txBody>
          <a:bodyPr wrap="square" lIns="0" tIns="0" rIns="0" bIns="0" rtlCol="0" anchor="t"/>
          <a:lstStyle/>
          <a:p>
            <a:endParaRPr lang="en-GB" sz="1000" dirty="0"/>
          </a:p>
          <a:p>
            <a:r>
              <a:rPr lang="en-GB" sz="1000" dirty="0"/>
              <a:t>By applying Goleman’s (1995) idea of emotional atonement alongside Gibbs (1988), I understood that the child’s distress was likely linked to an unmet emotional need rather than a behavioural problem.</a:t>
            </a:r>
            <a:endParaRPr lang="en-US" sz="950" dirty="0"/>
          </a:p>
        </p:txBody>
      </p:sp>
      <p:sp>
        <p:nvSpPr>
          <p:cNvPr id="29" name="Shape 27"/>
          <p:cNvSpPr/>
          <p:nvPr/>
        </p:nvSpPr>
        <p:spPr>
          <a:xfrm>
            <a:off x="3154680" y="3200400"/>
            <a:ext cx="2651760" cy="1389888"/>
          </a:xfrm>
          <a:prstGeom prst="roundRect">
            <a:avLst>
              <a:gd name="adj" fmla="val 5263"/>
            </a:avLst>
          </a:prstGeom>
          <a:solidFill>
            <a:srgbClr val="FFFFFF"/>
          </a:solidFill>
          <a:ln w="12700">
            <a:solidFill>
              <a:srgbClr val="C8DCC4"/>
            </a:solidFill>
            <a:prstDash val="solid"/>
          </a:ln>
          <a:effectLst>
            <a:outerShdw blurRad="101600" dist="38100" dir="2700000" algn="bl" rotWithShape="0">
              <a:srgbClr val="000000">
                <a:alpha val="14000"/>
              </a:srgbClr>
            </a:outerShdw>
          </a:effectLst>
        </p:spPr>
        <p:txBody>
          <a:bodyPr/>
          <a:lstStyle/>
          <a:p>
            <a:endParaRPr lang="en-GB"/>
          </a:p>
        </p:txBody>
      </p:sp>
      <p:sp>
        <p:nvSpPr>
          <p:cNvPr id="30" name="Shape 28"/>
          <p:cNvSpPr/>
          <p:nvPr/>
        </p:nvSpPr>
        <p:spPr>
          <a:xfrm>
            <a:off x="3154680" y="3200400"/>
            <a:ext cx="2651760" cy="347472"/>
          </a:xfrm>
          <a:prstGeom prst="rect">
            <a:avLst/>
          </a:prstGeom>
          <a:solidFill>
            <a:srgbClr val="2C5F2D"/>
          </a:solidFill>
          <a:ln w="12700">
            <a:solidFill>
              <a:srgbClr val="2C5F2D"/>
            </a:solidFill>
            <a:prstDash val="solid"/>
          </a:ln>
        </p:spPr>
        <p:txBody>
          <a:bodyPr/>
          <a:lstStyle/>
          <a:p>
            <a:endParaRPr lang="en-GB"/>
          </a:p>
        </p:txBody>
      </p:sp>
      <p:sp>
        <p:nvSpPr>
          <p:cNvPr id="31" name="Shape 29"/>
          <p:cNvSpPr/>
          <p:nvPr/>
        </p:nvSpPr>
        <p:spPr>
          <a:xfrm>
            <a:off x="3154680" y="3200400"/>
            <a:ext cx="2651760" cy="347472"/>
          </a:xfrm>
          <a:prstGeom prst="roundRect">
            <a:avLst>
              <a:gd name="adj" fmla="val 13158"/>
            </a:avLst>
          </a:prstGeom>
          <a:solidFill>
            <a:srgbClr val="2C5F2D"/>
          </a:solidFill>
          <a:ln w="12700">
            <a:solidFill>
              <a:srgbClr val="2C5F2D"/>
            </a:solidFill>
            <a:prstDash val="solid"/>
          </a:ln>
        </p:spPr>
        <p:txBody>
          <a:bodyPr/>
          <a:lstStyle/>
          <a:p>
            <a:endParaRPr lang="en-GB"/>
          </a:p>
        </p:txBody>
      </p:sp>
      <p:sp>
        <p:nvSpPr>
          <p:cNvPr id="32" name="Text 30"/>
          <p:cNvSpPr/>
          <p:nvPr/>
        </p:nvSpPr>
        <p:spPr>
          <a:xfrm>
            <a:off x="3246120" y="3200400"/>
            <a:ext cx="2468880" cy="347472"/>
          </a:xfrm>
          <a:prstGeom prst="rect">
            <a:avLst/>
          </a:prstGeom>
          <a:noFill/>
          <a:ln/>
        </p:spPr>
        <p:txBody>
          <a:bodyPr wrap="square" lIns="0" tIns="0" rIns="0" bIns="0" rtlCol="0" anchor="ctr"/>
          <a:lstStyle/>
          <a:p>
            <a:pPr marL="0" indent="0">
              <a:buNone/>
            </a:pPr>
            <a:r>
              <a:rPr lang="en-US" sz="1100" b="1" dirty="0">
                <a:solidFill>
                  <a:srgbClr val="FFFFFF"/>
                </a:solidFill>
                <a:latin typeface="Cambria" pitchFamily="34" charset="0"/>
                <a:ea typeface="Cambria" pitchFamily="34" charset="-122"/>
                <a:cs typeface="Cambria" pitchFamily="34" charset="-120"/>
              </a:rPr>
              <a:t>5. Conclusion</a:t>
            </a:r>
            <a:endParaRPr lang="en-US" sz="1100" dirty="0"/>
          </a:p>
        </p:txBody>
      </p:sp>
      <p:sp>
        <p:nvSpPr>
          <p:cNvPr id="33" name="Text 31"/>
          <p:cNvSpPr/>
          <p:nvPr/>
        </p:nvSpPr>
        <p:spPr>
          <a:xfrm>
            <a:off x="3246120" y="3584448"/>
            <a:ext cx="2468880" cy="960120"/>
          </a:xfrm>
          <a:prstGeom prst="rect">
            <a:avLst/>
          </a:prstGeom>
          <a:noFill/>
          <a:ln/>
        </p:spPr>
        <p:txBody>
          <a:bodyPr wrap="square" lIns="0" tIns="0" rIns="0" bIns="0" rtlCol="0" anchor="t"/>
          <a:lstStyle/>
          <a:p>
            <a:endParaRPr lang="en-GB" sz="1000" dirty="0"/>
          </a:p>
          <a:p>
            <a:r>
              <a:rPr lang="en-GB" sz="1000" dirty="0"/>
              <a:t>I realised I should have focused more on calm, non-verbal co-regulation rather than trying to use verbal prompts, which aligns with attachment-informed early years practice (Bowlby, 1969).</a:t>
            </a:r>
            <a:endParaRPr lang="en-US" sz="950" dirty="0"/>
          </a:p>
        </p:txBody>
      </p:sp>
      <p:sp>
        <p:nvSpPr>
          <p:cNvPr id="34" name="Shape 32"/>
          <p:cNvSpPr/>
          <p:nvPr/>
        </p:nvSpPr>
        <p:spPr>
          <a:xfrm>
            <a:off x="5989320" y="3200400"/>
            <a:ext cx="2651760" cy="1389888"/>
          </a:xfrm>
          <a:prstGeom prst="roundRect">
            <a:avLst>
              <a:gd name="adj" fmla="val 5263"/>
            </a:avLst>
          </a:prstGeom>
          <a:solidFill>
            <a:srgbClr val="FFFFFF"/>
          </a:solidFill>
          <a:ln w="12700">
            <a:solidFill>
              <a:srgbClr val="C8DCC4"/>
            </a:solidFill>
            <a:prstDash val="solid"/>
          </a:ln>
          <a:effectLst>
            <a:outerShdw blurRad="101600" dist="38100" dir="2700000" algn="bl" rotWithShape="0">
              <a:srgbClr val="000000">
                <a:alpha val="14000"/>
              </a:srgbClr>
            </a:outerShdw>
          </a:effectLst>
        </p:spPr>
        <p:txBody>
          <a:bodyPr/>
          <a:lstStyle/>
          <a:p>
            <a:endParaRPr lang="en-GB"/>
          </a:p>
        </p:txBody>
      </p:sp>
      <p:sp>
        <p:nvSpPr>
          <p:cNvPr id="35" name="Shape 33"/>
          <p:cNvSpPr/>
          <p:nvPr/>
        </p:nvSpPr>
        <p:spPr>
          <a:xfrm>
            <a:off x="5989320" y="3200400"/>
            <a:ext cx="2651760" cy="347472"/>
          </a:xfrm>
          <a:prstGeom prst="rect">
            <a:avLst/>
          </a:prstGeom>
          <a:solidFill>
            <a:srgbClr val="2C5F2D"/>
          </a:solidFill>
          <a:ln w="12700">
            <a:solidFill>
              <a:srgbClr val="2C5F2D"/>
            </a:solidFill>
            <a:prstDash val="solid"/>
          </a:ln>
        </p:spPr>
        <p:txBody>
          <a:bodyPr/>
          <a:lstStyle/>
          <a:p>
            <a:endParaRPr lang="en-GB"/>
          </a:p>
        </p:txBody>
      </p:sp>
      <p:sp>
        <p:nvSpPr>
          <p:cNvPr id="36" name="Shape 34"/>
          <p:cNvSpPr/>
          <p:nvPr/>
        </p:nvSpPr>
        <p:spPr>
          <a:xfrm>
            <a:off x="5989320" y="3200400"/>
            <a:ext cx="2651760" cy="347472"/>
          </a:xfrm>
          <a:prstGeom prst="roundRect">
            <a:avLst>
              <a:gd name="adj" fmla="val 13158"/>
            </a:avLst>
          </a:prstGeom>
          <a:solidFill>
            <a:srgbClr val="2C5F2D"/>
          </a:solidFill>
          <a:ln w="12700">
            <a:solidFill>
              <a:srgbClr val="2C5F2D"/>
            </a:solidFill>
            <a:prstDash val="solid"/>
          </a:ln>
        </p:spPr>
        <p:txBody>
          <a:bodyPr/>
          <a:lstStyle/>
          <a:p>
            <a:endParaRPr lang="en-GB"/>
          </a:p>
        </p:txBody>
      </p:sp>
      <p:sp>
        <p:nvSpPr>
          <p:cNvPr id="37" name="Text 35"/>
          <p:cNvSpPr/>
          <p:nvPr/>
        </p:nvSpPr>
        <p:spPr>
          <a:xfrm>
            <a:off x="6080760" y="3200400"/>
            <a:ext cx="2468880" cy="347472"/>
          </a:xfrm>
          <a:prstGeom prst="rect">
            <a:avLst/>
          </a:prstGeom>
          <a:noFill/>
          <a:ln/>
        </p:spPr>
        <p:txBody>
          <a:bodyPr wrap="square" lIns="0" tIns="0" rIns="0" bIns="0" rtlCol="0" anchor="ctr"/>
          <a:lstStyle/>
          <a:p>
            <a:pPr marL="0" indent="0">
              <a:buNone/>
            </a:pPr>
            <a:r>
              <a:rPr lang="en-US" sz="1100" b="1" dirty="0">
                <a:solidFill>
                  <a:srgbClr val="FFFFFF"/>
                </a:solidFill>
                <a:latin typeface="Cambria" pitchFamily="34" charset="0"/>
                <a:ea typeface="Cambria" pitchFamily="34" charset="-122"/>
                <a:cs typeface="Cambria" pitchFamily="34" charset="-120"/>
              </a:rPr>
              <a:t>6. Action Plan</a:t>
            </a:r>
            <a:endParaRPr lang="en-US" sz="1100" dirty="0"/>
          </a:p>
        </p:txBody>
      </p:sp>
      <p:sp>
        <p:nvSpPr>
          <p:cNvPr id="38" name="Text 36"/>
          <p:cNvSpPr/>
          <p:nvPr/>
        </p:nvSpPr>
        <p:spPr>
          <a:xfrm>
            <a:off x="6080760" y="3584448"/>
            <a:ext cx="2468880" cy="960120"/>
          </a:xfrm>
          <a:prstGeom prst="rect">
            <a:avLst/>
          </a:prstGeom>
          <a:noFill/>
          <a:ln/>
        </p:spPr>
        <p:txBody>
          <a:bodyPr wrap="square" lIns="0" tIns="0" rIns="0" bIns="0" rtlCol="0" anchor="t"/>
          <a:lstStyle/>
          <a:p>
            <a:endParaRPr lang="en-GB" sz="1000" dirty="0"/>
          </a:p>
          <a:p>
            <a:r>
              <a:rPr lang="en-GB" sz="1000" dirty="0"/>
              <a:t>I enrolled in a trauma-informed practice module. I will also review </a:t>
            </a:r>
            <a:r>
              <a:rPr lang="en-GB" sz="1000" dirty="0" err="1"/>
              <a:t>EYFS</a:t>
            </a:r>
            <a:r>
              <a:rPr lang="en-GB" sz="1000" dirty="0"/>
              <a:t> guidance and discuss strategies with the SENCO to develop more individualised approaches for the child.</a:t>
            </a:r>
            <a:endParaRPr lang="en-US" sz="950" dirty="0"/>
          </a:p>
        </p:txBody>
      </p:sp>
      <p:sp>
        <p:nvSpPr>
          <p:cNvPr id="39" name="Text 37"/>
          <p:cNvSpPr/>
          <p:nvPr/>
        </p:nvSpPr>
        <p:spPr>
          <a:xfrm>
            <a:off x="365760" y="4919472"/>
            <a:ext cx="8412480" cy="182880"/>
          </a:xfrm>
          <a:prstGeom prst="rect">
            <a:avLst/>
          </a:prstGeom>
          <a:noFill/>
          <a:ln/>
        </p:spPr>
        <p:txBody>
          <a:bodyPr wrap="square" rtlCol="0" anchor="ctr"/>
          <a:lstStyle/>
          <a:p>
            <a:pPr marL="0" indent="0" algn="r">
              <a:buNone/>
            </a:pPr>
            <a:r>
              <a:rPr lang="en-US" sz="800" i="1" dirty="0">
                <a:solidFill>
                  <a:srgbClr val="6B7E6B"/>
                </a:solidFill>
              </a:rPr>
              <a:t>Gibbs (1988); Goleman (1995); Bowlby (1969)</a:t>
            </a:r>
            <a:endParaRPr lang="en-US" sz="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B3A2D"/>
          </a:solidFill>
          <a:ln w="12700">
            <a:solidFill>
              <a:srgbClr val="1B3A2D"/>
            </a:solidFill>
            <a:prstDash val="solid"/>
          </a:ln>
        </p:spPr>
        <p:txBody>
          <a:bodyPr/>
          <a:lstStyle/>
          <a:p>
            <a:endParaRPr lang="en-GB"/>
          </a:p>
        </p:txBody>
      </p:sp>
      <p:sp>
        <p:nvSpPr>
          <p:cNvPr id="3" name="Text 1"/>
          <p:cNvSpPr/>
          <p:nvPr/>
        </p:nvSpPr>
        <p:spPr>
          <a:xfrm>
            <a:off x="365760" y="73152"/>
            <a:ext cx="8412480" cy="502920"/>
          </a:xfrm>
          <a:prstGeom prst="rect">
            <a:avLst/>
          </a:prstGeom>
          <a:noFill/>
          <a:ln/>
        </p:spPr>
        <p:txBody>
          <a:bodyPr wrap="square" rtlCol="0" anchor="ctr"/>
          <a:lstStyle/>
          <a:p>
            <a:pPr marL="0" indent="0">
              <a:buNone/>
            </a:pPr>
            <a:r>
              <a:rPr lang="en-US" sz="2000" b="1" u="sng" dirty="0">
                <a:solidFill>
                  <a:srgbClr val="FFFFFF"/>
                </a:solidFill>
                <a:latin typeface="Cambria" pitchFamily="34" charset="0"/>
                <a:ea typeface="Cambria" pitchFamily="34" charset="-122"/>
                <a:cs typeface="Cambria" pitchFamily="34" charset="-120"/>
              </a:rPr>
              <a:t>Reflection and Emotional Intelligence: An Interconnected Skill Set</a:t>
            </a:r>
            <a:endParaRPr lang="en-US" sz="2000" u="sng" dirty="0"/>
          </a:p>
        </p:txBody>
      </p:sp>
      <p:sp>
        <p:nvSpPr>
          <p:cNvPr id="4" name="Text 2"/>
          <p:cNvSpPr/>
          <p:nvPr/>
        </p:nvSpPr>
        <p:spPr>
          <a:xfrm>
            <a:off x="365760" y="594360"/>
            <a:ext cx="8229600" cy="256032"/>
          </a:xfrm>
          <a:prstGeom prst="rect">
            <a:avLst/>
          </a:prstGeom>
          <a:noFill/>
          <a:ln/>
        </p:spPr>
        <p:txBody>
          <a:bodyPr wrap="square" rtlCol="0" anchor="ctr"/>
          <a:lstStyle/>
          <a:p>
            <a:pPr marL="0" indent="0">
              <a:buNone/>
            </a:pPr>
            <a:r>
              <a:rPr lang="en-US" sz="1100" i="1" dirty="0">
                <a:solidFill>
                  <a:srgbClr val="E8F5E3"/>
                </a:solidFill>
              </a:rPr>
              <a:t>How reflective practice deepens emotional intelligence in HSC contexts</a:t>
            </a:r>
            <a:endParaRPr lang="en-US" sz="1100" dirty="0"/>
          </a:p>
        </p:txBody>
      </p:sp>
      <p:sp>
        <p:nvSpPr>
          <p:cNvPr id="5" name="Text 3"/>
          <p:cNvSpPr/>
          <p:nvPr/>
        </p:nvSpPr>
        <p:spPr>
          <a:xfrm>
            <a:off x="320040" y="987552"/>
            <a:ext cx="8503920" cy="658368"/>
          </a:xfrm>
          <a:prstGeom prst="rect">
            <a:avLst/>
          </a:prstGeom>
          <a:noFill/>
          <a:ln/>
        </p:spPr>
        <p:txBody>
          <a:bodyPr wrap="square" rtlCol="0" anchor="ctr"/>
          <a:lstStyle/>
          <a:p>
            <a:endParaRPr lang="en-GB" sz="1200" dirty="0"/>
          </a:p>
          <a:p>
            <a:r>
              <a:rPr lang="en-GB" sz="1200" dirty="0"/>
              <a:t>Goleman (1995) argues that self-awareness, which is the ability to recognise your emotions as they happen, is a key part of emotional intelligence. Reflection helps develop this awareness in a structured way. When practitioners regularly reflect on their emotional responses, they strengthen the emotional intelligence skills needed for effective and compassionate health and social care practice.</a:t>
            </a:r>
          </a:p>
          <a:p>
            <a:pPr marL="0" indent="0">
              <a:buNone/>
            </a:pPr>
            <a:endParaRPr lang="en-US" sz="1150" dirty="0"/>
          </a:p>
        </p:txBody>
      </p:sp>
      <p:sp>
        <p:nvSpPr>
          <p:cNvPr id="6" name="Shape 4"/>
          <p:cNvSpPr/>
          <p:nvPr/>
        </p:nvSpPr>
        <p:spPr>
          <a:xfrm>
            <a:off x="320040" y="1783080"/>
            <a:ext cx="8503920" cy="960120"/>
          </a:xfrm>
          <a:prstGeom prst="roundRect">
            <a:avLst>
              <a:gd name="adj" fmla="val 7619"/>
            </a:avLst>
          </a:prstGeom>
          <a:solidFill>
            <a:srgbClr val="E8F5E3"/>
          </a:solidFill>
          <a:ln w="12700">
            <a:solidFill>
              <a:srgbClr val="C8DCC4"/>
            </a:solidFill>
            <a:prstDash val="solid"/>
          </a:ln>
          <a:effectLst>
            <a:outerShdw blurRad="101600" dist="38100" dir="2700000" algn="bl" rotWithShape="0">
              <a:srgbClr val="000000">
                <a:alpha val="14000"/>
              </a:srgbClr>
            </a:outerShdw>
          </a:effectLst>
        </p:spPr>
        <p:txBody>
          <a:bodyPr/>
          <a:lstStyle/>
          <a:p>
            <a:endParaRPr lang="en-GB"/>
          </a:p>
        </p:txBody>
      </p:sp>
      <p:sp>
        <p:nvSpPr>
          <p:cNvPr id="7" name="Shape 5"/>
          <p:cNvSpPr/>
          <p:nvPr/>
        </p:nvSpPr>
        <p:spPr>
          <a:xfrm>
            <a:off x="411480" y="1856232"/>
            <a:ext cx="2377440" cy="384048"/>
          </a:xfrm>
          <a:prstGeom prst="roundRect">
            <a:avLst>
              <a:gd name="adj" fmla="val 9524"/>
            </a:avLst>
          </a:prstGeom>
          <a:solidFill>
            <a:srgbClr val="1B3A2D"/>
          </a:solidFill>
          <a:ln w="12700">
            <a:solidFill>
              <a:srgbClr val="1B3A2D"/>
            </a:solidFill>
            <a:prstDash val="solid"/>
          </a:ln>
        </p:spPr>
        <p:txBody>
          <a:bodyPr/>
          <a:lstStyle/>
          <a:p>
            <a:endParaRPr lang="en-GB"/>
          </a:p>
        </p:txBody>
      </p:sp>
      <p:sp>
        <p:nvSpPr>
          <p:cNvPr id="8" name="Text 6"/>
          <p:cNvSpPr/>
          <p:nvPr/>
        </p:nvSpPr>
        <p:spPr>
          <a:xfrm>
            <a:off x="411480" y="1856232"/>
            <a:ext cx="2377440" cy="384048"/>
          </a:xfrm>
          <a:prstGeom prst="rect">
            <a:avLst/>
          </a:prstGeom>
          <a:noFill/>
          <a:ln/>
        </p:spPr>
        <p:txBody>
          <a:bodyPr wrap="square" lIns="0" tIns="0" rIns="0" bIns="0" rtlCol="0" anchor="ctr"/>
          <a:lstStyle/>
          <a:p>
            <a:pPr marL="0" indent="0" algn="ctr">
              <a:buNone/>
            </a:pPr>
            <a:r>
              <a:rPr lang="en-US" sz="950" b="1" dirty="0">
                <a:solidFill>
                  <a:srgbClr val="FFFFFF"/>
                </a:solidFill>
              </a:rPr>
              <a:t>Feelings (Gibbs Stage 2)</a:t>
            </a:r>
            <a:endParaRPr lang="en-US" sz="950" dirty="0"/>
          </a:p>
        </p:txBody>
      </p:sp>
      <p:sp>
        <p:nvSpPr>
          <p:cNvPr id="9" name="Shape 7"/>
          <p:cNvSpPr/>
          <p:nvPr/>
        </p:nvSpPr>
        <p:spPr>
          <a:xfrm>
            <a:off x="2880360" y="1856232"/>
            <a:ext cx="2286000" cy="384048"/>
          </a:xfrm>
          <a:prstGeom prst="roundRect">
            <a:avLst>
              <a:gd name="adj" fmla="val 9524"/>
            </a:avLst>
          </a:prstGeom>
          <a:solidFill>
            <a:srgbClr val="5A8A3C"/>
          </a:solidFill>
          <a:ln w="12700">
            <a:solidFill>
              <a:srgbClr val="5A8A3C"/>
            </a:solidFill>
            <a:prstDash val="solid"/>
          </a:ln>
        </p:spPr>
        <p:txBody>
          <a:bodyPr/>
          <a:lstStyle/>
          <a:p>
            <a:endParaRPr lang="en-GB"/>
          </a:p>
        </p:txBody>
      </p:sp>
      <p:sp>
        <p:nvSpPr>
          <p:cNvPr id="10" name="Text 8"/>
          <p:cNvSpPr/>
          <p:nvPr/>
        </p:nvSpPr>
        <p:spPr>
          <a:xfrm>
            <a:off x="2880360" y="1856232"/>
            <a:ext cx="2286000" cy="384048"/>
          </a:xfrm>
          <a:prstGeom prst="rect">
            <a:avLst/>
          </a:prstGeom>
          <a:noFill/>
          <a:ln/>
        </p:spPr>
        <p:txBody>
          <a:bodyPr wrap="square" lIns="0" tIns="0" rIns="0" bIns="0" rtlCol="0" anchor="ctr"/>
          <a:lstStyle/>
          <a:p>
            <a:pPr marL="0" indent="0" algn="ctr">
              <a:buNone/>
            </a:pPr>
            <a:r>
              <a:rPr lang="en-US" sz="950" b="1" dirty="0">
                <a:solidFill>
                  <a:srgbClr val="FFFFFF"/>
                </a:solidFill>
              </a:rPr>
              <a:t>→  Self-Awareness (Goleman)</a:t>
            </a:r>
            <a:endParaRPr lang="en-US" sz="950" dirty="0"/>
          </a:p>
        </p:txBody>
      </p:sp>
      <p:sp>
        <p:nvSpPr>
          <p:cNvPr id="11" name="Text 9"/>
          <p:cNvSpPr/>
          <p:nvPr/>
        </p:nvSpPr>
        <p:spPr>
          <a:xfrm>
            <a:off x="502920" y="2295144"/>
            <a:ext cx="8229600" cy="384048"/>
          </a:xfrm>
          <a:prstGeom prst="rect">
            <a:avLst/>
          </a:prstGeom>
          <a:noFill/>
          <a:ln/>
        </p:spPr>
        <p:txBody>
          <a:bodyPr wrap="square" lIns="0" tIns="0" rIns="0" bIns="0" rtlCol="0" anchor="t"/>
          <a:lstStyle/>
          <a:p>
            <a:r>
              <a:rPr lang="en-GB" sz="1000" dirty="0"/>
              <a:t>Identifying and labelling your emotional state during a challenging interaction demonstrates self-awareness, which forms the foundation for developing all other emotional intelligence skills.</a:t>
            </a:r>
            <a:endParaRPr lang="en-US" sz="1000" dirty="0"/>
          </a:p>
        </p:txBody>
      </p:sp>
      <p:sp>
        <p:nvSpPr>
          <p:cNvPr id="12" name="Shape 10"/>
          <p:cNvSpPr/>
          <p:nvPr/>
        </p:nvSpPr>
        <p:spPr>
          <a:xfrm>
            <a:off x="320040" y="2834640"/>
            <a:ext cx="8503920" cy="960120"/>
          </a:xfrm>
          <a:prstGeom prst="roundRect">
            <a:avLst>
              <a:gd name="adj" fmla="val 7619"/>
            </a:avLst>
          </a:prstGeom>
          <a:solidFill>
            <a:srgbClr val="F4F9F0"/>
          </a:solidFill>
          <a:ln w="12700">
            <a:solidFill>
              <a:srgbClr val="C8DCC4"/>
            </a:solidFill>
            <a:prstDash val="solid"/>
          </a:ln>
          <a:effectLst>
            <a:outerShdw blurRad="101600" dist="38100" dir="2700000" algn="bl" rotWithShape="0">
              <a:srgbClr val="000000">
                <a:alpha val="14000"/>
              </a:srgbClr>
            </a:outerShdw>
          </a:effectLst>
        </p:spPr>
        <p:txBody>
          <a:bodyPr/>
          <a:lstStyle/>
          <a:p>
            <a:endParaRPr lang="en-GB"/>
          </a:p>
        </p:txBody>
      </p:sp>
      <p:sp>
        <p:nvSpPr>
          <p:cNvPr id="13" name="Shape 11"/>
          <p:cNvSpPr/>
          <p:nvPr/>
        </p:nvSpPr>
        <p:spPr>
          <a:xfrm>
            <a:off x="411480" y="2907792"/>
            <a:ext cx="2377440" cy="384048"/>
          </a:xfrm>
          <a:prstGeom prst="roundRect">
            <a:avLst>
              <a:gd name="adj" fmla="val 9524"/>
            </a:avLst>
          </a:prstGeom>
          <a:solidFill>
            <a:srgbClr val="1B3A2D"/>
          </a:solidFill>
          <a:ln w="12700">
            <a:solidFill>
              <a:srgbClr val="1B3A2D"/>
            </a:solidFill>
            <a:prstDash val="solid"/>
          </a:ln>
        </p:spPr>
        <p:txBody>
          <a:bodyPr/>
          <a:lstStyle/>
          <a:p>
            <a:endParaRPr lang="en-GB"/>
          </a:p>
        </p:txBody>
      </p:sp>
      <p:sp>
        <p:nvSpPr>
          <p:cNvPr id="14" name="Text 12"/>
          <p:cNvSpPr/>
          <p:nvPr/>
        </p:nvSpPr>
        <p:spPr>
          <a:xfrm>
            <a:off x="411480" y="2907792"/>
            <a:ext cx="2377440" cy="384048"/>
          </a:xfrm>
          <a:prstGeom prst="rect">
            <a:avLst/>
          </a:prstGeom>
          <a:noFill/>
          <a:ln/>
        </p:spPr>
        <p:txBody>
          <a:bodyPr wrap="square" lIns="0" tIns="0" rIns="0" bIns="0" rtlCol="0" anchor="ctr"/>
          <a:lstStyle/>
          <a:p>
            <a:pPr marL="0" indent="0" algn="ctr">
              <a:buNone/>
            </a:pPr>
            <a:r>
              <a:rPr lang="en-US" sz="950" b="1" dirty="0">
                <a:solidFill>
                  <a:srgbClr val="FFFFFF"/>
                </a:solidFill>
              </a:rPr>
              <a:t>Evaluation &amp; Analysis (Stages 3–4)</a:t>
            </a:r>
            <a:endParaRPr lang="en-US" sz="950" dirty="0"/>
          </a:p>
        </p:txBody>
      </p:sp>
      <p:sp>
        <p:nvSpPr>
          <p:cNvPr id="15" name="Shape 13"/>
          <p:cNvSpPr/>
          <p:nvPr/>
        </p:nvSpPr>
        <p:spPr>
          <a:xfrm>
            <a:off x="2880360" y="2907792"/>
            <a:ext cx="2286000" cy="384048"/>
          </a:xfrm>
          <a:prstGeom prst="roundRect">
            <a:avLst>
              <a:gd name="adj" fmla="val 9524"/>
            </a:avLst>
          </a:prstGeom>
          <a:solidFill>
            <a:srgbClr val="5A8A3C"/>
          </a:solidFill>
          <a:ln w="12700">
            <a:solidFill>
              <a:srgbClr val="5A8A3C"/>
            </a:solidFill>
            <a:prstDash val="solid"/>
          </a:ln>
        </p:spPr>
        <p:txBody>
          <a:bodyPr/>
          <a:lstStyle/>
          <a:p>
            <a:endParaRPr lang="en-GB"/>
          </a:p>
        </p:txBody>
      </p:sp>
      <p:sp>
        <p:nvSpPr>
          <p:cNvPr id="16" name="Text 14"/>
          <p:cNvSpPr/>
          <p:nvPr/>
        </p:nvSpPr>
        <p:spPr>
          <a:xfrm>
            <a:off x="2880360" y="2907792"/>
            <a:ext cx="2286000" cy="384048"/>
          </a:xfrm>
          <a:prstGeom prst="rect">
            <a:avLst/>
          </a:prstGeom>
          <a:noFill/>
          <a:ln/>
        </p:spPr>
        <p:txBody>
          <a:bodyPr wrap="square" lIns="0" tIns="0" rIns="0" bIns="0" rtlCol="0" anchor="ctr"/>
          <a:lstStyle/>
          <a:p>
            <a:pPr marL="0" indent="0" algn="ctr">
              <a:buNone/>
            </a:pPr>
            <a:r>
              <a:rPr lang="en-US" sz="950" b="1" dirty="0">
                <a:solidFill>
                  <a:srgbClr val="FFFFFF"/>
                </a:solidFill>
              </a:rPr>
              <a:t>→  Self-Regulation</a:t>
            </a:r>
            <a:endParaRPr lang="en-US" sz="950" dirty="0"/>
          </a:p>
        </p:txBody>
      </p:sp>
      <p:sp>
        <p:nvSpPr>
          <p:cNvPr id="17" name="Text 15"/>
          <p:cNvSpPr/>
          <p:nvPr/>
        </p:nvSpPr>
        <p:spPr>
          <a:xfrm>
            <a:off x="502920" y="3346704"/>
            <a:ext cx="8229600" cy="384048"/>
          </a:xfrm>
          <a:prstGeom prst="rect">
            <a:avLst/>
          </a:prstGeom>
          <a:noFill/>
          <a:ln/>
        </p:spPr>
        <p:txBody>
          <a:bodyPr wrap="square" lIns="0" tIns="0" rIns="0" bIns="0" rtlCol="0" anchor="t"/>
          <a:lstStyle/>
          <a:p>
            <a:r>
              <a:rPr lang="en-GB" sz="1000" dirty="0"/>
              <a:t>Reflecting on and critically assessing your behaviour in high-pressure situations helps build self-regulation, which involves controlling impulses and maintaining professional composure.</a:t>
            </a:r>
            <a:r>
              <a:rPr lang="en-US" sz="1000" dirty="0">
                <a:solidFill>
                  <a:srgbClr val="1A2A1A"/>
                </a:solidFill>
                <a:latin typeface="Calibri" pitchFamily="34" charset="0"/>
                <a:ea typeface="Calibri" pitchFamily="34" charset="-122"/>
                <a:cs typeface="Calibri" pitchFamily="34" charset="-120"/>
              </a:rPr>
              <a:t>.</a:t>
            </a:r>
            <a:endParaRPr lang="en-US" sz="1000" dirty="0"/>
          </a:p>
        </p:txBody>
      </p:sp>
      <p:sp>
        <p:nvSpPr>
          <p:cNvPr id="18" name="Shape 16"/>
          <p:cNvSpPr/>
          <p:nvPr/>
        </p:nvSpPr>
        <p:spPr>
          <a:xfrm>
            <a:off x="320040" y="3886200"/>
            <a:ext cx="8503920" cy="960120"/>
          </a:xfrm>
          <a:prstGeom prst="roundRect">
            <a:avLst>
              <a:gd name="adj" fmla="val 7619"/>
            </a:avLst>
          </a:prstGeom>
          <a:solidFill>
            <a:srgbClr val="E8F5E3"/>
          </a:solidFill>
          <a:ln w="12700">
            <a:solidFill>
              <a:srgbClr val="C8DCC4"/>
            </a:solidFill>
            <a:prstDash val="solid"/>
          </a:ln>
          <a:effectLst>
            <a:outerShdw blurRad="101600" dist="38100" dir="2700000" algn="bl" rotWithShape="0">
              <a:srgbClr val="000000">
                <a:alpha val="14000"/>
              </a:srgbClr>
            </a:outerShdw>
          </a:effectLst>
        </p:spPr>
        <p:txBody>
          <a:bodyPr/>
          <a:lstStyle/>
          <a:p>
            <a:endParaRPr lang="en-GB"/>
          </a:p>
        </p:txBody>
      </p:sp>
      <p:sp>
        <p:nvSpPr>
          <p:cNvPr id="19" name="Shape 17"/>
          <p:cNvSpPr/>
          <p:nvPr/>
        </p:nvSpPr>
        <p:spPr>
          <a:xfrm>
            <a:off x="411480" y="3959352"/>
            <a:ext cx="2377440" cy="384048"/>
          </a:xfrm>
          <a:prstGeom prst="roundRect">
            <a:avLst>
              <a:gd name="adj" fmla="val 9524"/>
            </a:avLst>
          </a:prstGeom>
          <a:solidFill>
            <a:srgbClr val="1B3A2D"/>
          </a:solidFill>
          <a:ln w="12700">
            <a:solidFill>
              <a:srgbClr val="1B3A2D"/>
            </a:solidFill>
            <a:prstDash val="solid"/>
          </a:ln>
        </p:spPr>
        <p:txBody>
          <a:bodyPr/>
          <a:lstStyle/>
          <a:p>
            <a:endParaRPr lang="en-GB"/>
          </a:p>
        </p:txBody>
      </p:sp>
      <p:sp>
        <p:nvSpPr>
          <p:cNvPr id="20" name="Text 18"/>
          <p:cNvSpPr/>
          <p:nvPr/>
        </p:nvSpPr>
        <p:spPr>
          <a:xfrm>
            <a:off x="411480" y="3959352"/>
            <a:ext cx="2377440" cy="384048"/>
          </a:xfrm>
          <a:prstGeom prst="rect">
            <a:avLst/>
          </a:prstGeom>
          <a:noFill/>
          <a:ln/>
        </p:spPr>
        <p:txBody>
          <a:bodyPr wrap="square" lIns="0" tIns="0" rIns="0" bIns="0" rtlCol="0" anchor="ctr"/>
          <a:lstStyle/>
          <a:p>
            <a:pPr marL="0" indent="0" algn="ctr">
              <a:buNone/>
            </a:pPr>
            <a:r>
              <a:rPr lang="en-US" sz="950" b="1" dirty="0">
                <a:solidFill>
                  <a:srgbClr val="FFFFFF"/>
                </a:solidFill>
              </a:rPr>
              <a:t>Action Plan (Stage 6)</a:t>
            </a:r>
            <a:endParaRPr lang="en-US" sz="950" dirty="0"/>
          </a:p>
        </p:txBody>
      </p:sp>
      <p:sp>
        <p:nvSpPr>
          <p:cNvPr id="21" name="Shape 19"/>
          <p:cNvSpPr/>
          <p:nvPr/>
        </p:nvSpPr>
        <p:spPr>
          <a:xfrm>
            <a:off x="2880360" y="3959352"/>
            <a:ext cx="2286000" cy="384048"/>
          </a:xfrm>
          <a:prstGeom prst="roundRect">
            <a:avLst>
              <a:gd name="adj" fmla="val 9524"/>
            </a:avLst>
          </a:prstGeom>
          <a:solidFill>
            <a:srgbClr val="5A8A3C"/>
          </a:solidFill>
          <a:ln w="12700">
            <a:solidFill>
              <a:srgbClr val="5A8A3C"/>
            </a:solidFill>
            <a:prstDash val="solid"/>
          </a:ln>
        </p:spPr>
        <p:txBody>
          <a:bodyPr/>
          <a:lstStyle/>
          <a:p>
            <a:endParaRPr lang="en-GB"/>
          </a:p>
        </p:txBody>
      </p:sp>
      <p:sp>
        <p:nvSpPr>
          <p:cNvPr id="22" name="Text 20"/>
          <p:cNvSpPr/>
          <p:nvPr/>
        </p:nvSpPr>
        <p:spPr>
          <a:xfrm>
            <a:off x="2880360" y="3959352"/>
            <a:ext cx="2286000" cy="384048"/>
          </a:xfrm>
          <a:prstGeom prst="rect">
            <a:avLst/>
          </a:prstGeom>
          <a:noFill/>
          <a:ln/>
        </p:spPr>
        <p:txBody>
          <a:bodyPr wrap="square" lIns="0" tIns="0" rIns="0" bIns="0" rtlCol="0" anchor="ctr"/>
          <a:lstStyle/>
          <a:p>
            <a:pPr marL="0" indent="0" algn="ctr">
              <a:buNone/>
            </a:pPr>
            <a:r>
              <a:rPr lang="en-US" sz="950" b="1" dirty="0">
                <a:solidFill>
                  <a:srgbClr val="FFFFFF"/>
                </a:solidFill>
              </a:rPr>
              <a:t>→  Empathy &amp; Social Skills</a:t>
            </a:r>
            <a:endParaRPr lang="en-US" sz="950" dirty="0"/>
          </a:p>
        </p:txBody>
      </p:sp>
      <p:sp>
        <p:nvSpPr>
          <p:cNvPr id="23" name="Text 21"/>
          <p:cNvSpPr/>
          <p:nvPr/>
        </p:nvSpPr>
        <p:spPr>
          <a:xfrm>
            <a:off x="502920" y="4398264"/>
            <a:ext cx="8229600" cy="384048"/>
          </a:xfrm>
          <a:prstGeom prst="rect">
            <a:avLst/>
          </a:prstGeom>
          <a:noFill/>
          <a:ln/>
        </p:spPr>
        <p:txBody>
          <a:bodyPr wrap="square" lIns="0" tIns="0" rIns="0" bIns="0" rtlCol="0" anchor="t"/>
          <a:lstStyle/>
          <a:p>
            <a:r>
              <a:rPr lang="en-GB" sz="1000" dirty="0"/>
              <a:t>Thinking ahead about how to respond differently in future situations helps strengthen empathic understanding and more culturally sensitive communication, which is essential in diverse health and social care environments.</a:t>
            </a:r>
            <a:endParaRPr lang="en-US" sz="1000" dirty="0"/>
          </a:p>
        </p:txBody>
      </p:sp>
      <p:sp>
        <p:nvSpPr>
          <p:cNvPr id="24" name="Text 22"/>
          <p:cNvSpPr/>
          <p:nvPr/>
        </p:nvSpPr>
        <p:spPr>
          <a:xfrm>
            <a:off x="365760" y="4919472"/>
            <a:ext cx="8412480" cy="182880"/>
          </a:xfrm>
          <a:prstGeom prst="rect">
            <a:avLst/>
          </a:prstGeom>
          <a:noFill/>
          <a:ln/>
        </p:spPr>
        <p:txBody>
          <a:bodyPr wrap="square" rtlCol="0" anchor="ctr"/>
          <a:lstStyle/>
          <a:p>
            <a:pPr marL="0" indent="0" algn="r">
              <a:buNone/>
            </a:pPr>
            <a:r>
              <a:rPr lang="en-US" sz="800" i="1" dirty="0">
                <a:solidFill>
                  <a:srgbClr val="6B7E6B"/>
                </a:solidFill>
              </a:rPr>
              <a:t>Goleman, D. (1995); Gibbs, G. (1988)</a:t>
            </a:r>
            <a:endParaRPr lang="en-US" sz="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8">
    <p:bg>
      <p:bgPr>
        <a:solidFill>
          <a:srgbClr val="F4F9F0"/>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B3A2D"/>
          </a:solidFill>
          <a:ln w="12700">
            <a:solidFill>
              <a:srgbClr val="1B3A2D"/>
            </a:solidFill>
            <a:prstDash val="solid"/>
          </a:ln>
        </p:spPr>
        <p:txBody>
          <a:bodyPr/>
          <a:lstStyle/>
          <a:p>
            <a:endParaRPr lang="en-GB"/>
          </a:p>
        </p:txBody>
      </p:sp>
      <p:sp>
        <p:nvSpPr>
          <p:cNvPr id="3" name="Text 1"/>
          <p:cNvSpPr/>
          <p:nvPr/>
        </p:nvSpPr>
        <p:spPr>
          <a:xfrm>
            <a:off x="365760" y="73152"/>
            <a:ext cx="7498080" cy="502920"/>
          </a:xfrm>
          <a:prstGeom prst="rect">
            <a:avLst/>
          </a:prstGeom>
          <a:noFill/>
          <a:ln/>
        </p:spPr>
        <p:txBody>
          <a:bodyPr wrap="square" rtlCol="0" anchor="ctr"/>
          <a:lstStyle/>
          <a:p>
            <a:pPr marL="0" indent="0">
              <a:buNone/>
            </a:pPr>
            <a:r>
              <a:rPr lang="en-US" sz="2100" b="1" u="sng" dirty="0">
                <a:solidFill>
                  <a:srgbClr val="FFFFFF"/>
                </a:solidFill>
                <a:latin typeface="Cambria" pitchFamily="34" charset="0"/>
                <a:ea typeface="Cambria" pitchFamily="34" charset="-122"/>
                <a:cs typeface="Cambria" pitchFamily="34" charset="-120"/>
              </a:rPr>
              <a:t>My Journey as a Reflective Practitioner</a:t>
            </a:r>
            <a:endParaRPr lang="en-US" sz="2100" u="sng" dirty="0"/>
          </a:p>
        </p:txBody>
      </p:sp>
      <p:sp>
        <p:nvSpPr>
          <p:cNvPr id="5" name="Text 3"/>
          <p:cNvSpPr/>
          <p:nvPr/>
        </p:nvSpPr>
        <p:spPr>
          <a:xfrm>
            <a:off x="6949440" y="137160"/>
            <a:ext cx="1828800" cy="365760"/>
          </a:xfrm>
          <a:prstGeom prst="rect">
            <a:avLst/>
          </a:prstGeom>
          <a:noFill/>
          <a:ln/>
        </p:spPr>
        <p:txBody>
          <a:bodyPr wrap="square" lIns="0" tIns="0" rIns="0" bIns="0" rtlCol="0" anchor="ctr"/>
          <a:lstStyle/>
          <a:p>
            <a:pPr marL="0" indent="0" algn="ctr">
              <a:buNone/>
            </a:pPr>
            <a:endParaRPr lang="en-US" sz="1100" dirty="0"/>
          </a:p>
        </p:txBody>
      </p:sp>
      <p:sp>
        <p:nvSpPr>
          <p:cNvPr id="6" name="Text 4"/>
          <p:cNvSpPr/>
          <p:nvPr/>
        </p:nvSpPr>
        <p:spPr>
          <a:xfrm>
            <a:off x="365760" y="594360"/>
            <a:ext cx="6858000" cy="256032"/>
          </a:xfrm>
          <a:prstGeom prst="rect">
            <a:avLst/>
          </a:prstGeom>
          <a:noFill/>
          <a:ln/>
        </p:spPr>
        <p:txBody>
          <a:bodyPr wrap="square" rtlCol="0" anchor="ctr"/>
          <a:lstStyle/>
          <a:p>
            <a:pPr marL="0" indent="0">
              <a:buNone/>
            </a:pPr>
            <a:r>
              <a:rPr lang="en-US" sz="1100" i="1" dirty="0">
                <a:solidFill>
                  <a:srgbClr val="E8F5E3"/>
                </a:solidFill>
              </a:rPr>
              <a:t>Transferable Skills for Life and Professional Practice</a:t>
            </a:r>
            <a:endParaRPr lang="en-US" sz="1100" dirty="0"/>
          </a:p>
        </p:txBody>
      </p:sp>
      <p:sp>
        <p:nvSpPr>
          <p:cNvPr id="7" name="Shape 5"/>
          <p:cNvSpPr/>
          <p:nvPr/>
        </p:nvSpPr>
        <p:spPr>
          <a:xfrm>
            <a:off x="320040" y="960120"/>
            <a:ext cx="8503920" cy="502920"/>
          </a:xfrm>
          <a:prstGeom prst="roundRect">
            <a:avLst>
              <a:gd name="adj" fmla="val 10909"/>
            </a:avLst>
          </a:prstGeom>
          <a:solidFill>
            <a:srgbClr val="E8F5E3"/>
          </a:solidFill>
          <a:ln w="12700">
            <a:solidFill>
              <a:srgbClr val="5A8A3C"/>
            </a:solidFill>
            <a:prstDash val="solid"/>
          </a:ln>
        </p:spPr>
        <p:txBody>
          <a:bodyPr/>
          <a:lstStyle/>
          <a:p>
            <a:endParaRPr lang="en-GB"/>
          </a:p>
        </p:txBody>
      </p:sp>
      <p:sp>
        <p:nvSpPr>
          <p:cNvPr id="8" name="Text 6"/>
          <p:cNvSpPr/>
          <p:nvPr/>
        </p:nvSpPr>
        <p:spPr>
          <a:xfrm>
            <a:off x="457200" y="987552"/>
            <a:ext cx="8229600" cy="475488"/>
          </a:xfrm>
          <a:prstGeom prst="rect">
            <a:avLst/>
          </a:prstGeom>
          <a:noFill/>
          <a:ln/>
        </p:spPr>
        <p:txBody>
          <a:bodyPr wrap="square" rtlCol="0" anchor="ctr"/>
          <a:lstStyle/>
          <a:p>
            <a:endParaRPr lang="en-US" sz="1100" b="1" dirty="0">
              <a:solidFill>
                <a:srgbClr val="1B3A2D"/>
              </a:solidFill>
              <a:latin typeface="Calibri" pitchFamily="34" charset="0"/>
              <a:ea typeface="Calibri" pitchFamily="34" charset="-122"/>
              <a:cs typeface="Calibri" pitchFamily="34" charset="-120"/>
            </a:endParaRPr>
          </a:p>
          <a:p>
            <a:r>
              <a:rPr lang="en-US" sz="1000" b="1" dirty="0">
                <a:solidFill>
                  <a:srgbClr val="1B3A2D"/>
                </a:solidFill>
                <a:latin typeface="Calibri" pitchFamily="34" charset="0"/>
                <a:ea typeface="Calibri" pitchFamily="34" charset="-122"/>
                <a:cs typeface="Calibri" pitchFamily="34" charset="-120"/>
              </a:rPr>
              <a:t>Reflective Framework: </a:t>
            </a:r>
            <a:r>
              <a:rPr lang="en-GB" sz="1000" dirty="0"/>
              <a:t>Johns’ Model of Structured Reflection (2000) is a guided framework that encourages practitioners to reflect systematically by asking key questions such as what happened, what they were trying to achieve, what the outcomes were, and what they would do differently in future.</a:t>
            </a:r>
          </a:p>
          <a:p>
            <a:pPr marL="0" indent="0">
              <a:buNone/>
            </a:pPr>
            <a:endParaRPr lang="en-US" sz="1100" dirty="0"/>
          </a:p>
        </p:txBody>
      </p:sp>
      <p:sp>
        <p:nvSpPr>
          <p:cNvPr id="9" name="Shape 7"/>
          <p:cNvSpPr/>
          <p:nvPr/>
        </p:nvSpPr>
        <p:spPr>
          <a:xfrm>
            <a:off x="320040" y="1572768"/>
            <a:ext cx="4114800" cy="1691640"/>
          </a:xfrm>
          <a:prstGeom prst="roundRect">
            <a:avLst>
              <a:gd name="adj" fmla="val 5405"/>
            </a:avLst>
          </a:prstGeom>
          <a:solidFill>
            <a:srgbClr val="FFFFFF"/>
          </a:solidFill>
          <a:ln w="12700">
            <a:solidFill>
              <a:srgbClr val="C8DCC4"/>
            </a:solidFill>
            <a:prstDash val="solid"/>
          </a:ln>
          <a:effectLst>
            <a:outerShdw blurRad="101600" dist="38100" dir="2700000" algn="bl" rotWithShape="0">
              <a:srgbClr val="000000">
                <a:alpha val="14000"/>
              </a:srgbClr>
            </a:outerShdw>
          </a:effectLst>
        </p:spPr>
        <p:txBody>
          <a:bodyPr/>
          <a:lstStyle/>
          <a:p>
            <a:endParaRPr lang="en-GB"/>
          </a:p>
        </p:txBody>
      </p:sp>
      <p:sp>
        <p:nvSpPr>
          <p:cNvPr id="10" name="Shape 8"/>
          <p:cNvSpPr/>
          <p:nvPr/>
        </p:nvSpPr>
        <p:spPr>
          <a:xfrm>
            <a:off x="429768" y="1664208"/>
            <a:ext cx="384048" cy="384048"/>
          </a:xfrm>
          <a:prstGeom prst="ellipse">
            <a:avLst/>
          </a:prstGeom>
          <a:solidFill>
            <a:srgbClr val="2C5F2D"/>
          </a:solidFill>
          <a:ln w="12700">
            <a:solidFill>
              <a:srgbClr val="2C5F2D"/>
            </a:solidFill>
            <a:prstDash val="solid"/>
          </a:ln>
        </p:spPr>
        <p:txBody>
          <a:bodyPr/>
          <a:lstStyle/>
          <a:p>
            <a:endParaRPr lang="en-GB"/>
          </a:p>
        </p:txBody>
      </p:sp>
      <p:sp>
        <p:nvSpPr>
          <p:cNvPr id="11" name="Text 9"/>
          <p:cNvSpPr/>
          <p:nvPr/>
        </p:nvSpPr>
        <p:spPr>
          <a:xfrm>
            <a:off x="429768" y="1664208"/>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rPr>
              <a:t>✓</a:t>
            </a:r>
            <a:endParaRPr lang="en-US" sz="1400" dirty="0"/>
          </a:p>
        </p:txBody>
      </p:sp>
      <p:sp>
        <p:nvSpPr>
          <p:cNvPr id="12" name="Text 10"/>
          <p:cNvSpPr/>
          <p:nvPr/>
        </p:nvSpPr>
        <p:spPr>
          <a:xfrm>
            <a:off x="914400" y="1664208"/>
            <a:ext cx="3383280" cy="384048"/>
          </a:xfrm>
          <a:prstGeom prst="rect">
            <a:avLst/>
          </a:prstGeom>
          <a:noFill/>
          <a:ln/>
        </p:spPr>
        <p:txBody>
          <a:bodyPr wrap="square" lIns="0" tIns="0" rIns="0" bIns="0" rtlCol="0" anchor="ctr"/>
          <a:lstStyle/>
          <a:p>
            <a:pPr marL="0" indent="0">
              <a:buNone/>
            </a:pPr>
            <a:r>
              <a:rPr lang="en-US" sz="1200" b="1" dirty="0">
                <a:solidFill>
                  <a:srgbClr val="1B3A2D"/>
                </a:solidFill>
                <a:latin typeface="Cambria" pitchFamily="34" charset="0"/>
                <a:ea typeface="Cambria" pitchFamily="34" charset="-122"/>
                <a:cs typeface="Cambria" pitchFamily="34" charset="-120"/>
              </a:rPr>
              <a:t>Consistent Reflective Practice</a:t>
            </a:r>
            <a:endParaRPr lang="en-US" sz="1200" dirty="0"/>
          </a:p>
        </p:txBody>
      </p:sp>
      <p:sp>
        <p:nvSpPr>
          <p:cNvPr id="13" name="Text 11"/>
          <p:cNvSpPr/>
          <p:nvPr/>
        </p:nvSpPr>
        <p:spPr>
          <a:xfrm>
            <a:off x="457200" y="2103120"/>
            <a:ext cx="3840480" cy="1115568"/>
          </a:xfrm>
          <a:prstGeom prst="rect">
            <a:avLst/>
          </a:prstGeom>
          <a:noFill/>
          <a:ln/>
        </p:spPr>
        <p:txBody>
          <a:bodyPr wrap="square" lIns="0" tIns="0" rIns="0" bIns="0" rtlCol="0" anchor="t"/>
          <a:lstStyle/>
          <a:p>
            <a:endParaRPr lang="en-GB" sz="1000" dirty="0"/>
          </a:p>
          <a:p>
            <a:r>
              <a:rPr lang="en-GB" sz="1000" dirty="0"/>
              <a:t>I have developed a habit of writing reflections after each shift. Using Gibbs’ (1988) cycle, I can review my interactions in a structured way and identify key learning points. My supervisor has also observed that my reflective notes have improved the quality of my handovers, showing development in both reflection-in-action and reflection-on-action.</a:t>
            </a:r>
          </a:p>
          <a:p>
            <a:pPr marL="0" indent="0">
              <a:buNone/>
            </a:pPr>
            <a:endParaRPr lang="en-US" sz="1000" dirty="0"/>
          </a:p>
        </p:txBody>
      </p:sp>
      <p:sp>
        <p:nvSpPr>
          <p:cNvPr id="14" name="Shape 12"/>
          <p:cNvSpPr/>
          <p:nvPr/>
        </p:nvSpPr>
        <p:spPr>
          <a:xfrm>
            <a:off x="4663440" y="1572768"/>
            <a:ext cx="4114800" cy="1691640"/>
          </a:xfrm>
          <a:prstGeom prst="roundRect">
            <a:avLst>
              <a:gd name="adj" fmla="val 5405"/>
            </a:avLst>
          </a:prstGeom>
          <a:solidFill>
            <a:srgbClr val="FFFFFF"/>
          </a:solidFill>
          <a:ln w="12700">
            <a:solidFill>
              <a:srgbClr val="C8DCC4"/>
            </a:solidFill>
            <a:prstDash val="solid"/>
          </a:ln>
          <a:effectLst>
            <a:outerShdw blurRad="101600" dist="38100" dir="2700000" algn="bl" rotWithShape="0">
              <a:srgbClr val="000000">
                <a:alpha val="14000"/>
              </a:srgbClr>
            </a:outerShdw>
          </a:effectLst>
        </p:spPr>
        <p:txBody>
          <a:bodyPr/>
          <a:lstStyle/>
          <a:p>
            <a:endParaRPr lang="en-GB"/>
          </a:p>
        </p:txBody>
      </p:sp>
      <p:sp>
        <p:nvSpPr>
          <p:cNvPr id="15" name="Shape 13"/>
          <p:cNvSpPr/>
          <p:nvPr/>
        </p:nvSpPr>
        <p:spPr>
          <a:xfrm>
            <a:off x="4773168" y="1664208"/>
            <a:ext cx="384048" cy="384048"/>
          </a:xfrm>
          <a:prstGeom prst="ellipse">
            <a:avLst/>
          </a:prstGeom>
          <a:solidFill>
            <a:srgbClr val="2C5F2D"/>
          </a:solidFill>
          <a:ln w="12700">
            <a:solidFill>
              <a:srgbClr val="2C5F2D"/>
            </a:solidFill>
            <a:prstDash val="solid"/>
          </a:ln>
        </p:spPr>
        <p:txBody>
          <a:bodyPr/>
          <a:lstStyle/>
          <a:p>
            <a:endParaRPr lang="en-GB"/>
          </a:p>
        </p:txBody>
      </p:sp>
      <p:sp>
        <p:nvSpPr>
          <p:cNvPr id="16" name="Text 14"/>
          <p:cNvSpPr/>
          <p:nvPr/>
        </p:nvSpPr>
        <p:spPr>
          <a:xfrm>
            <a:off x="4773168" y="1664208"/>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rPr>
              <a:t>✓</a:t>
            </a:r>
            <a:endParaRPr lang="en-US" sz="1400" dirty="0"/>
          </a:p>
        </p:txBody>
      </p:sp>
      <p:sp>
        <p:nvSpPr>
          <p:cNvPr id="17" name="Text 15"/>
          <p:cNvSpPr/>
          <p:nvPr/>
        </p:nvSpPr>
        <p:spPr>
          <a:xfrm>
            <a:off x="5257800" y="1664208"/>
            <a:ext cx="3383280" cy="384048"/>
          </a:xfrm>
          <a:prstGeom prst="rect">
            <a:avLst/>
          </a:prstGeom>
          <a:noFill/>
          <a:ln/>
        </p:spPr>
        <p:txBody>
          <a:bodyPr wrap="square" lIns="0" tIns="0" rIns="0" bIns="0" rtlCol="0" anchor="ctr"/>
          <a:lstStyle/>
          <a:p>
            <a:pPr marL="0" indent="0">
              <a:buNone/>
            </a:pPr>
            <a:r>
              <a:rPr lang="en-US" sz="1200" b="1" dirty="0">
                <a:solidFill>
                  <a:srgbClr val="1B3A2D"/>
                </a:solidFill>
                <a:latin typeface="Cambria" pitchFamily="34" charset="0"/>
                <a:ea typeface="Cambria" pitchFamily="34" charset="-122"/>
                <a:cs typeface="Cambria" pitchFamily="34" charset="-120"/>
              </a:rPr>
              <a:t>Openness to Feedback</a:t>
            </a:r>
            <a:endParaRPr lang="en-US" sz="1200" dirty="0"/>
          </a:p>
        </p:txBody>
      </p:sp>
      <p:sp>
        <p:nvSpPr>
          <p:cNvPr id="18" name="Text 16"/>
          <p:cNvSpPr/>
          <p:nvPr/>
        </p:nvSpPr>
        <p:spPr>
          <a:xfrm>
            <a:off x="4800600" y="2103120"/>
            <a:ext cx="3840480" cy="1115568"/>
          </a:xfrm>
          <a:prstGeom prst="rect">
            <a:avLst/>
          </a:prstGeom>
          <a:noFill/>
          <a:ln/>
        </p:spPr>
        <p:txBody>
          <a:bodyPr wrap="square" lIns="0" tIns="0" rIns="0" bIns="0" rtlCol="0" anchor="t"/>
          <a:lstStyle/>
          <a:p>
            <a:r>
              <a:rPr lang="en-GB" sz="1000" dirty="0"/>
              <a:t>During the scenario described (Slide 6), I sought guidance from a senior colleague instead of managing the situation alone. Johns (2000) highlights “looking outward” as an important part of structured reflection, where input from others is used to broaden understanding. I then used this feedback to adjust my approach in later sessions</a:t>
            </a:r>
            <a:r>
              <a:rPr lang="en-US" sz="1000" dirty="0">
                <a:solidFill>
                  <a:srgbClr val="1A2A1A"/>
                </a:solidFill>
                <a:latin typeface="Calibri" pitchFamily="34" charset="0"/>
                <a:ea typeface="Calibri" pitchFamily="34" charset="-122"/>
                <a:cs typeface="Calibri" pitchFamily="34" charset="-120"/>
              </a:rPr>
              <a:t>.</a:t>
            </a:r>
            <a:endParaRPr lang="en-US" sz="1000" dirty="0"/>
          </a:p>
        </p:txBody>
      </p:sp>
      <p:sp>
        <p:nvSpPr>
          <p:cNvPr id="19" name="Shape 17"/>
          <p:cNvSpPr/>
          <p:nvPr/>
        </p:nvSpPr>
        <p:spPr>
          <a:xfrm>
            <a:off x="320040" y="3364992"/>
            <a:ext cx="8503920" cy="960120"/>
          </a:xfrm>
          <a:prstGeom prst="roundRect">
            <a:avLst>
              <a:gd name="adj" fmla="val 7619"/>
            </a:avLst>
          </a:prstGeom>
          <a:solidFill>
            <a:srgbClr val="FFF8E1"/>
          </a:solidFill>
          <a:ln w="12700">
            <a:solidFill>
              <a:srgbClr val="E0C050"/>
            </a:solidFill>
            <a:prstDash val="solid"/>
          </a:ln>
          <a:effectLst>
            <a:outerShdw blurRad="101600" dist="38100" dir="2700000" algn="bl" rotWithShape="0">
              <a:srgbClr val="000000">
                <a:alpha val="14000"/>
              </a:srgbClr>
            </a:outerShdw>
          </a:effectLst>
        </p:spPr>
        <p:txBody>
          <a:bodyPr/>
          <a:lstStyle/>
          <a:p>
            <a:endParaRPr lang="en-GB"/>
          </a:p>
        </p:txBody>
      </p:sp>
      <p:sp>
        <p:nvSpPr>
          <p:cNvPr id="20" name="Text 18"/>
          <p:cNvSpPr/>
          <p:nvPr/>
        </p:nvSpPr>
        <p:spPr>
          <a:xfrm>
            <a:off x="502920" y="3410712"/>
            <a:ext cx="2286000" cy="320040"/>
          </a:xfrm>
          <a:prstGeom prst="rect">
            <a:avLst/>
          </a:prstGeom>
          <a:noFill/>
          <a:ln/>
        </p:spPr>
        <p:txBody>
          <a:bodyPr wrap="square" lIns="0" tIns="0" rIns="0" bIns="0" rtlCol="0" anchor="ctr"/>
          <a:lstStyle/>
          <a:p>
            <a:pPr marL="0" indent="0">
              <a:buNone/>
            </a:pPr>
            <a:r>
              <a:rPr lang="en-US" sz="1200" b="1" dirty="0">
                <a:solidFill>
                  <a:srgbClr val="B8860B"/>
                </a:solidFill>
                <a:latin typeface="Cambria" pitchFamily="34" charset="0"/>
                <a:ea typeface="Cambria" pitchFamily="34" charset="-122"/>
                <a:cs typeface="Cambria" pitchFamily="34" charset="-120"/>
              </a:rPr>
              <a:t>Development Area</a:t>
            </a:r>
            <a:endParaRPr lang="en-US" sz="1200" dirty="0"/>
          </a:p>
        </p:txBody>
      </p:sp>
      <p:sp>
        <p:nvSpPr>
          <p:cNvPr id="21" name="Text 19"/>
          <p:cNvSpPr/>
          <p:nvPr/>
        </p:nvSpPr>
        <p:spPr>
          <a:xfrm>
            <a:off x="502920" y="3749040"/>
            <a:ext cx="8229600" cy="530352"/>
          </a:xfrm>
          <a:prstGeom prst="rect">
            <a:avLst/>
          </a:prstGeom>
          <a:noFill/>
          <a:ln/>
        </p:spPr>
        <p:txBody>
          <a:bodyPr wrap="square" lIns="0" tIns="0" rIns="0" bIns="0" rtlCol="0" anchor="ctr"/>
          <a:lstStyle/>
          <a:p>
            <a:r>
              <a:rPr lang="en-US" sz="1050" dirty="0">
                <a:solidFill>
                  <a:srgbClr val="1A2A1A"/>
                </a:solidFill>
                <a:latin typeface="Calibri" pitchFamily="34" charset="0"/>
                <a:ea typeface="Calibri" pitchFamily="34" charset="-122"/>
                <a:cs typeface="Calibri" pitchFamily="34" charset="-120"/>
              </a:rPr>
              <a:t>Reflection Under Time Pressure: </a:t>
            </a:r>
            <a:r>
              <a:rPr lang="en-GB" sz="1050" dirty="0"/>
              <a:t>During high-demand sessions, I sometimes find it difficult to engage in reflection-in-action (Schön, 1983) and instead rely on routine responses without fully analysing the situation in the moment. To improve this, I plan to develop mindfulness-based techniques and seek structured supervision to strengthen my ability to reflect and adapt in real time.</a:t>
            </a:r>
            <a:endParaRPr lang="en-US" sz="1050" dirty="0"/>
          </a:p>
        </p:txBody>
      </p:sp>
      <p:sp>
        <p:nvSpPr>
          <p:cNvPr id="22" name="Shape 20"/>
          <p:cNvSpPr/>
          <p:nvPr/>
        </p:nvSpPr>
        <p:spPr>
          <a:xfrm>
            <a:off x="320040" y="4407408"/>
            <a:ext cx="8503920" cy="548640"/>
          </a:xfrm>
          <a:prstGeom prst="roundRect">
            <a:avLst>
              <a:gd name="adj" fmla="val 11667"/>
            </a:avLst>
          </a:prstGeom>
          <a:solidFill>
            <a:srgbClr val="1B3A2D"/>
          </a:solidFill>
          <a:ln w="12700">
            <a:solidFill>
              <a:srgbClr val="1B3A2D"/>
            </a:solidFill>
            <a:prstDash val="solid"/>
          </a:ln>
        </p:spPr>
        <p:txBody>
          <a:bodyPr/>
          <a:lstStyle/>
          <a:p>
            <a:endParaRPr lang="en-GB"/>
          </a:p>
        </p:txBody>
      </p:sp>
      <p:sp>
        <p:nvSpPr>
          <p:cNvPr id="23" name="Text 21"/>
          <p:cNvSpPr/>
          <p:nvPr/>
        </p:nvSpPr>
        <p:spPr>
          <a:xfrm>
            <a:off x="457200" y="4434840"/>
            <a:ext cx="8229600" cy="493776"/>
          </a:xfrm>
          <a:prstGeom prst="rect">
            <a:avLst/>
          </a:prstGeom>
          <a:noFill/>
          <a:ln/>
        </p:spPr>
        <p:txBody>
          <a:bodyPr wrap="square" rtlCol="0" anchor="ctr"/>
          <a:lstStyle/>
          <a:p>
            <a:r>
              <a:rPr lang="en-US" sz="1000" b="1" dirty="0">
                <a:solidFill>
                  <a:srgbClr val="5A8A3C"/>
                </a:solidFill>
                <a:latin typeface="Calibri" pitchFamily="34" charset="0"/>
                <a:ea typeface="Calibri" pitchFamily="34" charset="-122"/>
                <a:cs typeface="Calibri" pitchFamily="34" charset="-120"/>
              </a:rPr>
              <a:t>Action Plan: </a:t>
            </a:r>
            <a:r>
              <a:rPr lang="en-GB" sz="1000" dirty="0">
                <a:solidFill>
                  <a:schemeClr val="bg1"/>
                </a:solidFill>
              </a:rPr>
              <a:t>I will complete a reflective practice </a:t>
            </a:r>
            <a:r>
              <a:rPr lang="en-GB" sz="1000" dirty="0" err="1">
                <a:solidFill>
                  <a:schemeClr val="bg1"/>
                </a:solidFill>
              </a:rPr>
              <a:t>CPD</a:t>
            </a:r>
            <a:r>
              <a:rPr lang="en-GB" sz="1000" dirty="0">
                <a:solidFill>
                  <a:schemeClr val="bg1"/>
                </a:solidFill>
              </a:rPr>
              <a:t> module in 2026. I will also maintain a structured reflective journal using Johns’ (2000) model and attend monthly supervision sessions focused on developing reflection-in-action. In addition, I will review Schön’s (1983) work to strengthen my theoretical understanding of reflective practice.</a:t>
            </a:r>
            <a:endParaRPr lang="en-US" sz="1000" dirty="0">
              <a:solidFill>
                <a:schemeClr val="bg1"/>
              </a:solidFill>
            </a:endParaRPr>
          </a:p>
        </p:txBody>
      </p:sp>
      <p:sp>
        <p:nvSpPr>
          <p:cNvPr id="24" name="Text 22"/>
          <p:cNvSpPr/>
          <p:nvPr/>
        </p:nvSpPr>
        <p:spPr>
          <a:xfrm>
            <a:off x="365760" y="4956048"/>
            <a:ext cx="8412480" cy="164592"/>
          </a:xfrm>
          <a:prstGeom prst="rect">
            <a:avLst/>
          </a:prstGeom>
          <a:noFill/>
          <a:ln/>
        </p:spPr>
        <p:txBody>
          <a:bodyPr wrap="square" rtlCol="0" anchor="ctr"/>
          <a:lstStyle/>
          <a:p>
            <a:pPr marL="0" indent="0" algn="r">
              <a:buNone/>
            </a:pPr>
            <a:r>
              <a:rPr lang="en-US" sz="800" i="1" dirty="0">
                <a:solidFill>
                  <a:srgbClr val="6B7E6B"/>
                </a:solidFill>
              </a:rPr>
              <a:t>Johns, C. (2000); Gibbs, G. (1988); Schön, D.A. (1983)</a:t>
            </a:r>
            <a:endParaRPr lang="en-US" sz="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9">
    <p:bg>
      <p:bgPr>
        <a:solidFill>
          <a:srgbClr val="1B3A2D"/>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5A8A3C"/>
          </a:solidFill>
          <a:ln w="12700">
            <a:solidFill>
              <a:srgbClr val="5A8A3C"/>
            </a:solidFill>
            <a:prstDash val="solid"/>
          </a:ln>
        </p:spPr>
        <p:txBody>
          <a:bodyPr/>
          <a:lstStyle/>
          <a:p>
            <a:endParaRPr lang="en-GB"/>
          </a:p>
        </p:txBody>
      </p:sp>
      <p:sp>
        <p:nvSpPr>
          <p:cNvPr id="3" name="Text 1"/>
          <p:cNvSpPr/>
          <p:nvPr/>
        </p:nvSpPr>
        <p:spPr>
          <a:xfrm>
            <a:off x="457200" y="274320"/>
            <a:ext cx="8229600" cy="731520"/>
          </a:xfrm>
          <a:prstGeom prst="rect">
            <a:avLst/>
          </a:prstGeom>
          <a:noFill/>
          <a:ln/>
        </p:spPr>
        <p:txBody>
          <a:bodyPr wrap="square" rtlCol="0" anchor="ctr"/>
          <a:lstStyle/>
          <a:p>
            <a:pPr marL="0" indent="0">
              <a:buNone/>
            </a:pPr>
            <a:r>
              <a:rPr lang="en-US" sz="3600" b="1" dirty="0">
                <a:solidFill>
                  <a:srgbClr val="FFFFFF"/>
                </a:solidFill>
                <a:latin typeface="Cambria" pitchFamily="34" charset="0"/>
                <a:ea typeface="Cambria" pitchFamily="34" charset="-122"/>
                <a:cs typeface="Cambria" pitchFamily="34" charset="-120"/>
              </a:rPr>
              <a:t>Conclusion</a:t>
            </a:r>
            <a:endParaRPr lang="en-US" sz="3600" dirty="0"/>
          </a:p>
        </p:txBody>
      </p:sp>
      <p:sp>
        <p:nvSpPr>
          <p:cNvPr id="4" name="Shape 2"/>
          <p:cNvSpPr/>
          <p:nvPr/>
        </p:nvSpPr>
        <p:spPr>
          <a:xfrm>
            <a:off x="457200" y="987552"/>
            <a:ext cx="8229600" cy="36576"/>
          </a:xfrm>
          <a:prstGeom prst="rect">
            <a:avLst/>
          </a:prstGeom>
          <a:solidFill>
            <a:srgbClr val="5A8A3C"/>
          </a:solidFill>
          <a:ln w="12700">
            <a:solidFill>
              <a:srgbClr val="5A8A3C"/>
            </a:solidFill>
            <a:prstDash val="solid"/>
          </a:ln>
        </p:spPr>
        <p:txBody>
          <a:bodyPr/>
          <a:lstStyle/>
          <a:p>
            <a:endParaRPr lang="en-GB"/>
          </a:p>
        </p:txBody>
      </p:sp>
      <p:sp>
        <p:nvSpPr>
          <p:cNvPr id="5" name="Text 3"/>
          <p:cNvSpPr/>
          <p:nvPr/>
        </p:nvSpPr>
        <p:spPr>
          <a:xfrm>
            <a:off x="457200" y="1078992"/>
            <a:ext cx="8229600" cy="2926080"/>
          </a:xfrm>
          <a:prstGeom prst="rect">
            <a:avLst/>
          </a:prstGeom>
          <a:noFill/>
          <a:ln/>
        </p:spPr>
        <p:txBody>
          <a:bodyPr wrap="square" rtlCol="0" anchor="t"/>
          <a:lstStyle/>
          <a:p>
            <a:r>
              <a:rPr lang="en-GB" sz="1400" dirty="0">
                <a:solidFill>
                  <a:schemeClr val="bg1"/>
                </a:solidFill>
              </a:rPr>
              <a:t>Reflection is not a secondary skill in health and social care; it is central to how practitioners learn, develop, and provide safer, more person-centred support. Drawing on Schön (1983) and Gibbs’ (1988) six-stage cycle, this presentation has shown that structured reflection helps practitioners critically examine their experiences, develop emotional intelligence, and meet professional regulatory standards (</a:t>
            </a:r>
            <a:r>
              <a:rPr lang="en-GB" sz="1400" dirty="0" err="1">
                <a:solidFill>
                  <a:schemeClr val="bg1"/>
                </a:solidFill>
              </a:rPr>
              <a:t>NMC</a:t>
            </a:r>
            <a:r>
              <a:rPr lang="en-GB" sz="1400" dirty="0">
                <a:solidFill>
                  <a:schemeClr val="bg1"/>
                </a:solidFill>
              </a:rPr>
              <a:t>, 2018; HCPC, 2016).</a:t>
            </a:r>
          </a:p>
          <a:p>
            <a:r>
              <a:rPr lang="en-GB" sz="1400" dirty="0">
                <a:solidFill>
                  <a:schemeClr val="bg1"/>
                </a:solidFill>
              </a:rPr>
              <a:t>The application of Gibbs’ cycle during the scenario demonstrates how theory can directly inform practical decision-making in an early years setting. Using Johns’ (2000) model, I have identified strengths in maintaining consistent reflective practice and being open to feedback, alongside a clear development area in managing reflection effectively under time pressure.</a:t>
            </a:r>
          </a:p>
          <a:p>
            <a:r>
              <a:rPr lang="en-GB" sz="1400" dirty="0">
                <a:solidFill>
                  <a:schemeClr val="bg1"/>
                </a:solidFill>
              </a:rPr>
              <a:t>A practitioner who reflects with honesty, structure, and humility is better equipped to deliver safe, dignified, and person-centred care that every service user deserves.</a:t>
            </a:r>
          </a:p>
          <a:p>
            <a:pPr marL="0" indent="0">
              <a:buNone/>
            </a:pPr>
            <a:endParaRPr lang="en-US" sz="1300" dirty="0"/>
          </a:p>
        </p:txBody>
      </p:sp>
      <p:sp>
        <p:nvSpPr>
          <p:cNvPr id="6" name="Text 4"/>
          <p:cNvSpPr/>
          <p:nvPr/>
        </p:nvSpPr>
        <p:spPr>
          <a:xfrm>
            <a:off x="457200" y="4434840"/>
            <a:ext cx="8229600" cy="274320"/>
          </a:xfrm>
          <a:prstGeom prst="rect">
            <a:avLst/>
          </a:prstGeom>
          <a:noFill/>
          <a:ln/>
        </p:spPr>
        <p:txBody>
          <a:bodyPr wrap="square" rtlCol="0" anchor="ctr"/>
          <a:lstStyle/>
          <a:p>
            <a:pPr marL="0" indent="0" algn="ctr">
              <a:buNone/>
            </a:pPr>
            <a:r>
              <a:rPr lang="en-US" sz="1100" dirty="0">
                <a:solidFill>
                  <a:srgbClr val="6B7E6B"/>
                </a:solidFill>
              </a:rPr>
              <a:t>LCHS4009 — Professional Development within Health and Social Care</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10">
    <p:bg>
      <p:bgPr>
        <a:solidFill>
          <a:srgbClr val="F4F9F0"/>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1B3A2D"/>
          </a:solidFill>
          <a:ln w="12700">
            <a:solidFill>
              <a:srgbClr val="1B3A2D"/>
            </a:solidFill>
            <a:prstDash val="solid"/>
          </a:ln>
        </p:spPr>
        <p:txBody>
          <a:bodyPr/>
          <a:lstStyle/>
          <a:p>
            <a:endParaRPr lang="en-GB"/>
          </a:p>
        </p:txBody>
      </p:sp>
      <p:sp>
        <p:nvSpPr>
          <p:cNvPr id="3" name="Text 1"/>
          <p:cNvSpPr/>
          <p:nvPr/>
        </p:nvSpPr>
        <p:spPr>
          <a:xfrm>
            <a:off x="365760" y="91440"/>
            <a:ext cx="8229600" cy="640080"/>
          </a:xfrm>
          <a:prstGeom prst="rect">
            <a:avLst/>
          </a:prstGeom>
          <a:noFill/>
          <a:ln/>
        </p:spPr>
        <p:txBody>
          <a:bodyPr wrap="square" rtlCol="0" anchor="ctr"/>
          <a:lstStyle/>
          <a:p>
            <a:pPr marL="0" indent="0">
              <a:buNone/>
            </a:pPr>
            <a:r>
              <a:rPr lang="en-US" sz="2800" b="1" dirty="0">
                <a:solidFill>
                  <a:srgbClr val="FFFFFF"/>
                </a:solidFill>
                <a:latin typeface="Cambria" pitchFamily="34" charset="0"/>
                <a:ea typeface="Cambria" pitchFamily="34" charset="-122"/>
                <a:cs typeface="Cambria" pitchFamily="34" charset="-120"/>
              </a:rPr>
              <a:t>References</a:t>
            </a:r>
            <a:endParaRPr lang="en-US" sz="2800" dirty="0"/>
          </a:p>
        </p:txBody>
      </p:sp>
      <p:sp>
        <p:nvSpPr>
          <p:cNvPr id="4" name="Shape 2"/>
          <p:cNvSpPr/>
          <p:nvPr/>
        </p:nvSpPr>
        <p:spPr>
          <a:xfrm>
            <a:off x="320040" y="914400"/>
            <a:ext cx="8503920" cy="402336"/>
          </a:xfrm>
          <a:prstGeom prst="roundRect">
            <a:avLst>
              <a:gd name="adj" fmla="val 9091"/>
            </a:avLst>
          </a:prstGeom>
          <a:solidFill>
            <a:srgbClr val="FFFFFF"/>
          </a:solidFill>
          <a:ln w="12700">
            <a:solidFill>
              <a:srgbClr val="D0DEC8"/>
            </a:solidFill>
            <a:prstDash val="solid"/>
          </a:ln>
        </p:spPr>
        <p:txBody>
          <a:bodyPr/>
          <a:lstStyle/>
          <a:p>
            <a:endParaRPr lang="en-GB"/>
          </a:p>
        </p:txBody>
      </p:sp>
      <p:sp>
        <p:nvSpPr>
          <p:cNvPr id="5" name="Text 3"/>
          <p:cNvSpPr/>
          <p:nvPr/>
        </p:nvSpPr>
        <p:spPr>
          <a:xfrm>
            <a:off x="457200" y="914400"/>
            <a:ext cx="8321040" cy="402336"/>
          </a:xfrm>
          <a:prstGeom prst="rect">
            <a:avLst/>
          </a:prstGeom>
          <a:noFill/>
          <a:ln/>
        </p:spPr>
        <p:txBody>
          <a:bodyPr wrap="square" lIns="0" tIns="0" rIns="0" bIns="0" rtlCol="0" anchor="ctr"/>
          <a:lstStyle/>
          <a:p>
            <a:pPr marL="0" indent="0">
              <a:buNone/>
            </a:pPr>
            <a:r>
              <a:rPr lang="en-US" sz="1000" dirty="0">
                <a:solidFill>
                  <a:srgbClr val="1A2A1A"/>
                </a:solidFill>
                <a:latin typeface="Calibri" pitchFamily="34" charset="0"/>
                <a:ea typeface="Calibri" pitchFamily="34" charset="-122"/>
                <a:cs typeface="Calibri" pitchFamily="34" charset="-120"/>
              </a:rPr>
              <a:t>Bowlby, J. (1969) Attachment and Loss: Vol. 1 Attachment. New York: Basic Books.</a:t>
            </a:r>
            <a:endParaRPr lang="en-US" sz="1000" dirty="0"/>
          </a:p>
        </p:txBody>
      </p:sp>
      <p:sp>
        <p:nvSpPr>
          <p:cNvPr id="6" name="Shape 4"/>
          <p:cNvSpPr/>
          <p:nvPr/>
        </p:nvSpPr>
        <p:spPr>
          <a:xfrm>
            <a:off x="320040" y="1362456"/>
            <a:ext cx="8503920" cy="402336"/>
          </a:xfrm>
          <a:prstGeom prst="roundRect">
            <a:avLst>
              <a:gd name="adj" fmla="val 9091"/>
            </a:avLst>
          </a:prstGeom>
          <a:solidFill>
            <a:srgbClr val="E8F5E3"/>
          </a:solidFill>
          <a:ln w="12700">
            <a:solidFill>
              <a:srgbClr val="D0DEC8"/>
            </a:solidFill>
            <a:prstDash val="solid"/>
          </a:ln>
        </p:spPr>
        <p:txBody>
          <a:bodyPr/>
          <a:lstStyle/>
          <a:p>
            <a:endParaRPr lang="en-GB"/>
          </a:p>
        </p:txBody>
      </p:sp>
      <p:sp>
        <p:nvSpPr>
          <p:cNvPr id="7" name="Text 5"/>
          <p:cNvSpPr/>
          <p:nvPr/>
        </p:nvSpPr>
        <p:spPr>
          <a:xfrm>
            <a:off x="457200" y="1362456"/>
            <a:ext cx="8321040" cy="402336"/>
          </a:xfrm>
          <a:prstGeom prst="rect">
            <a:avLst/>
          </a:prstGeom>
          <a:noFill/>
          <a:ln/>
        </p:spPr>
        <p:txBody>
          <a:bodyPr wrap="square" lIns="0" tIns="0" rIns="0" bIns="0" rtlCol="0" anchor="ctr"/>
          <a:lstStyle/>
          <a:p>
            <a:pPr marL="0" indent="0">
              <a:buNone/>
            </a:pPr>
            <a:r>
              <a:rPr lang="en-US" sz="1000" dirty="0">
                <a:solidFill>
                  <a:srgbClr val="1A2A1A"/>
                </a:solidFill>
                <a:latin typeface="Calibri" pitchFamily="34" charset="0"/>
                <a:ea typeface="Calibri" pitchFamily="34" charset="-122"/>
                <a:cs typeface="Calibri" pitchFamily="34" charset="-120"/>
              </a:rPr>
              <a:t>Gibbs, G. (1988) Learning by Doing: A Guide to Teaching and Learning Methods. Oxford: Oxford Polytechnic.</a:t>
            </a:r>
            <a:endParaRPr lang="en-US" sz="1000" dirty="0"/>
          </a:p>
        </p:txBody>
      </p:sp>
      <p:sp>
        <p:nvSpPr>
          <p:cNvPr id="8" name="Shape 6"/>
          <p:cNvSpPr/>
          <p:nvPr/>
        </p:nvSpPr>
        <p:spPr>
          <a:xfrm>
            <a:off x="320040" y="1810512"/>
            <a:ext cx="8503920" cy="402336"/>
          </a:xfrm>
          <a:prstGeom prst="roundRect">
            <a:avLst>
              <a:gd name="adj" fmla="val 9091"/>
            </a:avLst>
          </a:prstGeom>
          <a:solidFill>
            <a:srgbClr val="FFFFFF"/>
          </a:solidFill>
          <a:ln w="12700">
            <a:solidFill>
              <a:srgbClr val="D0DEC8"/>
            </a:solidFill>
            <a:prstDash val="solid"/>
          </a:ln>
        </p:spPr>
        <p:txBody>
          <a:bodyPr/>
          <a:lstStyle/>
          <a:p>
            <a:endParaRPr lang="en-GB"/>
          </a:p>
        </p:txBody>
      </p:sp>
      <p:sp>
        <p:nvSpPr>
          <p:cNvPr id="9" name="Text 7"/>
          <p:cNvSpPr/>
          <p:nvPr/>
        </p:nvSpPr>
        <p:spPr>
          <a:xfrm>
            <a:off x="457200" y="1810512"/>
            <a:ext cx="8321040" cy="402336"/>
          </a:xfrm>
          <a:prstGeom prst="rect">
            <a:avLst/>
          </a:prstGeom>
          <a:noFill/>
          <a:ln/>
        </p:spPr>
        <p:txBody>
          <a:bodyPr wrap="square" lIns="0" tIns="0" rIns="0" bIns="0" rtlCol="0" anchor="ctr"/>
          <a:lstStyle/>
          <a:p>
            <a:pPr marL="0" indent="0">
              <a:buNone/>
            </a:pPr>
            <a:r>
              <a:rPr lang="en-US" sz="1000" dirty="0">
                <a:solidFill>
                  <a:srgbClr val="1A2A1A"/>
                </a:solidFill>
                <a:latin typeface="Calibri" pitchFamily="34" charset="0"/>
                <a:ea typeface="Calibri" pitchFamily="34" charset="-122"/>
                <a:cs typeface="Calibri" pitchFamily="34" charset="-120"/>
              </a:rPr>
              <a:t>Goleman, D. (1995) Emotional Intelligence: Why It Can Matter More Than IQ. New York: Bantam Books.</a:t>
            </a:r>
            <a:endParaRPr lang="en-US" sz="1000" dirty="0"/>
          </a:p>
        </p:txBody>
      </p:sp>
      <p:sp>
        <p:nvSpPr>
          <p:cNvPr id="10" name="Shape 8"/>
          <p:cNvSpPr/>
          <p:nvPr/>
        </p:nvSpPr>
        <p:spPr>
          <a:xfrm>
            <a:off x="320040" y="2258568"/>
            <a:ext cx="8503920" cy="402336"/>
          </a:xfrm>
          <a:prstGeom prst="roundRect">
            <a:avLst>
              <a:gd name="adj" fmla="val 9091"/>
            </a:avLst>
          </a:prstGeom>
          <a:solidFill>
            <a:srgbClr val="E8F5E3"/>
          </a:solidFill>
          <a:ln w="12700">
            <a:solidFill>
              <a:srgbClr val="D0DEC8"/>
            </a:solidFill>
            <a:prstDash val="solid"/>
          </a:ln>
        </p:spPr>
        <p:txBody>
          <a:bodyPr/>
          <a:lstStyle/>
          <a:p>
            <a:endParaRPr lang="en-GB"/>
          </a:p>
        </p:txBody>
      </p:sp>
      <p:sp>
        <p:nvSpPr>
          <p:cNvPr id="11" name="Text 9"/>
          <p:cNvSpPr/>
          <p:nvPr/>
        </p:nvSpPr>
        <p:spPr>
          <a:xfrm>
            <a:off x="457200" y="2258568"/>
            <a:ext cx="8321040" cy="402336"/>
          </a:xfrm>
          <a:prstGeom prst="rect">
            <a:avLst/>
          </a:prstGeom>
          <a:noFill/>
          <a:ln/>
        </p:spPr>
        <p:txBody>
          <a:bodyPr wrap="square" lIns="0" tIns="0" rIns="0" bIns="0" rtlCol="0" anchor="ctr"/>
          <a:lstStyle/>
          <a:p>
            <a:pPr marL="0" indent="0">
              <a:buNone/>
            </a:pPr>
            <a:r>
              <a:rPr lang="en-US" sz="1000" dirty="0">
                <a:solidFill>
                  <a:srgbClr val="1A2A1A"/>
                </a:solidFill>
                <a:latin typeface="Calibri" pitchFamily="34" charset="0"/>
                <a:ea typeface="Calibri" pitchFamily="34" charset="-122"/>
                <a:cs typeface="Calibri" pitchFamily="34" charset="-120"/>
              </a:rPr>
              <a:t>Health and Care Professions Council (HCPC) (2016) Standards of Proficiency. Available at: https://www.hcpc-uk.org/standards/ (Accessed: 1 June 2026).</a:t>
            </a:r>
            <a:endParaRPr lang="en-US" sz="1000" dirty="0"/>
          </a:p>
        </p:txBody>
      </p:sp>
      <p:sp>
        <p:nvSpPr>
          <p:cNvPr id="12" name="Shape 10"/>
          <p:cNvSpPr/>
          <p:nvPr/>
        </p:nvSpPr>
        <p:spPr>
          <a:xfrm>
            <a:off x="320040" y="2706624"/>
            <a:ext cx="8503920" cy="402336"/>
          </a:xfrm>
          <a:prstGeom prst="roundRect">
            <a:avLst>
              <a:gd name="adj" fmla="val 9091"/>
            </a:avLst>
          </a:prstGeom>
          <a:solidFill>
            <a:srgbClr val="FFFFFF"/>
          </a:solidFill>
          <a:ln w="12700">
            <a:solidFill>
              <a:srgbClr val="D0DEC8"/>
            </a:solidFill>
            <a:prstDash val="solid"/>
          </a:ln>
        </p:spPr>
        <p:txBody>
          <a:bodyPr/>
          <a:lstStyle/>
          <a:p>
            <a:endParaRPr lang="en-GB"/>
          </a:p>
        </p:txBody>
      </p:sp>
      <p:sp>
        <p:nvSpPr>
          <p:cNvPr id="13" name="Text 11"/>
          <p:cNvSpPr/>
          <p:nvPr/>
        </p:nvSpPr>
        <p:spPr>
          <a:xfrm>
            <a:off x="457200" y="2706624"/>
            <a:ext cx="8321040" cy="402336"/>
          </a:xfrm>
          <a:prstGeom prst="rect">
            <a:avLst/>
          </a:prstGeom>
          <a:noFill/>
          <a:ln/>
        </p:spPr>
        <p:txBody>
          <a:bodyPr wrap="square" lIns="0" tIns="0" rIns="0" bIns="0" rtlCol="0" anchor="ctr"/>
          <a:lstStyle/>
          <a:p>
            <a:pPr marL="0" indent="0">
              <a:buNone/>
            </a:pPr>
            <a:r>
              <a:rPr lang="en-US" sz="1000" dirty="0">
                <a:solidFill>
                  <a:srgbClr val="1A2A1A"/>
                </a:solidFill>
                <a:latin typeface="Calibri" pitchFamily="34" charset="0"/>
                <a:ea typeface="Calibri" pitchFamily="34" charset="-122"/>
                <a:cs typeface="Calibri" pitchFamily="34" charset="-120"/>
              </a:rPr>
              <a:t>Johns, C. (2000) Becoming a Reflective Practitioner. Oxford: Blackwell Science.</a:t>
            </a:r>
            <a:endParaRPr lang="en-US" sz="1000" dirty="0"/>
          </a:p>
        </p:txBody>
      </p:sp>
      <p:sp>
        <p:nvSpPr>
          <p:cNvPr id="14" name="Shape 12"/>
          <p:cNvSpPr/>
          <p:nvPr/>
        </p:nvSpPr>
        <p:spPr>
          <a:xfrm>
            <a:off x="320040" y="3154680"/>
            <a:ext cx="8503920" cy="402336"/>
          </a:xfrm>
          <a:prstGeom prst="roundRect">
            <a:avLst>
              <a:gd name="adj" fmla="val 9091"/>
            </a:avLst>
          </a:prstGeom>
          <a:solidFill>
            <a:srgbClr val="E8F5E3"/>
          </a:solidFill>
          <a:ln w="12700">
            <a:solidFill>
              <a:srgbClr val="D0DEC8"/>
            </a:solidFill>
            <a:prstDash val="solid"/>
          </a:ln>
        </p:spPr>
        <p:txBody>
          <a:bodyPr/>
          <a:lstStyle/>
          <a:p>
            <a:endParaRPr lang="en-GB"/>
          </a:p>
        </p:txBody>
      </p:sp>
      <p:sp>
        <p:nvSpPr>
          <p:cNvPr id="15" name="Text 13"/>
          <p:cNvSpPr/>
          <p:nvPr/>
        </p:nvSpPr>
        <p:spPr>
          <a:xfrm>
            <a:off x="457200" y="3154680"/>
            <a:ext cx="8321040" cy="402336"/>
          </a:xfrm>
          <a:prstGeom prst="rect">
            <a:avLst/>
          </a:prstGeom>
          <a:noFill/>
          <a:ln/>
        </p:spPr>
        <p:txBody>
          <a:bodyPr wrap="square" lIns="0" tIns="0" rIns="0" bIns="0" rtlCol="0" anchor="ctr"/>
          <a:lstStyle/>
          <a:p>
            <a:pPr marL="0" indent="0">
              <a:buNone/>
            </a:pPr>
            <a:r>
              <a:rPr lang="en-US" sz="1000" dirty="0">
                <a:solidFill>
                  <a:srgbClr val="1A2A1A"/>
                </a:solidFill>
                <a:latin typeface="Calibri" pitchFamily="34" charset="0"/>
                <a:ea typeface="Calibri" pitchFamily="34" charset="-122"/>
                <a:cs typeface="Calibri" pitchFamily="34" charset="-120"/>
              </a:rPr>
              <a:t>Killion, J. and Todnem, G. (1991) 'A process for personal theory building', Educational Leadership, 48(6), pp. 14–16.</a:t>
            </a:r>
            <a:endParaRPr lang="en-US" sz="1000" dirty="0"/>
          </a:p>
        </p:txBody>
      </p:sp>
      <p:sp>
        <p:nvSpPr>
          <p:cNvPr id="16" name="Shape 14"/>
          <p:cNvSpPr/>
          <p:nvPr/>
        </p:nvSpPr>
        <p:spPr>
          <a:xfrm>
            <a:off x="320040" y="3602736"/>
            <a:ext cx="8503920" cy="402336"/>
          </a:xfrm>
          <a:prstGeom prst="roundRect">
            <a:avLst>
              <a:gd name="adj" fmla="val 9091"/>
            </a:avLst>
          </a:prstGeom>
          <a:solidFill>
            <a:srgbClr val="FFFFFF"/>
          </a:solidFill>
          <a:ln w="12700">
            <a:solidFill>
              <a:srgbClr val="D0DEC8"/>
            </a:solidFill>
            <a:prstDash val="solid"/>
          </a:ln>
        </p:spPr>
        <p:txBody>
          <a:bodyPr/>
          <a:lstStyle/>
          <a:p>
            <a:endParaRPr lang="en-GB"/>
          </a:p>
        </p:txBody>
      </p:sp>
      <p:sp>
        <p:nvSpPr>
          <p:cNvPr id="17" name="Text 15"/>
          <p:cNvSpPr/>
          <p:nvPr/>
        </p:nvSpPr>
        <p:spPr>
          <a:xfrm>
            <a:off x="457200" y="3602736"/>
            <a:ext cx="8321040" cy="402336"/>
          </a:xfrm>
          <a:prstGeom prst="rect">
            <a:avLst/>
          </a:prstGeom>
          <a:noFill/>
          <a:ln/>
        </p:spPr>
        <p:txBody>
          <a:bodyPr wrap="square" lIns="0" tIns="0" rIns="0" bIns="0" rtlCol="0" anchor="ctr"/>
          <a:lstStyle/>
          <a:p>
            <a:pPr marL="0" indent="0">
              <a:buNone/>
            </a:pPr>
            <a:r>
              <a:rPr lang="en-US" sz="1000" dirty="0">
                <a:solidFill>
                  <a:srgbClr val="1A2A1A"/>
                </a:solidFill>
                <a:latin typeface="Calibri" pitchFamily="34" charset="0"/>
                <a:ea typeface="Calibri" pitchFamily="34" charset="-122"/>
                <a:cs typeface="Calibri" pitchFamily="34" charset="-120"/>
              </a:rPr>
              <a:t>Moon, J.A. (2004) A Handbook of Reflective and Experiential Learning: Theory and Practice. London: RoutledgeFalmer.</a:t>
            </a:r>
            <a:endParaRPr lang="en-US" sz="1000" dirty="0"/>
          </a:p>
        </p:txBody>
      </p:sp>
      <p:sp>
        <p:nvSpPr>
          <p:cNvPr id="18" name="Shape 16"/>
          <p:cNvSpPr/>
          <p:nvPr/>
        </p:nvSpPr>
        <p:spPr>
          <a:xfrm>
            <a:off x="320040" y="4050792"/>
            <a:ext cx="8503920" cy="402336"/>
          </a:xfrm>
          <a:prstGeom prst="roundRect">
            <a:avLst>
              <a:gd name="adj" fmla="val 9091"/>
            </a:avLst>
          </a:prstGeom>
          <a:solidFill>
            <a:srgbClr val="E8F5E3"/>
          </a:solidFill>
          <a:ln w="12700">
            <a:solidFill>
              <a:srgbClr val="D0DEC8"/>
            </a:solidFill>
            <a:prstDash val="solid"/>
          </a:ln>
        </p:spPr>
        <p:txBody>
          <a:bodyPr/>
          <a:lstStyle/>
          <a:p>
            <a:endParaRPr lang="en-GB"/>
          </a:p>
        </p:txBody>
      </p:sp>
      <p:sp>
        <p:nvSpPr>
          <p:cNvPr id="19" name="Text 17"/>
          <p:cNvSpPr/>
          <p:nvPr/>
        </p:nvSpPr>
        <p:spPr>
          <a:xfrm>
            <a:off x="457200" y="4050792"/>
            <a:ext cx="8321040" cy="402336"/>
          </a:xfrm>
          <a:prstGeom prst="rect">
            <a:avLst/>
          </a:prstGeom>
          <a:noFill/>
          <a:ln/>
        </p:spPr>
        <p:txBody>
          <a:bodyPr wrap="square" lIns="0" tIns="0" rIns="0" bIns="0" rtlCol="0" anchor="ctr"/>
          <a:lstStyle/>
          <a:p>
            <a:pPr marL="0" indent="0">
              <a:buNone/>
            </a:pPr>
            <a:r>
              <a:rPr lang="en-US" sz="1000" dirty="0">
                <a:solidFill>
                  <a:srgbClr val="1A2A1A"/>
                </a:solidFill>
                <a:latin typeface="Calibri" pitchFamily="34" charset="0"/>
                <a:ea typeface="Calibri" pitchFamily="34" charset="-122"/>
                <a:cs typeface="Calibri" pitchFamily="34" charset="-120"/>
              </a:rPr>
              <a:t>Nursing and Midwifery Council (NMC) (2018) The Code: Professional Standards of Practice and Behaviour for Nurses, Midwives and Nursing Associates. London: NMC.</a:t>
            </a:r>
            <a:endParaRPr lang="en-US" sz="1000" dirty="0"/>
          </a:p>
        </p:txBody>
      </p:sp>
      <p:sp>
        <p:nvSpPr>
          <p:cNvPr id="20" name="Shape 18"/>
          <p:cNvSpPr/>
          <p:nvPr/>
        </p:nvSpPr>
        <p:spPr>
          <a:xfrm>
            <a:off x="320040" y="4498848"/>
            <a:ext cx="8503920" cy="402336"/>
          </a:xfrm>
          <a:prstGeom prst="roundRect">
            <a:avLst>
              <a:gd name="adj" fmla="val 9091"/>
            </a:avLst>
          </a:prstGeom>
          <a:solidFill>
            <a:srgbClr val="FFFFFF"/>
          </a:solidFill>
          <a:ln w="12700">
            <a:solidFill>
              <a:srgbClr val="D0DEC8"/>
            </a:solidFill>
            <a:prstDash val="solid"/>
          </a:ln>
        </p:spPr>
        <p:txBody>
          <a:bodyPr/>
          <a:lstStyle/>
          <a:p>
            <a:endParaRPr lang="en-GB"/>
          </a:p>
        </p:txBody>
      </p:sp>
      <p:sp>
        <p:nvSpPr>
          <p:cNvPr id="21" name="Text 19"/>
          <p:cNvSpPr/>
          <p:nvPr/>
        </p:nvSpPr>
        <p:spPr>
          <a:xfrm>
            <a:off x="457200" y="4498848"/>
            <a:ext cx="8321040" cy="402336"/>
          </a:xfrm>
          <a:prstGeom prst="rect">
            <a:avLst/>
          </a:prstGeom>
          <a:noFill/>
          <a:ln/>
        </p:spPr>
        <p:txBody>
          <a:bodyPr wrap="square" lIns="0" tIns="0" rIns="0" bIns="0" rtlCol="0" anchor="ctr"/>
          <a:lstStyle/>
          <a:p>
            <a:pPr marL="0" indent="0">
              <a:buNone/>
            </a:pPr>
            <a:r>
              <a:rPr lang="en-US" sz="1000" dirty="0">
                <a:solidFill>
                  <a:srgbClr val="1A2A1A"/>
                </a:solidFill>
                <a:latin typeface="Calibri" pitchFamily="34" charset="0"/>
                <a:ea typeface="Calibri" pitchFamily="34" charset="-122"/>
                <a:cs typeface="Calibri" pitchFamily="34" charset="-120"/>
              </a:rPr>
              <a:t>Schön, D.A. (1983) The Reflective Practitioner: How Professionals Think in Action. New York: Basic Books.</a:t>
            </a:r>
            <a:endParaRPr lang="en-US" sz="1000" dirty="0"/>
          </a:p>
        </p:txBody>
      </p:sp>
      <p:sp>
        <p:nvSpPr>
          <p:cNvPr id="22" name="Text 20"/>
          <p:cNvSpPr/>
          <p:nvPr/>
        </p:nvSpPr>
        <p:spPr>
          <a:xfrm>
            <a:off x="365760" y="4919472"/>
            <a:ext cx="8412480" cy="182880"/>
          </a:xfrm>
          <a:prstGeom prst="rect">
            <a:avLst/>
          </a:prstGeom>
          <a:noFill/>
          <a:ln/>
        </p:spPr>
        <p:txBody>
          <a:bodyPr wrap="square" rtlCol="0" anchor="ctr"/>
          <a:lstStyle/>
          <a:p>
            <a:pPr marL="0" indent="0" algn="r">
              <a:buNone/>
            </a:pPr>
            <a:r>
              <a:rPr lang="en-US" sz="900" i="1" dirty="0">
                <a:solidFill>
                  <a:srgbClr val="6B7E6B"/>
                </a:solidFill>
              </a:rPr>
              <a:t>All references formatted using UWTSD Harvard Referencing Style</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153</TotalTime>
  <Words>2173</Words>
  <Application>Microsoft Office PowerPoint</Application>
  <PresentationFormat>On-screen Show (16:9)</PresentationFormat>
  <Paragraphs>174</Paragraphs>
  <Slides>9</Slides>
  <Notes>9</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Reflection in Professional Practice - LCHS4009</dc:title>
  <dc:subject>PptxGenJS Presentation</dc:subject>
  <dc:creator>PptxGenJS</dc:creator>
  <cp:lastModifiedBy>Rabia Rashid (2504610)</cp:lastModifiedBy>
  <cp:revision>34</cp:revision>
  <dcterms:created xsi:type="dcterms:W3CDTF">2026-06-11T11:23:17Z</dcterms:created>
  <dcterms:modified xsi:type="dcterms:W3CDTF">2026-06-22T10:02:42Z</dcterms:modified>
</cp:coreProperties>
</file>