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handoutMasterIdLst>
    <p:handoutMasterId r:id="rId16"/>
  </p:handoutMasterIdLst>
  <p:sldIdLst>
    <p:sldId id="272" r:id="rId2"/>
    <p:sldId id="273" r:id="rId3"/>
    <p:sldId id="286" r:id="rId4"/>
    <p:sldId id="259" r:id="rId5"/>
    <p:sldId id="278" r:id="rId6"/>
    <p:sldId id="268" r:id="rId7"/>
    <p:sldId id="282" r:id="rId8"/>
    <p:sldId id="284" r:id="rId9"/>
    <p:sldId id="285" r:id="rId10"/>
    <p:sldId id="280" r:id="rId11"/>
    <p:sldId id="281" r:id="rId12"/>
    <p:sldId id="283" r:id="rId13"/>
    <p:sldId id="28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D1D8B7"/>
    <a:srgbClr val="A09D79"/>
    <a:srgbClr val="AD5C4D"/>
    <a:srgbClr val="543E35"/>
    <a:srgbClr val="637700"/>
    <a:srgbClr val="FFF4ED"/>
    <a:srgbClr val="5E6A76"/>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81D24E-DCDA-4CBA-8BAF-BDF51ADF362B}" v="7" dt="2023-03-06T15:24:33.940"/>
    <p1510:client id="{DECAA97F-8A30-41B9-8013-1534328494CA}" v="2" dt="2023-03-07T10:31:51.240"/>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varScale="1">
        <p:scale>
          <a:sx n="82" d="100"/>
          <a:sy n="82" d="100"/>
        </p:scale>
        <p:origin x="720" y="53"/>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58" d="100"/>
          <a:sy n="58" d="100"/>
        </p:scale>
        <p:origin x="324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smith" userId="a36847125beaabe3" providerId="LiveId" clId="{DECAA97F-8A30-41B9-8013-1534328494CA}"/>
    <pc:docChg chg="undo redo custSel addSld modSld">
      <pc:chgData name="Jessica smith" userId="a36847125beaabe3" providerId="LiveId" clId="{DECAA97F-8A30-41B9-8013-1534328494CA}" dt="2023-03-07T10:41:55.418" v="2851" actId="404"/>
      <pc:docMkLst>
        <pc:docMk/>
      </pc:docMkLst>
      <pc:sldChg chg="modSp mod">
        <pc:chgData name="Jessica smith" userId="a36847125beaabe3" providerId="LiveId" clId="{DECAA97F-8A30-41B9-8013-1534328494CA}" dt="2023-03-07T10:05:05.848" v="1467" actId="14100"/>
        <pc:sldMkLst>
          <pc:docMk/>
          <pc:sldMk cId="3435077016" sldId="259"/>
        </pc:sldMkLst>
        <pc:spChg chg="mod">
          <ac:chgData name="Jessica smith" userId="a36847125beaabe3" providerId="LiveId" clId="{DECAA97F-8A30-41B9-8013-1534328494CA}" dt="2023-03-07T10:05:05.848" v="1467" actId="14100"/>
          <ac:spMkLst>
            <pc:docMk/>
            <pc:sldMk cId="3435077016" sldId="259"/>
            <ac:spMk id="26" creationId="{70BA96D9-2E56-3DBD-6315-048A1B2800FB}"/>
          </ac:spMkLst>
        </pc:spChg>
      </pc:sldChg>
      <pc:sldChg chg="modSp mod">
        <pc:chgData name="Jessica smith" userId="a36847125beaabe3" providerId="LiveId" clId="{DECAA97F-8A30-41B9-8013-1534328494CA}" dt="2023-03-07T10:31:45.458" v="2785"/>
        <pc:sldMkLst>
          <pc:docMk/>
          <pc:sldMk cId="2759600390" sldId="268"/>
        </pc:sldMkLst>
        <pc:spChg chg="mod">
          <ac:chgData name="Jessica smith" userId="a36847125beaabe3" providerId="LiveId" clId="{DECAA97F-8A30-41B9-8013-1534328494CA}" dt="2023-03-07T10:04:55.306" v="1464" actId="113"/>
          <ac:spMkLst>
            <pc:docMk/>
            <pc:sldMk cId="2759600390" sldId="268"/>
            <ac:spMk id="2" creationId="{6C47DC31-1488-8091-935A-1B03A14A5CD8}"/>
          </ac:spMkLst>
        </pc:spChg>
        <pc:spChg chg="mod">
          <ac:chgData name="Jessica smith" userId="a36847125beaabe3" providerId="LiveId" clId="{DECAA97F-8A30-41B9-8013-1534328494CA}" dt="2023-03-07T10:31:45.458" v="2785"/>
          <ac:spMkLst>
            <pc:docMk/>
            <pc:sldMk cId="2759600390" sldId="268"/>
            <ac:spMk id="11" creationId="{450B93EB-DCAA-071A-29BC-F34FE1B784F3}"/>
          </ac:spMkLst>
        </pc:spChg>
      </pc:sldChg>
      <pc:sldChg chg="modSp mod">
        <pc:chgData name="Jessica smith" userId="a36847125beaabe3" providerId="LiveId" clId="{DECAA97F-8A30-41B9-8013-1534328494CA}" dt="2023-03-07T10:06:50.329" v="1494" actId="20577"/>
        <pc:sldMkLst>
          <pc:docMk/>
          <pc:sldMk cId="417536504" sldId="272"/>
        </pc:sldMkLst>
        <pc:spChg chg="mod">
          <ac:chgData name="Jessica smith" userId="a36847125beaabe3" providerId="LiveId" clId="{DECAA97F-8A30-41B9-8013-1534328494CA}" dt="2023-03-07T10:06:50.329" v="1494" actId="20577"/>
          <ac:spMkLst>
            <pc:docMk/>
            <pc:sldMk cId="417536504" sldId="272"/>
            <ac:spMk id="2" creationId="{43B8BB83-CA62-C813-5584-9F9C32557A2B}"/>
          </ac:spMkLst>
        </pc:spChg>
      </pc:sldChg>
      <pc:sldChg chg="modSp mod">
        <pc:chgData name="Jessica smith" userId="a36847125beaabe3" providerId="LiveId" clId="{DECAA97F-8A30-41B9-8013-1534328494CA}" dt="2023-03-07T10:05:18.200" v="1469" actId="113"/>
        <pc:sldMkLst>
          <pc:docMk/>
          <pc:sldMk cId="3474133943" sldId="273"/>
        </pc:sldMkLst>
        <pc:spChg chg="mod">
          <ac:chgData name="Jessica smith" userId="a36847125beaabe3" providerId="LiveId" clId="{DECAA97F-8A30-41B9-8013-1534328494CA}" dt="2023-03-07T10:05:18.200" v="1469" actId="113"/>
          <ac:spMkLst>
            <pc:docMk/>
            <pc:sldMk cId="3474133943" sldId="273"/>
            <ac:spMk id="4" creationId="{45878135-3F5C-BB53-0082-122956799B79}"/>
          </ac:spMkLst>
        </pc:spChg>
      </pc:sldChg>
      <pc:sldChg chg="modSp mod">
        <pc:chgData name="Jessica smith" userId="a36847125beaabe3" providerId="LiveId" clId="{DECAA97F-8A30-41B9-8013-1534328494CA}" dt="2023-03-07T10:30:00.297" v="2777"/>
        <pc:sldMkLst>
          <pc:docMk/>
          <pc:sldMk cId="520000563" sldId="278"/>
        </pc:sldMkLst>
        <pc:spChg chg="mod">
          <ac:chgData name="Jessica smith" userId="a36847125beaabe3" providerId="LiveId" clId="{DECAA97F-8A30-41B9-8013-1534328494CA}" dt="2023-03-07T10:30:00.297" v="2777"/>
          <ac:spMkLst>
            <pc:docMk/>
            <pc:sldMk cId="520000563" sldId="278"/>
            <ac:spMk id="2" creationId="{F05F79BD-E05E-0770-6592-C4D81F199C44}"/>
          </ac:spMkLst>
        </pc:spChg>
        <pc:spChg chg="mod">
          <ac:chgData name="Jessica smith" userId="a36847125beaabe3" providerId="LiveId" clId="{DECAA97F-8A30-41B9-8013-1534328494CA}" dt="2023-03-07T10:04:58.805" v="1465" actId="113"/>
          <ac:spMkLst>
            <pc:docMk/>
            <pc:sldMk cId="520000563" sldId="278"/>
            <ac:spMk id="3" creationId="{61377AF6-2477-81EC-D1BC-43FD72DF18F6}"/>
          </ac:spMkLst>
        </pc:spChg>
      </pc:sldChg>
      <pc:sldChg chg="modSp mod">
        <pc:chgData name="Jessica smith" userId="a36847125beaabe3" providerId="LiveId" clId="{DECAA97F-8A30-41B9-8013-1534328494CA}" dt="2023-03-07T10:17:26.699" v="2696" actId="20577"/>
        <pc:sldMkLst>
          <pc:docMk/>
          <pc:sldMk cId="3418206844" sldId="280"/>
        </pc:sldMkLst>
        <pc:spChg chg="mod">
          <ac:chgData name="Jessica smith" userId="a36847125beaabe3" providerId="LiveId" clId="{DECAA97F-8A30-41B9-8013-1534328494CA}" dt="2023-03-07T10:17:26.699" v="2696" actId="20577"/>
          <ac:spMkLst>
            <pc:docMk/>
            <pc:sldMk cId="3418206844" sldId="280"/>
            <ac:spMk id="2" creationId="{60ADE49E-7CC1-6704-5852-FAE992A0EEC4}"/>
          </ac:spMkLst>
        </pc:spChg>
        <pc:spChg chg="mod">
          <ac:chgData name="Jessica smith" userId="a36847125beaabe3" providerId="LiveId" clId="{DECAA97F-8A30-41B9-8013-1534328494CA}" dt="2023-03-07T10:04:19.381" v="1459" actId="113"/>
          <ac:spMkLst>
            <pc:docMk/>
            <pc:sldMk cId="3418206844" sldId="280"/>
            <ac:spMk id="3" creationId="{FA7AB109-D696-F27C-BD95-5BEBCF3AC000}"/>
          </ac:spMkLst>
        </pc:spChg>
      </pc:sldChg>
      <pc:sldChg chg="modSp mod">
        <pc:chgData name="Jessica smith" userId="a36847125beaabe3" providerId="LiveId" clId="{DECAA97F-8A30-41B9-8013-1534328494CA}" dt="2023-03-07T10:04:09.248" v="1458" actId="113"/>
        <pc:sldMkLst>
          <pc:docMk/>
          <pc:sldMk cId="2577936335" sldId="281"/>
        </pc:sldMkLst>
        <pc:spChg chg="mod">
          <ac:chgData name="Jessica smith" userId="a36847125beaabe3" providerId="LiveId" clId="{DECAA97F-8A30-41B9-8013-1534328494CA}" dt="2023-03-07T10:04:09.248" v="1458" actId="113"/>
          <ac:spMkLst>
            <pc:docMk/>
            <pc:sldMk cId="2577936335" sldId="281"/>
            <ac:spMk id="2" creationId="{34096D4E-8B4F-62B8-F551-56379B923E78}"/>
          </ac:spMkLst>
        </pc:spChg>
      </pc:sldChg>
      <pc:sldChg chg="modSp mod">
        <pc:chgData name="Jessica smith" userId="a36847125beaabe3" providerId="LiveId" clId="{DECAA97F-8A30-41B9-8013-1534328494CA}" dt="2023-03-07T10:34:01.327" v="2797"/>
        <pc:sldMkLst>
          <pc:docMk/>
          <pc:sldMk cId="1164941242" sldId="282"/>
        </pc:sldMkLst>
        <pc:spChg chg="mod">
          <ac:chgData name="Jessica smith" userId="a36847125beaabe3" providerId="LiveId" clId="{DECAA97F-8A30-41B9-8013-1534328494CA}" dt="2023-03-07T10:34:01.327" v="2797"/>
          <ac:spMkLst>
            <pc:docMk/>
            <pc:sldMk cId="1164941242" sldId="282"/>
            <ac:spMk id="3" creationId="{D92BF9C1-9009-C934-C11C-54570A5234B7}"/>
          </ac:spMkLst>
        </pc:spChg>
        <pc:spChg chg="mod">
          <ac:chgData name="Jessica smith" userId="a36847125beaabe3" providerId="LiveId" clId="{DECAA97F-8A30-41B9-8013-1534328494CA}" dt="2023-03-07T10:04:44.122" v="1463" actId="113"/>
          <ac:spMkLst>
            <pc:docMk/>
            <pc:sldMk cId="1164941242" sldId="282"/>
            <ac:spMk id="6" creationId="{147179F7-8740-03DE-F133-BBA41988A64A}"/>
          </ac:spMkLst>
        </pc:spChg>
      </pc:sldChg>
      <pc:sldChg chg="modSp mod">
        <pc:chgData name="Jessica smith" userId="a36847125beaabe3" providerId="LiveId" clId="{DECAA97F-8A30-41B9-8013-1534328494CA}" dt="2023-03-07T10:40:47.157" v="2844" actId="2711"/>
        <pc:sldMkLst>
          <pc:docMk/>
          <pc:sldMk cId="3008995481" sldId="283"/>
        </pc:sldMkLst>
        <pc:spChg chg="mod">
          <ac:chgData name="Jessica smith" userId="a36847125beaabe3" providerId="LiveId" clId="{DECAA97F-8A30-41B9-8013-1534328494CA}" dt="2023-03-07T10:28:10.138" v="2756" actId="1076"/>
          <ac:spMkLst>
            <pc:docMk/>
            <pc:sldMk cId="3008995481" sldId="283"/>
            <ac:spMk id="2" creationId="{CC02239B-50A2-0F66-F694-7CBA2D963B03}"/>
          </ac:spMkLst>
        </pc:spChg>
        <pc:spChg chg="mod">
          <ac:chgData name="Jessica smith" userId="a36847125beaabe3" providerId="LiveId" clId="{DECAA97F-8A30-41B9-8013-1534328494CA}" dt="2023-03-07T10:40:47.157" v="2844" actId="2711"/>
          <ac:spMkLst>
            <pc:docMk/>
            <pc:sldMk cId="3008995481" sldId="283"/>
            <ac:spMk id="3" creationId="{3F240BEE-21E0-F7C5-42AF-F2D3ACCD4062}"/>
          </ac:spMkLst>
        </pc:spChg>
      </pc:sldChg>
      <pc:sldChg chg="modSp mod">
        <pc:chgData name="Jessica smith" userId="a36847125beaabe3" providerId="LiveId" clId="{DECAA97F-8A30-41B9-8013-1534328494CA}" dt="2023-03-07T10:41:55.418" v="2851" actId="404"/>
        <pc:sldMkLst>
          <pc:docMk/>
          <pc:sldMk cId="3683358079" sldId="284"/>
        </pc:sldMkLst>
        <pc:spChg chg="mod">
          <ac:chgData name="Jessica smith" userId="a36847125beaabe3" providerId="LiveId" clId="{DECAA97F-8A30-41B9-8013-1534328494CA}" dt="2023-03-07T10:04:35.312" v="1461" actId="113"/>
          <ac:spMkLst>
            <pc:docMk/>
            <pc:sldMk cId="3683358079" sldId="284"/>
            <ac:spMk id="2" creationId="{019C3DB3-3DDB-5E2D-77FB-6F6868EC3014}"/>
          </ac:spMkLst>
        </pc:spChg>
        <pc:spChg chg="mod">
          <ac:chgData name="Jessica smith" userId="a36847125beaabe3" providerId="LiveId" clId="{DECAA97F-8A30-41B9-8013-1534328494CA}" dt="2023-03-07T10:41:55.418" v="2851" actId="404"/>
          <ac:spMkLst>
            <pc:docMk/>
            <pc:sldMk cId="3683358079" sldId="284"/>
            <ac:spMk id="3" creationId="{B263B636-620E-E8ED-306F-E3BDDC3D29C5}"/>
          </ac:spMkLst>
        </pc:spChg>
      </pc:sldChg>
      <pc:sldChg chg="modSp mod">
        <pc:chgData name="Jessica smith" userId="a36847125beaabe3" providerId="LiveId" clId="{DECAA97F-8A30-41B9-8013-1534328494CA}" dt="2023-03-07T10:38:35.178" v="2827" actId="404"/>
        <pc:sldMkLst>
          <pc:docMk/>
          <pc:sldMk cId="1335621103" sldId="285"/>
        </pc:sldMkLst>
        <pc:spChg chg="mod">
          <ac:chgData name="Jessica smith" userId="a36847125beaabe3" providerId="LiveId" clId="{DECAA97F-8A30-41B9-8013-1534328494CA}" dt="2023-03-07T10:04:28.936" v="1460" actId="1076"/>
          <ac:spMkLst>
            <pc:docMk/>
            <pc:sldMk cId="1335621103" sldId="285"/>
            <ac:spMk id="2" creationId="{6093F9CC-8C26-3308-F2D3-621A42F29A62}"/>
          </ac:spMkLst>
        </pc:spChg>
        <pc:spChg chg="mod">
          <ac:chgData name="Jessica smith" userId="a36847125beaabe3" providerId="LiveId" clId="{DECAA97F-8A30-41B9-8013-1534328494CA}" dt="2023-03-07T10:38:35.178" v="2827" actId="404"/>
          <ac:spMkLst>
            <pc:docMk/>
            <pc:sldMk cId="1335621103" sldId="285"/>
            <ac:spMk id="3" creationId="{6B580C6B-D60F-A0CB-223A-1B5BEF0DEFC4}"/>
          </ac:spMkLst>
        </pc:spChg>
        <pc:spChg chg="mod">
          <ac:chgData name="Jessica smith" userId="a36847125beaabe3" providerId="LiveId" clId="{DECAA97F-8A30-41B9-8013-1534328494CA}" dt="2023-03-07T10:12:38.585" v="1538" actId="20577"/>
          <ac:spMkLst>
            <pc:docMk/>
            <pc:sldMk cId="1335621103" sldId="285"/>
            <ac:spMk id="5" creationId="{64C43F7E-87E5-05FE-FB99-CC388FF8D595}"/>
          </ac:spMkLst>
        </pc:spChg>
        <pc:spChg chg="mod">
          <ac:chgData name="Jessica smith" userId="a36847125beaabe3" providerId="LiveId" clId="{DECAA97F-8A30-41B9-8013-1534328494CA}" dt="2023-03-07T10:12:50.598" v="1568" actId="20577"/>
          <ac:spMkLst>
            <pc:docMk/>
            <pc:sldMk cId="1335621103" sldId="285"/>
            <ac:spMk id="6" creationId="{1EAD8952-487B-B4C7-94A5-A737ABCF0827}"/>
          </ac:spMkLst>
        </pc:spChg>
      </pc:sldChg>
      <pc:sldChg chg="modSp mod">
        <pc:chgData name="Jessica smith" userId="a36847125beaabe3" providerId="LiveId" clId="{DECAA97F-8A30-41B9-8013-1534328494CA}" dt="2023-03-07T10:26:20.057" v="2698"/>
        <pc:sldMkLst>
          <pc:docMk/>
          <pc:sldMk cId="254475504" sldId="286"/>
        </pc:sldMkLst>
        <pc:spChg chg="mod">
          <ac:chgData name="Jessica smith" userId="a36847125beaabe3" providerId="LiveId" clId="{DECAA97F-8A30-41B9-8013-1534328494CA}" dt="2023-03-07T10:26:20.057" v="2698"/>
          <ac:spMkLst>
            <pc:docMk/>
            <pc:sldMk cId="254475504" sldId="286"/>
            <ac:spMk id="2" creationId="{F05F79BD-E05E-0770-6592-C4D81F199C44}"/>
          </ac:spMkLst>
        </pc:spChg>
        <pc:spChg chg="mod">
          <ac:chgData name="Jessica smith" userId="a36847125beaabe3" providerId="LiveId" clId="{DECAA97F-8A30-41B9-8013-1534328494CA}" dt="2023-03-07T10:05:12.877" v="1468" actId="113"/>
          <ac:spMkLst>
            <pc:docMk/>
            <pc:sldMk cId="254475504" sldId="286"/>
            <ac:spMk id="3" creationId="{61377AF6-2477-81EC-D1BC-43FD72DF18F6}"/>
          </ac:spMkLst>
        </pc:spChg>
      </pc:sldChg>
      <pc:sldChg chg="modSp new mod">
        <pc:chgData name="Jessica smith" userId="a36847125beaabe3" providerId="LiveId" clId="{DECAA97F-8A30-41B9-8013-1534328494CA}" dt="2023-03-07T10:41:19.507" v="2849" actId="404"/>
        <pc:sldMkLst>
          <pc:docMk/>
          <pc:sldMk cId="4282441926" sldId="287"/>
        </pc:sldMkLst>
        <pc:spChg chg="mod">
          <ac:chgData name="Jessica smith" userId="a36847125beaabe3" providerId="LiveId" clId="{DECAA97F-8A30-41B9-8013-1534328494CA}" dt="2023-03-07T10:27:57.484" v="2755" actId="113"/>
          <ac:spMkLst>
            <pc:docMk/>
            <pc:sldMk cId="4282441926" sldId="287"/>
            <ac:spMk id="2" creationId="{46AA3AB7-F8ED-A33B-89E6-3633419EB8D7}"/>
          </ac:spMkLst>
        </pc:spChg>
        <pc:spChg chg="mod">
          <ac:chgData name="Jessica smith" userId="a36847125beaabe3" providerId="LiveId" clId="{DECAA97F-8A30-41B9-8013-1534328494CA}" dt="2023-03-07T10:41:19.507" v="2849" actId="404"/>
          <ac:spMkLst>
            <pc:docMk/>
            <pc:sldMk cId="4282441926" sldId="287"/>
            <ac:spMk id="3" creationId="{1058E62D-08A3-BE7F-112E-2A44AB4B135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3/7/2023</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3/7/2023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2</a:t>
            </a:fld>
            <a:endParaRPr lang="en-US" dirty="0"/>
          </a:p>
        </p:txBody>
      </p:sp>
    </p:spTree>
    <p:extLst>
      <p:ext uri="{BB962C8B-B14F-4D97-AF65-F5344CB8AC3E}">
        <p14:creationId xmlns:p14="http://schemas.microsoft.com/office/powerpoint/2010/main" val="2915729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6</a:t>
            </a:fld>
            <a:endParaRPr lang="en-US" dirty="0"/>
          </a:p>
        </p:txBody>
      </p:sp>
    </p:spTree>
    <p:extLst>
      <p:ext uri="{BB962C8B-B14F-4D97-AF65-F5344CB8AC3E}">
        <p14:creationId xmlns:p14="http://schemas.microsoft.com/office/powerpoint/2010/main" val="3150707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a:lstStyle>
            <a:lvl1pPr algn="ctr">
              <a:defRPr>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anchor="b"/>
          <a:lstStyle>
            <a:lvl1pPr>
              <a:defRPr sz="4800"/>
            </a:lvl1pPr>
          </a:lstStyle>
          <a:p>
            <a:r>
              <a:rPr lang="en-US" dirty="0"/>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anchor="b"/>
          <a:lstStyle>
            <a:lvl1pPr>
              <a:defRPr sz="6000">
                <a:solidFill>
                  <a:schemeClr val="accent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a:normAutofit/>
          </a:bodyPr>
          <a:lstStyle>
            <a:lvl1pPr marL="0" indent="0" algn="ctr">
              <a:lnSpc>
                <a:spcPct val="100000"/>
              </a:lnSpc>
              <a:spcBef>
                <a:spcPts val="0"/>
              </a:spcBef>
              <a:buNone/>
              <a:defRPr sz="2400"/>
            </a:lvl1pPr>
          </a:lstStyle>
          <a:p>
            <a:pPr lv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a:lstStyle>
            <a:lvl1pPr algn="ctr">
              <a:defRPr sz="2400" cap="all" baseline="0">
                <a:latin typeface="Gill Sans Nova" panose="020B0602020104020203" pitchFamily="34" charset="0"/>
              </a:defRPr>
            </a:lvl1pPr>
          </a:lstStyle>
          <a:p>
            <a:r>
              <a:rPr lang="en-US"/>
              <a:t>Click to edit Master title style</a:t>
            </a:r>
            <a:endParaRPr lang="en-US" dirty="0"/>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sz="1400">
                <a:solidFill>
                  <a:schemeClr val="tx1"/>
                </a:solidFill>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a:lstStyle/>
          <a:p>
            <a:r>
              <a:rPr lang="en-US" b="1" dirty="0">
                <a:solidFill>
                  <a:srgbClr val="000000"/>
                </a:solidFill>
                <a:latin typeface="Arial" panose="020B0604020202020204" pitchFamily="34" charset="0"/>
                <a:cs typeface="Arial" panose="020B0604020202020204" pitchFamily="34" charset="0"/>
              </a:rPr>
              <a:t>Universities through lockdown – utilizing digital technologies.</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a:lstStyle/>
          <a:p>
            <a:r>
              <a:rPr lang="en-US" dirty="0">
                <a:solidFill>
                  <a:srgbClr val="000000"/>
                </a:solidFill>
                <a:latin typeface="Arial" panose="020B0604020202020204" pitchFamily="34" charset="0"/>
                <a:cs typeface="Arial" panose="020B0604020202020204" pitchFamily="34" charset="0"/>
              </a:rPr>
              <a:t>By Jessica smith </a:t>
            </a:r>
          </a:p>
          <a:p>
            <a:r>
              <a:rPr lang="en-US" dirty="0">
                <a:solidFill>
                  <a:srgbClr val="000000"/>
                </a:solidFill>
                <a:latin typeface="Arial" panose="020B0604020202020204" pitchFamily="34" charset="0"/>
                <a:cs typeface="Arial" panose="020B0604020202020204" pitchFamily="34" charset="0"/>
              </a:rPr>
              <a:t>2000346.</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a:lstStyle/>
          <a:p>
            <a:r>
              <a:rPr lang="en-US" b="1" dirty="0">
                <a:solidFill>
                  <a:srgbClr val="000000"/>
                </a:solidFill>
                <a:latin typeface="Arial" panose="020B0604020202020204" pitchFamily="34" charset="0"/>
                <a:cs typeface="Arial" panose="020B0604020202020204" pitchFamily="34" charset="0"/>
              </a:rPr>
              <a:t>What will be discussed?</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2861132750"/>
              </p:ext>
            </p:extLst>
          </p:nvPr>
        </p:nvGraphicFramePr>
        <p:xfrm>
          <a:off x="8015385" y="1216641"/>
          <a:ext cx="3881146" cy="4838913"/>
        </p:xfrm>
        <a:graphic>
          <a:graphicData uri="http://schemas.openxmlformats.org/drawingml/2006/table">
            <a:tbl>
              <a:tblPr firstRow="1" bandRow="1"/>
              <a:tblGrid>
                <a:gridCol w="3881146">
                  <a:extLst>
                    <a:ext uri="{9D8B030D-6E8A-4147-A177-3AD203B41FA5}">
                      <a16:colId xmlns:a16="http://schemas.microsoft.com/office/drawing/2014/main" val="1563570424"/>
                    </a:ext>
                  </a:extLst>
                </a:gridCol>
              </a:tblGrid>
              <a:tr h="755631">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latin typeface="Arial" panose="020B0604020202020204" pitchFamily="34" charset="0"/>
                          <a:cs typeface="Arial" panose="020B0604020202020204" pitchFamily="34" charset="0"/>
                        </a:rPr>
                        <a:t>How lockdown impacted university students </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054249">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latin typeface="Arial" panose="020B0604020202020204" pitchFamily="34" charset="0"/>
                          <a:cs typeface="Arial" panose="020B0604020202020204" pitchFamily="34" charset="0"/>
                        </a:rPr>
                        <a:t>How digital technology assisted students and lecturers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75765">
                <a:tc>
                  <a:txBody>
                    <a:bodyPr/>
                    <a:lstStyle/>
                    <a:p>
                      <a:pPr marL="0" marR="0" lvl="0" indent="0" algn="r" defTabSz="914400" rtl="0" eaLnBrk="1" fontAlgn="auto" latinLnBrk="0" hangingPunct="1">
                        <a:lnSpc>
                          <a:spcPct val="150000"/>
                        </a:lnSpc>
                        <a:spcBef>
                          <a:spcPts val="0"/>
                        </a:spcBef>
                        <a:spcAft>
                          <a:spcPts val="0"/>
                        </a:spcAft>
                        <a:buClrTx/>
                        <a:buSzTx/>
                        <a:buFontTx/>
                        <a:buNone/>
                        <a:tabLst/>
                        <a:defRPr/>
                      </a:pPr>
                      <a:r>
                        <a:rPr lang="en-US" sz="1800" b="0" kern="1200" dirty="0">
                          <a:solidFill>
                            <a:srgbClr val="000000"/>
                          </a:solidFill>
                          <a:latin typeface="Arial" panose="020B0604020202020204" pitchFamily="34" charset="0"/>
                          <a:ea typeface="+mn-ea"/>
                          <a:cs typeface="Arial" panose="020B0604020202020204" pitchFamily="34" charset="0"/>
                        </a:rPr>
                        <a:t>What were the benefit?</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1032734">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latin typeface="Arial" panose="020B0604020202020204" pitchFamily="34" charset="0"/>
                          <a:cs typeface="Arial" panose="020B0604020202020204" pitchFamily="34" charset="0"/>
                        </a:rPr>
                        <a:t>What were the limitations?</a:t>
                      </a:r>
                      <a:endParaRPr lang="en-US" sz="1800" kern="1200" dirty="0">
                        <a:solidFill>
                          <a:srgbClr val="000000"/>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920534">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latin typeface="Arial" panose="020B0604020202020204" pitchFamily="34" charset="0"/>
                          <a:cs typeface="Arial" panose="020B0604020202020204" pitchFamily="34" charset="0"/>
                        </a:rPr>
                        <a:t>Summary.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275644" y="241975"/>
            <a:ext cx="9941376" cy="1372222"/>
          </a:xfrm>
        </p:spPr>
        <p:txBody>
          <a:bodyPr/>
          <a:lstStyle/>
          <a:p>
            <a:pPr marL="0" marR="0" lvl="0" indent="0" defTabSz="914400" rtl="0" eaLnBrk="1" fontAlgn="auto" latinLnBrk="0" hangingPunct="1">
              <a:lnSpc>
                <a:spcPct val="100000"/>
              </a:lnSpc>
              <a:spcBef>
                <a:spcPts val="0"/>
              </a:spcBef>
              <a:spcAft>
                <a:spcPts val="0"/>
              </a:spcAft>
              <a:tabLst/>
              <a:defRPr/>
            </a:pPr>
            <a:r>
              <a:rPr kumimoji="0" lang="en-US" sz="3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What lockdown meant for students </a:t>
            </a:r>
            <a:b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endParaRPr lang="en-US" sz="1800" dirty="0">
              <a:solidFill>
                <a:srgbClr val="000000"/>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F05F79BD-E05E-0770-6592-C4D81F199C44}"/>
              </a:ext>
            </a:extLst>
          </p:cNvPr>
          <p:cNvSpPr txBox="1"/>
          <p:nvPr/>
        </p:nvSpPr>
        <p:spPr>
          <a:xfrm>
            <a:off x="354563" y="1912775"/>
            <a:ext cx="9330612" cy="4801314"/>
          </a:xfrm>
          <a:prstGeom prst="rect">
            <a:avLst/>
          </a:prstGeom>
          <a:noFill/>
        </p:spPr>
        <p:txBody>
          <a:bodyPr wrap="square" rtlCol="0">
            <a:spAutoFit/>
          </a:bodyPr>
          <a:lstStyle/>
          <a:p>
            <a:r>
              <a:rPr lang="en-GB" dirty="0">
                <a:solidFill>
                  <a:srgbClr val="000000"/>
                </a:solidFill>
                <a:latin typeface="Arial" panose="020B0604020202020204" pitchFamily="34" charset="0"/>
                <a:cs typeface="Arial" panose="020B0604020202020204" pitchFamily="34" charset="0"/>
              </a:rPr>
              <a:t>Due to the lockdown caused by covid-19, university teaching came to a standstill. This meant that not only lecturers but also students had to adjust to studying from the convenience of their own residence or student accommodation.</a:t>
            </a:r>
          </a:p>
          <a:p>
            <a:endParaRPr lang="en-GB" dirty="0">
              <a:solidFill>
                <a:srgbClr val="000000"/>
              </a:solidFill>
              <a:latin typeface="Arial" panose="020B0604020202020204" pitchFamily="34" charset="0"/>
              <a:cs typeface="Arial" panose="020B0604020202020204" pitchFamily="34" charset="0"/>
            </a:endParaRPr>
          </a:p>
          <a:p>
            <a:r>
              <a:rPr lang="en-GB" dirty="0">
                <a:solidFill>
                  <a:srgbClr val="000000"/>
                </a:solidFill>
                <a:latin typeface="Arial" panose="020B0604020202020204" pitchFamily="34" charset="0"/>
                <a:cs typeface="Arial" panose="020B0604020202020204" pitchFamily="34" charset="0"/>
              </a:rPr>
              <a:t>This was considerably difficult at first, but with time and adaption, students and lecturers were successful despite the absence of face-to-face lectures.</a:t>
            </a:r>
          </a:p>
          <a:p>
            <a:endParaRPr lang="en-GB" dirty="0">
              <a:solidFill>
                <a:srgbClr val="000000"/>
              </a:solidFill>
              <a:latin typeface="Arial" panose="020B0604020202020204" pitchFamily="34" charset="0"/>
              <a:cs typeface="Arial" panose="020B0604020202020204" pitchFamily="34" charset="0"/>
            </a:endParaRPr>
          </a:p>
          <a:p>
            <a:r>
              <a:rPr lang="en-GB" dirty="0">
                <a:solidFill>
                  <a:srgbClr val="000000"/>
                </a:solidFill>
                <a:latin typeface="Arial" panose="020B0604020202020204" pitchFamily="34" charset="0"/>
                <a:cs typeface="Arial" panose="020B0604020202020204" pitchFamily="34" charset="0"/>
              </a:rPr>
              <a:t>Students were required to be educated online, through group meeting, and to virtually discuss assignments or issues with lecturers via email and one-on-one sessions on Microsoft Teams or Zoom.</a:t>
            </a:r>
          </a:p>
          <a:p>
            <a:endParaRPr lang="en-GB" dirty="0">
              <a:solidFill>
                <a:srgbClr val="000000"/>
              </a:solidFill>
              <a:latin typeface="Arial" panose="020B0604020202020204" pitchFamily="34" charset="0"/>
              <a:cs typeface="Arial" panose="020B0604020202020204" pitchFamily="34" charset="0"/>
            </a:endParaRPr>
          </a:p>
          <a:p>
            <a:r>
              <a:rPr lang="en-GB" dirty="0">
                <a:solidFill>
                  <a:srgbClr val="000000"/>
                </a:solidFill>
                <a:latin typeface="Arial" panose="020B0604020202020204" pitchFamily="34" charset="0"/>
                <a:cs typeface="Arial" panose="020B0604020202020204" pitchFamily="34" charset="0"/>
              </a:rPr>
              <a:t>Several students far from their homes, however, argued that as a result of the lack of face-to-face sessions at the time, they ought not to be required to pay the full tuition rates.</a:t>
            </a:r>
          </a:p>
          <a:p>
            <a:endParaRPr lang="en-GB" dirty="0">
              <a:solidFill>
                <a:srgbClr val="000000"/>
              </a:solidFill>
              <a:latin typeface="Arial" panose="020B0604020202020204" pitchFamily="34" charset="0"/>
              <a:cs typeface="Arial" panose="020B0604020202020204" pitchFamily="34" charset="0"/>
            </a:endParaRPr>
          </a:p>
          <a:p>
            <a:endParaRPr lang="en-GB" dirty="0">
              <a:solidFill>
                <a:srgbClr val="000000"/>
              </a:solidFill>
              <a:latin typeface="Arial" panose="020B0604020202020204" pitchFamily="34" charset="0"/>
              <a:cs typeface="Arial" panose="020B0604020202020204" pitchFamily="34" charset="0"/>
            </a:endParaRPr>
          </a:p>
          <a:p>
            <a:r>
              <a:rPr lang="en-GB" dirty="0">
                <a:solidFill>
                  <a:srgbClr val="000000"/>
                </a:solidFill>
                <a:latin typeface="Arial" panose="020B0604020202020204" pitchFamily="34" charset="0"/>
                <a:cs typeface="Arial" panose="020B0604020202020204" pitchFamily="34" charset="0"/>
              </a:rPr>
              <a:t>(Bashir et al., 2021)</a:t>
            </a:r>
          </a:p>
          <a:p>
            <a:r>
              <a:rPr lang="en-GB" dirty="0">
                <a:solidFill>
                  <a:srgbClr val="000000"/>
                </a:solidFill>
                <a:latin typeface="Arial" panose="020B0604020202020204" pitchFamily="34" charset="0"/>
                <a:cs typeface="Arial" panose="020B0604020202020204" pitchFamily="34" charset="0"/>
              </a:rPr>
              <a:t>(Tinsley, 2020)</a:t>
            </a:r>
          </a:p>
        </p:txBody>
      </p:sp>
    </p:spTree>
    <p:extLst>
      <p:ext uri="{BB962C8B-B14F-4D97-AF65-F5344CB8AC3E}">
        <p14:creationId xmlns:p14="http://schemas.microsoft.com/office/powerpoint/2010/main" val="254475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576071" y="197421"/>
            <a:ext cx="8670566" cy="676656"/>
          </a:xfrm>
        </p:spPr>
        <p:txBody>
          <a:bodyPr/>
          <a:lstStyle/>
          <a:p>
            <a:r>
              <a:rPr lang="en-US" b="1" dirty="0">
                <a:solidFill>
                  <a:srgbClr val="000000"/>
                </a:solidFill>
                <a:latin typeface="Arial" panose="020B0604020202020204" pitchFamily="34" charset="0"/>
                <a:cs typeface="Arial" panose="020B0604020202020204" pitchFamily="34" charset="0"/>
              </a:rPr>
              <a:t>What is a community?</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576071" y="973835"/>
            <a:ext cx="4572000" cy="5686744"/>
          </a:xfrm>
        </p:spPr>
        <p:txBody>
          <a:bodyPr>
            <a:normAutofit fontScale="92500"/>
          </a:bodyPr>
          <a:lstStyle/>
          <a:p>
            <a:pPr>
              <a:lnSpc>
                <a:spcPct val="150000"/>
              </a:lnSpc>
            </a:pPr>
            <a:r>
              <a:rPr lang="en-GB" sz="1600" dirty="0">
                <a:solidFill>
                  <a:srgbClr val="000000"/>
                </a:solidFill>
                <a:latin typeface="Arial" panose="020B0604020202020204" pitchFamily="34" charset="0"/>
                <a:cs typeface="Arial" panose="020B0604020202020204" pitchFamily="34" charset="0"/>
              </a:rPr>
              <a:t>A community is defined as a collection of people who hold a similar attribute. This is frequently seen in links involving culture, faith, beliefs, ethnicity, and many other factors. These community relationships are found commonly through physically interacting amongst people of such societies.</a:t>
            </a:r>
          </a:p>
          <a:p>
            <a:pPr>
              <a:lnSpc>
                <a:spcPct val="150000"/>
              </a:lnSpc>
            </a:pPr>
            <a:endParaRPr lang="en-GB" sz="1600" dirty="0">
              <a:solidFill>
                <a:srgbClr val="000000"/>
              </a:solidFill>
              <a:latin typeface="Arial" panose="020B0604020202020204" pitchFamily="34" charset="0"/>
              <a:cs typeface="Arial" panose="020B0604020202020204" pitchFamily="34" charset="0"/>
            </a:endParaRPr>
          </a:p>
          <a:p>
            <a:pPr>
              <a:lnSpc>
                <a:spcPct val="150000"/>
              </a:lnSpc>
            </a:pPr>
            <a:r>
              <a:rPr lang="en-GB" sz="1600" dirty="0">
                <a:solidFill>
                  <a:srgbClr val="000000"/>
                </a:solidFill>
                <a:latin typeface="Arial" panose="020B0604020202020204" pitchFamily="34" charset="0"/>
                <a:cs typeface="Arial" panose="020B0604020202020204" pitchFamily="34" charset="0"/>
              </a:rPr>
              <a:t>The information provided in this presentation is surrounding communities of students during lockdowns through the covid 19 pandemic and how they used digital platforms to continue their courses, communicate to each other, and lecturers. </a:t>
            </a:r>
          </a:p>
          <a:p>
            <a:pPr>
              <a:lnSpc>
                <a:spcPct val="150000"/>
              </a:lnSpc>
            </a:pPr>
            <a:endParaRPr lang="en-GB" sz="1600" dirty="0">
              <a:solidFill>
                <a:srgbClr val="000000"/>
              </a:solidFill>
              <a:latin typeface="Arial" panose="020B0604020202020204" pitchFamily="34" charset="0"/>
              <a:cs typeface="Arial" panose="020B0604020202020204" pitchFamily="34" charset="0"/>
            </a:endParaRPr>
          </a:p>
          <a:p>
            <a:pPr>
              <a:lnSpc>
                <a:spcPct val="150000"/>
              </a:lnSpc>
            </a:pPr>
            <a:r>
              <a:rPr lang="en-GB" sz="1600" dirty="0">
                <a:solidFill>
                  <a:srgbClr val="000000"/>
                </a:solidFill>
                <a:latin typeface="Arial" panose="020B0604020202020204" pitchFamily="34" charset="0"/>
                <a:cs typeface="Arial" panose="020B0604020202020204" pitchFamily="34" charset="0"/>
              </a:rPr>
              <a:t>(Thompson, et al, 2020)</a:t>
            </a:r>
          </a:p>
          <a:p>
            <a:pPr>
              <a:lnSpc>
                <a:spcPct val="150000"/>
              </a:lnSpc>
            </a:pPr>
            <a:r>
              <a:rPr lang="en-US" sz="1600" dirty="0">
                <a:solidFill>
                  <a:srgbClr val="000000"/>
                </a:solidFill>
                <a:latin typeface="Arial" panose="020B0604020202020204" pitchFamily="34" charset="0"/>
                <a:cs typeface="Arial" panose="020B0604020202020204" pitchFamily="34" charset="0"/>
              </a:rPr>
              <a:t>(Chavis and Lee, 2015)</a:t>
            </a:r>
          </a:p>
        </p:txBody>
      </p:sp>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p:txBody>
          <a:bodyPr/>
          <a:lstStyle/>
          <a:p>
            <a:r>
              <a:rPr lang="en-US" dirty="0"/>
              <a:t>Feb 2023</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p:txBody>
          <a:bodyPr/>
          <a:lstStyle/>
          <a:p>
            <a:r>
              <a:rPr lang="en-US" dirty="0"/>
              <a:t>Communities in a digital era</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3435077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275644" y="241975"/>
            <a:ext cx="9941376" cy="1372222"/>
          </a:xfrm>
        </p:spPr>
        <p:txBody>
          <a:bodyPr/>
          <a:lstStyle/>
          <a:p>
            <a:pPr marL="0" marR="0" lvl="0" indent="0" defTabSz="914400" rtl="0" eaLnBrk="1" fontAlgn="auto" latinLnBrk="0" hangingPunct="1">
              <a:lnSpc>
                <a:spcPct val="100000"/>
              </a:lnSpc>
              <a:spcBef>
                <a:spcPts val="0"/>
              </a:spcBef>
              <a:spcAft>
                <a:spcPts val="0"/>
              </a:spcAft>
              <a:tabLst/>
              <a:defRPr/>
            </a:pPr>
            <a:r>
              <a:rPr kumimoji="0" lang="en-US" sz="36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What digital technologies can be used for communication?</a:t>
            </a:r>
            <a:b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endParaRPr lang="en-US" sz="1800" dirty="0">
              <a:solidFill>
                <a:srgbClr val="000000"/>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F05F79BD-E05E-0770-6592-C4D81F199C44}"/>
              </a:ext>
            </a:extLst>
          </p:cNvPr>
          <p:cNvSpPr txBox="1"/>
          <p:nvPr/>
        </p:nvSpPr>
        <p:spPr>
          <a:xfrm>
            <a:off x="1296955" y="1772816"/>
            <a:ext cx="9330612" cy="4524315"/>
          </a:xfrm>
          <a:prstGeom prst="rect">
            <a:avLst/>
          </a:prstGeom>
          <a:noFill/>
        </p:spPr>
        <p:txBody>
          <a:bodyPr wrap="square" rtlCol="0">
            <a:spAutoFit/>
          </a:bodyPr>
          <a:lstStyle/>
          <a:p>
            <a:r>
              <a:rPr lang="en-GB" dirty="0">
                <a:solidFill>
                  <a:srgbClr val="000000"/>
                </a:solidFill>
                <a:latin typeface="Arial" panose="020B0604020202020204" pitchFamily="34" charset="0"/>
                <a:cs typeface="Arial" panose="020B0604020202020204" pitchFamily="34" charset="0"/>
              </a:rPr>
              <a:t>Digital technology tools can be used to communicate in communities, business purposes, family and friend interactions where visiting is not an option such as lockdown, meetings, interviews and so on. For example, Smart phones have various types of technologies allowing different types of communication.</a:t>
            </a:r>
          </a:p>
          <a:p>
            <a:endParaRPr lang="en-GB"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Emails </a:t>
            </a:r>
          </a:p>
          <a:p>
            <a:pPr marL="285750" indent="-285750">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Facetime</a:t>
            </a:r>
          </a:p>
          <a:p>
            <a:pPr marL="285750" indent="-285750">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Social media </a:t>
            </a:r>
          </a:p>
          <a:p>
            <a:pPr marL="285750" indent="-285750">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Instant messaging</a:t>
            </a:r>
          </a:p>
          <a:p>
            <a:pPr marL="285750" indent="-285750">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Phone calls </a:t>
            </a:r>
          </a:p>
          <a:p>
            <a:pPr marL="285750" indent="-285750">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Mobile applications (apps, such as </a:t>
            </a:r>
            <a:r>
              <a:rPr lang="en-GB" dirty="0" err="1">
                <a:solidFill>
                  <a:srgbClr val="000000"/>
                </a:solidFill>
                <a:latin typeface="Arial" panose="020B0604020202020204" pitchFamily="34" charset="0"/>
                <a:cs typeface="Arial" panose="020B0604020202020204" pitchFamily="34" charset="0"/>
              </a:rPr>
              <a:t>whatsapp</a:t>
            </a:r>
            <a:r>
              <a:rPr lang="en-GB" dirty="0">
                <a:solidFill>
                  <a:srgbClr val="000000"/>
                </a:solidFill>
                <a:latin typeface="Arial" panose="020B0604020202020204" pitchFamily="34" charset="0"/>
                <a:cs typeface="Arial" panose="020B0604020202020204" pitchFamily="34" charset="0"/>
              </a:rPr>
              <a:t>, Microsoft teams and zoom).</a:t>
            </a:r>
          </a:p>
          <a:p>
            <a:pPr marL="285750" indent="-285750">
              <a:buFont typeface="Arial" panose="020B0604020202020204" pitchFamily="34" charset="0"/>
              <a:buChar char="•"/>
            </a:pPr>
            <a:endParaRPr lang="en-GB" dirty="0">
              <a:solidFill>
                <a:srgbClr val="000000"/>
              </a:solidFill>
              <a:latin typeface="Arial" panose="020B0604020202020204" pitchFamily="34" charset="0"/>
              <a:cs typeface="Arial" panose="020B0604020202020204" pitchFamily="34" charset="0"/>
            </a:endParaRPr>
          </a:p>
          <a:p>
            <a:r>
              <a:rPr lang="en-GB" dirty="0">
                <a:solidFill>
                  <a:srgbClr val="000000"/>
                </a:solidFill>
                <a:latin typeface="Arial" panose="020B0604020202020204" pitchFamily="34" charset="0"/>
                <a:cs typeface="Arial" panose="020B0604020202020204" pitchFamily="34" charset="0"/>
              </a:rPr>
              <a:t>These are commonly used in the current times. </a:t>
            </a:r>
          </a:p>
          <a:p>
            <a:endParaRPr lang="en-GB" dirty="0">
              <a:solidFill>
                <a:srgbClr val="000000"/>
              </a:solidFill>
              <a:latin typeface="Arial" panose="020B0604020202020204" pitchFamily="34" charset="0"/>
              <a:cs typeface="Arial" panose="020B0604020202020204" pitchFamily="34" charset="0"/>
            </a:endParaRPr>
          </a:p>
          <a:p>
            <a:r>
              <a:rPr lang="en-GB" dirty="0">
                <a:solidFill>
                  <a:srgbClr val="000000"/>
                </a:solidFill>
                <a:latin typeface="Arial" panose="020B0604020202020204" pitchFamily="34" charset="0"/>
                <a:cs typeface="Arial" panose="020B0604020202020204" pitchFamily="34" charset="0"/>
              </a:rPr>
              <a:t>(</a:t>
            </a:r>
            <a:r>
              <a:rPr lang="en-GB" dirty="0" err="1">
                <a:solidFill>
                  <a:srgbClr val="000000"/>
                </a:solidFill>
                <a:latin typeface="Arial" panose="020B0604020202020204" pitchFamily="34" charset="0"/>
                <a:cs typeface="Arial" panose="020B0604020202020204" pitchFamily="34" charset="0"/>
              </a:rPr>
              <a:t>Sadreddin</a:t>
            </a:r>
            <a:r>
              <a:rPr lang="en-GB" dirty="0">
                <a:solidFill>
                  <a:srgbClr val="000000"/>
                </a:solidFill>
                <a:latin typeface="Arial" panose="020B0604020202020204" pitchFamily="34" charset="0"/>
                <a:cs typeface="Arial" panose="020B0604020202020204" pitchFamily="34" charset="0"/>
              </a:rPr>
              <a:t>, Ahuja and Chan, 2020)</a:t>
            </a:r>
          </a:p>
          <a:p>
            <a:r>
              <a:rPr lang="en-GB" dirty="0">
                <a:solidFill>
                  <a:srgbClr val="000000"/>
                </a:solidFill>
                <a:latin typeface="Arial" panose="020B0604020202020204" pitchFamily="34" charset="0"/>
                <a:cs typeface="Arial" panose="020B0604020202020204" pitchFamily="34" charset="0"/>
              </a:rPr>
              <a:t>(Team, 2021)</a:t>
            </a:r>
          </a:p>
        </p:txBody>
      </p:sp>
    </p:spTree>
    <p:extLst>
      <p:ext uri="{BB962C8B-B14F-4D97-AF65-F5344CB8AC3E}">
        <p14:creationId xmlns:p14="http://schemas.microsoft.com/office/powerpoint/2010/main" val="520000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p:txBody>
          <a:bodyPr/>
          <a:lstStyle/>
          <a:p>
            <a:pPr algn="ctr"/>
            <a:r>
              <a:rPr lang="en-GB" sz="2800" b="1" dirty="0">
                <a:solidFill>
                  <a:srgbClr val="000000"/>
                </a:solidFill>
                <a:latin typeface="Arial" panose="020B0604020202020204" pitchFamily="34" charset="0"/>
                <a:ea typeface="Calibri" panose="020F0502020204030204" pitchFamily="34" charset="0"/>
                <a:cs typeface="Arial" panose="020B0604020202020204" pitchFamily="34" charset="0"/>
              </a:rPr>
              <a:t>S</a:t>
            </a:r>
            <a:r>
              <a:rPr lang="en-GB" sz="2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pecific instances of student communities that have successfully implemented technology and digital platforms through lockdown.</a:t>
            </a:r>
            <a:endParaRPr lang="en-US" sz="6600" b="1" dirty="0">
              <a:solidFill>
                <a:srgbClr val="000000"/>
              </a:solidFill>
              <a:latin typeface="Arial" panose="020B0604020202020204" pitchFamily="34" charset="0"/>
              <a:cs typeface="Arial" panose="020B0604020202020204" pitchFamily="34" charset="0"/>
            </a:endParaRPr>
          </a:p>
        </p:txBody>
      </p:sp>
      <p:sp>
        <p:nvSpPr>
          <p:cNvPr id="8" name="Date Placeholder 7">
            <a:extLst>
              <a:ext uri="{FF2B5EF4-FFF2-40B4-BE49-F238E27FC236}">
                <a16:creationId xmlns:a16="http://schemas.microsoft.com/office/drawing/2014/main" id="{3B8B492D-0778-C859-9200-08161ABEBFE5}"/>
              </a:ext>
            </a:extLst>
          </p:cNvPr>
          <p:cNvSpPr>
            <a:spLocks noGrp="1"/>
          </p:cNvSpPr>
          <p:nvPr>
            <p:ph type="dt" sz="half" idx="10"/>
          </p:nvPr>
        </p:nvSpPr>
        <p:spPr/>
        <p:txBody>
          <a:bodyPr/>
          <a:lstStyle/>
          <a:p>
            <a:r>
              <a:rPr lang="en-US" dirty="0"/>
              <a:t>Feb 2023</a:t>
            </a:r>
          </a:p>
        </p:txBody>
      </p:sp>
      <p:sp>
        <p:nvSpPr>
          <p:cNvPr id="9" name="Footer Placeholder 8">
            <a:extLst>
              <a:ext uri="{FF2B5EF4-FFF2-40B4-BE49-F238E27FC236}">
                <a16:creationId xmlns:a16="http://schemas.microsoft.com/office/drawing/2014/main" id="{B1185DEE-1419-7DB6-949B-929195894BC8}"/>
              </a:ext>
            </a:extLst>
          </p:cNvPr>
          <p:cNvSpPr>
            <a:spLocks noGrp="1"/>
          </p:cNvSpPr>
          <p:nvPr>
            <p:ph type="ftr" sz="quarter" idx="11"/>
          </p:nvPr>
        </p:nvSpPr>
        <p:spPr/>
        <p:txBody>
          <a:bodyPr/>
          <a:lstStyle/>
          <a:p>
            <a:r>
              <a:rPr lang="en-US" dirty="0"/>
              <a:t>Communities in a digital era</a:t>
            </a:r>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a:lstStyle/>
          <a:p>
            <a:fld id="{58FB4751-880F-D840-AAA9-3A15815CC996}" type="slidenum">
              <a:rPr lang="en-US" smtClean="0"/>
              <a:pPr/>
              <a:t>6</a:t>
            </a:fld>
            <a:endParaRPr lang="en-US" dirty="0"/>
          </a:p>
        </p:txBody>
      </p:sp>
      <p:sp>
        <p:nvSpPr>
          <p:cNvPr id="11" name="Content Placeholder 10">
            <a:extLst>
              <a:ext uri="{FF2B5EF4-FFF2-40B4-BE49-F238E27FC236}">
                <a16:creationId xmlns:a16="http://schemas.microsoft.com/office/drawing/2014/main" id="{450B93EB-DCAA-071A-29BC-F34FE1B784F3}"/>
              </a:ext>
            </a:extLst>
          </p:cNvPr>
          <p:cNvSpPr>
            <a:spLocks noGrp="1"/>
          </p:cNvSpPr>
          <p:nvPr>
            <p:ph idx="1"/>
          </p:nvPr>
        </p:nvSpPr>
        <p:spPr/>
        <p:txBody>
          <a:bodyPr>
            <a:normAutofit/>
          </a:bodyPr>
          <a:lstStyle/>
          <a:p>
            <a:r>
              <a:rPr lang="en-GB" sz="2000" dirty="0">
                <a:solidFill>
                  <a:srgbClr val="000000"/>
                </a:solidFill>
                <a:latin typeface="Arial" panose="020B0604020202020204" pitchFamily="34" charset="0"/>
                <a:cs typeface="Arial" panose="020B0604020202020204" pitchFamily="34" charset="0"/>
              </a:rPr>
              <a:t>Flexibility to learn – online recorded lectures to be watched in their own time.</a:t>
            </a:r>
          </a:p>
          <a:p>
            <a:r>
              <a:rPr lang="en-GB" sz="2000" dirty="0">
                <a:solidFill>
                  <a:srgbClr val="000000"/>
                </a:solidFill>
                <a:latin typeface="Arial" panose="020B0604020202020204" pitchFamily="34" charset="0"/>
                <a:cs typeface="Arial" panose="020B0604020202020204" pitchFamily="34" charset="0"/>
              </a:rPr>
              <a:t>Ability to work from home even with children or other commitments.</a:t>
            </a:r>
          </a:p>
          <a:p>
            <a:r>
              <a:rPr lang="en-GB" sz="2000" dirty="0">
                <a:solidFill>
                  <a:srgbClr val="000000"/>
                </a:solidFill>
                <a:latin typeface="Arial" panose="020B0604020202020204" pitchFamily="34" charset="0"/>
                <a:cs typeface="Arial" panose="020B0604020202020204" pitchFamily="34" charset="0"/>
              </a:rPr>
              <a:t>Ability to succeed in higher education despite the distanced learning.</a:t>
            </a:r>
          </a:p>
          <a:p>
            <a:r>
              <a:rPr lang="en-GB" sz="2000" dirty="0">
                <a:solidFill>
                  <a:srgbClr val="000000"/>
                </a:solidFill>
                <a:latin typeface="Arial" panose="020B0604020202020204" pitchFamily="34" charset="0"/>
                <a:cs typeface="Arial" panose="020B0604020202020204" pitchFamily="34" charset="0"/>
              </a:rPr>
              <a:t>Utilising digital technology to communicate with peers and lecturers.</a:t>
            </a:r>
          </a:p>
          <a:p>
            <a:r>
              <a:rPr lang="en-GB" sz="2000" dirty="0">
                <a:solidFill>
                  <a:srgbClr val="000000"/>
                </a:solidFill>
                <a:latin typeface="Arial" panose="020B0604020202020204" pitchFamily="34" charset="0"/>
                <a:cs typeface="Arial" panose="020B0604020202020204" pitchFamily="34" charset="0"/>
              </a:rPr>
              <a:t> remining engaged with community throughout pandemic.</a:t>
            </a:r>
          </a:p>
          <a:p>
            <a:endParaRPr lang="en-GB" sz="2000" dirty="0">
              <a:solidFill>
                <a:srgbClr val="000000"/>
              </a:solidFill>
              <a:latin typeface="Arial" panose="020B0604020202020204" pitchFamily="34" charset="0"/>
              <a:cs typeface="Arial" panose="020B0604020202020204" pitchFamily="34" charset="0"/>
            </a:endParaRPr>
          </a:p>
          <a:p>
            <a:pPr marL="0" indent="0">
              <a:buNone/>
            </a:pPr>
            <a:endParaRPr lang="en-GB" sz="2000" dirty="0">
              <a:solidFill>
                <a:srgbClr val="000000"/>
              </a:solidFill>
              <a:latin typeface="Arial" panose="020B0604020202020204" pitchFamily="34" charset="0"/>
              <a:cs typeface="Arial" panose="020B0604020202020204" pitchFamily="34" charset="0"/>
            </a:endParaRPr>
          </a:p>
          <a:p>
            <a:pPr marL="0" indent="0">
              <a:buNone/>
            </a:pPr>
            <a:r>
              <a:rPr lang="en-GB" sz="2000" dirty="0">
                <a:solidFill>
                  <a:srgbClr val="000000"/>
                </a:solidFill>
                <a:latin typeface="Arial" panose="020B0604020202020204" pitchFamily="34" charset="0"/>
                <a:cs typeface="Arial" panose="020B0604020202020204" pitchFamily="34" charset="0"/>
              </a:rPr>
              <a:t>(Khan, 2021)</a:t>
            </a:r>
          </a:p>
          <a:p>
            <a:pPr marL="0" indent="0">
              <a:buNone/>
            </a:pPr>
            <a:r>
              <a:rPr lang="en-GB" sz="2000" dirty="0">
                <a:solidFill>
                  <a:srgbClr val="000000"/>
                </a:solidFill>
                <a:latin typeface="Arial" panose="020B0604020202020204" pitchFamily="34" charset="0"/>
                <a:cs typeface="Arial" panose="020B0604020202020204" pitchFamily="34" charset="0"/>
              </a:rPr>
              <a:t>(Menten, 2019)</a:t>
            </a:r>
          </a:p>
        </p:txBody>
      </p:sp>
    </p:spTree>
    <p:extLst>
      <p:ext uri="{BB962C8B-B14F-4D97-AF65-F5344CB8AC3E}">
        <p14:creationId xmlns:p14="http://schemas.microsoft.com/office/powerpoint/2010/main" val="2759600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a:xfrm>
            <a:off x="576072" y="825386"/>
            <a:ext cx="10515600" cy="676656"/>
          </a:xfrm>
        </p:spPr>
        <p:txBody>
          <a:bodyPr/>
          <a:lstStyle/>
          <a:p>
            <a:pPr algn="ctr"/>
            <a:r>
              <a:rPr lang="en-GB" sz="2800" b="1" dirty="0">
                <a:solidFill>
                  <a:srgbClr val="000000"/>
                </a:solidFill>
                <a:latin typeface="Arial" panose="020B0604020202020204" pitchFamily="34" charset="0"/>
                <a:ea typeface="Calibri" panose="020F0502020204030204" pitchFamily="34" charset="0"/>
                <a:cs typeface="Arial" panose="020B0604020202020204" pitchFamily="34" charset="0"/>
              </a:rPr>
              <a:t>T</a:t>
            </a:r>
            <a:r>
              <a:rPr lang="en-GB" sz="2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he difficulties that such internet platforms and technology pose for student communities throughout lockdown.</a:t>
            </a:r>
            <a:br>
              <a:rPr lang="en-GB" sz="2800" dirty="0">
                <a:effectLst/>
                <a:latin typeface="Calibri" panose="020F0502020204030204" pitchFamily="34" charset="0"/>
                <a:ea typeface="Calibri" panose="020F0502020204030204" pitchFamily="34" charset="0"/>
                <a:cs typeface="Times New Roman" panose="02020603050405020304" pitchFamily="18" charset="0"/>
              </a:rPr>
            </a:br>
            <a:endParaRPr lang="en-US" sz="6600" dirty="0"/>
          </a:p>
        </p:txBody>
      </p:sp>
      <p:sp>
        <p:nvSpPr>
          <p:cNvPr id="3" name="Content Placeholder 2">
            <a:extLst>
              <a:ext uri="{FF2B5EF4-FFF2-40B4-BE49-F238E27FC236}">
                <a16:creationId xmlns:a16="http://schemas.microsoft.com/office/drawing/2014/main" id="{D92BF9C1-9009-C934-C11C-54570A5234B7}"/>
              </a:ext>
            </a:extLst>
          </p:cNvPr>
          <p:cNvSpPr>
            <a:spLocks noGrp="1"/>
          </p:cNvSpPr>
          <p:nvPr>
            <p:ph sz="half" idx="2"/>
          </p:nvPr>
        </p:nvSpPr>
        <p:spPr>
          <a:xfrm>
            <a:off x="576072" y="1380744"/>
            <a:ext cx="10769952" cy="4235596"/>
          </a:xfrm>
        </p:spPr>
        <p:txBody>
          <a:bodyPr/>
          <a:lstStyle/>
          <a:p>
            <a:r>
              <a:rPr lang="en-US" dirty="0">
                <a:solidFill>
                  <a:srgbClr val="000000"/>
                </a:solidFill>
                <a:latin typeface="Arial" panose="020B0604020202020204" pitchFamily="34" charset="0"/>
                <a:cs typeface="Arial" panose="020B0604020202020204" pitchFamily="34" charset="0"/>
              </a:rPr>
              <a:t>Lack of interaction – due to technical difficulties with internet connection, illness (COVID-19) and even having children at home due to schools being closed.</a:t>
            </a:r>
          </a:p>
          <a:p>
            <a:r>
              <a:rPr lang="en-US" dirty="0">
                <a:solidFill>
                  <a:srgbClr val="000000"/>
                </a:solidFill>
                <a:latin typeface="Arial" panose="020B0604020202020204" pitchFamily="34" charset="0"/>
                <a:cs typeface="Arial" panose="020B0604020202020204" pitchFamily="34" charset="0"/>
              </a:rPr>
              <a:t>Lack of interest – being unable to concentrate from home. </a:t>
            </a:r>
          </a:p>
          <a:p>
            <a:r>
              <a:rPr lang="en-US" dirty="0">
                <a:solidFill>
                  <a:srgbClr val="000000"/>
                </a:solidFill>
                <a:latin typeface="Arial" panose="020B0604020202020204" pitchFamily="34" charset="0"/>
                <a:cs typeface="Arial" panose="020B0604020202020204" pitchFamily="34" charset="0"/>
              </a:rPr>
              <a:t>Miscommunication </a:t>
            </a:r>
          </a:p>
          <a:p>
            <a:r>
              <a:rPr lang="en-US" dirty="0">
                <a:solidFill>
                  <a:srgbClr val="000000"/>
                </a:solidFill>
                <a:latin typeface="Arial" panose="020B0604020202020204" pitchFamily="34" charset="0"/>
                <a:cs typeface="Arial" panose="020B0604020202020204" pitchFamily="34" charset="0"/>
              </a:rPr>
              <a:t>Untimely responses – deadlines fast approaching but unable to communicate in a timely manner with lecturers </a:t>
            </a:r>
          </a:p>
          <a:p>
            <a:pPr marL="0" indent="0">
              <a:buNone/>
            </a:pPr>
            <a:endParaRPr lang="en-US" dirty="0">
              <a:solidFill>
                <a:srgbClr val="000000"/>
              </a:solidFill>
              <a:latin typeface="Arial" panose="020B0604020202020204" pitchFamily="34" charset="0"/>
              <a:cs typeface="Arial" panose="020B0604020202020204" pitchFamily="34" charset="0"/>
            </a:endParaRPr>
          </a:p>
          <a:p>
            <a:pPr marL="0" indent="0">
              <a:buNone/>
            </a:pPr>
            <a:endParaRPr lang="en-US" dirty="0">
              <a:solidFill>
                <a:srgbClr val="000000"/>
              </a:solidFill>
              <a:latin typeface="Arial" panose="020B0604020202020204" pitchFamily="34" charset="0"/>
              <a:cs typeface="Arial" panose="020B0604020202020204" pitchFamily="34" charset="0"/>
            </a:endParaRPr>
          </a:p>
          <a:p>
            <a:pPr marL="0" indent="0">
              <a:buNone/>
            </a:pPr>
            <a:endParaRPr lang="en-US" dirty="0">
              <a:solidFill>
                <a:srgbClr val="000000"/>
              </a:solidFill>
              <a:latin typeface="Arial" panose="020B0604020202020204" pitchFamily="34" charset="0"/>
              <a:cs typeface="Arial" panose="020B0604020202020204" pitchFamily="34" charset="0"/>
            </a:endParaRPr>
          </a:p>
          <a:p>
            <a:pPr marL="0" indent="0">
              <a:buNone/>
            </a:pPr>
            <a:endParaRPr lang="en-US" dirty="0">
              <a:solidFill>
                <a:srgbClr val="000000"/>
              </a:solidFill>
              <a:latin typeface="Arial" panose="020B0604020202020204" pitchFamily="34" charset="0"/>
              <a:cs typeface="Arial" panose="020B0604020202020204" pitchFamily="34" charset="0"/>
            </a:endParaRPr>
          </a:p>
          <a:p>
            <a:pPr marL="0" indent="0">
              <a:buNone/>
            </a:pPr>
            <a:r>
              <a:rPr lang="en-US" dirty="0">
                <a:solidFill>
                  <a:srgbClr val="000000"/>
                </a:solidFill>
                <a:latin typeface="Arial" panose="020B0604020202020204" pitchFamily="34" charset="0"/>
                <a:cs typeface="Arial" panose="020B0604020202020204" pitchFamily="34" charset="0"/>
              </a:rPr>
              <a:t>(Staff, 2022)</a:t>
            </a:r>
          </a:p>
          <a:p>
            <a:pPr marL="0" indent="0">
              <a:buNone/>
            </a:pPr>
            <a:endParaRPr lang="en-US" dirty="0">
              <a:solidFill>
                <a:srgbClr val="000000"/>
              </a:solidFill>
              <a:latin typeface="Arial" panose="020B0604020202020204" pitchFamily="34" charset="0"/>
              <a:cs typeface="Arial" panose="020B0604020202020204" pitchFamily="34" charset="0"/>
            </a:endParaRPr>
          </a:p>
          <a:p>
            <a:pPr marL="0" indent="0">
              <a:buNone/>
            </a:pPr>
            <a:r>
              <a:rPr lang="en-US" dirty="0">
                <a:solidFill>
                  <a:srgbClr val="000000"/>
                </a:solidFill>
                <a:latin typeface="Arial" panose="020B0604020202020204" pitchFamily="34" charset="0"/>
                <a:cs typeface="Arial" panose="020B0604020202020204" pitchFamily="34" charset="0"/>
              </a:rPr>
              <a:t>(McElroy, 2021)</a:t>
            </a:r>
          </a:p>
          <a:p>
            <a:pPr marL="0" indent="0">
              <a:buNone/>
            </a:pPr>
            <a:endParaRPr lang="en-US" dirty="0">
              <a:solidFill>
                <a:srgbClr val="000000"/>
              </a:solidFill>
              <a:latin typeface="Arial" panose="020B0604020202020204" pitchFamily="34" charset="0"/>
              <a:cs typeface="Arial" panose="020B0604020202020204" pitchFamily="34" charset="0"/>
            </a:endParaRPr>
          </a:p>
        </p:txBody>
      </p:sp>
      <p:sp>
        <p:nvSpPr>
          <p:cNvPr id="9" name="Date Placeholder 8">
            <a:extLst>
              <a:ext uri="{FF2B5EF4-FFF2-40B4-BE49-F238E27FC236}">
                <a16:creationId xmlns:a16="http://schemas.microsoft.com/office/drawing/2014/main" id="{1B391B61-21BC-7309-D50E-A2FA872838C1}"/>
              </a:ext>
            </a:extLst>
          </p:cNvPr>
          <p:cNvSpPr>
            <a:spLocks noGrp="1"/>
          </p:cNvSpPr>
          <p:nvPr>
            <p:ph type="dt" sz="half" idx="10"/>
          </p:nvPr>
        </p:nvSpPr>
        <p:spPr/>
        <p:txBody>
          <a:bodyPr/>
          <a:lstStyle/>
          <a:p>
            <a:r>
              <a:rPr lang="en-US" dirty="0"/>
              <a:t>Feb 2023</a:t>
            </a:r>
          </a:p>
        </p:txBody>
      </p:sp>
      <p:sp>
        <p:nvSpPr>
          <p:cNvPr id="10" name="Footer Placeholder 9">
            <a:extLst>
              <a:ext uri="{FF2B5EF4-FFF2-40B4-BE49-F238E27FC236}">
                <a16:creationId xmlns:a16="http://schemas.microsoft.com/office/drawing/2014/main" id="{766CF5CA-318D-F6B1-504B-3DF8E9542316}"/>
              </a:ext>
            </a:extLst>
          </p:cNvPr>
          <p:cNvSpPr>
            <a:spLocks noGrp="1"/>
          </p:cNvSpPr>
          <p:nvPr>
            <p:ph type="ftr" sz="quarter" idx="11"/>
          </p:nvPr>
        </p:nvSpPr>
        <p:spPr/>
        <p:txBody>
          <a:bodyPr/>
          <a:lstStyle/>
          <a:p>
            <a:r>
              <a:rPr lang="en-US" dirty="0"/>
              <a:t>Communities in a digital era</a:t>
            </a:r>
          </a:p>
        </p:txBody>
      </p:sp>
      <p:sp>
        <p:nvSpPr>
          <p:cNvPr id="11" name="Slide Number Placeholder 10">
            <a:extLst>
              <a:ext uri="{FF2B5EF4-FFF2-40B4-BE49-F238E27FC236}">
                <a16:creationId xmlns:a16="http://schemas.microsoft.com/office/drawing/2014/main" id="{63AABF76-F42A-5213-B615-6C140041CC74}"/>
              </a:ext>
            </a:extLst>
          </p:cNvPr>
          <p:cNvSpPr>
            <a:spLocks noGrp="1"/>
          </p:cNvSpPr>
          <p:nvPr>
            <p:ph type="sldNum" sz="quarter" idx="12"/>
          </p:nvPr>
        </p:nvSpPr>
        <p:spPr/>
        <p:txBody>
          <a:bodyPr/>
          <a:lstStyle/>
          <a:p>
            <a:fld id="{58FB4751-880F-D840-AAA9-3A15815CC996}" type="slidenum">
              <a:rPr lang="en-US" smtClean="0"/>
              <a:pPr/>
              <a:t>7</a:t>
            </a:fld>
            <a:endParaRPr lang="en-US" dirty="0"/>
          </a:p>
        </p:txBody>
      </p:sp>
    </p:spTree>
    <p:extLst>
      <p:ext uri="{BB962C8B-B14F-4D97-AF65-F5344CB8AC3E}">
        <p14:creationId xmlns:p14="http://schemas.microsoft.com/office/powerpoint/2010/main" val="1164941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C3DB3-3DDB-5E2D-77FB-6F6868EC3014}"/>
              </a:ext>
            </a:extLst>
          </p:cNvPr>
          <p:cNvSpPr>
            <a:spLocks noGrp="1"/>
          </p:cNvSpPr>
          <p:nvPr>
            <p:ph type="title"/>
          </p:nvPr>
        </p:nvSpPr>
        <p:spPr>
          <a:xfrm>
            <a:off x="1138645" y="1585582"/>
            <a:ext cx="9112276" cy="1390883"/>
          </a:xfrm>
        </p:spPr>
        <p:txBody>
          <a:bodyPr/>
          <a:lstStyle/>
          <a:p>
            <a:pPr algn="ctr"/>
            <a:r>
              <a:rPr lang="en-GB" sz="2800" b="1" dirty="0">
                <a:solidFill>
                  <a:srgbClr val="000000"/>
                </a:solidFill>
                <a:latin typeface="Arial" panose="020B0604020202020204" pitchFamily="34" charset="0"/>
                <a:ea typeface="Calibri" panose="020F0502020204030204" pitchFamily="34" charset="0"/>
                <a:cs typeface="Arial" panose="020B0604020202020204" pitchFamily="34" charset="0"/>
              </a:rPr>
              <a:t>O</a:t>
            </a:r>
            <a:r>
              <a:rPr lang="en-GB" sz="28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pinions on how students might use technology and digital platforms to develop and nurture student communities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Text Placeholder 2">
            <a:extLst>
              <a:ext uri="{FF2B5EF4-FFF2-40B4-BE49-F238E27FC236}">
                <a16:creationId xmlns:a16="http://schemas.microsoft.com/office/drawing/2014/main" id="{B263B636-620E-E8ED-306F-E3BDDC3D29C5}"/>
              </a:ext>
            </a:extLst>
          </p:cNvPr>
          <p:cNvSpPr>
            <a:spLocks noGrp="1"/>
          </p:cNvSpPr>
          <p:nvPr>
            <p:ph type="body" idx="1"/>
          </p:nvPr>
        </p:nvSpPr>
        <p:spPr>
          <a:xfrm>
            <a:off x="1058090" y="2398084"/>
            <a:ext cx="9672113" cy="4282634"/>
          </a:xfrm>
        </p:spPr>
        <p:txBody>
          <a:bodyPr>
            <a:normAutofit/>
          </a:bodyPr>
          <a:lstStyle/>
          <a:p>
            <a:r>
              <a:rPr lang="en-GB" sz="2000" dirty="0">
                <a:solidFill>
                  <a:srgbClr val="000000"/>
                </a:solidFill>
                <a:latin typeface="Arial" panose="020B0604020202020204" pitchFamily="34" charset="0"/>
                <a:cs typeface="Arial" panose="020B0604020202020204" pitchFamily="34" charset="0"/>
              </a:rPr>
              <a:t>Since covid lockdowns, the utilisation of digital technologies has improved tremendously.  Teachers and learners are both more conscious of the usage of internet resources. It could be helpful for the advancement of technology to be incorporated into present and future educational techniques if another incident like the pandemic occurred. </a:t>
            </a:r>
          </a:p>
          <a:p>
            <a:r>
              <a:rPr lang="en-GB" sz="2000" dirty="0">
                <a:solidFill>
                  <a:srgbClr val="000000"/>
                </a:solidFill>
                <a:latin typeface="Arial" panose="020B0604020202020204" pitchFamily="34" charset="0"/>
                <a:cs typeface="Arial" panose="020B0604020202020204" pitchFamily="34" charset="0"/>
              </a:rPr>
              <a:t>This also helps pupils and instructors to keep up to date on new and emerging technology. It could be beneficial to learners to continue using Microsoft Teams to interact with classmates and lecturers - to give a convenient and quick response to inquiries or simply to retain interaction in order to feel more engaged in their student groups or academic studies.</a:t>
            </a:r>
          </a:p>
          <a:p>
            <a:endParaRPr lang="en-GB" sz="1800" dirty="0">
              <a:solidFill>
                <a:srgbClr val="000000"/>
              </a:solidFill>
              <a:latin typeface="Arial" panose="020B0604020202020204" pitchFamily="34" charset="0"/>
              <a:cs typeface="Arial" panose="020B0604020202020204" pitchFamily="34" charset="0"/>
            </a:endParaRPr>
          </a:p>
          <a:p>
            <a:r>
              <a:rPr lang="en-GB" sz="1800" dirty="0">
                <a:solidFill>
                  <a:srgbClr val="000000"/>
                </a:solidFill>
                <a:latin typeface="Arial" panose="020B0604020202020204" pitchFamily="34" charset="0"/>
                <a:cs typeface="Arial" panose="020B0604020202020204" pitchFamily="34" charset="0"/>
              </a:rPr>
              <a:t>(Snelling, 2022)</a:t>
            </a:r>
          </a:p>
        </p:txBody>
      </p:sp>
    </p:spTree>
    <p:extLst>
      <p:ext uri="{BB962C8B-B14F-4D97-AF65-F5344CB8AC3E}">
        <p14:creationId xmlns:p14="http://schemas.microsoft.com/office/powerpoint/2010/main" val="3683358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3F9CC-8C26-3308-F2D3-621A42F29A62}"/>
              </a:ext>
            </a:extLst>
          </p:cNvPr>
          <p:cNvSpPr>
            <a:spLocks noGrp="1"/>
          </p:cNvSpPr>
          <p:nvPr>
            <p:ph type="title"/>
          </p:nvPr>
        </p:nvSpPr>
        <p:spPr>
          <a:xfrm>
            <a:off x="261257" y="1799842"/>
            <a:ext cx="10350076" cy="658181"/>
          </a:xfrm>
        </p:spPr>
        <p:txBody>
          <a:bodyPr/>
          <a:lstStyle/>
          <a:p>
            <a:pPr algn="ctr"/>
            <a:r>
              <a:rPr lang="en-GB" sz="24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Considering both the positives and negatives, how can technologies and digital platforms be used to their best advantage, but at the same time limiting some of the problems and challenges that might be faced?</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endParaRPr lang="en-GB" sz="6000" dirty="0"/>
          </a:p>
        </p:txBody>
      </p:sp>
      <p:sp>
        <p:nvSpPr>
          <p:cNvPr id="3" name="Text Placeholder 2">
            <a:extLst>
              <a:ext uri="{FF2B5EF4-FFF2-40B4-BE49-F238E27FC236}">
                <a16:creationId xmlns:a16="http://schemas.microsoft.com/office/drawing/2014/main" id="{6B580C6B-D60F-A0CB-223A-1B5BEF0DEFC4}"/>
              </a:ext>
            </a:extLst>
          </p:cNvPr>
          <p:cNvSpPr>
            <a:spLocks noGrp="1"/>
          </p:cNvSpPr>
          <p:nvPr>
            <p:ph type="body" sz="half" idx="2"/>
          </p:nvPr>
        </p:nvSpPr>
        <p:spPr>
          <a:xfrm>
            <a:off x="261256" y="1501263"/>
            <a:ext cx="11467323" cy="4237063"/>
          </a:xfrm>
        </p:spPr>
        <p:txBody>
          <a:bodyPr>
            <a:normAutofit/>
          </a:bodyPr>
          <a:lstStyle/>
          <a:p>
            <a:r>
              <a:rPr lang="en-GB" sz="1600" dirty="0">
                <a:solidFill>
                  <a:schemeClr val="accent6">
                    <a:lumMod val="10000"/>
                  </a:schemeClr>
                </a:solidFill>
                <a:latin typeface="Arial" panose="020B0604020202020204" pitchFamily="34" charset="0"/>
                <a:cs typeface="Arial" panose="020B0604020202020204" pitchFamily="34" charset="0"/>
              </a:rPr>
              <a:t>Students would have the opportunity to reach lecturers immediately and receive a response far more promptly if universities established a Facebook page, taking into account the rising usage of social media platforms and smartphone platforms like Facebook and Messenger. Messenger is a faster alternative to emailing when having to wait for replies could take long time. This could make it easier for students to find answers to common questions about lectures, schedules, or assignments.</a:t>
            </a:r>
          </a:p>
          <a:p>
            <a:endParaRPr lang="en-GB" sz="1600" dirty="0">
              <a:solidFill>
                <a:schemeClr val="accent6">
                  <a:lumMod val="10000"/>
                </a:schemeClr>
              </a:solidFill>
              <a:latin typeface="Arial" panose="020B0604020202020204" pitchFamily="34" charset="0"/>
              <a:cs typeface="Arial" panose="020B0604020202020204" pitchFamily="34" charset="0"/>
            </a:endParaRPr>
          </a:p>
          <a:p>
            <a:r>
              <a:rPr lang="en-GB" sz="1600" dirty="0">
                <a:solidFill>
                  <a:schemeClr val="accent6">
                    <a:lumMod val="10000"/>
                  </a:schemeClr>
                </a:solidFill>
                <a:latin typeface="Arial" panose="020B0604020202020204" pitchFamily="34" charset="0"/>
                <a:cs typeface="Arial" panose="020B0604020202020204" pitchFamily="34" charset="0"/>
              </a:rPr>
              <a:t>The creation of a Facebook page would also enable the universities to swiftly inform students of critical information and messages while enabling them to share their successes and major milestones.</a:t>
            </a:r>
          </a:p>
          <a:p>
            <a:endParaRPr lang="en-GB" sz="1600" dirty="0">
              <a:solidFill>
                <a:schemeClr val="accent6">
                  <a:lumMod val="10000"/>
                </a:schemeClr>
              </a:solidFill>
              <a:latin typeface="Arial" panose="020B0604020202020204" pitchFamily="34" charset="0"/>
              <a:cs typeface="Arial" panose="020B0604020202020204" pitchFamily="34" charset="0"/>
            </a:endParaRPr>
          </a:p>
          <a:p>
            <a:r>
              <a:rPr lang="en-GB" sz="1600" dirty="0">
                <a:solidFill>
                  <a:schemeClr val="accent6">
                    <a:lumMod val="10000"/>
                  </a:schemeClr>
                </a:solidFill>
                <a:latin typeface="Arial" panose="020B0604020202020204" pitchFamily="34" charset="0"/>
                <a:cs typeface="Arial" panose="020B0604020202020204" pitchFamily="34" charset="0"/>
              </a:rPr>
              <a:t>Facebook also allows feedback, which makes it an ideal platform for teaching staff and students to discuss their experience at an university.</a:t>
            </a:r>
          </a:p>
          <a:p>
            <a:endParaRPr lang="en-GB" sz="1600" dirty="0">
              <a:solidFill>
                <a:schemeClr val="accent6">
                  <a:lumMod val="10000"/>
                </a:schemeClr>
              </a:solidFill>
              <a:latin typeface="Arial" panose="020B0604020202020204" pitchFamily="34" charset="0"/>
              <a:cs typeface="Arial" panose="020B0604020202020204" pitchFamily="34" charset="0"/>
            </a:endParaRPr>
          </a:p>
          <a:p>
            <a:r>
              <a:rPr lang="en-GB" sz="1600" dirty="0">
                <a:solidFill>
                  <a:schemeClr val="accent6">
                    <a:lumMod val="10000"/>
                  </a:schemeClr>
                </a:solidFill>
                <a:latin typeface="Arial" panose="020B0604020202020204" pitchFamily="34" charset="0"/>
                <a:cs typeface="Arial" panose="020B0604020202020204" pitchFamily="34" charset="0"/>
              </a:rPr>
              <a:t>The development of such platforms might be useful for broadcasting activities including open days, fundraiser activities, or any other events that current students may wish to know about.</a:t>
            </a:r>
          </a:p>
          <a:p>
            <a:endParaRPr lang="en-GB" sz="1600" dirty="0">
              <a:solidFill>
                <a:schemeClr val="accent6">
                  <a:lumMod val="10000"/>
                </a:schemeClr>
              </a:solidFill>
              <a:latin typeface="Arial" panose="020B0604020202020204" pitchFamily="34" charset="0"/>
              <a:cs typeface="Arial" panose="020B0604020202020204" pitchFamily="34" charset="0"/>
            </a:endParaRPr>
          </a:p>
          <a:p>
            <a:r>
              <a:rPr lang="en-GB" sz="1600" dirty="0">
                <a:solidFill>
                  <a:schemeClr val="accent6">
                    <a:lumMod val="10000"/>
                  </a:schemeClr>
                </a:solidFill>
                <a:latin typeface="Arial" panose="020B0604020202020204" pitchFamily="34" charset="0"/>
                <a:cs typeface="Arial" panose="020B0604020202020204" pitchFamily="34" charset="0"/>
              </a:rPr>
              <a:t>(Lua, 2018)</a:t>
            </a:r>
          </a:p>
          <a:p>
            <a:r>
              <a:rPr lang="en-GB" sz="1600" dirty="0">
                <a:solidFill>
                  <a:schemeClr val="accent6">
                    <a:lumMod val="10000"/>
                  </a:schemeClr>
                </a:solidFill>
                <a:latin typeface="Arial" panose="020B0604020202020204" pitchFamily="34" charset="0"/>
                <a:cs typeface="Arial" panose="020B0604020202020204" pitchFamily="34" charset="0"/>
              </a:rPr>
              <a:t>(Poudel, 2019)</a:t>
            </a:r>
          </a:p>
        </p:txBody>
      </p:sp>
      <p:sp>
        <p:nvSpPr>
          <p:cNvPr id="5" name="Date Placeholder 4">
            <a:extLst>
              <a:ext uri="{FF2B5EF4-FFF2-40B4-BE49-F238E27FC236}">
                <a16:creationId xmlns:a16="http://schemas.microsoft.com/office/drawing/2014/main" id="{64C43F7E-87E5-05FE-FB99-CC388FF8D595}"/>
              </a:ext>
            </a:extLst>
          </p:cNvPr>
          <p:cNvSpPr>
            <a:spLocks noGrp="1"/>
          </p:cNvSpPr>
          <p:nvPr>
            <p:ph type="dt" sz="half" idx="10"/>
          </p:nvPr>
        </p:nvSpPr>
        <p:spPr/>
        <p:txBody>
          <a:bodyPr/>
          <a:lstStyle/>
          <a:p>
            <a:r>
              <a:rPr lang="en-US" dirty="0"/>
              <a:t>Feb 2023</a:t>
            </a:r>
          </a:p>
        </p:txBody>
      </p:sp>
      <p:sp>
        <p:nvSpPr>
          <p:cNvPr id="6" name="Footer Placeholder 5">
            <a:extLst>
              <a:ext uri="{FF2B5EF4-FFF2-40B4-BE49-F238E27FC236}">
                <a16:creationId xmlns:a16="http://schemas.microsoft.com/office/drawing/2014/main" id="{1EAD8952-487B-B4C7-94A5-A737ABCF0827}"/>
              </a:ext>
            </a:extLst>
          </p:cNvPr>
          <p:cNvSpPr>
            <a:spLocks noGrp="1"/>
          </p:cNvSpPr>
          <p:nvPr>
            <p:ph type="ftr" sz="quarter" idx="11"/>
          </p:nvPr>
        </p:nvSpPr>
        <p:spPr/>
        <p:txBody>
          <a:bodyPr/>
          <a:lstStyle/>
          <a:p>
            <a:r>
              <a:rPr lang="en-US" dirty="0"/>
              <a:t>Communities in a digital era </a:t>
            </a:r>
          </a:p>
        </p:txBody>
      </p:sp>
      <p:sp>
        <p:nvSpPr>
          <p:cNvPr id="7" name="Slide Number Placeholder 6">
            <a:extLst>
              <a:ext uri="{FF2B5EF4-FFF2-40B4-BE49-F238E27FC236}">
                <a16:creationId xmlns:a16="http://schemas.microsoft.com/office/drawing/2014/main" id="{C9CD2235-6736-C322-E9B5-1ED906DF77B9}"/>
              </a:ext>
            </a:extLst>
          </p:cNvPr>
          <p:cNvSpPr>
            <a:spLocks noGrp="1"/>
          </p:cNvSpPr>
          <p:nvPr>
            <p:ph type="sldNum" sz="quarter" idx="12"/>
          </p:nvPr>
        </p:nvSpPr>
        <p:spPr/>
        <p:txBody>
          <a:bodyPr/>
          <a:lstStyle/>
          <a:p>
            <a:fld id="{58FB4751-880F-D840-AAA9-3A15815CC996}" type="slidenum">
              <a:rPr lang="en-US" smtClean="0"/>
              <a:t>9</a:t>
            </a:fld>
            <a:endParaRPr lang="en-US" dirty="0"/>
          </a:p>
        </p:txBody>
      </p:sp>
    </p:spTree>
    <p:extLst>
      <p:ext uri="{BB962C8B-B14F-4D97-AF65-F5344CB8AC3E}">
        <p14:creationId xmlns:p14="http://schemas.microsoft.com/office/powerpoint/2010/main" val="1335621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a:lstStyle/>
          <a:p>
            <a:r>
              <a:rPr lang="en-US" b="1" dirty="0">
                <a:solidFill>
                  <a:srgbClr val="000000"/>
                </a:solidFill>
                <a:latin typeface="Arial" panose="020B0604020202020204" pitchFamily="34" charset="0"/>
                <a:cs typeface="Arial" panose="020B0604020202020204" pitchFamily="34" charset="0"/>
              </a:rPr>
              <a:t>Summary</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365759" y="1546456"/>
            <a:ext cx="10532395" cy="4453128"/>
          </a:xfrm>
        </p:spPr>
        <p:txBody>
          <a:bodyPr/>
          <a:lstStyle/>
          <a:p>
            <a:r>
              <a:rPr lang="en-US" dirty="0">
                <a:solidFill>
                  <a:schemeClr val="accent6">
                    <a:lumMod val="10000"/>
                  </a:schemeClr>
                </a:solidFill>
                <a:latin typeface="Arial" panose="020B0604020202020204" pitchFamily="34" charset="0"/>
                <a:cs typeface="Arial" panose="020B0604020202020204" pitchFamily="34" charset="0"/>
              </a:rPr>
              <a:t>Overall, it is apparent that digital technology has developed massively within the community of students. Since lockdown students and lecturers from university have developed a far better approach to online learning facilities and are better able to aid when circumstances arise. </a:t>
            </a:r>
          </a:p>
          <a:p>
            <a:endParaRPr lang="en-US" dirty="0">
              <a:solidFill>
                <a:schemeClr val="accent6">
                  <a:lumMod val="10000"/>
                </a:schemeClr>
              </a:solidFill>
              <a:latin typeface="Arial" panose="020B0604020202020204" pitchFamily="34" charset="0"/>
              <a:cs typeface="Arial" panose="020B0604020202020204" pitchFamily="34" charset="0"/>
            </a:endParaRPr>
          </a:p>
          <a:p>
            <a:r>
              <a:rPr lang="en-US" dirty="0">
                <a:solidFill>
                  <a:schemeClr val="accent6">
                    <a:lumMod val="10000"/>
                  </a:schemeClr>
                </a:solidFill>
                <a:latin typeface="Arial" panose="020B0604020202020204" pitchFamily="34" charset="0"/>
                <a:cs typeface="Arial" panose="020B0604020202020204" pitchFamily="34" charset="0"/>
              </a:rPr>
              <a:t>This has allowed students and lecturers to continue the use of digital technology in more recent times despite having face to face contact in place again. </a:t>
            </a:r>
          </a:p>
          <a:p>
            <a:endParaRPr lang="en-US" dirty="0">
              <a:solidFill>
                <a:schemeClr val="accent6">
                  <a:lumMod val="10000"/>
                </a:schemeClr>
              </a:solidFill>
              <a:latin typeface="Arial" panose="020B0604020202020204" pitchFamily="34" charset="0"/>
              <a:cs typeface="Arial" panose="020B0604020202020204" pitchFamily="34" charset="0"/>
            </a:endParaRPr>
          </a:p>
          <a:p>
            <a:r>
              <a:rPr lang="en-US" dirty="0">
                <a:solidFill>
                  <a:schemeClr val="accent6">
                    <a:lumMod val="10000"/>
                  </a:schemeClr>
                </a:solidFill>
                <a:latin typeface="Arial" panose="020B0604020202020204" pitchFamily="34" charset="0"/>
                <a:cs typeface="Arial" panose="020B0604020202020204" pitchFamily="34" charset="0"/>
              </a:rPr>
              <a:t>Although there were some difficulties in the beginning it seems to have improved with time and persistence. </a:t>
            </a:r>
          </a:p>
          <a:p>
            <a:endParaRPr lang="en-US" dirty="0">
              <a:solidFill>
                <a:schemeClr val="accent6">
                  <a:lumMod val="10000"/>
                </a:schemeClr>
              </a:solidFill>
              <a:latin typeface="Arial" panose="020B0604020202020204" pitchFamily="34" charset="0"/>
              <a:cs typeface="Arial" panose="020B0604020202020204" pitchFamily="34" charset="0"/>
            </a:endParaRPr>
          </a:p>
          <a:p>
            <a:r>
              <a:rPr lang="en-US" dirty="0">
                <a:solidFill>
                  <a:schemeClr val="accent6">
                    <a:lumMod val="10000"/>
                  </a:schemeClr>
                </a:solidFill>
                <a:latin typeface="Arial" panose="020B0604020202020204" pitchFamily="34" charset="0"/>
                <a:cs typeface="Arial" panose="020B0604020202020204" pitchFamily="34" charset="0"/>
              </a:rPr>
              <a:t>In more recent times, if there is ever another situation requiring a global lockdown, students, lecturers and universities will be better educated and equipped on how to deal with the situation and continue the courses, communication and hopefully gain the success desired. </a:t>
            </a:r>
          </a:p>
        </p:txBody>
      </p:sp>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p:txBody>
          <a:bodyPr/>
          <a:lstStyle/>
          <a:p>
            <a:r>
              <a:rPr lang="en-US" dirty="0"/>
              <a:t>Feb 2023</a:t>
            </a:r>
          </a:p>
        </p:txBody>
      </p:sp>
      <p:sp>
        <p:nvSpPr>
          <p:cNvPr id="5" name="Footer Placeholder 4">
            <a:extLst>
              <a:ext uri="{FF2B5EF4-FFF2-40B4-BE49-F238E27FC236}">
                <a16:creationId xmlns:a16="http://schemas.microsoft.com/office/drawing/2014/main" id="{79E5D029-257A-C084-D723-B5E115AFEAF9}"/>
              </a:ext>
            </a:extLst>
          </p:cNvPr>
          <p:cNvSpPr>
            <a:spLocks noGrp="1"/>
          </p:cNvSpPr>
          <p:nvPr>
            <p:ph type="ftr" sz="quarter" idx="11"/>
          </p:nvPr>
        </p:nvSpPr>
        <p:spPr/>
        <p:txBody>
          <a:bodyPr/>
          <a:lstStyle/>
          <a:p>
            <a:r>
              <a:rPr lang="en-US" dirty="0"/>
              <a:t>Communities in a digital era </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a:lstStyle/>
          <a:p>
            <a:fld id="{58FB4751-880F-D840-AAA9-3A15815CC996}" type="slidenum">
              <a:rPr lang="en-US" smtClean="0"/>
              <a:t>10</a:t>
            </a:fld>
            <a:endParaRPr lang="en-US" dirty="0"/>
          </a:p>
        </p:txBody>
      </p:sp>
    </p:spTree>
    <p:extLst>
      <p:ext uri="{BB962C8B-B14F-4D97-AF65-F5344CB8AC3E}">
        <p14:creationId xmlns:p14="http://schemas.microsoft.com/office/powerpoint/2010/main" val="3418206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a:lstStyle/>
          <a:p>
            <a:r>
              <a:rPr lang="en-US" b="1" dirty="0">
                <a:solidFill>
                  <a:srgbClr val="000000"/>
                </a:solidFill>
                <a:latin typeface="Arial" panose="020B0604020202020204" pitchFamily="34" charset="0"/>
                <a:cs typeface="Arial" panose="020B0604020202020204" pitchFamily="34" charset="0"/>
              </a:rPr>
              <a:t>Thank you </a:t>
            </a:r>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p:txBody>
          <a:bodyPr>
            <a:normAutofit lnSpcReduction="10000"/>
          </a:bodyPr>
          <a:lstStyle/>
          <a:p>
            <a:r>
              <a:rPr lang="en-US" dirty="0">
                <a:solidFill>
                  <a:srgbClr val="000000"/>
                </a:solidFill>
                <a:latin typeface="Arial" panose="020B0604020202020204" pitchFamily="34" charset="0"/>
                <a:cs typeface="Arial" panose="020B0604020202020204" pitchFamily="34" charset="0"/>
              </a:rPr>
              <a:t>Jessica smith </a:t>
            </a:r>
          </a:p>
          <a:p>
            <a:r>
              <a:rPr lang="en-US" dirty="0">
                <a:solidFill>
                  <a:srgbClr val="000000"/>
                </a:solidFill>
                <a:latin typeface="Arial" panose="020B0604020202020204" pitchFamily="34" charset="0"/>
                <a:cs typeface="Arial" panose="020B0604020202020204" pitchFamily="34" charset="0"/>
              </a:rPr>
              <a:t>2000346</a:t>
            </a:r>
          </a:p>
          <a:p>
            <a:endParaRPr lang="en-US" dirty="0">
              <a:solidFill>
                <a:srgbClr val="000000"/>
              </a:solidFill>
              <a:latin typeface="Arial" panose="020B0604020202020204" pitchFamily="34" charset="0"/>
              <a:cs typeface="Arial" panose="020B0604020202020204" pitchFamily="34" charset="0"/>
            </a:endParaRPr>
          </a:p>
          <a:p>
            <a:r>
              <a:rPr lang="en-US" dirty="0">
                <a:solidFill>
                  <a:srgbClr val="000000"/>
                </a:solidFill>
                <a:latin typeface="Arial" panose="020B0604020202020204" pitchFamily="34" charset="0"/>
                <a:cs typeface="Arial" panose="020B0604020202020204" pitchFamily="34" charset="0"/>
              </a:rPr>
              <a:t>February 2023 </a:t>
            </a:r>
          </a:p>
        </p:txBody>
      </p:sp>
    </p:spTree>
    <p:extLst>
      <p:ext uri="{BB962C8B-B14F-4D97-AF65-F5344CB8AC3E}">
        <p14:creationId xmlns:p14="http://schemas.microsoft.com/office/powerpoint/2010/main" val="2577936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2239B-50A2-0F66-F694-7CBA2D963B03}"/>
              </a:ext>
            </a:extLst>
          </p:cNvPr>
          <p:cNvSpPr>
            <a:spLocks noGrp="1"/>
          </p:cNvSpPr>
          <p:nvPr>
            <p:ph type="ctrTitle"/>
          </p:nvPr>
        </p:nvSpPr>
        <p:spPr>
          <a:xfrm>
            <a:off x="1066800" y="-71514"/>
            <a:ext cx="9144000" cy="721526"/>
          </a:xfrm>
        </p:spPr>
        <p:txBody>
          <a:bodyPr/>
          <a:lstStyle/>
          <a:p>
            <a:r>
              <a:rPr lang="en-GB" sz="2000" b="1" dirty="0">
                <a:solidFill>
                  <a:srgbClr val="000000"/>
                </a:solidFill>
                <a:latin typeface="Arial" panose="020B0604020202020204" pitchFamily="34" charset="0"/>
                <a:cs typeface="Arial" panose="020B0604020202020204" pitchFamily="34" charset="0"/>
              </a:rPr>
              <a:t>Reference list</a:t>
            </a:r>
          </a:p>
        </p:txBody>
      </p:sp>
      <p:sp>
        <p:nvSpPr>
          <p:cNvPr id="3" name="Subtitle 2">
            <a:extLst>
              <a:ext uri="{FF2B5EF4-FFF2-40B4-BE49-F238E27FC236}">
                <a16:creationId xmlns:a16="http://schemas.microsoft.com/office/drawing/2014/main" id="{3F240BEE-21E0-F7C5-42AF-F2D3ACCD4062}"/>
              </a:ext>
            </a:extLst>
          </p:cNvPr>
          <p:cNvSpPr>
            <a:spLocks noGrp="1"/>
          </p:cNvSpPr>
          <p:nvPr>
            <p:ph type="subTitle" idx="1"/>
          </p:nvPr>
        </p:nvSpPr>
        <p:spPr>
          <a:xfrm>
            <a:off x="503853" y="335902"/>
            <a:ext cx="11489094" cy="6186196"/>
          </a:xfrm>
        </p:spPr>
        <p:txBody>
          <a:bodyPr>
            <a:normAutofit fontScale="77500" lnSpcReduction="20000"/>
          </a:bodyPr>
          <a:lstStyle/>
          <a:p>
            <a:pPr algn="l">
              <a:lnSpc>
                <a:spcPct val="150000"/>
              </a:lnSpc>
            </a:pPr>
            <a:endParaRPr lang="en-GB" sz="1200" dirty="0">
              <a:solidFill>
                <a:schemeClr val="accent6">
                  <a:lumMod val="10000"/>
                </a:schemeClr>
              </a:solidFill>
              <a:effectLst/>
              <a:latin typeface="Times New Roman" panose="02020603050405020304" pitchFamily="18" charset="0"/>
            </a:endParaRPr>
          </a:p>
          <a:p>
            <a:pPr>
              <a:lnSpc>
                <a:spcPct val="107000"/>
              </a:lnSpc>
              <a:spcAft>
                <a:spcPts val="800"/>
              </a:spcAft>
            </a:pP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Bashir, A., Bashir, S., Rana, K., Lambert, P. and </a:t>
            </a:r>
            <a:r>
              <a:rPr lang="en-GB" sz="1800" dirty="0" err="1">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Vernallis</a:t>
            </a: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A. (2021). Post-COVID-19 Adaptations; the Shifts Towards Online Learning, Hybrid Course Delivery and the Implications for Biosciences Courses in the Higher Education Setting. </a:t>
            </a:r>
            <a:r>
              <a:rPr lang="en-GB" sz="1800" i="1"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Frontiers in Education</a:t>
            </a: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[online] 6. </a:t>
            </a:r>
            <a:r>
              <a:rPr lang="en-GB" sz="1800" dirty="0" err="1">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doi:https</a:t>
            </a: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://doi.org/10.3389/feduc.2021.711619.</a:t>
            </a:r>
          </a:p>
          <a:p>
            <a:pPr>
              <a:lnSpc>
                <a:spcPct val="107000"/>
              </a:lnSpc>
              <a:spcAft>
                <a:spcPts val="800"/>
              </a:spcAft>
            </a:pP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Chavis, D.M. and Lee, K. (2015). </a:t>
            </a:r>
            <a:r>
              <a:rPr lang="en-GB" sz="1800" i="1"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What Is Community Anyway? (SSIR)</a:t>
            </a: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[online] ssir.org. Available at: https://ssir.org/articles/entry/what_is_community_anyway.</a:t>
            </a:r>
          </a:p>
          <a:p>
            <a:pPr>
              <a:lnSpc>
                <a:spcPct val="107000"/>
              </a:lnSpc>
              <a:spcAft>
                <a:spcPts val="800"/>
              </a:spcAft>
            </a:pP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Khan, M.A. (2021). The impact of COVID-19 on UK higher education students: experiences, observations and suggestions for the way forward. </a:t>
            </a:r>
            <a:r>
              <a:rPr lang="en-GB" sz="1800" i="1"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Corporate Governance: The International Journal of Business in Society</a:t>
            </a: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ahead-of-print(ahead-of-print). </a:t>
            </a:r>
            <a:r>
              <a:rPr lang="en-GB" sz="1800" dirty="0" err="1">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doi:https</a:t>
            </a: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://doi.org/10.1108/cg-09-2020-0396.</a:t>
            </a:r>
          </a:p>
          <a:p>
            <a:pPr>
              <a:lnSpc>
                <a:spcPct val="107000"/>
              </a:lnSpc>
              <a:spcAft>
                <a:spcPts val="800"/>
              </a:spcAft>
            </a:pP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Lua, A. (2018). </a:t>
            </a:r>
            <a:r>
              <a:rPr lang="en-GB" sz="1800" i="1"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Facebook for Universities: 10 Creative Ideas for Social Media Managers</a:t>
            </a: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[online] Buffer Library. Available at: https://buffer.com/library/facebook-for-universities/#:~:text=10%20Facebook%20ideas%20for%20universities%20that%20want%20to [Accessed 7 Mar. 2023].</a:t>
            </a:r>
          </a:p>
          <a:p>
            <a:pPr>
              <a:lnSpc>
                <a:spcPct val="107000"/>
              </a:lnSpc>
              <a:spcAft>
                <a:spcPts val="800"/>
              </a:spcAft>
            </a:pP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McElroy, T. (2021). </a:t>
            </a:r>
            <a:r>
              <a:rPr lang="en-GB" sz="1800" i="1"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Council Post: Addressing The Digital Divide In Education: Technology And Internet Access For Students In Underserved Communities</a:t>
            </a: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[online] Forbes. Available at: https://www.forbes.com/sites/forbestechcouncil/2021/12/03/addressing-the-digital-divide-in-education-technology-and-internet-access-for-students-in-underserved-communities/?sh=51916e1d5cec [Accessed 7 Mar. 2023].</a:t>
            </a:r>
          </a:p>
          <a:p>
            <a:pPr>
              <a:lnSpc>
                <a:spcPct val="107000"/>
              </a:lnSpc>
              <a:spcAft>
                <a:spcPts val="800"/>
              </a:spcAft>
            </a:pP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Menten, A. (2019). </a:t>
            </a:r>
            <a:r>
              <a:rPr lang="en-GB" sz="1800" i="1"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Five Ways to Use Technology and Digital Media for Global Learning</a:t>
            </a: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[online] Asia Society. Available at: https://asiasociety.org/education/five-ways-use-technology-and-digital-media-global-learning.</a:t>
            </a:r>
          </a:p>
          <a:p>
            <a:pPr>
              <a:lnSpc>
                <a:spcPct val="107000"/>
              </a:lnSpc>
              <a:spcAft>
                <a:spcPts val="800"/>
              </a:spcAft>
            </a:pP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Poudel, D. (2019). </a:t>
            </a:r>
            <a:r>
              <a:rPr lang="en-GB" sz="1800" i="1"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Pros and Cons of Digital Technology</a:t>
            </a: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[online] Honest Pros and Cons. Available at: https://honestproscons.com/pros-and-cons-of-digital-technology/.</a:t>
            </a:r>
          </a:p>
          <a:p>
            <a:pPr>
              <a:lnSpc>
                <a:spcPct val="107000"/>
              </a:lnSpc>
              <a:spcAft>
                <a:spcPts val="800"/>
              </a:spcAft>
            </a:pPr>
            <a:r>
              <a:rPr lang="en-GB" sz="1800" dirty="0" err="1">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Sadreddin</a:t>
            </a: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A., Ahuja, S. and Chan, Y.E. (2020). </a:t>
            </a:r>
            <a:r>
              <a:rPr lang="en-GB" sz="1800" i="1"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Digital technologies will help build resilient communities after the coronavirus pandemic</a:t>
            </a:r>
            <a:r>
              <a:rPr lang="en-GB" sz="18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[online] The Conversation. Available at: https://theconversation.com/digital-technologies-will-help-build-resilient-communities-after-the-coronavirus-pandemic-144449#:~:text=When%20face-to-face%20interactions%20are%20limited%20%E2%80%94%20like%20in [Accessed 6 Mar. 2023]. </a:t>
            </a:r>
          </a:p>
          <a:p>
            <a:pPr algn="l">
              <a:lnSpc>
                <a:spcPct val="150000"/>
              </a:lnSpc>
            </a:pPr>
            <a:endParaRPr lang="en-GB" sz="1200" dirty="0">
              <a:solidFill>
                <a:schemeClr val="accent6">
                  <a:lumMod val="10000"/>
                </a:schemeClr>
              </a:solidFill>
              <a:effectLst/>
              <a:latin typeface="Times New Roman" panose="02020603050405020304" pitchFamily="18" charset="0"/>
            </a:endParaRPr>
          </a:p>
          <a:p>
            <a:pPr algn="l">
              <a:lnSpc>
                <a:spcPct val="150000"/>
              </a:lnSpc>
            </a:pPr>
            <a:endParaRPr lang="en-GB" sz="1100" dirty="0">
              <a:solidFill>
                <a:srgbClr val="000000"/>
              </a:solidFill>
              <a:effectLst/>
              <a:latin typeface="Arial" panose="020B0604020202020204" pitchFamily="34" charset="0"/>
              <a:cs typeface="Arial" panose="020B0604020202020204" pitchFamily="34" charset="0"/>
            </a:endParaRPr>
          </a:p>
          <a:p>
            <a:pPr algn="l">
              <a:lnSpc>
                <a:spcPct val="150000"/>
              </a:lnSpc>
            </a:pPr>
            <a:endParaRPr lang="en-GB" sz="1100" dirty="0">
              <a:solidFill>
                <a:srgbClr val="000000"/>
              </a:solidFill>
              <a:effectLst/>
              <a:latin typeface="Times New Roman" panose="02020603050405020304" pitchFamily="18" charset="0"/>
            </a:endParaRPr>
          </a:p>
          <a:p>
            <a:pPr algn="l">
              <a:lnSpc>
                <a:spcPct val="150000"/>
              </a:lnSpc>
            </a:pPr>
            <a:endParaRPr lang="en-GB" sz="110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30089954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A3AB7-F8ED-A33B-89E6-3633419EB8D7}"/>
              </a:ext>
            </a:extLst>
          </p:cNvPr>
          <p:cNvSpPr>
            <a:spLocks noGrp="1"/>
          </p:cNvSpPr>
          <p:nvPr>
            <p:ph type="ctrTitle"/>
          </p:nvPr>
        </p:nvSpPr>
        <p:spPr>
          <a:xfrm>
            <a:off x="3614058" y="70401"/>
            <a:ext cx="3971731" cy="555731"/>
          </a:xfrm>
        </p:spPr>
        <p:txBody>
          <a:bodyPr/>
          <a:lstStyle/>
          <a:p>
            <a:r>
              <a:rPr lang="en-GB" sz="1800" b="1" dirty="0">
                <a:solidFill>
                  <a:schemeClr val="accent6">
                    <a:lumMod val="10000"/>
                  </a:schemeClr>
                </a:solidFill>
                <a:latin typeface="Arial" panose="020B0604020202020204" pitchFamily="34" charset="0"/>
                <a:cs typeface="Arial" panose="020B0604020202020204" pitchFamily="34" charset="0"/>
              </a:rPr>
              <a:t>Reference list </a:t>
            </a:r>
            <a:endParaRPr lang="en-GB" b="1" dirty="0"/>
          </a:p>
        </p:txBody>
      </p:sp>
      <p:sp>
        <p:nvSpPr>
          <p:cNvPr id="3" name="Subtitle 2">
            <a:extLst>
              <a:ext uri="{FF2B5EF4-FFF2-40B4-BE49-F238E27FC236}">
                <a16:creationId xmlns:a16="http://schemas.microsoft.com/office/drawing/2014/main" id="{1058E62D-08A3-BE7F-112E-2A44AB4B135B}"/>
              </a:ext>
            </a:extLst>
          </p:cNvPr>
          <p:cNvSpPr>
            <a:spLocks noGrp="1"/>
          </p:cNvSpPr>
          <p:nvPr>
            <p:ph type="subTitle" idx="1"/>
          </p:nvPr>
        </p:nvSpPr>
        <p:spPr>
          <a:xfrm>
            <a:off x="569167" y="709127"/>
            <a:ext cx="11094098" cy="6078472"/>
          </a:xfrm>
        </p:spPr>
        <p:txBody>
          <a:bodyPr>
            <a:normAutofit/>
          </a:bodyPr>
          <a:lstStyle/>
          <a:p>
            <a:pPr>
              <a:lnSpc>
                <a:spcPct val="107000"/>
              </a:lnSpc>
              <a:spcAft>
                <a:spcPts val="800"/>
              </a:spcAft>
            </a:pP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Snelling, C. (2022). </a:t>
            </a:r>
            <a:r>
              <a:rPr lang="en-GB" sz="1600" i="1"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Lessons from the pandemic: making the most of technologies in teaching</a:t>
            </a: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[online] Universities UK. Available at: https://www.universitiesuk.ac.uk/what-we-do/policy-and-research/publications/lessons-pandemic-making-most. </a:t>
            </a:r>
          </a:p>
          <a:p>
            <a:pPr>
              <a:lnSpc>
                <a:spcPct val="107000"/>
              </a:lnSpc>
              <a:spcAft>
                <a:spcPts val="800"/>
              </a:spcAft>
            </a:pP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Staff (2022). </a:t>
            </a:r>
            <a:r>
              <a:rPr lang="en-GB" sz="1600" i="1"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Difficulties of Online Learning Faced by Students and Teachers</a:t>
            </a: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[online] </a:t>
            </a:r>
            <a:r>
              <a:rPr lang="en-GB" sz="1600" dirty="0" err="1">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onlinelearning.global</a:t>
            </a: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Available at: https://onlinelearning.global/online-learning-difficulties/.</a:t>
            </a:r>
          </a:p>
          <a:p>
            <a:pPr>
              <a:lnSpc>
                <a:spcPct val="107000"/>
              </a:lnSpc>
              <a:spcAft>
                <a:spcPts val="800"/>
              </a:spcAft>
            </a:pP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Team, G. (2021). </a:t>
            </a:r>
            <a:r>
              <a:rPr lang="en-GB" sz="1600" i="1"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Digital Communication Process: How to Increase Engagement</a:t>
            </a: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[online] </a:t>
            </a:r>
            <a:r>
              <a:rPr lang="en-GB" sz="1600" dirty="0" err="1">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GovOS</a:t>
            </a: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Available at: https://govos.com/blog/what-is-digital-communication/#:~:text=Digital%20communication%20is%20the%20use.</a:t>
            </a:r>
          </a:p>
          <a:p>
            <a:pPr>
              <a:lnSpc>
                <a:spcPct val="107000"/>
              </a:lnSpc>
              <a:spcAft>
                <a:spcPts val="800"/>
              </a:spcAft>
            </a:pP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Thompson, T.J.U., Collings, A.J., </a:t>
            </a:r>
            <a:r>
              <a:rPr lang="en-GB" sz="1600" dirty="0" err="1">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Earwaker</a:t>
            </a: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H., Horsman, G., </a:t>
            </a:r>
            <a:r>
              <a:rPr lang="en-GB" sz="1600" dirty="0" err="1">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Nakhaeizadeh</a:t>
            </a: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S. and Parekh, U. (2020). Forensic undergraduate education during and after the COVID-19 imposed lockdown: Strategies and reflections from India and the UK. </a:t>
            </a:r>
            <a:r>
              <a:rPr lang="en-GB" sz="1600" i="1"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Forensic Science International</a:t>
            </a: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[online] 316, p.110500. </a:t>
            </a:r>
            <a:r>
              <a:rPr lang="en-GB" sz="1600" dirty="0" err="1">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doi:https</a:t>
            </a: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://doi.org/10.1016/j.forsciint.2020.110500.</a:t>
            </a:r>
          </a:p>
          <a:p>
            <a:pPr>
              <a:lnSpc>
                <a:spcPct val="107000"/>
              </a:lnSpc>
              <a:spcAft>
                <a:spcPts val="800"/>
              </a:spcAft>
            </a:pP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Tinsley, B. (2020). </a:t>
            </a:r>
            <a:r>
              <a:rPr lang="en-GB" sz="1600" i="1"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Coronavirus and the impact on students in higher education in England: September to December 2020 - Office for National Statistics</a:t>
            </a:r>
            <a:r>
              <a:rPr lang="en-GB" sz="1600" dirty="0">
                <a:solidFill>
                  <a:schemeClr val="accent6">
                    <a:lumMod val="10000"/>
                  </a:schemeClr>
                </a:solidFill>
                <a:effectLst/>
                <a:latin typeface="Arial" panose="020B0604020202020204" pitchFamily="34" charset="0"/>
                <a:ea typeface="Calibri" panose="020F0502020204030204" pitchFamily="34" charset="0"/>
                <a:cs typeface="Arial" panose="020B0604020202020204" pitchFamily="34" charset="0"/>
              </a:rPr>
              <a:t>. [online] www.ons.gov.uk. Available at: https://www.ons.gov.uk/peoplepopulationandcommunity/educationandchildcare/articles/coronavirusandtheimpactonstudentsinhighereducationinenglandseptembertodecember2020/2020-12-21.</a:t>
            </a:r>
          </a:p>
          <a:p>
            <a:pPr algn="l"/>
            <a:endParaRPr lang="en-GB" sz="1200" dirty="0">
              <a:solidFill>
                <a:schemeClr val="accent6">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2441926"/>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s_Organic_Presentation_Win32_SW_v10.potx" id="{6F7A4518-677F-49D0-AD76-8F0F7DEFB1E5}" vid="{F577DF72-62B0-42B0-B34E-786789A7979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{89A4A970-BF4E-4C7A-AEBD-4AE9FCCFC83A}tf11964407_win32</Template>
  <TotalTime>7664</TotalTime>
  <Words>1822</Words>
  <Application>Microsoft Office PowerPoint</Application>
  <PresentationFormat>Widescreen</PresentationFormat>
  <Paragraphs>128</Paragraphs>
  <Slides>13</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Courier New</vt:lpstr>
      <vt:lpstr>Gill Sans Nova</vt:lpstr>
      <vt:lpstr>Gill Sans Nova Light</vt:lpstr>
      <vt:lpstr>Sagona Book</vt:lpstr>
      <vt:lpstr>Times New Roman</vt:lpstr>
      <vt:lpstr>Office Theme</vt:lpstr>
      <vt:lpstr>Universities through lockdown – utilizing digital technologies.</vt:lpstr>
      <vt:lpstr>What will be discussed?</vt:lpstr>
      <vt:lpstr>What lockdown meant for students  </vt:lpstr>
      <vt:lpstr>What is a community?</vt:lpstr>
      <vt:lpstr>What digital technologies can be used for communication? </vt:lpstr>
      <vt:lpstr>Specific instances of student communities that have successfully implemented technology and digital platforms through lockdown.</vt:lpstr>
      <vt:lpstr>The difficulties that such internet platforms and technology pose for student communities throughout lockdown. </vt:lpstr>
      <vt:lpstr>Opinions on how students might use technology and digital platforms to develop and nurture student communities </vt:lpstr>
      <vt:lpstr>Considering both the positives and negatives, how can technologies and digital platforms be used to their best advantage, but at the same time limiting some of the problems and challenges that might be faced? </vt:lpstr>
      <vt:lpstr>Summary</vt:lpstr>
      <vt:lpstr>Thank you </vt:lpstr>
      <vt:lpstr>Reference list</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communities in a digital era.</dc:title>
  <dc:creator>Jessica smith</dc:creator>
  <cp:lastModifiedBy>Jessica smith</cp:lastModifiedBy>
  <cp:revision>4</cp:revision>
  <dcterms:created xsi:type="dcterms:W3CDTF">2023-02-02T08:49:31Z</dcterms:created>
  <dcterms:modified xsi:type="dcterms:W3CDTF">2023-03-07T10:41:59Z</dcterms:modified>
</cp:coreProperties>
</file>