
<file path=[Content_Types].xml><?xml version="1.0" encoding="utf-8"?>
<Types xmlns="http://schemas.openxmlformats.org/package/2006/content-types">
  <Default Extension="png" ContentType="image/png"/>
  <Default Extension="svg" ContentType="image/svg+xml"/>
  <Default Extension="jpeg" ContentType="image/jpeg"/>
  <Default Extension="rels" ContentType="application/vnd.openxmlformats-package.relationships+xml"/>
  <Default Extension="xml" ContentType="application/xml"/>
  <Default Extension="fntdata" ContentType="application/x-fontdata"/>
  <Default Extension="wdp" ContentType="image/vnd.ms-photo"/>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notesMasterIdLst>
    <p:notesMasterId r:id="rId4"/>
  </p:notesMasterIdLst>
  <p:sldIdLst>
    <p:sldId id="258" r:id="rId2"/>
    <p:sldId id="256" r:id="rId3"/>
  </p:sldIdLst>
  <p:sldSz cx="15113000" cy="21374100"/>
  <p:notesSz cx="6858000" cy="9144000"/>
  <p:embeddedFontLst>
    <p:embeddedFont>
      <p:font typeface="Poppins Bold" panose="020B0604020202020204" charset="0"/>
      <p:regular r:id="rId5"/>
    </p:embeddedFont>
    <p:embeddedFont>
      <p:font typeface="Gagalin" panose="020B0604020202020204" charset="0"/>
      <p:regular r:id="rId6"/>
    </p:embeddedFont>
    <p:embeddedFont>
      <p:font typeface="Poppins Semi-Bold" panose="020B0604020202020204" charset="0"/>
      <p:regular r:id="rId7"/>
    </p:embeddedFont>
    <p:embeddedFont>
      <p:font typeface="Poppins Ultra-Bold" panose="020B0604020202020204" charset="0"/>
      <p:regular r:id="rId8"/>
    </p:embeddedFont>
    <p:embeddedFont>
      <p:font typeface="Calibri" panose="020F0502020204030204" pitchFamily="34" charset="0"/>
      <p:regular r:id="rId9"/>
      <p:bold r:id="rId10"/>
      <p:italic r:id="rId11"/>
      <p:boldItalic r:id="rId12"/>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20" autoAdjust="0"/>
    <p:restoredTop sz="84724" autoAdjust="0"/>
  </p:normalViewPr>
  <p:slideViewPr>
    <p:cSldViewPr>
      <p:cViewPr>
        <p:scale>
          <a:sx n="50" d="100"/>
          <a:sy n="50" d="100"/>
        </p:scale>
        <p:origin x="340" y="-5116"/>
      </p:cViewPr>
      <p:guideLst>
        <p:guide orient="horz" pos="2160"/>
        <p:guide pos="2880"/>
      </p:guideLst>
    </p:cSldViewPr>
  </p:slideViewPr>
  <p:outlineViewPr>
    <p:cViewPr>
      <p:scale>
        <a:sx n="33" d="100"/>
        <a:sy n="33" d="100"/>
      </p:scale>
      <p:origin x="0" y="0"/>
    </p:cViewPr>
  </p:outlineViewPr>
  <p:notesTextViewPr>
    <p:cViewPr>
      <p:scale>
        <a:sx n="100" d="100"/>
        <a:sy n="100" d="100"/>
      </p:scale>
      <p:origin x="0" y="-52"/>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font" Target="fonts/font4.fntdata"/><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font" Target="fonts/font3.fntdata"/><Relationship Id="rId12" Type="http://schemas.openxmlformats.org/officeDocument/2006/relationships/font" Target="fonts/font8.fntdata"/><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font" Target="fonts/font2.fntdata"/><Relationship Id="rId11" Type="http://schemas.openxmlformats.org/officeDocument/2006/relationships/font" Target="fonts/font7.fntdata"/><Relationship Id="rId5" Type="http://schemas.openxmlformats.org/officeDocument/2006/relationships/font" Target="fonts/font1.fntdata"/><Relationship Id="rId15" Type="http://schemas.openxmlformats.org/officeDocument/2006/relationships/theme" Target="theme/theme1.xml"/><Relationship Id="rId10" Type="http://schemas.openxmlformats.org/officeDocument/2006/relationships/font" Target="fonts/font6.fntdata"/><Relationship Id="rId4" Type="http://schemas.openxmlformats.org/officeDocument/2006/relationships/notesMaster" Target="notesMasters/notesMaster1.xml"/><Relationship Id="rId9" Type="http://schemas.openxmlformats.org/officeDocument/2006/relationships/font" Target="fonts/font5.fntdata"/><Relationship Id="rId14"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E55D5F0-316F-42FF-807F-E75907527A98}" type="datetimeFigureOut">
              <a:rPr lang="en-US" smtClean="0"/>
              <a:t>11/28/2025</a:t>
            </a:fld>
            <a:endParaRPr lang="en-US"/>
          </a:p>
        </p:txBody>
      </p:sp>
      <p:sp>
        <p:nvSpPr>
          <p:cNvPr id="4" name="Slide Image Placeholder 3"/>
          <p:cNvSpPr>
            <a:spLocks noGrp="1" noRot="1" noChangeAspect="1"/>
          </p:cNvSpPr>
          <p:nvPr>
            <p:ph type="sldImg" idx="2"/>
          </p:nvPr>
        </p:nvSpPr>
        <p:spPr>
          <a:xfrm>
            <a:off x="2338388" y="1143000"/>
            <a:ext cx="2181225"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1A723A1-2800-4FD0-9C36-027CD52E7B91}" type="slidenum">
              <a:rPr lang="en-US" smtClean="0"/>
              <a:t>‹#›</a:t>
            </a:fld>
            <a:endParaRPr lang="en-US"/>
          </a:p>
        </p:txBody>
      </p:sp>
    </p:spTree>
    <p:extLst>
      <p:ext uri="{BB962C8B-B14F-4D97-AF65-F5344CB8AC3E}">
        <p14:creationId xmlns:p14="http://schemas.microsoft.com/office/powerpoint/2010/main" val="53735143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338388" y="1143000"/>
            <a:ext cx="2181225" cy="3086100"/>
          </a:xfrm>
        </p:spPr>
        <p:txBody>
          <a:bodyPr/>
          <a:lstStyle/>
          <a:p>
            <a:endParaRPr lang="en-US"/>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25C11F1-4588-41A3-AC71-56F6F4FBFD08}"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76704353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51A723A1-2800-4FD0-9C36-027CD52E7B91}" type="slidenum">
              <a:rPr lang="en-US" smtClean="0"/>
              <a:t>2</a:t>
            </a:fld>
            <a:endParaRPr lang="en-US"/>
          </a:p>
        </p:txBody>
      </p:sp>
    </p:spTree>
    <p:extLst>
      <p:ext uri="{BB962C8B-B14F-4D97-AF65-F5344CB8AC3E}">
        <p14:creationId xmlns:p14="http://schemas.microsoft.com/office/powerpoint/2010/main" val="320042888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11/28/2025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11/28/2025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11/28/2025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pPr/>
              <a:t>11/28/2025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pPr/>
              <a:t>11/28/2025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pPr/>
              <a:t>11/28/2025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11/28/2025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11/28/2025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11/28/2025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11/28/2025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11/28/2025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11/28/2025</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7.xml"/><Relationship Id="rId5" Type="http://schemas.microsoft.com/office/2007/relationships/hdphoto" Target="../media/hdphoto1.wdp"/><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8" Type="http://schemas.openxmlformats.org/officeDocument/2006/relationships/image" Target="../media/image7.png"/><Relationship Id="rId13" Type="http://schemas.openxmlformats.org/officeDocument/2006/relationships/image" Target="../media/image10.png"/><Relationship Id="rId3" Type="http://schemas.openxmlformats.org/officeDocument/2006/relationships/image" Target="../media/image3.png"/><Relationship Id="rId7" Type="http://schemas.openxmlformats.org/officeDocument/2006/relationships/image" Target="../media/image5.svg"/><Relationship Id="rId12" Type="http://schemas.openxmlformats.org/officeDocument/2006/relationships/image" Target="../media/image9.png"/><Relationship Id="rId2" Type="http://schemas.openxmlformats.org/officeDocument/2006/relationships/notesSlide" Target="../notesSlides/notesSlide2.xml"/><Relationship Id="rId1" Type="http://schemas.openxmlformats.org/officeDocument/2006/relationships/slideLayout" Target="../slideLayouts/slideLayout7.xml"/><Relationship Id="rId6" Type="http://schemas.openxmlformats.org/officeDocument/2006/relationships/image" Target="../media/image6.png"/><Relationship Id="rId11" Type="http://schemas.openxmlformats.org/officeDocument/2006/relationships/image" Target="../media/image9.svg"/><Relationship Id="rId5" Type="http://schemas.openxmlformats.org/officeDocument/2006/relationships/image" Target="../media/image5.png"/><Relationship Id="rId10" Type="http://schemas.openxmlformats.org/officeDocument/2006/relationships/image" Target="../media/image8.png"/><Relationship Id="rId4" Type="http://schemas.openxmlformats.org/officeDocument/2006/relationships/image" Target="../media/image4.png"/><Relationship Id="rId9" Type="http://schemas.openxmlformats.org/officeDocument/2006/relationships/image" Target="../media/image7.sv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0" name="Group 10"/>
          <p:cNvGrpSpPr/>
          <p:nvPr/>
        </p:nvGrpSpPr>
        <p:grpSpPr>
          <a:xfrm>
            <a:off x="1014619" y="9877292"/>
            <a:ext cx="91098" cy="2329587"/>
            <a:chOff x="0" y="0"/>
            <a:chExt cx="26312" cy="672855"/>
          </a:xfrm>
        </p:grpSpPr>
        <p:sp>
          <p:nvSpPr>
            <p:cNvPr id="11" name="Freeform 11"/>
            <p:cNvSpPr/>
            <p:nvPr/>
          </p:nvSpPr>
          <p:spPr>
            <a:xfrm>
              <a:off x="0" y="0"/>
              <a:ext cx="26312" cy="672855"/>
            </a:xfrm>
            <a:custGeom>
              <a:avLst/>
              <a:gdLst/>
              <a:ahLst/>
              <a:cxnLst/>
              <a:rect l="l" t="t" r="r" b="b"/>
              <a:pathLst>
                <a:path w="26312" h="672855">
                  <a:moveTo>
                    <a:pt x="0" y="0"/>
                  </a:moveTo>
                  <a:lnTo>
                    <a:pt x="26312" y="0"/>
                  </a:lnTo>
                  <a:lnTo>
                    <a:pt x="26312" y="672855"/>
                  </a:lnTo>
                  <a:lnTo>
                    <a:pt x="0" y="672855"/>
                  </a:lnTo>
                  <a:close/>
                </a:path>
              </a:pathLst>
            </a:custGeom>
            <a:solidFill>
              <a:srgbClr val="FFFFFF"/>
            </a:solidFill>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231" b="0" i="0" u="none" strike="noStrike" kern="1200" cap="none" spc="0" normalizeH="0" baseline="0" noProof="0">
                <a:ln>
                  <a:noFill/>
                </a:ln>
                <a:solidFill>
                  <a:prstClr val="black"/>
                </a:solidFill>
                <a:effectLst/>
                <a:uLnTx/>
                <a:uFillTx/>
                <a:latin typeface="Calibri"/>
                <a:ea typeface="+mn-ea"/>
                <a:cs typeface="+mn-cs"/>
              </a:endParaRPr>
            </a:p>
          </p:txBody>
        </p:sp>
        <p:sp>
          <p:nvSpPr>
            <p:cNvPr id="12" name="TextBox 12"/>
            <p:cNvSpPr txBox="1"/>
            <p:nvPr/>
          </p:nvSpPr>
          <p:spPr>
            <a:xfrm>
              <a:off x="0" y="-19050"/>
              <a:ext cx="26312" cy="691905"/>
            </a:xfrm>
            <a:prstGeom prst="rect">
              <a:avLst/>
            </a:prstGeom>
          </p:spPr>
          <p:txBody>
            <a:bodyPr lIns="41981" tIns="41981" rIns="41981" bIns="41981" rtlCol="0" anchor="ctr"/>
            <a:lstStyle/>
            <a:p>
              <a:pPr marL="0" marR="0" lvl="0" indent="0" algn="ctr" defTabSz="914400" rtl="0" eaLnBrk="1" fontAlgn="auto" latinLnBrk="0" hangingPunct="1">
                <a:lnSpc>
                  <a:spcPts val="2363"/>
                </a:lnSpc>
                <a:spcBef>
                  <a:spcPts val="0"/>
                </a:spcBef>
                <a:spcAft>
                  <a:spcPts val="0"/>
                </a:spcAft>
                <a:buClrTx/>
                <a:buSzTx/>
                <a:buFontTx/>
                <a:buNone/>
                <a:tabLst/>
                <a:defRPr/>
              </a:pPr>
              <a:endParaRPr kumimoji="0" sz="1488" b="0" i="0" u="none" strike="noStrike" kern="1200" cap="none" spc="0" normalizeH="0" baseline="0" noProof="0">
                <a:ln>
                  <a:noFill/>
                </a:ln>
                <a:solidFill>
                  <a:prstClr val="black"/>
                </a:solidFill>
                <a:effectLst/>
                <a:uLnTx/>
                <a:uFillTx/>
                <a:latin typeface="Calibri"/>
                <a:ea typeface="+mn-ea"/>
                <a:cs typeface="+mn-cs"/>
              </a:endParaRPr>
            </a:p>
          </p:txBody>
        </p:sp>
      </p:grpSp>
      <p:sp>
        <p:nvSpPr>
          <p:cNvPr id="16" name="Freeform 16"/>
          <p:cNvSpPr/>
          <p:nvPr/>
        </p:nvSpPr>
        <p:spPr>
          <a:xfrm>
            <a:off x="-1572854" y="857250"/>
            <a:ext cx="3145708" cy="1721559"/>
          </a:xfrm>
          <a:custGeom>
            <a:avLst/>
            <a:gdLst/>
            <a:ahLst/>
            <a:cxnLst/>
            <a:rect l="l" t="t" r="r" b="b"/>
            <a:pathLst>
              <a:path w="3806571" h="2083232">
                <a:moveTo>
                  <a:pt x="0" y="0"/>
                </a:moveTo>
                <a:lnTo>
                  <a:pt x="3806571" y="0"/>
                </a:lnTo>
                <a:lnTo>
                  <a:pt x="3806571" y="2083233"/>
                </a:lnTo>
                <a:lnTo>
                  <a:pt x="0" y="2083233"/>
                </a:lnTo>
                <a:lnTo>
                  <a:pt x="0" y="0"/>
                </a:lnTo>
                <a:close/>
              </a:path>
            </a:pathLst>
          </a:custGeom>
          <a:blipFill>
            <a:blip r:embed="rId3"/>
            <a:stretch>
              <a:fillRect/>
            </a:stretch>
          </a:blipFill>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231" b="0" i="0" u="none" strike="noStrike" kern="1200" cap="none" spc="0" normalizeH="0" baseline="0" noProof="0" dirty="0">
              <a:ln>
                <a:noFill/>
              </a:ln>
              <a:solidFill>
                <a:prstClr val="black"/>
              </a:solidFill>
              <a:effectLst/>
              <a:uLnTx/>
              <a:uFillTx/>
              <a:latin typeface="Calibri"/>
              <a:ea typeface="+mn-ea"/>
              <a:cs typeface="+mn-cs"/>
            </a:endParaRPr>
          </a:p>
        </p:txBody>
      </p:sp>
      <p:pic>
        <p:nvPicPr>
          <p:cNvPr id="20" name="Picture 19">
            <a:extLst>
              <a:ext uri="{FF2B5EF4-FFF2-40B4-BE49-F238E27FC236}">
                <a16:creationId xmlns:a16="http://schemas.microsoft.com/office/drawing/2014/main" xmlns="" id="{CB430F15-383B-0C6C-CB4A-295ECD1FA333}"/>
              </a:ext>
            </a:extLst>
          </p:cNvPr>
          <p:cNvPicPr>
            <a:picLocks noChangeAspect="1"/>
          </p:cNvPicPr>
          <p:nvPr/>
        </p:nvPicPr>
        <p:blipFill>
          <a:blip r:embed="rId4">
            <a:extLst>
              <a:ext uri="{BEBA8EAE-BF5A-486C-A8C5-ECC9F3942E4B}">
                <a14:imgProps xmlns:a14="http://schemas.microsoft.com/office/drawing/2010/main">
                  <a14:imgLayer r:embed="rId5">
                    <a14:imgEffect>
                      <a14:sharpenSoften amount="50000"/>
                    </a14:imgEffect>
                    <a14:imgEffect>
                      <a14:saturation sat="400000"/>
                    </a14:imgEffect>
                  </a14:imgLayer>
                </a14:imgProps>
              </a:ext>
            </a:extLst>
          </a:blip>
          <a:stretch>
            <a:fillRect/>
          </a:stretch>
        </p:blipFill>
        <p:spPr>
          <a:xfrm>
            <a:off x="5200174" y="2814590"/>
            <a:ext cx="4989742" cy="1657370"/>
          </a:xfrm>
          <a:prstGeom prst="rect">
            <a:avLst/>
          </a:prstGeom>
        </p:spPr>
      </p:pic>
      <p:sp>
        <p:nvSpPr>
          <p:cNvPr id="23" name="TextBox 22">
            <a:extLst>
              <a:ext uri="{FF2B5EF4-FFF2-40B4-BE49-F238E27FC236}">
                <a16:creationId xmlns:a16="http://schemas.microsoft.com/office/drawing/2014/main" xmlns="" id="{005097FB-3170-1244-F5A2-EE09D7CB152D}"/>
              </a:ext>
            </a:extLst>
          </p:cNvPr>
          <p:cNvSpPr txBox="1"/>
          <p:nvPr/>
        </p:nvSpPr>
        <p:spPr>
          <a:xfrm>
            <a:off x="6032500" y="7486650"/>
            <a:ext cx="4483523" cy="461665"/>
          </a:xfrm>
          <a:prstGeom prst="rect">
            <a:avLst/>
          </a:prstGeom>
          <a:noFill/>
        </p:spPr>
        <p:txBody>
          <a:bodyPr wrap="square">
            <a:spAutoFit/>
          </a:bodyPr>
          <a:lstStyle/>
          <a:p>
            <a:pPr marL="0" marR="0" lvl="0" indent="0" algn="ctr" defTabSz="566737"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Module Code: LCMB7024</a:t>
            </a:r>
          </a:p>
        </p:txBody>
      </p:sp>
      <p:sp>
        <p:nvSpPr>
          <p:cNvPr id="24" name="TextBox 23">
            <a:extLst>
              <a:ext uri="{FF2B5EF4-FFF2-40B4-BE49-F238E27FC236}">
                <a16:creationId xmlns:a16="http://schemas.microsoft.com/office/drawing/2014/main" xmlns="" id="{2238B09F-FDE3-CD2D-9EE8-DAF778C3AE24}"/>
              </a:ext>
            </a:extLst>
          </p:cNvPr>
          <p:cNvSpPr txBox="1"/>
          <p:nvPr/>
        </p:nvSpPr>
        <p:spPr>
          <a:xfrm>
            <a:off x="4660900" y="8248650"/>
            <a:ext cx="7079096" cy="473848"/>
          </a:xfrm>
          <a:prstGeom prst="rect">
            <a:avLst/>
          </a:prstGeom>
          <a:noFill/>
        </p:spPr>
        <p:txBody>
          <a:bodyPr wrap="square">
            <a:spAutoFit/>
          </a:bodyPr>
          <a:lstStyle/>
          <a:p>
            <a:pPr marL="0" marR="0" lvl="0" indent="0" algn="ctr" defTabSz="566737"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Lecturer: </a:t>
            </a:r>
            <a:r>
              <a:rPr kumimoji="0" lang="en-GB" sz="2400" b="1" i="0" u="none" strike="noStrike" kern="1200" cap="none" spc="0" normalizeH="0" baseline="0" noProof="0" dirty="0">
                <a:ln>
                  <a:noFill/>
                </a:ln>
                <a:solidFill>
                  <a:prstClr val="black"/>
                </a:solidFill>
                <a:effectLst/>
                <a:uLnTx/>
                <a:uFillTx/>
                <a:latin typeface="Calibri"/>
                <a:ea typeface="+mn-ea"/>
                <a:cs typeface="+mn-cs"/>
              </a:rPr>
              <a:t>Dr Laila </a:t>
            </a:r>
            <a:r>
              <a:rPr kumimoji="0" lang="en-GB" sz="2400" b="1" i="0" u="none" strike="noStrike" kern="1200" cap="none" spc="0" normalizeH="0" baseline="0" noProof="0" dirty="0" err="1">
                <a:ln>
                  <a:noFill/>
                </a:ln>
                <a:solidFill>
                  <a:prstClr val="black"/>
                </a:solidFill>
                <a:effectLst/>
                <a:uLnTx/>
                <a:uFillTx/>
                <a:latin typeface="Calibri"/>
                <a:ea typeface="+mn-ea"/>
                <a:cs typeface="+mn-cs"/>
              </a:rPr>
              <a:t>Maazouz</a:t>
            </a:r>
            <a:r>
              <a:rPr kumimoji="0" lang="en-GB" sz="2400" b="1" i="0" u="none" strike="noStrike" kern="1200" cap="none" spc="0" normalizeH="0" baseline="0" noProof="0" dirty="0">
                <a:ln>
                  <a:noFill/>
                </a:ln>
                <a:solidFill>
                  <a:prstClr val="black"/>
                </a:solidFill>
                <a:effectLst/>
                <a:uLnTx/>
                <a:uFillTx/>
                <a:latin typeface="Calibri"/>
                <a:ea typeface="+mn-ea"/>
                <a:cs typeface="+mn-cs"/>
              </a:rPr>
              <a:t> </a:t>
            </a:r>
            <a:endParaRPr kumimoji="0" lang="en-US" sz="24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26" name="TextBox 25">
            <a:extLst>
              <a:ext uri="{FF2B5EF4-FFF2-40B4-BE49-F238E27FC236}">
                <a16:creationId xmlns:a16="http://schemas.microsoft.com/office/drawing/2014/main" xmlns="" id="{D9A43E14-19BA-9D62-B664-9A52C90D9D56}"/>
              </a:ext>
            </a:extLst>
          </p:cNvPr>
          <p:cNvSpPr txBox="1"/>
          <p:nvPr/>
        </p:nvSpPr>
        <p:spPr>
          <a:xfrm>
            <a:off x="4889500" y="9315450"/>
            <a:ext cx="6006194" cy="461665"/>
          </a:xfrm>
          <a:prstGeom prst="rect">
            <a:avLst/>
          </a:prstGeom>
          <a:noFill/>
        </p:spPr>
        <p:txBody>
          <a:bodyPr wrap="square">
            <a:spAutoFit/>
          </a:bodyPr>
          <a:lstStyle/>
          <a:p>
            <a:pPr marL="0" marR="0" lvl="0" indent="0" algn="ctr" defTabSz="566737"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Poster : </a:t>
            </a:r>
            <a:r>
              <a:rPr kumimoji="0" lang="en-US" sz="2400" b="1"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Marketing Strategy Pitch</a:t>
            </a:r>
            <a:endParaRPr kumimoji="0" lang="en-US" sz="24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4" name="TextBox 3">
            <a:extLst>
              <a:ext uri="{FF2B5EF4-FFF2-40B4-BE49-F238E27FC236}">
                <a16:creationId xmlns:a16="http://schemas.microsoft.com/office/drawing/2014/main" xmlns="" id="{F2A4738C-7A90-BEFC-9245-DB9A534D235D}"/>
              </a:ext>
            </a:extLst>
          </p:cNvPr>
          <p:cNvSpPr txBox="1"/>
          <p:nvPr/>
        </p:nvSpPr>
        <p:spPr>
          <a:xfrm>
            <a:off x="3136900" y="6953250"/>
            <a:ext cx="9863846" cy="461665"/>
          </a:xfrm>
          <a:prstGeom prst="rect">
            <a:avLst/>
          </a:prstGeom>
          <a:noFill/>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Module: Marketing Management</a:t>
            </a:r>
          </a:p>
        </p:txBody>
      </p:sp>
      <p:sp>
        <p:nvSpPr>
          <p:cNvPr id="19" name="TextBox 18">
            <a:extLst>
              <a:ext uri="{FF2B5EF4-FFF2-40B4-BE49-F238E27FC236}">
                <a16:creationId xmlns:a16="http://schemas.microsoft.com/office/drawing/2014/main" xmlns="" id="{2238B09F-FDE3-CD2D-9EE8-DAF778C3AE24}"/>
              </a:ext>
            </a:extLst>
          </p:cNvPr>
          <p:cNvSpPr txBox="1"/>
          <p:nvPr/>
        </p:nvSpPr>
        <p:spPr>
          <a:xfrm>
            <a:off x="4508500" y="5657850"/>
            <a:ext cx="7467600" cy="830997"/>
          </a:xfrm>
          <a:prstGeom prst="rect">
            <a:avLst/>
          </a:prstGeom>
          <a:noFill/>
        </p:spPr>
        <p:txBody>
          <a:bodyPr wrap="square">
            <a:spAutoFit/>
          </a:bodyPr>
          <a:lstStyle/>
          <a:p>
            <a:pPr lvl="0" algn="ctr" defTabSz="566737">
              <a:defRPr/>
            </a:pPr>
            <a:r>
              <a:rPr kumimoji="0" lang="en-US" sz="2400" b="1"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Student Name</a:t>
            </a:r>
            <a:r>
              <a:rPr kumimoji="0" lang="en-US" sz="24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 </a:t>
            </a:r>
            <a:r>
              <a:rPr lang="en-US" sz="2400" b="1" dirty="0" err="1">
                <a:solidFill>
                  <a:prstClr val="black"/>
                </a:solidFill>
                <a:latin typeface="Arial" panose="020B0604020202020204" pitchFamily="34" charset="0"/>
                <a:cs typeface="Arial" panose="020B0604020202020204" pitchFamily="34" charset="0"/>
              </a:rPr>
              <a:t>Resvy</a:t>
            </a:r>
            <a:r>
              <a:rPr lang="en-US" sz="2400" b="1" dirty="0">
                <a:solidFill>
                  <a:prstClr val="black"/>
                </a:solidFill>
                <a:latin typeface="Arial" panose="020B0604020202020204" pitchFamily="34" charset="0"/>
                <a:cs typeface="Arial" panose="020B0604020202020204" pitchFamily="34" charset="0"/>
              </a:rPr>
              <a:t> Ahmed </a:t>
            </a:r>
            <a:endParaRPr kumimoji="0" lang="en-US" sz="2400" b="1"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endParaRPr>
          </a:p>
          <a:p>
            <a:pPr lvl="0" algn="ctr" defTabSz="566737">
              <a:defRPr/>
            </a:pPr>
            <a:r>
              <a:rPr kumimoji="0" lang="en-US" sz="24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Student ID : </a:t>
            </a:r>
            <a:r>
              <a:rPr lang="en-US" sz="2400" b="1" dirty="0">
                <a:solidFill>
                  <a:prstClr val="black"/>
                </a:solidFill>
                <a:latin typeface="Arial" panose="020B0604020202020204" pitchFamily="34" charset="0"/>
                <a:cs typeface="Arial" panose="020B0604020202020204" pitchFamily="34" charset="0"/>
              </a:rPr>
              <a:t>2504376</a:t>
            </a:r>
            <a:endParaRPr kumimoji="0" lang="en-US" sz="24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120941332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FFF3E6"/>
        </a:solidFill>
        <a:effectLst/>
      </p:bgPr>
    </p:bg>
    <p:spTree>
      <p:nvGrpSpPr>
        <p:cNvPr id="1" name=""/>
        <p:cNvGrpSpPr/>
        <p:nvPr/>
      </p:nvGrpSpPr>
      <p:grpSpPr>
        <a:xfrm>
          <a:off x="0" y="0"/>
          <a:ext cx="0" cy="0"/>
          <a:chOff x="0" y="0"/>
          <a:chExt cx="0" cy="0"/>
        </a:xfrm>
      </p:grpSpPr>
      <p:grpSp>
        <p:nvGrpSpPr>
          <p:cNvPr id="2" name="Group 2"/>
          <p:cNvGrpSpPr/>
          <p:nvPr/>
        </p:nvGrpSpPr>
        <p:grpSpPr>
          <a:xfrm>
            <a:off x="-1814243" y="20700349"/>
            <a:ext cx="18770483" cy="1285955"/>
            <a:chOff x="0" y="0"/>
            <a:chExt cx="3363459" cy="230429"/>
          </a:xfrm>
        </p:grpSpPr>
        <p:sp>
          <p:nvSpPr>
            <p:cNvPr id="3" name="Freeform 3"/>
            <p:cNvSpPr/>
            <p:nvPr/>
          </p:nvSpPr>
          <p:spPr>
            <a:xfrm>
              <a:off x="0" y="0"/>
              <a:ext cx="3363459" cy="230429"/>
            </a:xfrm>
            <a:custGeom>
              <a:avLst/>
              <a:gdLst/>
              <a:ahLst/>
              <a:cxnLst/>
              <a:rect l="l" t="t" r="r" b="b"/>
              <a:pathLst>
                <a:path w="3363459" h="230429">
                  <a:moveTo>
                    <a:pt x="0" y="0"/>
                  </a:moveTo>
                  <a:lnTo>
                    <a:pt x="3363459" y="0"/>
                  </a:lnTo>
                  <a:lnTo>
                    <a:pt x="3363459" y="230429"/>
                  </a:lnTo>
                  <a:lnTo>
                    <a:pt x="0" y="230429"/>
                  </a:lnTo>
                  <a:close/>
                </a:path>
              </a:pathLst>
            </a:custGeom>
            <a:solidFill>
              <a:srgbClr val="F26934"/>
            </a:solidFill>
          </p:spPr>
        </p:sp>
        <p:sp>
          <p:nvSpPr>
            <p:cNvPr id="4" name="TextBox 4"/>
            <p:cNvSpPr txBox="1"/>
            <p:nvPr/>
          </p:nvSpPr>
          <p:spPr>
            <a:xfrm>
              <a:off x="0" y="-85725"/>
              <a:ext cx="3363459" cy="316154"/>
            </a:xfrm>
            <a:prstGeom prst="rect">
              <a:avLst/>
            </a:prstGeom>
          </p:spPr>
          <p:txBody>
            <a:bodyPr lIns="71838" tIns="71838" rIns="71838" bIns="71838" rtlCol="0" anchor="ctr"/>
            <a:lstStyle/>
            <a:p>
              <a:pPr algn="ctr">
                <a:lnSpc>
                  <a:spcPts val="3959"/>
                </a:lnSpc>
                <a:spcBef>
                  <a:spcPct val="0"/>
                </a:spcBef>
              </a:pPr>
              <a:endParaRPr/>
            </a:p>
          </p:txBody>
        </p:sp>
      </p:grpSp>
      <p:sp>
        <p:nvSpPr>
          <p:cNvPr id="5" name="Freeform 5"/>
          <p:cNvSpPr/>
          <p:nvPr/>
        </p:nvSpPr>
        <p:spPr>
          <a:xfrm rot="-1470972">
            <a:off x="-4922538" y="5837350"/>
            <a:ext cx="12096000" cy="7235607"/>
          </a:xfrm>
          <a:custGeom>
            <a:avLst/>
            <a:gdLst/>
            <a:ahLst/>
            <a:cxnLst/>
            <a:rect l="l" t="t" r="r" b="b"/>
            <a:pathLst>
              <a:path w="12096000" h="7235607">
                <a:moveTo>
                  <a:pt x="0" y="0"/>
                </a:moveTo>
                <a:lnTo>
                  <a:pt x="12096000" y="0"/>
                </a:lnTo>
                <a:lnTo>
                  <a:pt x="12096000" y="7235608"/>
                </a:lnTo>
                <a:lnTo>
                  <a:pt x="0" y="7235608"/>
                </a:lnTo>
                <a:lnTo>
                  <a:pt x="0" y="0"/>
                </a:lnTo>
                <a:close/>
              </a:path>
            </a:pathLst>
          </a:custGeom>
          <a:blipFill>
            <a:blip r:embed="rId3">
              <a:alphaModFix amt="15000"/>
            </a:blip>
            <a:stretch>
              <a:fillRect/>
            </a:stretch>
          </a:blipFill>
        </p:spPr>
      </p:sp>
      <p:grpSp>
        <p:nvGrpSpPr>
          <p:cNvPr id="6" name="Group 6"/>
          <p:cNvGrpSpPr/>
          <p:nvPr/>
        </p:nvGrpSpPr>
        <p:grpSpPr>
          <a:xfrm>
            <a:off x="2392040" y="4495386"/>
            <a:ext cx="12373364" cy="3036716"/>
            <a:chOff x="0" y="0"/>
            <a:chExt cx="2338485" cy="573920"/>
          </a:xfrm>
        </p:grpSpPr>
        <p:sp>
          <p:nvSpPr>
            <p:cNvPr id="7" name="Freeform 7"/>
            <p:cNvSpPr/>
            <p:nvPr/>
          </p:nvSpPr>
          <p:spPr>
            <a:xfrm>
              <a:off x="0" y="0"/>
              <a:ext cx="2338485" cy="573920"/>
            </a:xfrm>
            <a:custGeom>
              <a:avLst/>
              <a:gdLst/>
              <a:ahLst/>
              <a:cxnLst/>
              <a:rect l="l" t="t" r="r" b="b"/>
              <a:pathLst>
                <a:path w="2338485" h="573920">
                  <a:moveTo>
                    <a:pt x="30659" y="0"/>
                  </a:moveTo>
                  <a:lnTo>
                    <a:pt x="2307826" y="0"/>
                  </a:lnTo>
                  <a:cubicBezTo>
                    <a:pt x="2315957" y="0"/>
                    <a:pt x="2323756" y="3230"/>
                    <a:pt x="2329505" y="8980"/>
                  </a:cubicBezTo>
                  <a:cubicBezTo>
                    <a:pt x="2335255" y="14729"/>
                    <a:pt x="2338485" y="22528"/>
                    <a:pt x="2338485" y="30659"/>
                  </a:cubicBezTo>
                  <a:lnTo>
                    <a:pt x="2338485" y="543261"/>
                  </a:lnTo>
                  <a:cubicBezTo>
                    <a:pt x="2338485" y="551392"/>
                    <a:pt x="2335255" y="559190"/>
                    <a:pt x="2329505" y="564940"/>
                  </a:cubicBezTo>
                  <a:cubicBezTo>
                    <a:pt x="2323756" y="570689"/>
                    <a:pt x="2315957" y="573920"/>
                    <a:pt x="2307826" y="573920"/>
                  </a:cubicBezTo>
                  <a:lnTo>
                    <a:pt x="30659" y="573920"/>
                  </a:lnTo>
                  <a:cubicBezTo>
                    <a:pt x="22528" y="573920"/>
                    <a:pt x="14729" y="570689"/>
                    <a:pt x="8980" y="564940"/>
                  </a:cubicBezTo>
                  <a:cubicBezTo>
                    <a:pt x="3230" y="559190"/>
                    <a:pt x="0" y="551392"/>
                    <a:pt x="0" y="543261"/>
                  </a:cubicBezTo>
                  <a:lnTo>
                    <a:pt x="0" y="30659"/>
                  </a:lnTo>
                  <a:cubicBezTo>
                    <a:pt x="0" y="22528"/>
                    <a:pt x="3230" y="14729"/>
                    <a:pt x="8980" y="8980"/>
                  </a:cubicBezTo>
                  <a:cubicBezTo>
                    <a:pt x="14729" y="3230"/>
                    <a:pt x="22528" y="0"/>
                    <a:pt x="30659" y="0"/>
                  </a:cubicBezTo>
                  <a:close/>
                </a:path>
              </a:pathLst>
            </a:custGeom>
            <a:solidFill>
              <a:srgbClr val="FFFFFF"/>
            </a:solidFill>
          </p:spPr>
        </p:sp>
        <p:sp>
          <p:nvSpPr>
            <p:cNvPr id="8" name="TextBox 8"/>
            <p:cNvSpPr txBox="1"/>
            <p:nvPr/>
          </p:nvSpPr>
          <p:spPr>
            <a:xfrm>
              <a:off x="0" y="-85725"/>
              <a:ext cx="2338485" cy="659645"/>
            </a:xfrm>
            <a:prstGeom prst="rect">
              <a:avLst/>
            </a:prstGeom>
          </p:spPr>
          <p:txBody>
            <a:bodyPr lIns="68111" tIns="68111" rIns="68111" bIns="68111" rtlCol="0" anchor="ctr"/>
            <a:lstStyle/>
            <a:p>
              <a:pPr algn="ctr">
                <a:lnSpc>
                  <a:spcPts val="3959"/>
                </a:lnSpc>
              </a:pPr>
              <a:endParaRPr/>
            </a:p>
          </p:txBody>
        </p:sp>
      </p:grpSp>
      <p:sp>
        <p:nvSpPr>
          <p:cNvPr id="9" name="TextBox 9"/>
          <p:cNvSpPr txBox="1"/>
          <p:nvPr/>
        </p:nvSpPr>
        <p:spPr>
          <a:xfrm>
            <a:off x="2755326" y="4596731"/>
            <a:ext cx="11094722" cy="3209739"/>
          </a:xfrm>
          <a:prstGeom prst="rect">
            <a:avLst/>
          </a:prstGeom>
        </p:spPr>
        <p:txBody>
          <a:bodyPr lIns="0" tIns="0" rIns="0" bIns="0" rtlCol="0" anchor="t">
            <a:spAutoFit/>
          </a:bodyPr>
          <a:lstStyle/>
          <a:p>
            <a:pPr algn="ctr">
              <a:lnSpc>
                <a:spcPts val="3160"/>
              </a:lnSpc>
            </a:pPr>
            <a:r>
              <a:rPr lang="en-US" sz="2257" b="1" dirty="0">
                <a:solidFill>
                  <a:srgbClr val="000000"/>
                </a:solidFill>
                <a:latin typeface="Poppins Bold"/>
                <a:ea typeface="Poppins Bold"/>
                <a:cs typeface="Poppins Bold"/>
                <a:sym typeface="Poppins Bold"/>
              </a:rPr>
              <a:t>Coke </a:t>
            </a:r>
            <a:r>
              <a:rPr lang="en-US" sz="2257" b="1" dirty="0" err="1">
                <a:solidFill>
                  <a:srgbClr val="000000"/>
                </a:solidFill>
                <a:latin typeface="Poppins Bold"/>
                <a:ea typeface="Poppins Bold"/>
                <a:cs typeface="Poppins Bold"/>
                <a:sym typeface="Poppins Bold"/>
              </a:rPr>
              <a:t>Reviva</a:t>
            </a:r>
            <a:r>
              <a:rPr lang="en-US" sz="2257" b="1" dirty="0">
                <a:solidFill>
                  <a:srgbClr val="000000"/>
                </a:solidFill>
                <a:latin typeface="Poppins Bold"/>
                <a:ea typeface="Poppins Bold"/>
                <a:cs typeface="Poppins Bold"/>
                <a:sym typeface="Poppins Bold"/>
              </a:rPr>
              <a:t>™ is a new functional hydration brand developed to meet rising demand for healthier, vitamin-enriched beverages. It combines electrolytes, essential vitamins, and natural fruit extracts in low-sugar formulas designed for active, wellness-focused consumers. With vibrant packaging and sustainable materials, </a:t>
            </a:r>
            <a:r>
              <a:rPr lang="en-US" sz="2257" b="1" dirty="0" err="1">
                <a:solidFill>
                  <a:srgbClr val="000000"/>
                </a:solidFill>
                <a:latin typeface="Poppins Bold"/>
                <a:ea typeface="Poppins Bold"/>
                <a:cs typeface="Poppins Bold"/>
                <a:sym typeface="Poppins Bold"/>
              </a:rPr>
              <a:t>Reviva</a:t>
            </a:r>
            <a:r>
              <a:rPr lang="en-US" sz="2257" b="1" dirty="0">
                <a:solidFill>
                  <a:srgbClr val="000000"/>
                </a:solidFill>
                <a:latin typeface="Poppins Bold"/>
                <a:ea typeface="Poppins Bold"/>
                <a:cs typeface="Poppins Bold"/>
                <a:sym typeface="Poppins Bold"/>
              </a:rPr>
              <a:t>™ expands Coca-Cola’s portfolio into the fast-growing functional drinks segment, offering refreshing, everyday nourishment.</a:t>
            </a:r>
          </a:p>
          <a:p>
            <a:pPr algn="ctr">
              <a:lnSpc>
                <a:spcPts val="3160"/>
              </a:lnSpc>
            </a:pPr>
            <a:endParaRPr lang="en-US" sz="2257" b="1" dirty="0">
              <a:solidFill>
                <a:srgbClr val="000000"/>
              </a:solidFill>
              <a:latin typeface="Poppins Bold"/>
              <a:ea typeface="Poppins Bold"/>
              <a:cs typeface="Poppins Bold"/>
              <a:sym typeface="Poppins Bold"/>
            </a:endParaRPr>
          </a:p>
        </p:txBody>
      </p:sp>
      <p:grpSp>
        <p:nvGrpSpPr>
          <p:cNvPr id="10" name="Group 10"/>
          <p:cNvGrpSpPr/>
          <p:nvPr/>
        </p:nvGrpSpPr>
        <p:grpSpPr>
          <a:xfrm>
            <a:off x="4782626" y="7654474"/>
            <a:ext cx="6138549" cy="1022602"/>
            <a:chOff x="0" y="0"/>
            <a:chExt cx="1160146" cy="193265"/>
          </a:xfrm>
        </p:grpSpPr>
        <p:sp>
          <p:nvSpPr>
            <p:cNvPr id="11" name="Freeform 11"/>
            <p:cNvSpPr/>
            <p:nvPr/>
          </p:nvSpPr>
          <p:spPr>
            <a:xfrm>
              <a:off x="0" y="0"/>
              <a:ext cx="1160146" cy="193265"/>
            </a:xfrm>
            <a:custGeom>
              <a:avLst/>
              <a:gdLst/>
              <a:ahLst/>
              <a:cxnLst/>
              <a:rect l="l" t="t" r="r" b="b"/>
              <a:pathLst>
                <a:path w="1160146" h="193265">
                  <a:moveTo>
                    <a:pt x="61799" y="0"/>
                  </a:moveTo>
                  <a:lnTo>
                    <a:pt x="1098347" y="0"/>
                  </a:lnTo>
                  <a:cubicBezTo>
                    <a:pt x="1132478" y="0"/>
                    <a:pt x="1160146" y="27668"/>
                    <a:pt x="1160146" y="61799"/>
                  </a:cubicBezTo>
                  <a:lnTo>
                    <a:pt x="1160146" y="131467"/>
                  </a:lnTo>
                  <a:cubicBezTo>
                    <a:pt x="1160146" y="165597"/>
                    <a:pt x="1132478" y="193265"/>
                    <a:pt x="1098347" y="193265"/>
                  </a:cubicBezTo>
                  <a:lnTo>
                    <a:pt x="61799" y="193265"/>
                  </a:lnTo>
                  <a:cubicBezTo>
                    <a:pt x="27668" y="193265"/>
                    <a:pt x="0" y="165597"/>
                    <a:pt x="0" y="131467"/>
                  </a:cubicBezTo>
                  <a:lnTo>
                    <a:pt x="0" y="61799"/>
                  </a:lnTo>
                  <a:cubicBezTo>
                    <a:pt x="0" y="27668"/>
                    <a:pt x="27668" y="0"/>
                    <a:pt x="61799" y="0"/>
                  </a:cubicBezTo>
                  <a:close/>
                </a:path>
              </a:pathLst>
            </a:custGeom>
            <a:solidFill>
              <a:srgbClr val="F26934"/>
            </a:solidFill>
          </p:spPr>
        </p:sp>
        <p:sp>
          <p:nvSpPr>
            <p:cNvPr id="12" name="TextBox 12"/>
            <p:cNvSpPr txBox="1"/>
            <p:nvPr/>
          </p:nvSpPr>
          <p:spPr>
            <a:xfrm>
              <a:off x="0" y="-85725"/>
              <a:ext cx="1160146" cy="278990"/>
            </a:xfrm>
            <a:prstGeom prst="rect">
              <a:avLst/>
            </a:prstGeom>
          </p:spPr>
          <p:txBody>
            <a:bodyPr lIns="68111" tIns="68111" rIns="68111" bIns="68111" rtlCol="0" anchor="ctr"/>
            <a:lstStyle/>
            <a:p>
              <a:pPr algn="ctr">
                <a:lnSpc>
                  <a:spcPts val="3959"/>
                </a:lnSpc>
              </a:pPr>
              <a:endParaRPr/>
            </a:p>
          </p:txBody>
        </p:sp>
      </p:grpSp>
      <p:grpSp>
        <p:nvGrpSpPr>
          <p:cNvPr id="13" name="Group 13"/>
          <p:cNvGrpSpPr/>
          <p:nvPr/>
        </p:nvGrpSpPr>
        <p:grpSpPr>
          <a:xfrm>
            <a:off x="2886702" y="8799448"/>
            <a:ext cx="11878703" cy="2636324"/>
            <a:chOff x="0" y="0"/>
            <a:chExt cx="2244997" cy="498248"/>
          </a:xfrm>
        </p:grpSpPr>
        <p:sp>
          <p:nvSpPr>
            <p:cNvPr id="14" name="Freeform 14"/>
            <p:cNvSpPr/>
            <p:nvPr/>
          </p:nvSpPr>
          <p:spPr>
            <a:xfrm>
              <a:off x="0" y="0"/>
              <a:ext cx="2244997" cy="498248"/>
            </a:xfrm>
            <a:custGeom>
              <a:avLst/>
              <a:gdLst/>
              <a:ahLst/>
              <a:cxnLst/>
              <a:rect l="l" t="t" r="r" b="b"/>
              <a:pathLst>
                <a:path w="2244997" h="498248">
                  <a:moveTo>
                    <a:pt x="31936" y="0"/>
                  </a:moveTo>
                  <a:lnTo>
                    <a:pt x="2213062" y="0"/>
                  </a:lnTo>
                  <a:cubicBezTo>
                    <a:pt x="2221532" y="0"/>
                    <a:pt x="2229655" y="3365"/>
                    <a:pt x="2235644" y="9354"/>
                  </a:cubicBezTo>
                  <a:cubicBezTo>
                    <a:pt x="2241633" y="15343"/>
                    <a:pt x="2244997" y="23466"/>
                    <a:pt x="2244997" y="31936"/>
                  </a:cubicBezTo>
                  <a:lnTo>
                    <a:pt x="2244997" y="466312"/>
                  </a:lnTo>
                  <a:cubicBezTo>
                    <a:pt x="2244997" y="483950"/>
                    <a:pt x="2230699" y="498248"/>
                    <a:pt x="2213062" y="498248"/>
                  </a:cubicBezTo>
                  <a:lnTo>
                    <a:pt x="31936" y="498248"/>
                  </a:lnTo>
                  <a:cubicBezTo>
                    <a:pt x="14298" y="498248"/>
                    <a:pt x="0" y="483950"/>
                    <a:pt x="0" y="466312"/>
                  </a:cubicBezTo>
                  <a:lnTo>
                    <a:pt x="0" y="31936"/>
                  </a:lnTo>
                  <a:cubicBezTo>
                    <a:pt x="0" y="23466"/>
                    <a:pt x="3365" y="15343"/>
                    <a:pt x="9354" y="9354"/>
                  </a:cubicBezTo>
                  <a:cubicBezTo>
                    <a:pt x="15343" y="3365"/>
                    <a:pt x="23466" y="0"/>
                    <a:pt x="31936" y="0"/>
                  </a:cubicBezTo>
                  <a:close/>
                </a:path>
              </a:pathLst>
            </a:custGeom>
            <a:solidFill>
              <a:srgbClr val="FFFFFF"/>
            </a:solidFill>
          </p:spPr>
        </p:sp>
        <p:sp>
          <p:nvSpPr>
            <p:cNvPr id="15" name="TextBox 15"/>
            <p:cNvSpPr txBox="1"/>
            <p:nvPr/>
          </p:nvSpPr>
          <p:spPr>
            <a:xfrm>
              <a:off x="0" y="-85725"/>
              <a:ext cx="2244997" cy="583973"/>
            </a:xfrm>
            <a:prstGeom prst="rect">
              <a:avLst/>
            </a:prstGeom>
          </p:spPr>
          <p:txBody>
            <a:bodyPr lIns="68111" tIns="68111" rIns="68111" bIns="68111" rtlCol="0" anchor="ctr"/>
            <a:lstStyle/>
            <a:p>
              <a:pPr algn="ctr">
                <a:lnSpc>
                  <a:spcPts val="3959"/>
                </a:lnSpc>
              </a:pPr>
              <a:endParaRPr/>
            </a:p>
          </p:txBody>
        </p:sp>
      </p:grpSp>
      <p:sp>
        <p:nvSpPr>
          <p:cNvPr id="16" name="Freeform 16"/>
          <p:cNvSpPr/>
          <p:nvPr/>
        </p:nvSpPr>
        <p:spPr>
          <a:xfrm rot="-1470972">
            <a:off x="9534771" y="17498106"/>
            <a:ext cx="12096000" cy="7235607"/>
          </a:xfrm>
          <a:custGeom>
            <a:avLst/>
            <a:gdLst/>
            <a:ahLst/>
            <a:cxnLst/>
            <a:rect l="l" t="t" r="r" b="b"/>
            <a:pathLst>
              <a:path w="12096000" h="7235607">
                <a:moveTo>
                  <a:pt x="0" y="0"/>
                </a:moveTo>
                <a:lnTo>
                  <a:pt x="12096000" y="0"/>
                </a:lnTo>
                <a:lnTo>
                  <a:pt x="12096000" y="7235607"/>
                </a:lnTo>
                <a:lnTo>
                  <a:pt x="0" y="7235607"/>
                </a:lnTo>
                <a:lnTo>
                  <a:pt x="0" y="0"/>
                </a:lnTo>
                <a:close/>
              </a:path>
            </a:pathLst>
          </a:custGeom>
          <a:blipFill>
            <a:blip r:embed="rId4">
              <a:alphaModFix amt="37000"/>
            </a:blip>
            <a:stretch>
              <a:fillRect/>
            </a:stretch>
          </a:blipFill>
        </p:spPr>
      </p:sp>
      <p:sp>
        <p:nvSpPr>
          <p:cNvPr id="17" name="Freeform 17"/>
          <p:cNvSpPr/>
          <p:nvPr/>
        </p:nvSpPr>
        <p:spPr>
          <a:xfrm rot="2498228">
            <a:off x="8229856" y="-1384858"/>
            <a:ext cx="12096000" cy="7235607"/>
          </a:xfrm>
          <a:custGeom>
            <a:avLst/>
            <a:gdLst/>
            <a:ahLst/>
            <a:cxnLst/>
            <a:rect l="l" t="t" r="r" b="b"/>
            <a:pathLst>
              <a:path w="12096000" h="7235607">
                <a:moveTo>
                  <a:pt x="0" y="0"/>
                </a:moveTo>
                <a:lnTo>
                  <a:pt x="12096000" y="0"/>
                </a:lnTo>
                <a:lnTo>
                  <a:pt x="12096000" y="7235607"/>
                </a:lnTo>
                <a:lnTo>
                  <a:pt x="0" y="7235607"/>
                </a:lnTo>
                <a:lnTo>
                  <a:pt x="0" y="0"/>
                </a:lnTo>
                <a:close/>
              </a:path>
            </a:pathLst>
          </a:custGeom>
          <a:blipFill>
            <a:blip r:embed="rId5">
              <a:alphaModFix amt="41000"/>
            </a:blip>
            <a:stretch>
              <a:fillRect/>
            </a:stretch>
          </a:blipFill>
        </p:spPr>
      </p:sp>
      <p:sp>
        <p:nvSpPr>
          <p:cNvPr id="18" name="Freeform 18"/>
          <p:cNvSpPr/>
          <p:nvPr/>
        </p:nvSpPr>
        <p:spPr>
          <a:xfrm rot="1920244">
            <a:off x="13560937" y="-1321110"/>
            <a:ext cx="4948459" cy="3499910"/>
          </a:xfrm>
          <a:custGeom>
            <a:avLst/>
            <a:gdLst/>
            <a:ahLst/>
            <a:cxnLst/>
            <a:rect l="l" t="t" r="r" b="b"/>
            <a:pathLst>
              <a:path w="4948459" h="3499910">
                <a:moveTo>
                  <a:pt x="0" y="0"/>
                </a:moveTo>
                <a:lnTo>
                  <a:pt x="4948459" y="0"/>
                </a:lnTo>
                <a:lnTo>
                  <a:pt x="4948459" y="3499910"/>
                </a:lnTo>
                <a:lnTo>
                  <a:pt x="0" y="3499910"/>
                </a:lnTo>
                <a:lnTo>
                  <a:pt x="0" y="0"/>
                </a:lnTo>
                <a:close/>
              </a:path>
            </a:pathLst>
          </a:custGeom>
          <a:blipFill>
            <a:blip r:embed="rId6">
              <a:extLst>
                <a:ext uri="{96DAC541-7B7A-43D3-8B79-37D633B846F1}">
                  <asvg:svgBlip xmlns:asvg="http://schemas.microsoft.com/office/drawing/2016/SVG/main" xmlns="" r:embed="rId7"/>
                </a:ext>
              </a:extLst>
            </a:blip>
            <a:stretch>
              <a:fillRect/>
            </a:stretch>
          </a:blipFill>
        </p:spPr>
      </p:sp>
      <p:sp>
        <p:nvSpPr>
          <p:cNvPr id="19" name="Freeform 19"/>
          <p:cNvSpPr/>
          <p:nvPr/>
        </p:nvSpPr>
        <p:spPr>
          <a:xfrm rot="2349388">
            <a:off x="-1923744" y="-1608013"/>
            <a:ext cx="4948459" cy="3499910"/>
          </a:xfrm>
          <a:custGeom>
            <a:avLst/>
            <a:gdLst/>
            <a:ahLst/>
            <a:cxnLst/>
            <a:rect l="l" t="t" r="r" b="b"/>
            <a:pathLst>
              <a:path w="4948459" h="3499910">
                <a:moveTo>
                  <a:pt x="0" y="0"/>
                </a:moveTo>
                <a:lnTo>
                  <a:pt x="4948459" y="0"/>
                </a:lnTo>
                <a:lnTo>
                  <a:pt x="4948459" y="3499910"/>
                </a:lnTo>
                <a:lnTo>
                  <a:pt x="0" y="3499910"/>
                </a:lnTo>
                <a:lnTo>
                  <a:pt x="0" y="0"/>
                </a:lnTo>
                <a:close/>
              </a:path>
            </a:pathLst>
          </a:custGeom>
          <a:blipFill>
            <a:blip r:embed="rId6">
              <a:extLst>
                <a:ext uri="{96DAC541-7B7A-43D3-8B79-37D633B846F1}">
                  <asvg:svgBlip xmlns:asvg="http://schemas.microsoft.com/office/drawing/2016/SVG/main" xmlns="" r:embed="rId7"/>
                </a:ext>
              </a:extLst>
            </a:blip>
            <a:stretch>
              <a:fillRect/>
            </a:stretch>
          </a:blipFill>
        </p:spPr>
      </p:sp>
      <p:grpSp>
        <p:nvGrpSpPr>
          <p:cNvPr id="20" name="Group 20"/>
          <p:cNvGrpSpPr/>
          <p:nvPr/>
        </p:nvGrpSpPr>
        <p:grpSpPr>
          <a:xfrm rot="-150000">
            <a:off x="1301666" y="700499"/>
            <a:ext cx="12538666" cy="3805506"/>
            <a:chOff x="0" y="0"/>
            <a:chExt cx="16718222" cy="5074007"/>
          </a:xfrm>
        </p:grpSpPr>
        <p:grpSp>
          <p:nvGrpSpPr>
            <p:cNvPr id="21" name="Group 21"/>
            <p:cNvGrpSpPr/>
            <p:nvPr/>
          </p:nvGrpSpPr>
          <p:grpSpPr>
            <a:xfrm>
              <a:off x="0" y="145997"/>
              <a:ext cx="16718222" cy="2917461"/>
              <a:chOff x="0" y="0"/>
              <a:chExt cx="2536140" cy="442576"/>
            </a:xfrm>
          </p:grpSpPr>
          <p:sp>
            <p:nvSpPr>
              <p:cNvPr id="22" name="Freeform 22"/>
              <p:cNvSpPr/>
              <p:nvPr/>
            </p:nvSpPr>
            <p:spPr>
              <a:xfrm>
                <a:off x="0" y="0"/>
                <a:ext cx="2536140" cy="442576"/>
              </a:xfrm>
              <a:custGeom>
                <a:avLst/>
                <a:gdLst/>
                <a:ahLst/>
                <a:cxnLst/>
                <a:rect l="l" t="t" r="r" b="b"/>
                <a:pathLst>
                  <a:path w="2536140" h="442576">
                    <a:moveTo>
                      <a:pt x="28555" y="0"/>
                    </a:moveTo>
                    <a:lnTo>
                      <a:pt x="2507585" y="0"/>
                    </a:lnTo>
                    <a:cubicBezTo>
                      <a:pt x="2515158" y="0"/>
                      <a:pt x="2522421" y="3008"/>
                      <a:pt x="2527777" y="8364"/>
                    </a:cubicBezTo>
                    <a:cubicBezTo>
                      <a:pt x="2533132" y="13719"/>
                      <a:pt x="2536140" y="20982"/>
                      <a:pt x="2536140" y="28555"/>
                    </a:cubicBezTo>
                    <a:lnTo>
                      <a:pt x="2536140" y="414021"/>
                    </a:lnTo>
                    <a:cubicBezTo>
                      <a:pt x="2536140" y="421595"/>
                      <a:pt x="2533132" y="428858"/>
                      <a:pt x="2527777" y="434213"/>
                    </a:cubicBezTo>
                    <a:cubicBezTo>
                      <a:pt x="2522421" y="439568"/>
                      <a:pt x="2515158" y="442576"/>
                      <a:pt x="2507585" y="442576"/>
                    </a:cubicBezTo>
                    <a:lnTo>
                      <a:pt x="28555" y="442576"/>
                    </a:lnTo>
                    <a:cubicBezTo>
                      <a:pt x="20982" y="442576"/>
                      <a:pt x="13719" y="439568"/>
                      <a:pt x="8364" y="434213"/>
                    </a:cubicBezTo>
                    <a:cubicBezTo>
                      <a:pt x="3008" y="428858"/>
                      <a:pt x="0" y="421595"/>
                      <a:pt x="0" y="414021"/>
                    </a:cubicBezTo>
                    <a:lnTo>
                      <a:pt x="0" y="28555"/>
                    </a:lnTo>
                    <a:cubicBezTo>
                      <a:pt x="0" y="20982"/>
                      <a:pt x="3008" y="13719"/>
                      <a:pt x="8364" y="8364"/>
                    </a:cubicBezTo>
                    <a:cubicBezTo>
                      <a:pt x="13719" y="3008"/>
                      <a:pt x="20982" y="0"/>
                      <a:pt x="28555" y="0"/>
                    </a:cubicBezTo>
                    <a:close/>
                  </a:path>
                </a:pathLst>
              </a:custGeom>
              <a:solidFill>
                <a:srgbClr val="047D93"/>
              </a:solidFill>
            </p:spPr>
          </p:sp>
          <p:sp>
            <p:nvSpPr>
              <p:cNvPr id="23" name="TextBox 23"/>
              <p:cNvSpPr txBox="1"/>
              <p:nvPr/>
            </p:nvSpPr>
            <p:spPr>
              <a:xfrm>
                <a:off x="0" y="-85725"/>
                <a:ext cx="2536140" cy="528301"/>
              </a:xfrm>
              <a:prstGeom prst="rect">
                <a:avLst/>
              </a:prstGeom>
            </p:spPr>
            <p:txBody>
              <a:bodyPr lIns="48165" tIns="48165" rIns="48165" bIns="48165" rtlCol="0" anchor="ctr"/>
              <a:lstStyle/>
              <a:p>
                <a:pPr algn="ctr">
                  <a:lnSpc>
                    <a:spcPts val="3959"/>
                  </a:lnSpc>
                </a:pPr>
                <a:endParaRPr/>
              </a:p>
            </p:txBody>
          </p:sp>
        </p:grpSp>
        <p:sp>
          <p:nvSpPr>
            <p:cNvPr id="24" name="TextBox 24"/>
            <p:cNvSpPr txBox="1"/>
            <p:nvPr/>
          </p:nvSpPr>
          <p:spPr>
            <a:xfrm>
              <a:off x="824246" y="-133350"/>
              <a:ext cx="15069729" cy="3151947"/>
            </a:xfrm>
            <a:prstGeom prst="rect">
              <a:avLst/>
            </a:prstGeom>
          </p:spPr>
          <p:txBody>
            <a:bodyPr lIns="0" tIns="0" rIns="0" bIns="0" rtlCol="0" anchor="t">
              <a:spAutoFit/>
            </a:bodyPr>
            <a:lstStyle/>
            <a:p>
              <a:pPr algn="ctr">
                <a:lnSpc>
                  <a:spcPts val="9615"/>
                </a:lnSpc>
                <a:spcBef>
                  <a:spcPct val="0"/>
                </a:spcBef>
              </a:pPr>
              <a:r>
                <a:rPr lang="en-US" sz="6868">
                  <a:solidFill>
                    <a:srgbClr val="FFFFFF"/>
                  </a:solidFill>
                  <a:latin typeface="Gagalin"/>
                  <a:ea typeface="Gagalin"/>
                  <a:cs typeface="Gagalin"/>
                  <a:sym typeface="Gagalin"/>
                </a:rPr>
                <a:t>MARKETING STRATEGY PITCH FOR COKE REVIVA™</a:t>
              </a:r>
            </a:p>
          </p:txBody>
        </p:sp>
        <p:grpSp>
          <p:nvGrpSpPr>
            <p:cNvPr id="25" name="Group 25"/>
            <p:cNvGrpSpPr/>
            <p:nvPr/>
          </p:nvGrpSpPr>
          <p:grpSpPr>
            <a:xfrm>
              <a:off x="621758" y="3284896"/>
              <a:ext cx="15272861" cy="1116679"/>
              <a:chOff x="0" y="0"/>
              <a:chExt cx="2164853" cy="158284"/>
            </a:xfrm>
          </p:grpSpPr>
          <p:sp>
            <p:nvSpPr>
              <p:cNvPr id="26" name="Freeform 26"/>
              <p:cNvSpPr/>
              <p:nvPr/>
            </p:nvSpPr>
            <p:spPr>
              <a:xfrm>
                <a:off x="0" y="0"/>
                <a:ext cx="2164854" cy="158284"/>
              </a:xfrm>
              <a:custGeom>
                <a:avLst/>
                <a:gdLst/>
                <a:ahLst/>
                <a:cxnLst/>
                <a:rect l="l" t="t" r="r" b="b"/>
                <a:pathLst>
                  <a:path w="2164854" h="158284">
                    <a:moveTo>
                      <a:pt x="31257" y="0"/>
                    </a:moveTo>
                    <a:lnTo>
                      <a:pt x="2133596" y="0"/>
                    </a:lnTo>
                    <a:cubicBezTo>
                      <a:pt x="2150859" y="0"/>
                      <a:pt x="2164854" y="13994"/>
                      <a:pt x="2164854" y="31257"/>
                    </a:cubicBezTo>
                    <a:lnTo>
                      <a:pt x="2164854" y="127026"/>
                    </a:lnTo>
                    <a:cubicBezTo>
                      <a:pt x="2164854" y="135316"/>
                      <a:pt x="2161560" y="143267"/>
                      <a:pt x="2155698" y="149129"/>
                    </a:cubicBezTo>
                    <a:cubicBezTo>
                      <a:pt x="2149837" y="154991"/>
                      <a:pt x="2141886" y="158284"/>
                      <a:pt x="2133596" y="158284"/>
                    </a:cubicBezTo>
                    <a:lnTo>
                      <a:pt x="31257" y="158284"/>
                    </a:lnTo>
                    <a:cubicBezTo>
                      <a:pt x="13994" y="158284"/>
                      <a:pt x="0" y="144289"/>
                      <a:pt x="0" y="127026"/>
                    </a:cubicBezTo>
                    <a:lnTo>
                      <a:pt x="0" y="31257"/>
                    </a:lnTo>
                    <a:cubicBezTo>
                      <a:pt x="0" y="22967"/>
                      <a:pt x="3293" y="15017"/>
                      <a:pt x="9155" y="9155"/>
                    </a:cubicBezTo>
                    <a:cubicBezTo>
                      <a:pt x="15017" y="3293"/>
                      <a:pt x="22967" y="0"/>
                      <a:pt x="31257" y="0"/>
                    </a:cubicBezTo>
                    <a:close/>
                  </a:path>
                </a:pathLst>
              </a:custGeom>
              <a:solidFill>
                <a:srgbClr val="F26934"/>
              </a:solidFill>
            </p:spPr>
          </p:sp>
          <p:sp>
            <p:nvSpPr>
              <p:cNvPr id="27" name="TextBox 27"/>
              <p:cNvSpPr txBox="1"/>
              <p:nvPr/>
            </p:nvSpPr>
            <p:spPr>
              <a:xfrm>
                <a:off x="0" y="-85725"/>
                <a:ext cx="2164853" cy="244009"/>
              </a:xfrm>
              <a:prstGeom prst="rect">
                <a:avLst/>
              </a:prstGeom>
            </p:spPr>
            <p:txBody>
              <a:bodyPr lIns="51547" tIns="51547" rIns="51547" bIns="51547" rtlCol="0" anchor="ctr"/>
              <a:lstStyle/>
              <a:p>
                <a:pPr algn="ctr">
                  <a:lnSpc>
                    <a:spcPts val="3959"/>
                  </a:lnSpc>
                </a:pPr>
                <a:endParaRPr/>
              </a:p>
            </p:txBody>
          </p:sp>
        </p:grpSp>
        <p:sp>
          <p:nvSpPr>
            <p:cNvPr id="28" name="TextBox 28"/>
            <p:cNvSpPr txBox="1"/>
            <p:nvPr/>
          </p:nvSpPr>
          <p:spPr>
            <a:xfrm>
              <a:off x="1348163" y="3360107"/>
              <a:ext cx="13979335" cy="1713901"/>
            </a:xfrm>
            <a:prstGeom prst="rect">
              <a:avLst/>
            </a:prstGeom>
          </p:spPr>
          <p:txBody>
            <a:bodyPr lIns="0" tIns="0" rIns="0" bIns="0" rtlCol="0" anchor="t">
              <a:spAutoFit/>
            </a:bodyPr>
            <a:lstStyle/>
            <a:p>
              <a:pPr algn="ctr">
                <a:lnSpc>
                  <a:spcPts val="5147"/>
                </a:lnSpc>
              </a:pPr>
              <a:r>
                <a:rPr lang="en-US" sz="3676" b="1" dirty="0">
                  <a:solidFill>
                    <a:srgbClr val="FFF3E6"/>
                  </a:solidFill>
                  <a:latin typeface="Poppins Ultra-Bold"/>
                  <a:ea typeface="Poppins Ultra-Bold"/>
                  <a:cs typeface="Poppins Ultra-Bold"/>
                  <a:sym typeface="Poppins Ultra-Bold"/>
                </a:rPr>
                <a:t>NEW BRAND DEVELOPMENT</a:t>
              </a:r>
            </a:p>
            <a:p>
              <a:pPr algn="ctr">
                <a:lnSpc>
                  <a:spcPts val="5147"/>
                </a:lnSpc>
                <a:spcBef>
                  <a:spcPct val="0"/>
                </a:spcBef>
              </a:pPr>
              <a:endParaRPr lang="en-US" sz="3676" b="1" dirty="0">
                <a:solidFill>
                  <a:srgbClr val="FFF3E6"/>
                </a:solidFill>
                <a:latin typeface="Poppins Ultra-Bold"/>
                <a:ea typeface="Poppins Ultra-Bold"/>
                <a:cs typeface="Poppins Ultra-Bold"/>
                <a:sym typeface="Poppins Ultra-Bold"/>
              </a:endParaRPr>
            </a:p>
          </p:txBody>
        </p:sp>
      </p:grpSp>
      <p:grpSp>
        <p:nvGrpSpPr>
          <p:cNvPr id="29" name="Group 29"/>
          <p:cNvGrpSpPr/>
          <p:nvPr/>
        </p:nvGrpSpPr>
        <p:grpSpPr>
          <a:xfrm>
            <a:off x="3037909" y="11375976"/>
            <a:ext cx="7359077" cy="837509"/>
            <a:chOff x="0" y="0"/>
            <a:chExt cx="1390818" cy="158284"/>
          </a:xfrm>
        </p:grpSpPr>
        <p:sp>
          <p:nvSpPr>
            <p:cNvPr id="30" name="Freeform 30"/>
            <p:cNvSpPr/>
            <p:nvPr/>
          </p:nvSpPr>
          <p:spPr>
            <a:xfrm>
              <a:off x="0" y="0"/>
              <a:ext cx="1390818" cy="158284"/>
            </a:xfrm>
            <a:custGeom>
              <a:avLst/>
              <a:gdLst/>
              <a:ahLst/>
              <a:cxnLst/>
              <a:rect l="l" t="t" r="r" b="b"/>
              <a:pathLst>
                <a:path w="1390818" h="158284">
                  <a:moveTo>
                    <a:pt x="51549" y="0"/>
                  </a:moveTo>
                  <a:lnTo>
                    <a:pt x="1339268" y="0"/>
                  </a:lnTo>
                  <a:cubicBezTo>
                    <a:pt x="1352940" y="0"/>
                    <a:pt x="1366052" y="5431"/>
                    <a:pt x="1375719" y="15098"/>
                  </a:cubicBezTo>
                  <a:cubicBezTo>
                    <a:pt x="1385387" y="24766"/>
                    <a:pt x="1390818" y="37877"/>
                    <a:pt x="1390818" y="51549"/>
                  </a:cubicBezTo>
                  <a:lnTo>
                    <a:pt x="1390818" y="106735"/>
                  </a:lnTo>
                  <a:cubicBezTo>
                    <a:pt x="1390818" y="120406"/>
                    <a:pt x="1385387" y="133518"/>
                    <a:pt x="1375719" y="143185"/>
                  </a:cubicBezTo>
                  <a:cubicBezTo>
                    <a:pt x="1366052" y="152853"/>
                    <a:pt x="1352940" y="158284"/>
                    <a:pt x="1339268" y="158284"/>
                  </a:cubicBezTo>
                  <a:lnTo>
                    <a:pt x="51549" y="158284"/>
                  </a:lnTo>
                  <a:cubicBezTo>
                    <a:pt x="37877" y="158284"/>
                    <a:pt x="24766" y="152853"/>
                    <a:pt x="15098" y="143185"/>
                  </a:cubicBezTo>
                  <a:cubicBezTo>
                    <a:pt x="5431" y="133518"/>
                    <a:pt x="0" y="120406"/>
                    <a:pt x="0" y="106735"/>
                  </a:cubicBezTo>
                  <a:lnTo>
                    <a:pt x="0" y="51549"/>
                  </a:lnTo>
                  <a:cubicBezTo>
                    <a:pt x="0" y="37877"/>
                    <a:pt x="5431" y="24766"/>
                    <a:pt x="15098" y="15098"/>
                  </a:cubicBezTo>
                  <a:cubicBezTo>
                    <a:pt x="24766" y="5431"/>
                    <a:pt x="37877" y="0"/>
                    <a:pt x="51549" y="0"/>
                  </a:cubicBezTo>
                  <a:close/>
                </a:path>
              </a:pathLst>
            </a:custGeom>
            <a:solidFill>
              <a:srgbClr val="047D93"/>
            </a:solidFill>
          </p:spPr>
        </p:sp>
        <p:sp>
          <p:nvSpPr>
            <p:cNvPr id="31" name="TextBox 31"/>
            <p:cNvSpPr txBox="1"/>
            <p:nvPr/>
          </p:nvSpPr>
          <p:spPr>
            <a:xfrm>
              <a:off x="0" y="-85725"/>
              <a:ext cx="1390818" cy="244009"/>
            </a:xfrm>
            <a:prstGeom prst="rect">
              <a:avLst/>
            </a:prstGeom>
          </p:spPr>
          <p:txBody>
            <a:bodyPr lIns="68111" tIns="68111" rIns="68111" bIns="68111" rtlCol="0" anchor="ctr"/>
            <a:lstStyle/>
            <a:p>
              <a:pPr algn="ctr">
                <a:lnSpc>
                  <a:spcPts val="3959"/>
                </a:lnSpc>
              </a:pPr>
              <a:endParaRPr/>
            </a:p>
          </p:txBody>
        </p:sp>
      </p:grpSp>
      <p:grpSp>
        <p:nvGrpSpPr>
          <p:cNvPr id="32" name="Group 32"/>
          <p:cNvGrpSpPr/>
          <p:nvPr/>
        </p:nvGrpSpPr>
        <p:grpSpPr>
          <a:xfrm>
            <a:off x="855081" y="12213486"/>
            <a:ext cx="12945156" cy="2131206"/>
            <a:chOff x="0" y="0"/>
            <a:chExt cx="2446550" cy="402784"/>
          </a:xfrm>
        </p:grpSpPr>
        <p:sp>
          <p:nvSpPr>
            <p:cNvPr id="33" name="Freeform 33"/>
            <p:cNvSpPr/>
            <p:nvPr/>
          </p:nvSpPr>
          <p:spPr>
            <a:xfrm>
              <a:off x="0" y="0"/>
              <a:ext cx="2446550" cy="402784"/>
            </a:xfrm>
            <a:custGeom>
              <a:avLst/>
              <a:gdLst/>
              <a:ahLst/>
              <a:cxnLst/>
              <a:rect l="l" t="t" r="r" b="b"/>
              <a:pathLst>
                <a:path w="2446550" h="402784">
                  <a:moveTo>
                    <a:pt x="29305" y="0"/>
                  </a:moveTo>
                  <a:lnTo>
                    <a:pt x="2417245" y="0"/>
                  </a:lnTo>
                  <a:cubicBezTo>
                    <a:pt x="2433430" y="0"/>
                    <a:pt x="2446550" y="13120"/>
                    <a:pt x="2446550" y="29305"/>
                  </a:cubicBezTo>
                  <a:lnTo>
                    <a:pt x="2446550" y="373479"/>
                  </a:lnTo>
                  <a:cubicBezTo>
                    <a:pt x="2446550" y="381251"/>
                    <a:pt x="2443463" y="388705"/>
                    <a:pt x="2437967" y="394201"/>
                  </a:cubicBezTo>
                  <a:cubicBezTo>
                    <a:pt x="2432471" y="399697"/>
                    <a:pt x="2425017" y="402784"/>
                    <a:pt x="2417245" y="402784"/>
                  </a:cubicBezTo>
                  <a:lnTo>
                    <a:pt x="29305" y="402784"/>
                  </a:lnTo>
                  <a:cubicBezTo>
                    <a:pt x="21533" y="402784"/>
                    <a:pt x="14079" y="399697"/>
                    <a:pt x="8583" y="394201"/>
                  </a:cubicBezTo>
                  <a:cubicBezTo>
                    <a:pt x="3087" y="388705"/>
                    <a:pt x="0" y="381251"/>
                    <a:pt x="0" y="373479"/>
                  </a:cubicBezTo>
                  <a:lnTo>
                    <a:pt x="0" y="29305"/>
                  </a:lnTo>
                  <a:cubicBezTo>
                    <a:pt x="0" y="21533"/>
                    <a:pt x="3087" y="14079"/>
                    <a:pt x="8583" y="8583"/>
                  </a:cubicBezTo>
                  <a:cubicBezTo>
                    <a:pt x="14079" y="3087"/>
                    <a:pt x="21533" y="0"/>
                    <a:pt x="29305" y="0"/>
                  </a:cubicBezTo>
                  <a:close/>
                </a:path>
              </a:pathLst>
            </a:custGeom>
            <a:solidFill>
              <a:srgbClr val="FFFFFF"/>
            </a:solidFill>
          </p:spPr>
        </p:sp>
        <p:sp>
          <p:nvSpPr>
            <p:cNvPr id="34" name="TextBox 34"/>
            <p:cNvSpPr txBox="1"/>
            <p:nvPr/>
          </p:nvSpPr>
          <p:spPr>
            <a:xfrm>
              <a:off x="0" y="-85725"/>
              <a:ext cx="2446550" cy="488509"/>
            </a:xfrm>
            <a:prstGeom prst="rect">
              <a:avLst/>
            </a:prstGeom>
          </p:spPr>
          <p:txBody>
            <a:bodyPr lIns="68111" tIns="68111" rIns="68111" bIns="68111" rtlCol="0" anchor="ctr"/>
            <a:lstStyle/>
            <a:p>
              <a:pPr algn="ctr">
                <a:lnSpc>
                  <a:spcPts val="3959"/>
                </a:lnSpc>
              </a:pPr>
              <a:endParaRPr/>
            </a:p>
          </p:txBody>
        </p:sp>
      </p:grpSp>
      <p:grpSp>
        <p:nvGrpSpPr>
          <p:cNvPr id="35" name="Group 35"/>
          <p:cNvGrpSpPr/>
          <p:nvPr/>
        </p:nvGrpSpPr>
        <p:grpSpPr>
          <a:xfrm>
            <a:off x="2886702" y="14439942"/>
            <a:ext cx="11878703" cy="837509"/>
            <a:chOff x="0" y="0"/>
            <a:chExt cx="2244997" cy="158284"/>
          </a:xfrm>
        </p:grpSpPr>
        <p:sp>
          <p:nvSpPr>
            <p:cNvPr id="36" name="Freeform 36"/>
            <p:cNvSpPr/>
            <p:nvPr/>
          </p:nvSpPr>
          <p:spPr>
            <a:xfrm>
              <a:off x="0" y="0"/>
              <a:ext cx="2244997" cy="158284"/>
            </a:xfrm>
            <a:custGeom>
              <a:avLst/>
              <a:gdLst/>
              <a:ahLst/>
              <a:cxnLst/>
              <a:rect l="l" t="t" r="r" b="b"/>
              <a:pathLst>
                <a:path w="2244997" h="158284">
                  <a:moveTo>
                    <a:pt x="31936" y="0"/>
                  </a:moveTo>
                  <a:lnTo>
                    <a:pt x="2213062" y="0"/>
                  </a:lnTo>
                  <a:cubicBezTo>
                    <a:pt x="2221532" y="0"/>
                    <a:pt x="2229655" y="3365"/>
                    <a:pt x="2235644" y="9354"/>
                  </a:cubicBezTo>
                  <a:cubicBezTo>
                    <a:pt x="2241633" y="15343"/>
                    <a:pt x="2244997" y="23466"/>
                    <a:pt x="2244997" y="31936"/>
                  </a:cubicBezTo>
                  <a:lnTo>
                    <a:pt x="2244997" y="126348"/>
                  </a:lnTo>
                  <a:cubicBezTo>
                    <a:pt x="2244997" y="143986"/>
                    <a:pt x="2230699" y="158284"/>
                    <a:pt x="2213062" y="158284"/>
                  </a:cubicBezTo>
                  <a:lnTo>
                    <a:pt x="31936" y="158284"/>
                  </a:lnTo>
                  <a:cubicBezTo>
                    <a:pt x="14298" y="158284"/>
                    <a:pt x="0" y="143986"/>
                    <a:pt x="0" y="126348"/>
                  </a:cubicBezTo>
                  <a:lnTo>
                    <a:pt x="0" y="31936"/>
                  </a:lnTo>
                  <a:cubicBezTo>
                    <a:pt x="0" y="23466"/>
                    <a:pt x="3365" y="15343"/>
                    <a:pt x="9354" y="9354"/>
                  </a:cubicBezTo>
                  <a:cubicBezTo>
                    <a:pt x="15343" y="3365"/>
                    <a:pt x="23466" y="0"/>
                    <a:pt x="31936" y="0"/>
                  </a:cubicBezTo>
                  <a:close/>
                </a:path>
              </a:pathLst>
            </a:custGeom>
            <a:solidFill>
              <a:srgbClr val="F26934"/>
            </a:solidFill>
          </p:spPr>
        </p:sp>
        <p:sp>
          <p:nvSpPr>
            <p:cNvPr id="37" name="TextBox 37"/>
            <p:cNvSpPr txBox="1"/>
            <p:nvPr/>
          </p:nvSpPr>
          <p:spPr>
            <a:xfrm>
              <a:off x="0" y="-85725"/>
              <a:ext cx="2244997" cy="244009"/>
            </a:xfrm>
            <a:prstGeom prst="rect">
              <a:avLst/>
            </a:prstGeom>
          </p:spPr>
          <p:txBody>
            <a:bodyPr lIns="68111" tIns="68111" rIns="68111" bIns="68111" rtlCol="0" anchor="ctr"/>
            <a:lstStyle/>
            <a:p>
              <a:pPr algn="ctr">
                <a:lnSpc>
                  <a:spcPts val="3959"/>
                </a:lnSpc>
              </a:pPr>
              <a:endParaRPr/>
            </a:p>
          </p:txBody>
        </p:sp>
      </p:grpSp>
      <p:grpSp>
        <p:nvGrpSpPr>
          <p:cNvPr id="38" name="Group 38"/>
          <p:cNvGrpSpPr/>
          <p:nvPr/>
        </p:nvGrpSpPr>
        <p:grpSpPr>
          <a:xfrm>
            <a:off x="0" y="15325076"/>
            <a:ext cx="15044707" cy="1997345"/>
            <a:chOff x="0" y="0"/>
            <a:chExt cx="2843352" cy="377485"/>
          </a:xfrm>
        </p:grpSpPr>
        <p:sp>
          <p:nvSpPr>
            <p:cNvPr id="39" name="Freeform 39"/>
            <p:cNvSpPr/>
            <p:nvPr/>
          </p:nvSpPr>
          <p:spPr>
            <a:xfrm>
              <a:off x="0" y="0"/>
              <a:ext cx="2843352" cy="377485"/>
            </a:xfrm>
            <a:custGeom>
              <a:avLst/>
              <a:gdLst/>
              <a:ahLst/>
              <a:cxnLst/>
              <a:rect l="l" t="t" r="r" b="b"/>
              <a:pathLst>
                <a:path w="2843352" h="377485">
                  <a:moveTo>
                    <a:pt x="25215" y="0"/>
                  </a:moveTo>
                  <a:lnTo>
                    <a:pt x="2818137" y="0"/>
                  </a:lnTo>
                  <a:cubicBezTo>
                    <a:pt x="2824824" y="0"/>
                    <a:pt x="2831238" y="2657"/>
                    <a:pt x="2835966" y="7385"/>
                  </a:cubicBezTo>
                  <a:cubicBezTo>
                    <a:pt x="2840695" y="12114"/>
                    <a:pt x="2843352" y="18528"/>
                    <a:pt x="2843352" y="25215"/>
                  </a:cubicBezTo>
                  <a:lnTo>
                    <a:pt x="2843352" y="352270"/>
                  </a:lnTo>
                  <a:cubicBezTo>
                    <a:pt x="2843352" y="358958"/>
                    <a:pt x="2840695" y="365371"/>
                    <a:pt x="2835966" y="370100"/>
                  </a:cubicBezTo>
                  <a:cubicBezTo>
                    <a:pt x="2831238" y="374829"/>
                    <a:pt x="2824824" y="377485"/>
                    <a:pt x="2818137" y="377485"/>
                  </a:cubicBezTo>
                  <a:lnTo>
                    <a:pt x="25215" y="377485"/>
                  </a:lnTo>
                  <a:cubicBezTo>
                    <a:pt x="18528" y="377485"/>
                    <a:pt x="12114" y="374829"/>
                    <a:pt x="7385" y="370100"/>
                  </a:cubicBezTo>
                  <a:cubicBezTo>
                    <a:pt x="2657" y="365371"/>
                    <a:pt x="0" y="358958"/>
                    <a:pt x="0" y="352270"/>
                  </a:cubicBezTo>
                  <a:lnTo>
                    <a:pt x="0" y="25215"/>
                  </a:lnTo>
                  <a:cubicBezTo>
                    <a:pt x="0" y="18528"/>
                    <a:pt x="2657" y="12114"/>
                    <a:pt x="7385" y="7385"/>
                  </a:cubicBezTo>
                  <a:cubicBezTo>
                    <a:pt x="12114" y="2657"/>
                    <a:pt x="18528" y="0"/>
                    <a:pt x="25215" y="0"/>
                  </a:cubicBezTo>
                  <a:close/>
                </a:path>
              </a:pathLst>
            </a:custGeom>
            <a:solidFill>
              <a:srgbClr val="FFFFFF"/>
            </a:solidFill>
          </p:spPr>
        </p:sp>
        <p:sp>
          <p:nvSpPr>
            <p:cNvPr id="40" name="TextBox 40"/>
            <p:cNvSpPr txBox="1"/>
            <p:nvPr/>
          </p:nvSpPr>
          <p:spPr>
            <a:xfrm>
              <a:off x="0" y="-85725"/>
              <a:ext cx="2843352" cy="463210"/>
            </a:xfrm>
            <a:prstGeom prst="rect">
              <a:avLst/>
            </a:prstGeom>
          </p:spPr>
          <p:txBody>
            <a:bodyPr lIns="68111" tIns="68111" rIns="68111" bIns="68111" rtlCol="0" anchor="ctr"/>
            <a:lstStyle/>
            <a:p>
              <a:pPr algn="ctr">
                <a:lnSpc>
                  <a:spcPts val="3959"/>
                </a:lnSpc>
              </a:pPr>
              <a:endParaRPr/>
            </a:p>
          </p:txBody>
        </p:sp>
      </p:grpSp>
      <p:grpSp>
        <p:nvGrpSpPr>
          <p:cNvPr id="41" name="Group 41"/>
          <p:cNvGrpSpPr/>
          <p:nvPr/>
        </p:nvGrpSpPr>
        <p:grpSpPr>
          <a:xfrm>
            <a:off x="163277" y="17474821"/>
            <a:ext cx="7359077" cy="837509"/>
            <a:chOff x="0" y="0"/>
            <a:chExt cx="1390818" cy="158284"/>
          </a:xfrm>
        </p:grpSpPr>
        <p:sp>
          <p:nvSpPr>
            <p:cNvPr id="42" name="Freeform 42"/>
            <p:cNvSpPr/>
            <p:nvPr/>
          </p:nvSpPr>
          <p:spPr>
            <a:xfrm>
              <a:off x="0" y="0"/>
              <a:ext cx="1390818" cy="158284"/>
            </a:xfrm>
            <a:custGeom>
              <a:avLst/>
              <a:gdLst/>
              <a:ahLst/>
              <a:cxnLst/>
              <a:rect l="l" t="t" r="r" b="b"/>
              <a:pathLst>
                <a:path w="1390818" h="158284">
                  <a:moveTo>
                    <a:pt x="51549" y="0"/>
                  </a:moveTo>
                  <a:lnTo>
                    <a:pt x="1339268" y="0"/>
                  </a:lnTo>
                  <a:cubicBezTo>
                    <a:pt x="1352940" y="0"/>
                    <a:pt x="1366052" y="5431"/>
                    <a:pt x="1375719" y="15098"/>
                  </a:cubicBezTo>
                  <a:cubicBezTo>
                    <a:pt x="1385387" y="24766"/>
                    <a:pt x="1390818" y="37877"/>
                    <a:pt x="1390818" y="51549"/>
                  </a:cubicBezTo>
                  <a:lnTo>
                    <a:pt x="1390818" y="106735"/>
                  </a:lnTo>
                  <a:cubicBezTo>
                    <a:pt x="1390818" y="120406"/>
                    <a:pt x="1385387" y="133518"/>
                    <a:pt x="1375719" y="143185"/>
                  </a:cubicBezTo>
                  <a:cubicBezTo>
                    <a:pt x="1366052" y="152853"/>
                    <a:pt x="1352940" y="158284"/>
                    <a:pt x="1339268" y="158284"/>
                  </a:cubicBezTo>
                  <a:lnTo>
                    <a:pt x="51549" y="158284"/>
                  </a:lnTo>
                  <a:cubicBezTo>
                    <a:pt x="37877" y="158284"/>
                    <a:pt x="24766" y="152853"/>
                    <a:pt x="15098" y="143185"/>
                  </a:cubicBezTo>
                  <a:cubicBezTo>
                    <a:pt x="5431" y="133518"/>
                    <a:pt x="0" y="120406"/>
                    <a:pt x="0" y="106735"/>
                  </a:cubicBezTo>
                  <a:lnTo>
                    <a:pt x="0" y="51549"/>
                  </a:lnTo>
                  <a:cubicBezTo>
                    <a:pt x="0" y="37877"/>
                    <a:pt x="5431" y="24766"/>
                    <a:pt x="15098" y="15098"/>
                  </a:cubicBezTo>
                  <a:cubicBezTo>
                    <a:pt x="24766" y="5431"/>
                    <a:pt x="37877" y="0"/>
                    <a:pt x="51549" y="0"/>
                  </a:cubicBezTo>
                  <a:close/>
                </a:path>
              </a:pathLst>
            </a:custGeom>
            <a:solidFill>
              <a:srgbClr val="047D93"/>
            </a:solidFill>
          </p:spPr>
        </p:sp>
        <p:sp>
          <p:nvSpPr>
            <p:cNvPr id="43" name="TextBox 43"/>
            <p:cNvSpPr txBox="1"/>
            <p:nvPr/>
          </p:nvSpPr>
          <p:spPr>
            <a:xfrm>
              <a:off x="0" y="-85725"/>
              <a:ext cx="1390818" cy="244009"/>
            </a:xfrm>
            <a:prstGeom prst="rect">
              <a:avLst/>
            </a:prstGeom>
          </p:spPr>
          <p:txBody>
            <a:bodyPr lIns="68111" tIns="68111" rIns="68111" bIns="68111" rtlCol="0" anchor="ctr"/>
            <a:lstStyle/>
            <a:p>
              <a:pPr algn="ctr">
                <a:lnSpc>
                  <a:spcPts val="3959"/>
                </a:lnSpc>
              </a:pPr>
              <a:endParaRPr/>
            </a:p>
          </p:txBody>
        </p:sp>
      </p:grpSp>
      <p:grpSp>
        <p:nvGrpSpPr>
          <p:cNvPr id="44" name="Group 44"/>
          <p:cNvGrpSpPr/>
          <p:nvPr/>
        </p:nvGrpSpPr>
        <p:grpSpPr>
          <a:xfrm>
            <a:off x="271182" y="18432408"/>
            <a:ext cx="7288818" cy="2176049"/>
            <a:chOff x="0" y="0"/>
            <a:chExt cx="1377539" cy="411259"/>
          </a:xfrm>
        </p:grpSpPr>
        <p:sp>
          <p:nvSpPr>
            <p:cNvPr id="45" name="Freeform 45"/>
            <p:cNvSpPr/>
            <p:nvPr/>
          </p:nvSpPr>
          <p:spPr>
            <a:xfrm>
              <a:off x="0" y="0"/>
              <a:ext cx="1377539" cy="411259"/>
            </a:xfrm>
            <a:custGeom>
              <a:avLst/>
              <a:gdLst/>
              <a:ahLst/>
              <a:cxnLst/>
              <a:rect l="l" t="t" r="r" b="b"/>
              <a:pathLst>
                <a:path w="1377539" h="411259">
                  <a:moveTo>
                    <a:pt x="52046" y="0"/>
                  </a:moveTo>
                  <a:lnTo>
                    <a:pt x="1325493" y="0"/>
                  </a:lnTo>
                  <a:cubicBezTo>
                    <a:pt x="1354237" y="0"/>
                    <a:pt x="1377539" y="23302"/>
                    <a:pt x="1377539" y="52046"/>
                  </a:cubicBezTo>
                  <a:lnTo>
                    <a:pt x="1377539" y="359213"/>
                  </a:lnTo>
                  <a:cubicBezTo>
                    <a:pt x="1377539" y="387957"/>
                    <a:pt x="1354237" y="411259"/>
                    <a:pt x="1325493" y="411259"/>
                  </a:cubicBezTo>
                  <a:lnTo>
                    <a:pt x="52046" y="411259"/>
                  </a:lnTo>
                  <a:cubicBezTo>
                    <a:pt x="23302" y="411259"/>
                    <a:pt x="0" y="387957"/>
                    <a:pt x="0" y="359213"/>
                  </a:cubicBezTo>
                  <a:lnTo>
                    <a:pt x="0" y="52046"/>
                  </a:lnTo>
                  <a:cubicBezTo>
                    <a:pt x="0" y="23302"/>
                    <a:pt x="23302" y="0"/>
                    <a:pt x="52046" y="0"/>
                  </a:cubicBezTo>
                  <a:close/>
                </a:path>
              </a:pathLst>
            </a:custGeom>
            <a:solidFill>
              <a:srgbClr val="FFFFFF"/>
            </a:solidFill>
          </p:spPr>
        </p:sp>
        <p:sp>
          <p:nvSpPr>
            <p:cNvPr id="46" name="TextBox 46"/>
            <p:cNvSpPr txBox="1"/>
            <p:nvPr/>
          </p:nvSpPr>
          <p:spPr>
            <a:xfrm>
              <a:off x="0" y="-85725"/>
              <a:ext cx="1377539" cy="496984"/>
            </a:xfrm>
            <a:prstGeom prst="rect">
              <a:avLst/>
            </a:prstGeom>
          </p:spPr>
          <p:txBody>
            <a:bodyPr lIns="68111" tIns="68111" rIns="68111" bIns="68111" rtlCol="0" anchor="ctr"/>
            <a:lstStyle/>
            <a:p>
              <a:pPr algn="ctr">
                <a:lnSpc>
                  <a:spcPts val="3959"/>
                </a:lnSpc>
              </a:pPr>
              <a:endParaRPr/>
            </a:p>
          </p:txBody>
        </p:sp>
      </p:grpSp>
      <p:sp>
        <p:nvSpPr>
          <p:cNvPr id="47" name="Freeform 47"/>
          <p:cNvSpPr/>
          <p:nvPr/>
        </p:nvSpPr>
        <p:spPr>
          <a:xfrm>
            <a:off x="13495641" y="2404346"/>
            <a:ext cx="2539526" cy="2220931"/>
          </a:xfrm>
          <a:custGeom>
            <a:avLst/>
            <a:gdLst/>
            <a:ahLst/>
            <a:cxnLst/>
            <a:rect l="l" t="t" r="r" b="b"/>
            <a:pathLst>
              <a:path w="2539526" h="2220931">
                <a:moveTo>
                  <a:pt x="0" y="0"/>
                </a:moveTo>
                <a:lnTo>
                  <a:pt x="2539526" y="0"/>
                </a:lnTo>
                <a:lnTo>
                  <a:pt x="2539526" y="2220930"/>
                </a:lnTo>
                <a:lnTo>
                  <a:pt x="0" y="2220930"/>
                </a:lnTo>
                <a:lnTo>
                  <a:pt x="0" y="0"/>
                </a:lnTo>
                <a:close/>
              </a:path>
            </a:pathLst>
          </a:custGeom>
          <a:blipFill>
            <a:blip r:embed="rId8">
              <a:extLst>
                <a:ext uri="{96DAC541-7B7A-43D3-8B79-37D633B846F1}">
                  <asvg:svgBlip xmlns:asvg="http://schemas.microsoft.com/office/drawing/2016/SVG/main" xmlns="" r:embed="rId9"/>
                </a:ext>
              </a:extLst>
            </a:blip>
            <a:stretch>
              <a:fillRect/>
            </a:stretch>
          </a:blipFill>
        </p:spPr>
      </p:sp>
      <p:sp>
        <p:nvSpPr>
          <p:cNvPr id="48" name="Freeform 48"/>
          <p:cNvSpPr/>
          <p:nvPr/>
        </p:nvSpPr>
        <p:spPr>
          <a:xfrm rot="-1144559">
            <a:off x="-726276" y="4134599"/>
            <a:ext cx="1994917" cy="1824442"/>
          </a:xfrm>
          <a:custGeom>
            <a:avLst/>
            <a:gdLst/>
            <a:ahLst/>
            <a:cxnLst/>
            <a:rect l="l" t="t" r="r" b="b"/>
            <a:pathLst>
              <a:path w="1994917" h="1824442">
                <a:moveTo>
                  <a:pt x="0" y="0"/>
                </a:moveTo>
                <a:lnTo>
                  <a:pt x="1994917" y="0"/>
                </a:lnTo>
                <a:lnTo>
                  <a:pt x="1994917" y="1824442"/>
                </a:lnTo>
                <a:lnTo>
                  <a:pt x="0" y="1824442"/>
                </a:lnTo>
                <a:lnTo>
                  <a:pt x="0" y="0"/>
                </a:lnTo>
                <a:close/>
              </a:path>
            </a:pathLst>
          </a:custGeom>
          <a:blipFill>
            <a:blip r:embed="rId10">
              <a:extLst>
                <a:ext uri="{96DAC541-7B7A-43D3-8B79-37D633B846F1}">
                  <asvg:svgBlip xmlns:asvg="http://schemas.microsoft.com/office/drawing/2016/SVG/main" xmlns="" r:embed="rId11"/>
                </a:ext>
              </a:extLst>
            </a:blip>
            <a:stretch>
              <a:fillRect/>
            </a:stretch>
          </a:blipFill>
        </p:spPr>
      </p:sp>
      <p:sp>
        <p:nvSpPr>
          <p:cNvPr id="49" name="Freeform 49"/>
          <p:cNvSpPr/>
          <p:nvPr/>
        </p:nvSpPr>
        <p:spPr>
          <a:xfrm>
            <a:off x="11640279" y="7448095"/>
            <a:ext cx="1672014" cy="1351353"/>
          </a:xfrm>
          <a:custGeom>
            <a:avLst/>
            <a:gdLst/>
            <a:ahLst/>
            <a:cxnLst/>
            <a:rect l="l" t="t" r="r" b="b"/>
            <a:pathLst>
              <a:path w="1672014" h="1351353">
                <a:moveTo>
                  <a:pt x="0" y="0"/>
                </a:moveTo>
                <a:lnTo>
                  <a:pt x="1672014" y="0"/>
                </a:lnTo>
                <a:lnTo>
                  <a:pt x="1672014" y="1351353"/>
                </a:lnTo>
                <a:lnTo>
                  <a:pt x="0" y="1351353"/>
                </a:lnTo>
                <a:lnTo>
                  <a:pt x="0" y="0"/>
                </a:lnTo>
                <a:close/>
              </a:path>
            </a:pathLst>
          </a:custGeom>
          <a:blipFill>
            <a:blip r:embed="rId12"/>
            <a:stretch>
              <a:fillRect/>
            </a:stretch>
          </a:blipFill>
        </p:spPr>
      </p:sp>
      <p:sp>
        <p:nvSpPr>
          <p:cNvPr id="50" name="Freeform 50"/>
          <p:cNvSpPr/>
          <p:nvPr/>
        </p:nvSpPr>
        <p:spPr>
          <a:xfrm>
            <a:off x="-101782" y="5812457"/>
            <a:ext cx="2671832" cy="4010254"/>
          </a:xfrm>
          <a:custGeom>
            <a:avLst/>
            <a:gdLst/>
            <a:ahLst/>
            <a:cxnLst/>
            <a:rect l="l" t="t" r="r" b="b"/>
            <a:pathLst>
              <a:path w="2671832" h="4010254">
                <a:moveTo>
                  <a:pt x="0" y="0"/>
                </a:moveTo>
                <a:lnTo>
                  <a:pt x="2671832" y="0"/>
                </a:lnTo>
                <a:lnTo>
                  <a:pt x="2671832" y="4010254"/>
                </a:lnTo>
                <a:lnTo>
                  <a:pt x="0" y="4010254"/>
                </a:lnTo>
                <a:lnTo>
                  <a:pt x="0" y="0"/>
                </a:lnTo>
                <a:close/>
              </a:path>
            </a:pathLst>
          </a:custGeom>
          <a:blipFill>
            <a:blip r:embed="rId13"/>
            <a:stretch>
              <a:fillRect/>
            </a:stretch>
          </a:blipFill>
        </p:spPr>
      </p:sp>
      <p:sp>
        <p:nvSpPr>
          <p:cNvPr id="51" name="TextBox 51"/>
          <p:cNvSpPr txBox="1"/>
          <p:nvPr/>
        </p:nvSpPr>
        <p:spPr>
          <a:xfrm>
            <a:off x="357269" y="18445681"/>
            <a:ext cx="6944604" cy="1940560"/>
          </a:xfrm>
          <a:prstGeom prst="rect">
            <a:avLst/>
          </a:prstGeom>
        </p:spPr>
        <p:txBody>
          <a:bodyPr lIns="0" tIns="0" rIns="0" bIns="0" rtlCol="0" anchor="t">
            <a:spAutoFit/>
          </a:bodyPr>
          <a:lstStyle/>
          <a:p>
            <a:pPr algn="ctr">
              <a:lnSpc>
                <a:spcPts val="2239"/>
              </a:lnSpc>
            </a:pPr>
            <a:r>
              <a:rPr lang="en-US" sz="1599" b="1" dirty="0">
                <a:solidFill>
                  <a:srgbClr val="000000"/>
                </a:solidFill>
                <a:latin typeface="Poppins Bold"/>
                <a:ea typeface="Poppins Bold"/>
                <a:cs typeface="Poppins Bold"/>
                <a:sym typeface="Poppins Bold"/>
              </a:rPr>
              <a:t>Coke </a:t>
            </a:r>
            <a:r>
              <a:rPr lang="en-US" sz="1599" b="1" dirty="0" err="1">
                <a:solidFill>
                  <a:srgbClr val="000000"/>
                </a:solidFill>
                <a:latin typeface="Poppins Bold"/>
                <a:ea typeface="Poppins Bold"/>
                <a:cs typeface="Poppins Bold"/>
                <a:sym typeface="Poppins Bold"/>
              </a:rPr>
              <a:t>Reviva</a:t>
            </a:r>
            <a:r>
              <a:rPr lang="en-US" sz="1599" b="1" dirty="0">
                <a:solidFill>
                  <a:srgbClr val="000000"/>
                </a:solidFill>
                <a:latin typeface="Poppins Bold"/>
                <a:ea typeface="Poppins Bold"/>
                <a:cs typeface="Poppins Bold"/>
                <a:sym typeface="Poppins Bold"/>
              </a:rPr>
              <a:t>™ positions Coca-Cola in the growing functional hydration market by targeting health-conscious, active consumers. Through strategic product formulation, trend-aligned promotion, and convenient distribution, the brand delivers both wellness benefits and refreshment. </a:t>
            </a:r>
            <a:r>
              <a:rPr lang="en-US" sz="1599" b="1" dirty="0" err="1">
                <a:solidFill>
                  <a:srgbClr val="000000"/>
                </a:solidFill>
                <a:latin typeface="Poppins Bold"/>
                <a:ea typeface="Poppins Bold"/>
                <a:cs typeface="Poppins Bold"/>
                <a:sym typeface="Poppins Bold"/>
              </a:rPr>
              <a:t>Reviva</a:t>
            </a:r>
            <a:r>
              <a:rPr lang="en-US" sz="1599" b="1" dirty="0">
                <a:solidFill>
                  <a:srgbClr val="000000"/>
                </a:solidFill>
                <a:latin typeface="Poppins Bold"/>
                <a:ea typeface="Poppins Bold"/>
                <a:cs typeface="Poppins Bold"/>
                <a:sym typeface="Poppins Bold"/>
              </a:rPr>
              <a:t>™ strengthens Coca-Cola’s portfolio while meeting modern consumer demand for nutritious, low-sugar, and sustainable beverage options.</a:t>
            </a:r>
          </a:p>
        </p:txBody>
      </p:sp>
      <p:sp>
        <p:nvSpPr>
          <p:cNvPr id="52" name="TextBox 52"/>
          <p:cNvSpPr txBox="1"/>
          <p:nvPr/>
        </p:nvSpPr>
        <p:spPr>
          <a:xfrm>
            <a:off x="2886702" y="8842512"/>
            <a:ext cx="11244581" cy="2409639"/>
          </a:xfrm>
          <a:prstGeom prst="rect">
            <a:avLst/>
          </a:prstGeom>
        </p:spPr>
        <p:txBody>
          <a:bodyPr lIns="0" tIns="0" rIns="0" bIns="0" rtlCol="0" anchor="t">
            <a:spAutoFit/>
          </a:bodyPr>
          <a:lstStyle/>
          <a:p>
            <a:pPr algn="ctr">
              <a:lnSpc>
                <a:spcPts val="3160"/>
              </a:lnSpc>
            </a:pPr>
            <a:r>
              <a:rPr lang="en-US" sz="2257" b="1" dirty="0">
                <a:solidFill>
                  <a:srgbClr val="000000"/>
                </a:solidFill>
                <a:latin typeface="Poppins Bold"/>
                <a:ea typeface="Poppins Bold"/>
                <a:cs typeface="Poppins Bold"/>
                <a:sym typeface="Poppins Bold"/>
              </a:rPr>
              <a:t>Coke </a:t>
            </a:r>
            <a:r>
              <a:rPr lang="en-US" sz="2257" b="1" dirty="0" err="1">
                <a:solidFill>
                  <a:srgbClr val="000000"/>
                </a:solidFill>
                <a:latin typeface="Poppins Bold"/>
                <a:ea typeface="Poppins Bold"/>
                <a:cs typeface="Poppins Bold"/>
                <a:sym typeface="Poppins Bold"/>
              </a:rPr>
              <a:t>Reviva</a:t>
            </a:r>
            <a:r>
              <a:rPr lang="en-US" sz="2257" b="1" dirty="0">
                <a:solidFill>
                  <a:srgbClr val="000000"/>
                </a:solidFill>
                <a:latin typeface="Poppins Bold"/>
                <a:ea typeface="Poppins Bold"/>
                <a:cs typeface="Poppins Bold"/>
                <a:sym typeface="Poppins Bold"/>
              </a:rPr>
              <a:t>™ aligns with modern consumer trends toward health, wellness, and functional beverages. With low sugar, essential vitamins, electrolytes, and natural fruit extracts, it meets the demand for convenient, nutritious hydration. Its sustainable packaging and innovative </a:t>
            </a:r>
            <a:r>
              <a:rPr lang="en-US" sz="2257" b="1" dirty="0" err="1">
                <a:solidFill>
                  <a:srgbClr val="000000"/>
                </a:solidFill>
                <a:latin typeface="Poppins Bold"/>
                <a:ea typeface="Poppins Bold"/>
                <a:cs typeface="Poppins Bold"/>
                <a:sym typeface="Poppins Bold"/>
              </a:rPr>
              <a:t>flavours</a:t>
            </a:r>
            <a:r>
              <a:rPr lang="en-US" sz="2257" b="1" dirty="0">
                <a:solidFill>
                  <a:srgbClr val="000000"/>
                </a:solidFill>
                <a:latin typeface="Poppins Bold"/>
                <a:ea typeface="Poppins Bold"/>
                <a:cs typeface="Poppins Bold"/>
                <a:sym typeface="Poppins Bold"/>
              </a:rPr>
              <a:t> also resonate with environmentally conscious, active, and lifestyle-focused consumers seeking daily wellness solutions.</a:t>
            </a:r>
          </a:p>
        </p:txBody>
      </p:sp>
      <p:sp>
        <p:nvSpPr>
          <p:cNvPr id="53" name="TextBox 53"/>
          <p:cNvSpPr txBox="1"/>
          <p:nvPr/>
        </p:nvSpPr>
        <p:spPr>
          <a:xfrm>
            <a:off x="3091258" y="14480624"/>
            <a:ext cx="7305728" cy="651370"/>
          </a:xfrm>
          <a:prstGeom prst="rect">
            <a:avLst/>
          </a:prstGeom>
        </p:spPr>
        <p:txBody>
          <a:bodyPr lIns="0" tIns="0" rIns="0" bIns="0" rtlCol="0" anchor="t">
            <a:spAutoFit/>
          </a:bodyPr>
          <a:lstStyle/>
          <a:p>
            <a:pPr algn="ctr">
              <a:lnSpc>
                <a:spcPts val="5068"/>
              </a:lnSpc>
              <a:spcBef>
                <a:spcPct val="0"/>
              </a:spcBef>
            </a:pPr>
            <a:r>
              <a:rPr lang="en-US" sz="3620" b="1" dirty="0">
                <a:solidFill>
                  <a:srgbClr val="FFFFFF"/>
                </a:solidFill>
                <a:latin typeface="Poppins Semi-Bold"/>
                <a:ea typeface="Poppins Semi-Bold"/>
                <a:cs typeface="Poppins Semi-Bold"/>
                <a:sym typeface="Poppins Semi-Bold"/>
              </a:rPr>
              <a:t>MARKETING MIX</a:t>
            </a:r>
          </a:p>
        </p:txBody>
      </p:sp>
      <p:sp>
        <p:nvSpPr>
          <p:cNvPr id="54" name="TextBox 54"/>
          <p:cNvSpPr txBox="1"/>
          <p:nvPr/>
        </p:nvSpPr>
        <p:spPr>
          <a:xfrm>
            <a:off x="4742547" y="7801105"/>
            <a:ext cx="6178628" cy="817369"/>
          </a:xfrm>
          <a:prstGeom prst="rect">
            <a:avLst/>
          </a:prstGeom>
        </p:spPr>
        <p:txBody>
          <a:bodyPr lIns="0" tIns="0" rIns="0" bIns="0" rtlCol="0" anchor="t">
            <a:spAutoFit/>
          </a:bodyPr>
          <a:lstStyle/>
          <a:p>
            <a:pPr algn="ctr">
              <a:lnSpc>
                <a:spcPts val="3248"/>
              </a:lnSpc>
              <a:spcBef>
                <a:spcPct val="0"/>
              </a:spcBef>
            </a:pPr>
            <a:r>
              <a:rPr lang="en-US" sz="2320" b="1" dirty="0">
                <a:solidFill>
                  <a:srgbClr val="FFFFFF"/>
                </a:solidFill>
                <a:latin typeface="Poppins Semi-Bold"/>
                <a:ea typeface="Poppins Semi-Bold"/>
                <a:cs typeface="Poppins Semi-Bold"/>
                <a:sym typeface="Poppins Semi-Bold"/>
              </a:rPr>
              <a:t>HOW IS THE NEW BRAND ALIGNING WITH CUSTOMER TRENDS?</a:t>
            </a:r>
          </a:p>
        </p:txBody>
      </p:sp>
      <p:sp>
        <p:nvSpPr>
          <p:cNvPr id="55" name="TextBox 55"/>
          <p:cNvSpPr txBox="1"/>
          <p:nvPr/>
        </p:nvSpPr>
        <p:spPr>
          <a:xfrm>
            <a:off x="3480864" y="11454822"/>
            <a:ext cx="6094962" cy="651370"/>
          </a:xfrm>
          <a:prstGeom prst="rect">
            <a:avLst/>
          </a:prstGeom>
        </p:spPr>
        <p:txBody>
          <a:bodyPr lIns="0" tIns="0" rIns="0" bIns="0" rtlCol="0" anchor="t">
            <a:spAutoFit/>
          </a:bodyPr>
          <a:lstStyle/>
          <a:p>
            <a:pPr algn="ctr">
              <a:lnSpc>
                <a:spcPts val="5068"/>
              </a:lnSpc>
              <a:spcBef>
                <a:spcPct val="0"/>
              </a:spcBef>
            </a:pPr>
            <a:r>
              <a:rPr lang="en-US" sz="3620" b="1" dirty="0">
                <a:solidFill>
                  <a:srgbClr val="FFFFFF"/>
                </a:solidFill>
                <a:latin typeface="Poppins Semi-Bold"/>
                <a:ea typeface="Poppins Semi-Bold"/>
                <a:cs typeface="Poppins Semi-Bold"/>
                <a:sym typeface="Poppins Semi-Bold"/>
              </a:rPr>
              <a:t>SEGMENTATION</a:t>
            </a:r>
          </a:p>
        </p:txBody>
      </p:sp>
      <p:sp>
        <p:nvSpPr>
          <p:cNvPr id="56" name="TextBox 56"/>
          <p:cNvSpPr txBox="1"/>
          <p:nvPr/>
        </p:nvSpPr>
        <p:spPr>
          <a:xfrm>
            <a:off x="1224636" y="12298215"/>
            <a:ext cx="12154474" cy="2287184"/>
          </a:xfrm>
          <a:prstGeom prst="rect">
            <a:avLst/>
          </a:prstGeom>
        </p:spPr>
        <p:txBody>
          <a:bodyPr lIns="0" tIns="0" rIns="0" bIns="0" rtlCol="0" anchor="t">
            <a:spAutoFit/>
          </a:bodyPr>
          <a:lstStyle/>
          <a:p>
            <a:pPr algn="just">
              <a:lnSpc>
                <a:spcPts val="2580"/>
              </a:lnSpc>
            </a:pPr>
            <a:r>
              <a:rPr lang="en-US" sz="1843" b="1" dirty="0">
                <a:solidFill>
                  <a:srgbClr val="000000"/>
                </a:solidFill>
                <a:latin typeface="Poppins Bold"/>
                <a:ea typeface="Poppins Bold"/>
                <a:cs typeface="Poppins Bold"/>
                <a:sym typeface="Poppins Bold"/>
              </a:rPr>
              <a:t>Coke </a:t>
            </a:r>
            <a:r>
              <a:rPr lang="en-US" sz="1843" b="1" dirty="0" err="1">
                <a:solidFill>
                  <a:srgbClr val="000000"/>
                </a:solidFill>
                <a:latin typeface="Poppins Bold"/>
                <a:ea typeface="Poppins Bold"/>
                <a:cs typeface="Poppins Bold"/>
                <a:sym typeface="Poppins Bold"/>
              </a:rPr>
              <a:t>Reviva</a:t>
            </a:r>
            <a:r>
              <a:rPr lang="en-US" sz="1843" b="1" dirty="0">
                <a:solidFill>
                  <a:srgbClr val="000000"/>
                </a:solidFill>
                <a:latin typeface="Poppins Bold"/>
                <a:ea typeface="Poppins Bold"/>
                <a:cs typeface="Poppins Bold"/>
                <a:sym typeface="Poppins Bold"/>
              </a:rPr>
              <a:t>™ targets consumers based on demographic, psychographic, geographic, and </a:t>
            </a:r>
            <a:r>
              <a:rPr lang="en-US" sz="1843" b="1" dirty="0" err="1">
                <a:solidFill>
                  <a:srgbClr val="000000"/>
                </a:solidFill>
                <a:latin typeface="Poppins Bold"/>
                <a:ea typeface="Poppins Bold"/>
                <a:cs typeface="Poppins Bold"/>
                <a:sym typeface="Poppins Bold"/>
              </a:rPr>
              <a:t>behavioural</a:t>
            </a:r>
            <a:r>
              <a:rPr lang="en-US" sz="1843" b="1" dirty="0">
                <a:solidFill>
                  <a:srgbClr val="000000"/>
                </a:solidFill>
                <a:latin typeface="Poppins Bold"/>
                <a:ea typeface="Poppins Bold"/>
                <a:cs typeface="Poppins Bold"/>
                <a:sym typeface="Poppins Bold"/>
              </a:rPr>
              <a:t> factors. Key segments include:</a:t>
            </a:r>
          </a:p>
          <a:p>
            <a:pPr algn="just">
              <a:lnSpc>
                <a:spcPts val="2580"/>
              </a:lnSpc>
            </a:pPr>
            <a:r>
              <a:rPr lang="en-US" sz="1843" b="1" dirty="0">
                <a:solidFill>
                  <a:srgbClr val="000000"/>
                </a:solidFill>
                <a:latin typeface="Poppins Bold"/>
                <a:ea typeface="Poppins Bold"/>
                <a:cs typeface="Poppins Bold"/>
                <a:sym typeface="Poppins Bold"/>
              </a:rPr>
              <a:t>•Demographic: Young adults 18–35, students, and professionals.</a:t>
            </a:r>
          </a:p>
          <a:p>
            <a:pPr algn="just">
              <a:lnSpc>
                <a:spcPts val="2580"/>
              </a:lnSpc>
            </a:pPr>
            <a:r>
              <a:rPr lang="en-US" sz="1843" b="1" dirty="0">
                <a:solidFill>
                  <a:srgbClr val="000000"/>
                </a:solidFill>
                <a:latin typeface="Poppins Bold"/>
                <a:ea typeface="Poppins Bold"/>
                <a:cs typeface="Poppins Bold"/>
                <a:sym typeface="Poppins Bold"/>
              </a:rPr>
              <a:t>•Psychographic: Health-conscious, fitness-focused, and wellness-seeking individuals.</a:t>
            </a:r>
          </a:p>
          <a:p>
            <a:pPr algn="just">
              <a:lnSpc>
                <a:spcPts val="2580"/>
              </a:lnSpc>
            </a:pPr>
            <a:r>
              <a:rPr lang="en-US" sz="1843" b="1" dirty="0">
                <a:solidFill>
                  <a:srgbClr val="000000"/>
                </a:solidFill>
                <a:latin typeface="Poppins Bold"/>
                <a:ea typeface="Poppins Bold"/>
                <a:cs typeface="Poppins Bold"/>
                <a:sym typeface="Poppins Bold"/>
              </a:rPr>
              <a:t>•Geographic: Urban and semi-urban areas with high retail access.</a:t>
            </a:r>
          </a:p>
          <a:p>
            <a:pPr algn="just">
              <a:lnSpc>
                <a:spcPts val="2580"/>
              </a:lnSpc>
            </a:pPr>
            <a:r>
              <a:rPr lang="en-US" sz="1843" b="1" dirty="0">
                <a:solidFill>
                  <a:srgbClr val="000000"/>
                </a:solidFill>
                <a:latin typeface="Poppins Bold"/>
                <a:ea typeface="Poppins Bold"/>
                <a:cs typeface="Poppins Bold"/>
                <a:sym typeface="Poppins Bold"/>
              </a:rPr>
              <a:t>•</a:t>
            </a:r>
            <a:r>
              <a:rPr lang="en-US" sz="1843" b="1" dirty="0" err="1">
                <a:solidFill>
                  <a:srgbClr val="000000"/>
                </a:solidFill>
                <a:latin typeface="Poppins Bold"/>
                <a:ea typeface="Poppins Bold"/>
                <a:cs typeface="Poppins Bold"/>
                <a:sym typeface="Poppins Bold"/>
              </a:rPr>
              <a:t>Behavioural</a:t>
            </a:r>
            <a:r>
              <a:rPr lang="en-US" sz="1843" b="1" dirty="0">
                <a:solidFill>
                  <a:srgbClr val="000000"/>
                </a:solidFill>
                <a:latin typeface="Poppins Bold"/>
                <a:ea typeface="Poppins Bold"/>
                <a:cs typeface="Poppins Bold"/>
                <a:sym typeface="Poppins Bold"/>
              </a:rPr>
              <a:t>: Consumers seeking functional benefits, low-sugar drinks, and convenient hydration.</a:t>
            </a:r>
          </a:p>
          <a:p>
            <a:pPr algn="just">
              <a:lnSpc>
                <a:spcPts val="2580"/>
              </a:lnSpc>
            </a:pPr>
            <a:endParaRPr lang="en-US" sz="1843" b="1" dirty="0">
              <a:solidFill>
                <a:srgbClr val="000000"/>
              </a:solidFill>
              <a:latin typeface="Poppins Bold"/>
              <a:ea typeface="Poppins Bold"/>
              <a:cs typeface="Poppins Bold"/>
              <a:sym typeface="Poppins Bold"/>
            </a:endParaRPr>
          </a:p>
        </p:txBody>
      </p:sp>
      <p:sp>
        <p:nvSpPr>
          <p:cNvPr id="57" name="TextBox 57"/>
          <p:cNvSpPr txBox="1"/>
          <p:nvPr/>
        </p:nvSpPr>
        <p:spPr>
          <a:xfrm>
            <a:off x="228226" y="15353651"/>
            <a:ext cx="14494222" cy="1897380"/>
          </a:xfrm>
          <a:prstGeom prst="rect">
            <a:avLst/>
          </a:prstGeom>
        </p:spPr>
        <p:txBody>
          <a:bodyPr lIns="0" tIns="0" rIns="0" bIns="0" rtlCol="0" anchor="t">
            <a:spAutoFit/>
          </a:bodyPr>
          <a:lstStyle/>
          <a:p>
            <a:pPr algn="just">
              <a:lnSpc>
                <a:spcPts val="2520"/>
              </a:lnSpc>
            </a:pPr>
            <a:r>
              <a:rPr lang="en-US" sz="1800" b="1" dirty="0">
                <a:solidFill>
                  <a:srgbClr val="000000"/>
                </a:solidFill>
                <a:latin typeface="Poppins Bold"/>
                <a:ea typeface="Poppins Bold"/>
                <a:cs typeface="Poppins Bold"/>
                <a:sym typeface="Poppins Bold"/>
              </a:rPr>
              <a:t>1. Product Strategy: Coke </a:t>
            </a:r>
            <a:r>
              <a:rPr lang="en-US" sz="1800" b="1" dirty="0" err="1">
                <a:solidFill>
                  <a:srgbClr val="000000"/>
                </a:solidFill>
                <a:latin typeface="Poppins Bold"/>
                <a:ea typeface="Poppins Bold"/>
                <a:cs typeface="Poppins Bold"/>
                <a:sym typeface="Poppins Bold"/>
              </a:rPr>
              <a:t>Reviva</a:t>
            </a:r>
            <a:r>
              <a:rPr lang="en-US" sz="1800" b="1" dirty="0">
                <a:solidFill>
                  <a:srgbClr val="000000"/>
                </a:solidFill>
                <a:latin typeface="Poppins Bold"/>
                <a:ea typeface="Poppins Bold"/>
                <a:cs typeface="Poppins Bold"/>
                <a:sym typeface="Poppins Bold"/>
              </a:rPr>
              <a:t>™ offers vitamin-infused hydration with electrolytes and natural fruit extracts. Low-sugar, refreshing </a:t>
            </a:r>
            <a:r>
              <a:rPr lang="en-US" sz="1800" b="1" dirty="0" err="1">
                <a:solidFill>
                  <a:srgbClr val="000000"/>
                </a:solidFill>
                <a:latin typeface="Poppins Bold"/>
                <a:ea typeface="Poppins Bold"/>
                <a:cs typeface="Poppins Bold"/>
                <a:sym typeface="Poppins Bold"/>
              </a:rPr>
              <a:t>flavours</a:t>
            </a:r>
            <a:r>
              <a:rPr lang="en-US" sz="1800" b="1" dirty="0">
                <a:solidFill>
                  <a:srgbClr val="000000"/>
                </a:solidFill>
                <a:latin typeface="Poppins Bold"/>
                <a:ea typeface="Poppins Bold"/>
                <a:cs typeface="Poppins Bold"/>
                <a:sym typeface="Poppins Bold"/>
              </a:rPr>
              <a:t> and eco-friendly, sleek packaging provide convenience, wellness benefits, and differentiation within the functional beverage market.</a:t>
            </a:r>
          </a:p>
          <a:p>
            <a:pPr algn="just">
              <a:lnSpc>
                <a:spcPts val="2520"/>
              </a:lnSpc>
            </a:pPr>
            <a:r>
              <a:rPr lang="en-US" sz="1800" b="1" dirty="0">
                <a:solidFill>
                  <a:srgbClr val="000000"/>
                </a:solidFill>
                <a:latin typeface="Poppins Bold"/>
                <a:ea typeface="Poppins Bold"/>
                <a:cs typeface="Poppins Bold"/>
                <a:sym typeface="Poppins Bold"/>
              </a:rPr>
              <a:t>2. Promotion Strategy: Promotion leverages influencers, social media campaigns, gym partnerships, and experiential sampling. Messaging highlights immunity, energy, and daily wellness benefits, creating awareness, encouraging trial, and strengthening engagement with health-conscious, active consumers.</a:t>
            </a:r>
          </a:p>
        </p:txBody>
      </p:sp>
      <p:sp>
        <p:nvSpPr>
          <p:cNvPr id="58" name="TextBox 58"/>
          <p:cNvSpPr txBox="1"/>
          <p:nvPr/>
        </p:nvSpPr>
        <p:spPr>
          <a:xfrm>
            <a:off x="722224" y="17493871"/>
            <a:ext cx="6021898" cy="651370"/>
          </a:xfrm>
          <a:prstGeom prst="rect">
            <a:avLst/>
          </a:prstGeom>
        </p:spPr>
        <p:txBody>
          <a:bodyPr lIns="0" tIns="0" rIns="0" bIns="0" rtlCol="0" anchor="t">
            <a:spAutoFit/>
          </a:bodyPr>
          <a:lstStyle/>
          <a:p>
            <a:pPr algn="ctr">
              <a:lnSpc>
                <a:spcPts val="5068"/>
              </a:lnSpc>
              <a:spcBef>
                <a:spcPct val="0"/>
              </a:spcBef>
            </a:pPr>
            <a:r>
              <a:rPr lang="en-US" sz="3620" b="1" dirty="0">
                <a:solidFill>
                  <a:srgbClr val="FFFFFF"/>
                </a:solidFill>
                <a:latin typeface="Poppins Semi-Bold"/>
                <a:ea typeface="Poppins Semi-Bold"/>
                <a:cs typeface="Poppins Semi-Bold"/>
                <a:sym typeface="Poppins Semi-Bold"/>
              </a:rPr>
              <a:t>CONCLUSION</a:t>
            </a:r>
          </a:p>
        </p:txBody>
      </p:sp>
      <p:grpSp>
        <p:nvGrpSpPr>
          <p:cNvPr id="59" name="Group 59"/>
          <p:cNvGrpSpPr/>
          <p:nvPr/>
        </p:nvGrpSpPr>
        <p:grpSpPr>
          <a:xfrm>
            <a:off x="7760923" y="17528224"/>
            <a:ext cx="7359077" cy="837509"/>
            <a:chOff x="0" y="0"/>
            <a:chExt cx="1390818" cy="158284"/>
          </a:xfrm>
        </p:grpSpPr>
        <p:sp>
          <p:nvSpPr>
            <p:cNvPr id="60" name="Freeform 60"/>
            <p:cNvSpPr/>
            <p:nvPr/>
          </p:nvSpPr>
          <p:spPr>
            <a:xfrm>
              <a:off x="0" y="0"/>
              <a:ext cx="1390818" cy="158284"/>
            </a:xfrm>
            <a:custGeom>
              <a:avLst/>
              <a:gdLst/>
              <a:ahLst/>
              <a:cxnLst/>
              <a:rect l="l" t="t" r="r" b="b"/>
              <a:pathLst>
                <a:path w="1390818" h="158284">
                  <a:moveTo>
                    <a:pt x="51549" y="0"/>
                  </a:moveTo>
                  <a:lnTo>
                    <a:pt x="1339268" y="0"/>
                  </a:lnTo>
                  <a:cubicBezTo>
                    <a:pt x="1352940" y="0"/>
                    <a:pt x="1366052" y="5431"/>
                    <a:pt x="1375719" y="15098"/>
                  </a:cubicBezTo>
                  <a:cubicBezTo>
                    <a:pt x="1385387" y="24766"/>
                    <a:pt x="1390818" y="37877"/>
                    <a:pt x="1390818" y="51549"/>
                  </a:cubicBezTo>
                  <a:lnTo>
                    <a:pt x="1390818" y="106735"/>
                  </a:lnTo>
                  <a:cubicBezTo>
                    <a:pt x="1390818" y="120406"/>
                    <a:pt x="1385387" y="133518"/>
                    <a:pt x="1375719" y="143185"/>
                  </a:cubicBezTo>
                  <a:cubicBezTo>
                    <a:pt x="1366052" y="152853"/>
                    <a:pt x="1352940" y="158284"/>
                    <a:pt x="1339268" y="158284"/>
                  </a:cubicBezTo>
                  <a:lnTo>
                    <a:pt x="51549" y="158284"/>
                  </a:lnTo>
                  <a:cubicBezTo>
                    <a:pt x="37877" y="158284"/>
                    <a:pt x="24766" y="152853"/>
                    <a:pt x="15098" y="143185"/>
                  </a:cubicBezTo>
                  <a:cubicBezTo>
                    <a:pt x="5431" y="133518"/>
                    <a:pt x="0" y="120406"/>
                    <a:pt x="0" y="106735"/>
                  </a:cubicBezTo>
                  <a:lnTo>
                    <a:pt x="0" y="51549"/>
                  </a:lnTo>
                  <a:cubicBezTo>
                    <a:pt x="0" y="37877"/>
                    <a:pt x="5431" y="24766"/>
                    <a:pt x="15098" y="15098"/>
                  </a:cubicBezTo>
                  <a:cubicBezTo>
                    <a:pt x="24766" y="5431"/>
                    <a:pt x="37877" y="0"/>
                    <a:pt x="51549" y="0"/>
                  </a:cubicBezTo>
                  <a:close/>
                </a:path>
              </a:pathLst>
            </a:custGeom>
            <a:solidFill>
              <a:srgbClr val="047D93"/>
            </a:solidFill>
          </p:spPr>
        </p:sp>
        <p:sp>
          <p:nvSpPr>
            <p:cNvPr id="61" name="TextBox 61"/>
            <p:cNvSpPr txBox="1"/>
            <p:nvPr/>
          </p:nvSpPr>
          <p:spPr>
            <a:xfrm>
              <a:off x="0" y="-85725"/>
              <a:ext cx="1390818" cy="244009"/>
            </a:xfrm>
            <a:prstGeom prst="rect">
              <a:avLst/>
            </a:prstGeom>
          </p:spPr>
          <p:txBody>
            <a:bodyPr lIns="68111" tIns="68111" rIns="68111" bIns="68111" rtlCol="0" anchor="ctr"/>
            <a:lstStyle/>
            <a:p>
              <a:pPr algn="ctr">
                <a:lnSpc>
                  <a:spcPts val="3959"/>
                </a:lnSpc>
              </a:pPr>
              <a:endParaRPr/>
            </a:p>
          </p:txBody>
        </p:sp>
      </p:grpSp>
      <p:sp>
        <p:nvSpPr>
          <p:cNvPr id="62" name="TextBox 62"/>
          <p:cNvSpPr txBox="1"/>
          <p:nvPr/>
        </p:nvSpPr>
        <p:spPr>
          <a:xfrm>
            <a:off x="8302687" y="17568906"/>
            <a:ext cx="6021898" cy="651370"/>
          </a:xfrm>
          <a:prstGeom prst="rect">
            <a:avLst/>
          </a:prstGeom>
        </p:spPr>
        <p:txBody>
          <a:bodyPr lIns="0" tIns="0" rIns="0" bIns="0" rtlCol="0" anchor="t">
            <a:spAutoFit/>
          </a:bodyPr>
          <a:lstStyle/>
          <a:p>
            <a:pPr algn="ctr">
              <a:lnSpc>
                <a:spcPts val="5068"/>
              </a:lnSpc>
              <a:spcBef>
                <a:spcPct val="0"/>
              </a:spcBef>
            </a:pPr>
            <a:r>
              <a:rPr lang="en-US" sz="3620" b="1">
                <a:solidFill>
                  <a:srgbClr val="FFFFFF"/>
                </a:solidFill>
                <a:latin typeface="Poppins Semi-Bold"/>
                <a:ea typeface="Poppins Semi-Bold"/>
                <a:cs typeface="Poppins Semi-Bold"/>
                <a:sym typeface="Poppins Semi-Bold"/>
              </a:rPr>
              <a:t>Reference</a:t>
            </a:r>
          </a:p>
        </p:txBody>
      </p:sp>
      <p:grpSp>
        <p:nvGrpSpPr>
          <p:cNvPr id="63" name="Group 63"/>
          <p:cNvGrpSpPr/>
          <p:nvPr/>
        </p:nvGrpSpPr>
        <p:grpSpPr>
          <a:xfrm>
            <a:off x="7669227" y="18451458"/>
            <a:ext cx="7288818" cy="2176049"/>
            <a:chOff x="0" y="0"/>
            <a:chExt cx="1377539" cy="411259"/>
          </a:xfrm>
        </p:grpSpPr>
        <p:sp>
          <p:nvSpPr>
            <p:cNvPr id="64" name="Freeform 64"/>
            <p:cNvSpPr/>
            <p:nvPr/>
          </p:nvSpPr>
          <p:spPr>
            <a:xfrm>
              <a:off x="0" y="0"/>
              <a:ext cx="1377539" cy="411259"/>
            </a:xfrm>
            <a:custGeom>
              <a:avLst/>
              <a:gdLst/>
              <a:ahLst/>
              <a:cxnLst/>
              <a:rect l="l" t="t" r="r" b="b"/>
              <a:pathLst>
                <a:path w="1377539" h="411259">
                  <a:moveTo>
                    <a:pt x="52046" y="0"/>
                  </a:moveTo>
                  <a:lnTo>
                    <a:pt x="1325493" y="0"/>
                  </a:lnTo>
                  <a:cubicBezTo>
                    <a:pt x="1354237" y="0"/>
                    <a:pt x="1377539" y="23302"/>
                    <a:pt x="1377539" y="52046"/>
                  </a:cubicBezTo>
                  <a:lnTo>
                    <a:pt x="1377539" y="359213"/>
                  </a:lnTo>
                  <a:cubicBezTo>
                    <a:pt x="1377539" y="387957"/>
                    <a:pt x="1354237" y="411259"/>
                    <a:pt x="1325493" y="411259"/>
                  </a:cubicBezTo>
                  <a:lnTo>
                    <a:pt x="52046" y="411259"/>
                  </a:lnTo>
                  <a:cubicBezTo>
                    <a:pt x="23302" y="411259"/>
                    <a:pt x="0" y="387957"/>
                    <a:pt x="0" y="359213"/>
                  </a:cubicBezTo>
                  <a:lnTo>
                    <a:pt x="0" y="52046"/>
                  </a:lnTo>
                  <a:cubicBezTo>
                    <a:pt x="0" y="23302"/>
                    <a:pt x="23302" y="0"/>
                    <a:pt x="52046" y="0"/>
                  </a:cubicBezTo>
                  <a:close/>
                </a:path>
              </a:pathLst>
            </a:custGeom>
            <a:solidFill>
              <a:srgbClr val="FFFFFF"/>
            </a:solidFill>
          </p:spPr>
        </p:sp>
        <p:sp>
          <p:nvSpPr>
            <p:cNvPr id="65" name="TextBox 65"/>
            <p:cNvSpPr txBox="1"/>
            <p:nvPr/>
          </p:nvSpPr>
          <p:spPr>
            <a:xfrm>
              <a:off x="0" y="-85725"/>
              <a:ext cx="1377539" cy="496984"/>
            </a:xfrm>
            <a:prstGeom prst="rect">
              <a:avLst/>
            </a:prstGeom>
          </p:spPr>
          <p:txBody>
            <a:bodyPr lIns="68111" tIns="68111" rIns="68111" bIns="68111" rtlCol="0" anchor="ctr"/>
            <a:lstStyle/>
            <a:p>
              <a:pPr algn="ctr">
                <a:lnSpc>
                  <a:spcPts val="3959"/>
                </a:lnSpc>
              </a:pPr>
              <a:endParaRPr/>
            </a:p>
          </p:txBody>
        </p:sp>
      </p:grpSp>
      <p:sp>
        <p:nvSpPr>
          <p:cNvPr id="66" name="TextBox 66"/>
          <p:cNvSpPr txBox="1"/>
          <p:nvPr/>
        </p:nvSpPr>
        <p:spPr>
          <a:xfrm>
            <a:off x="7791569" y="18622908"/>
            <a:ext cx="6973835" cy="1384995"/>
          </a:xfrm>
          <a:prstGeom prst="rect">
            <a:avLst/>
          </a:prstGeom>
        </p:spPr>
        <p:txBody>
          <a:bodyPr lIns="0" tIns="0" rIns="0" bIns="0" rtlCol="0" anchor="t">
            <a:spAutoFit/>
          </a:bodyPr>
          <a:lstStyle/>
          <a:p>
            <a:pPr algn="just">
              <a:lnSpc>
                <a:spcPts val="1819"/>
              </a:lnSpc>
              <a:spcBef>
                <a:spcPct val="0"/>
              </a:spcBef>
            </a:pPr>
            <a:r>
              <a:rPr lang="en-US" sz="1299" b="1" dirty="0">
                <a:solidFill>
                  <a:srgbClr val="000000"/>
                </a:solidFill>
                <a:latin typeface="Poppins Bold"/>
                <a:ea typeface="Poppins Bold"/>
                <a:cs typeface="Poppins Bold"/>
                <a:sym typeface="Poppins Bold"/>
              </a:rPr>
              <a:t>•Baines, P., Fill, C. &amp; Page, K. (2021) Marketing. Oxford: Oxford University Press.</a:t>
            </a:r>
          </a:p>
          <a:p>
            <a:pPr algn="just">
              <a:lnSpc>
                <a:spcPts val="1819"/>
              </a:lnSpc>
              <a:spcBef>
                <a:spcPct val="0"/>
              </a:spcBef>
            </a:pPr>
            <a:r>
              <a:rPr lang="en-US" sz="1299" b="1" dirty="0">
                <a:solidFill>
                  <a:srgbClr val="000000"/>
                </a:solidFill>
                <a:latin typeface="Poppins Bold"/>
                <a:ea typeface="Poppins Bold"/>
                <a:cs typeface="Poppins Bold"/>
                <a:sym typeface="Poppins Bold"/>
              </a:rPr>
              <a:t>•Ferrell, O.C. &amp; Hartline, M. (2023) Marketing Strategy. Boston: Cengage Learning.</a:t>
            </a:r>
          </a:p>
          <a:p>
            <a:pPr algn="just">
              <a:lnSpc>
                <a:spcPts val="1819"/>
              </a:lnSpc>
              <a:spcBef>
                <a:spcPct val="0"/>
              </a:spcBef>
            </a:pPr>
            <a:r>
              <a:rPr lang="en-US" sz="1299" b="1" dirty="0">
                <a:solidFill>
                  <a:srgbClr val="000000"/>
                </a:solidFill>
                <a:latin typeface="Poppins Bold"/>
                <a:ea typeface="Poppins Bold"/>
                <a:cs typeface="Poppins Bold"/>
                <a:sym typeface="Poppins Bold"/>
              </a:rPr>
              <a:t>•Kotler, P. &amp; Armstrong, G. (2022) Principles of Marketing. 18th </a:t>
            </a:r>
            <a:r>
              <a:rPr lang="en-US" sz="1299" b="1" dirty="0" err="1">
                <a:solidFill>
                  <a:srgbClr val="000000"/>
                </a:solidFill>
                <a:latin typeface="Poppins Bold"/>
                <a:ea typeface="Poppins Bold"/>
                <a:cs typeface="Poppins Bold"/>
                <a:sym typeface="Poppins Bold"/>
              </a:rPr>
              <a:t>edn</a:t>
            </a:r>
            <a:r>
              <a:rPr lang="en-US" sz="1299" b="1" dirty="0">
                <a:solidFill>
                  <a:srgbClr val="000000"/>
                </a:solidFill>
                <a:latin typeface="Poppins Bold"/>
                <a:ea typeface="Poppins Bold"/>
                <a:cs typeface="Poppins Bold"/>
                <a:sym typeface="Poppins Bold"/>
              </a:rPr>
              <a:t>. London: Pearson.</a:t>
            </a:r>
          </a:p>
          <a:p>
            <a:pPr algn="just">
              <a:lnSpc>
                <a:spcPts val="1819"/>
              </a:lnSpc>
              <a:spcBef>
                <a:spcPct val="0"/>
              </a:spcBef>
            </a:pPr>
            <a:r>
              <a:rPr lang="en-US" sz="1299" b="1" dirty="0">
                <a:solidFill>
                  <a:srgbClr val="000000"/>
                </a:solidFill>
                <a:latin typeface="Poppins Bold"/>
                <a:ea typeface="Poppins Bold"/>
                <a:cs typeface="Poppins Bold"/>
                <a:sym typeface="Poppins Bold"/>
              </a:rPr>
              <a:t>•Kotler, P., Keller, K. &amp; </a:t>
            </a:r>
            <a:r>
              <a:rPr lang="en-US" sz="1299" b="1" dirty="0" err="1">
                <a:solidFill>
                  <a:srgbClr val="000000"/>
                </a:solidFill>
                <a:latin typeface="Poppins Bold"/>
                <a:ea typeface="Poppins Bold"/>
                <a:cs typeface="Poppins Bold"/>
                <a:sym typeface="Poppins Bold"/>
              </a:rPr>
              <a:t>Chernev</a:t>
            </a:r>
            <a:r>
              <a:rPr lang="en-US" sz="1299" b="1" dirty="0">
                <a:solidFill>
                  <a:srgbClr val="000000"/>
                </a:solidFill>
                <a:latin typeface="Poppins Bold"/>
                <a:ea typeface="Poppins Bold"/>
                <a:cs typeface="Poppins Bold"/>
                <a:sym typeface="Poppins Bold"/>
              </a:rPr>
              <a:t>, A. (2023) Marketing Management. 16th </a:t>
            </a:r>
            <a:r>
              <a:rPr lang="en-US" sz="1299" b="1" dirty="0" err="1">
                <a:solidFill>
                  <a:srgbClr val="000000"/>
                </a:solidFill>
                <a:latin typeface="Poppins Bold"/>
                <a:ea typeface="Poppins Bold"/>
                <a:cs typeface="Poppins Bold"/>
                <a:sym typeface="Poppins Bold"/>
              </a:rPr>
              <a:t>edn</a:t>
            </a:r>
            <a:r>
              <a:rPr lang="en-US" sz="1299" b="1" dirty="0">
                <a:solidFill>
                  <a:srgbClr val="000000"/>
                </a:solidFill>
                <a:latin typeface="Poppins Bold"/>
                <a:ea typeface="Poppins Bold"/>
                <a:cs typeface="Poppins Bold"/>
                <a:sym typeface="Poppins Bold"/>
              </a:rPr>
              <a:t>. Harlow: Pearson</a:t>
            </a:r>
            <a:r>
              <a:rPr lang="en-US" sz="1299" b="1" dirty="0" smtClean="0">
                <a:solidFill>
                  <a:srgbClr val="000000"/>
                </a:solidFill>
                <a:latin typeface="Poppins Bold"/>
                <a:ea typeface="Poppins Bold"/>
                <a:cs typeface="Poppins Bold"/>
                <a:sym typeface="Poppins Bold"/>
              </a:rPr>
              <a:t>.</a:t>
            </a:r>
            <a:endParaRPr lang="en-US" sz="1299" b="1" dirty="0">
              <a:solidFill>
                <a:srgbClr val="000000"/>
              </a:solidFill>
              <a:latin typeface="Poppins Bold"/>
              <a:ea typeface="Poppins Bold"/>
              <a:cs typeface="Poppins Bold"/>
              <a:sym typeface="Poppins Bold"/>
            </a:endParaRP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7</TotalTime>
  <Words>497</Words>
  <Application>Microsoft Office PowerPoint</Application>
  <PresentationFormat>Custom</PresentationFormat>
  <Paragraphs>29</Paragraphs>
  <Slides>2</Slides>
  <Notes>2</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vt:i4>
      </vt:variant>
    </vt:vector>
  </HeadingPairs>
  <TitlesOfParts>
    <vt:vector size="9" baseType="lpstr">
      <vt:lpstr>Poppins Bold</vt:lpstr>
      <vt:lpstr>Arial</vt:lpstr>
      <vt:lpstr>Gagalin</vt:lpstr>
      <vt:lpstr>Poppins Semi-Bold</vt:lpstr>
      <vt:lpstr>Poppins Ultra-Bold</vt:lpstr>
      <vt:lpstr>Calibri</vt:lpstr>
      <vt:lpstr>Office Theme</vt:lpstr>
      <vt:lpstr>PowerPoint Presentation</vt:lpstr>
      <vt:lpstr>PowerPoint Presentation</vt:lpstr>
    </vt:vector>
  </TitlesOfParts>
  <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White and Orange Modern Business Tips Poster</dc:title>
  <cp:lastModifiedBy>Khan Gadget</cp:lastModifiedBy>
  <cp:revision>3</cp:revision>
  <dcterms:created xsi:type="dcterms:W3CDTF">2006-08-16T00:00:00Z</dcterms:created>
  <dcterms:modified xsi:type="dcterms:W3CDTF">2025-11-28T11:57:18Z</dcterms:modified>
  <dc:identifier>DAG5-rhYA9o</dc:identifier>
</cp:coreProperties>
</file>