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1"/>
  </p:notesMasterIdLst>
  <p:handoutMasterIdLst>
    <p:handoutMasterId r:id="rId42"/>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398" r:id="rId25"/>
    <p:sldId id="399" r:id="rId26"/>
    <p:sldId id="402" r:id="rId27"/>
    <p:sldId id="433" r:id="rId28"/>
    <p:sldId id="416" r:id="rId29"/>
    <p:sldId id="431" r:id="rId30"/>
    <p:sldId id="409" r:id="rId31"/>
    <p:sldId id="426" r:id="rId32"/>
    <p:sldId id="421" r:id="rId33"/>
    <p:sldId id="427" r:id="rId34"/>
    <p:sldId id="422" r:id="rId35"/>
    <p:sldId id="436" r:id="rId36"/>
    <p:sldId id="478" r:id="rId37"/>
    <p:sldId id="424" r:id="rId38"/>
    <p:sldId id="477" r:id="rId39"/>
    <p:sldId id="370"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9" d="100"/>
          <a:sy n="69" d="100"/>
        </p:scale>
        <p:origin x="1090" y="91"/>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819977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25/09/2023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25/09/2023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25/09/2023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25/09/2023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25/09/2023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25/09/2023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youtube.com/watch?v=5xgwYRX19V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freedomhouse.org/sites/default/files/2022-02/FIW_2022_PDF_Booklet_Digital_Final_Web.pdf"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ritage.org/index/pdf/2022/book/2022_IndexOfEconomicFreedom_FINAL.pdf"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hyperlink" Target="https://m.coface.hr/en/content/download/206739/3503942/file/Coface-Country_and_Sector_Risks-Handbook_2022.pdf" TargetMode="Externa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image" Target="../media/image20.png"/><Relationship Id="rId5" Type="http://schemas.openxmlformats.org/officeDocument/2006/relationships/hyperlink" Target="https://www3.weforum.org/docs/WEF_Global_Risks_Report_2023.pdf" TargetMode="External"/><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_JHohyoGpzo" TargetMode="External"/><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23.jpg"/></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a:solidFill>
                  <a:srgbClr val="FFFF00"/>
                </a:solidFill>
              </a:rPr>
              <a:t>Political</a:t>
            </a:r>
            <a:r>
              <a:rPr lang="en-GB" altLang="en-US" sz="4000" dirty="0">
                <a:solidFill>
                  <a:srgbClr val="FFFF00"/>
                </a:solidFill>
              </a:rPr>
              <a:t>,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pPr algn="just"/>
            <a:r>
              <a:rPr lang="en-GB" sz="2800" dirty="0"/>
              <a:t>To explain the implications for management practice of national difference in political economy</a:t>
            </a:r>
          </a:p>
          <a:p>
            <a:pPr algn="just"/>
            <a:r>
              <a:rPr lang="en-GB" sz="2800" dirty="0"/>
              <a:t>To describe the idea of political risk</a:t>
            </a:r>
          </a:p>
          <a:p>
            <a:pPr algn="just"/>
            <a:r>
              <a:rPr lang="en-GB" sz="2800" dirty="0"/>
              <a:t>To communicate the importance of economic analysis</a:t>
            </a:r>
          </a:p>
          <a:p>
            <a:pPr algn="just"/>
            <a:r>
              <a:rPr lang="en-GB" sz="2800" dirty="0"/>
              <a:t>To profile the characteristics of the types of economic systems</a:t>
            </a:r>
          </a:p>
          <a:p>
            <a:pPr algn="just"/>
            <a:r>
              <a:rPr lang="en-GB" sz="2800" dirty="0"/>
              <a:t>To profile leading indicators of economic development, performance, and potential</a:t>
            </a:r>
          </a:p>
          <a:p>
            <a:pPr algn="just"/>
            <a:r>
              <a:rPr lang="en-GB" sz="2800" dirty="0"/>
              <a:t>To profile the benefits and drawbacks of economic growth</a:t>
            </a:r>
          </a:p>
          <a:p>
            <a:pPr algn="just"/>
            <a:r>
              <a:rPr lang="en-GB" sz="2800"/>
              <a:t>To describe </a:t>
            </a:r>
            <a:r>
              <a:rPr lang="en-GB" sz="2800" dirty="0"/>
              <a:t>legal issues facing international companies</a:t>
            </a:r>
          </a:p>
          <a:p>
            <a:pPr algn="just"/>
            <a:endParaRPr lang="en-GB" sz="3000"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benefit-cost-risk trade-off is likely to be most favorable in politically stable developed and developing nations that have free market systems and no dramatic upsurge in either inflation rates or private sector debt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gn="just">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gn="just">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gn="just">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gn="just">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algn="just"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algn="just" eaLnBrk="1" hangingPunct="1"/>
            <a:r>
              <a:rPr lang="en-US" altLang="en-US" sz="2700" dirty="0">
                <a:ea typeface="Arial" panose="020B0604020202020204" pitchFamily="34" charset="0"/>
              </a:rPr>
              <a:t>Set of structures and processes that guides the allocation of resources and shares the conduct of business activities in a country</a:t>
            </a:r>
          </a:p>
          <a:p>
            <a:pPr algn="just" eaLnBrk="1" hangingPunct="1"/>
            <a:r>
              <a:rPr lang="en-US" altLang="en-US" sz="2700" dirty="0"/>
              <a:t>Spectrum analysis gives a range of economic systems in the world with capitalism and communism on two ends</a:t>
            </a:r>
          </a:p>
          <a:p>
            <a:pPr algn="just" eaLnBrk="1" hangingPunct="1"/>
            <a:r>
              <a:rPr lang="en-US" altLang="en-US" sz="2700" dirty="0"/>
              <a:t>Major difference between economic systems is in terms of their implications for economic matters such as ownership and control and freedom of prices to balance supply and demand</a:t>
            </a:r>
          </a:p>
          <a:p>
            <a:pPr algn="just">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20688"/>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384" y="764704"/>
            <a:ext cx="82809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TextBox 5">
            <a:extLst>
              <a:ext uri="{FF2B5EF4-FFF2-40B4-BE49-F238E27FC236}">
                <a16:creationId xmlns:a16="http://schemas.microsoft.com/office/drawing/2014/main" id="{561483DB-B623-BAE5-C333-D4E7DED26F04}"/>
              </a:ext>
            </a:extLst>
          </p:cNvPr>
          <p:cNvSpPr txBox="1"/>
          <p:nvPr/>
        </p:nvSpPr>
        <p:spPr>
          <a:xfrm>
            <a:off x="3503712" y="5249520"/>
            <a:ext cx="6094140" cy="369332"/>
          </a:xfrm>
          <a:prstGeom prst="rect">
            <a:avLst/>
          </a:prstGeom>
          <a:noFill/>
        </p:spPr>
        <p:txBody>
          <a:bodyPr wrap="square">
            <a:spAutoFit/>
          </a:bodyPr>
          <a:lstStyle/>
          <a:p>
            <a:r>
              <a:rPr lang="en-US" dirty="0" err="1">
                <a:hlinkClick r:id="rId4"/>
              </a:rPr>
              <a:t>UniversityNow</a:t>
            </a:r>
            <a:r>
              <a:rPr lang="en-US" dirty="0">
                <a:hlinkClick r:id="rId4"/>
              </a:rPr>
              <a:t>: Types of Economic Systems - YouTube</a:t>
            </a:r>
            <a:endParaRPr lang="en-GB" dirty="0"/>
          </a:p>
        </p:txBody>
      </p:sp>
      <p:sp>
        <p:nvSpPr>
          <p:cNvPr id="7" name="Rectangle 6">
            <a:extLst>
              <a:ext uri="{FF2B5EF4-FFF2-40B4-BE49-F238E27FC236}">
                <a16:creationId xmlns:a16="http://schemas.microsoft.com/office/drawing/2014/main" id="{28CE1492-B71D-21DF-8EBB-96839A63C613}"/>
              </a:ext>
            </a:extLst>
          </p:cNvPr>
          <p:cNvSpPr/>
          <p:nvPr/>
        </p:nvSpPr>
        <p:spPr>
          <a:xfrm>
            <a:off x="9597852" y="1484784"/>
            <a:ext cx="2258788" cy="34563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Command Economies: </a:t>
            </a:r>
            <a:r>
              <a:rPr lang="en-US" dirty="0">
                <a:solidFill>
                  <a:schemeClr val="tx1"/>
                </a:solidFill>
              </a:rPr>
              <a:t>Cuba, North Korea, Maoist China</a:t>
            </a:r>
          </a:p>
          <a:p>
            <a:pPr algn="ctr"/>
            <a:endParaRPr lang="en-US" b="1" dirty="0">
              <a:solidFill>
                <a:schemeClr val="tx1"/>
              </a:solidFill>
            </a:endParaRPr>
          </a:p>
          <a:p>
            <a:pPr algn="ctr"/>
            <a:r>
              <a:rPr lang="en-US" b="1" dirty="0">
                <a:solidFill>
                  <a:schemeClr val="tx1"/>
                </a:solidFill>
              </a:rPr>
              <a:t>Mixed Economies: </a:t>
            </a:r>
            <a:r>
              <a:rPr lang="en-US" dirty="0">
                <a:solidFill>
                  <a:schemeClr val="tx1"/>
                </a:solidFill>
              </a:rPr>
              <a:t>UK, France, Japan</a:t>
            </a:r>
          </a:p>
          <a:p>
            <a:pPr algn="ctr"/>
            <a:endParaRPr lang="en-US" dirty="0">
              <a:solidFill>
                <a:schemeClr val="tx1"/>
              </a:solidFill>
            </a:endParaRPr>
          </a:p>
          <a:p>
            <a:pPr algn="ctr"/>
            <a:r>
              <a:rPr lang="en-US" b="1" dirty="0">
                <a:solidFill>
                  <a:schemeClr val="tx1"/>
                </a:solidFill>
              </a:rPr>
              <a:t>Market Economies:</a:t>
            </a:r>
          </a:p>
          <a:p>
            <a:pPr algn="ctr"/>
            <a:r>
              <a:rPr lang="en-US" dirty="0">
                <a:solidFill>
                  <a:schemeClr val="tx1"/>
                </a:solidFill>
              </a:rPr>
              <a:t>Singapore, Hongkong</a:t>
            </a:r>
            <a:r>
              <a:rPr lang="en-US" b="1" dirty="0">
                <a:solidFill>
                  <a:schemeClr val="tx1"/>
                </a:solidFill>
              </a:rPr>
              <a:t> </a:t>
            </a:r>
          </a:p>
          <a:p>
            <a:pPr algn="ctr"/>
            <a:endParaRPr lang="en-US"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https://freedomhouse.org/sites/default/files/2022-02/FIW_2022_PDF_Booklet_Digital_Final_Web.pdf</a:t>
            </a:r>
            <a:endParaRPr lang="en-GB" sz="2400" dirty="0"/>
          </a:p>
          <a:p>
            <a:pPr marL="0" indent="0" algn="just">
              <a:buClr>
                <a:schemeClr val="tx1"/>
              </a:buClr>
              <a:buNone/>
            </a:pPr>
            <a:endParaRPr lang="en-GB" sz="2400" dirty="0"/>
          </a:p>
          <a:p>
            <a:pPr marL="0" indent="0" algn="just">
              <a:buClr>
                <a:schemeClr val="tx1"/>
              </a:buClr>
              <a:buNone/>
            </a:pPr>
            <a:endParaRPr lang="en-GB" sz="2400" dirty="0"/>
          </a:p>
        </p:txBody>
      </p:sp>
      <p:pic>
        <p:nvPicPr>
          <p:cNvPr id="4" name="Picture 3">
            <a:extLst>
              <a:ext uri="{FF2B5EF4-FFF2-40B4-BE49-F238E27FC236}">
                <a16:creationId xmlns:a16="http://schemas.microsoft.com/office/drawing/2014/main" id="{22EA0DFA-C61F-DE84-283E-31BD1D2ACB2D}"/>
              </a:ext>
            </a:extLst>
          </p:cNvPr>
          <p:cNvPicPr>
            <a:picLocks noChangeAspect="1"/>
          </p:cNvPicPr>
          <p:nvPr/>
        </p:nvPicPr>
        <p:blipFill>
          <a:blip r:embed="rId4"/>
          <a:stretch>
            <a:fillRect/>
          </a:stretch>
        </p:blipFill>
        <p:spPr>
          <a:xfrm>
            <a:off x="8170994" y="1143000"/>
            <a:ext cx="3109582" cy="42976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algn="just"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algn="just"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the revenues</a:t>
            </a:r>
          </a:p>
          <a:p>
            <a:pPr lvl="3" algn="just"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algn="just"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algn="just" eaLnBrk="1" hangingPunct="1"/>
            <a:r>
              <a:rPr lang="en-US" altLang="en-US" sz="2200" b="1" dirty="0"/>
              <a:t>Growing public debt signals</a:t>
            </a:r>
          </a:p>
          <a:p>
            <a:pPr lvl="1" algn="just" eaLnBrk="1" hangingPunct="1"/>
            <a:r>
              <a:rPr lang="en-US" altLang="en-US" sz="2200" dirty="0">
                <a:ea typeface="Arial" panose="020B0604020202020204" pitchFamily="34" charset="0"/>
              </a:rPr>
              <a:t>tax increases  / reduced growth / rising inflation / increasing austerity (governess)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sz="2400" b="1" dirty="0"/>
              <a:t>Income distribution </a:t>
            </a:r>
          </a:p>
          <a:p>
            <a:pPr lvl="1" algn="just" eaLnBrk="1" hangingPunct="1"/>
            <a:r>
              <a:rPr lang="en-US" altLang="en-US" sz="2400" dirty="0">
                <a:ea typeface="Arial" panose="020B0604020202020204" pitchFamily="34" charset="0"/>
              </a:rPr>
              <a:t>estimates the proportion of the population that earns various levels of income</a:t>
            </a:r>
          </a:p>
          <a:p>
            <a:pPr algn="just" eaLnBrk="1" hangingPunct="1"/>
            <a:r>
              <a:rPr lang="en-US" altLang="en-US" sz="2400" dirty="0"/>
              <a:t>GNI or PPP per capita report how much income the average person earns but everyone is NOT an average</a:t>
            </a:r>
          </a:p>
          <a:p>
            <a:pPr algn="just" eaLnBrk="1" hangingPunct="1"/>
            <a:r>
              <a:rPr lang="en-US" altLang="en-US" sz="2400" b="1" dirty="0"/>
              <a:t>Gini Coefficient </a:t>
            </a:r>
          </a:p>
          <a:p>
            <a:pPr lvl="1" algn="just" eaLnBrk="1" hangingPunct="1"/>
            <a:r>
              <a:rPr lang="en-US" altLang="en-US" sz="2400" dirty="0">
                <a:ea typeface="Arial" panose="020B0604020202020204" pitchFamily="34" charset="0"/>
              </a:rPr>
              <a:t>measures the extent to which the distribution of resources deviates from a perfectly equal distribution</a:t>
            </a:r>
          </a:p>
          <a:p>
            <a:pPr lvl="2" algn="just" eaLnBrk="1" hangingPunct="1"/>
            <a:r>
              <a:rPr lang="en-US" altLang="en-US" sz="1800" dirty="0">
                <a:ea typeface="Arial" panose="020B0604020202020204" pitchFamily="34" charset="0"/>
              </a:rPr>
              <a:t>Assess the degree of inequality in the distribution of income in a country</a:t>
            </a:r>
          </a:p>
          <a:p>
            <a:pPr algn="just" eaLnBrk="1" hangingPunct="1"/>
            <a:r>
              <a:rPr lang="en-US" altLang="en-US" sz="2400" dirty="0"/>
              <a:t>Uneven income distributions exists in almost every country</a:t>
            </a:r>
          </a:p>
          <a:p>
            <a:pPr algn="just" eaLnBrk="1" hangingPunct="1"/>
            <a:r>
              <a:rPr lang="en-US" altLang="en-US" sz="2400" dirty="0"/>
              <a:t>Urban versus Rural income Distribution</a:t>
            </a:r>
            <a:endParaRPr lang="en-US" altLang="en-US" sz="2400" b="1" dirty="0"/>
          </a:p>
          <a:p>
            <a:pPr algn="just">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6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sz="2600"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algn="just"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algn="just" eaLnBrk="1" hangingPunct="1">
              <a:buNone/>
            </a:pPr>
            <a:endParaRPr lang="en-US" altLang="en-US" sz="1000" dirty="0"/>
          </a:p>
          <a:p>
            <a:pPr marL="892175" lvl="1" indent="-434975" algn="just"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96752"/>
            <a:ext cx="8064896"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and China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916832"/>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https://www.heritage.org/index/pdf/2022/book/2022_IndexOfEconomicFreedom_FINAL.pdf</a:t>
            </a:r>
            <a:r>
              <a:rPr lang="en-GB" sz="2400" dirty="0"/>
              <a:t> </a:t>
            </a:r>
          </a:p>
        </p:txBody>
      </p:sp>
      <p:pic>
        <p:nvPicPr>
          <p:cNvPr id="4" name="Picture 3">
            <a:extLst>
              <a:ext uri="{FF2B5EF4-FFF2-40B4-BE49-F238E27FC236}">
                <a16:creationId xmlns:a16="http://schemas.microsoft.com/office/drawing/2014/main" id="{C57F4970-3B70-6C24-618F-751AA7295EBD}"/>
              </a:ext>
            </a:extLst>
          </p:cNvPr>
          <p:cNvPicPr>
            <a:picLocks noChangeAspect="1"/>
          </p:cNvPicPr>
          <p:nvPr/>
        </p:nvPicPr>
        <p:blipFill>
          <a:blip r:embed="rId4"/>
          <a:stretch>
            <a:fillRect/>
          </a:stretch>
        </p:blipFill>
        <p:spPr>
          <a:xfrm>
            <a:off x="8373214" y="1340775"/>
            <a:ext cx="2907362" cy="41526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Japan's Economic Malaise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 the 1980s Japan was viewed as one of the world's most dynamic economies. Today it is viewed as one of its most stagnant. Why has the Japanese economy stagnated?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What are the implications of Japan's economic stagnation for the benefits, costs, and risks of doing business in this nation?</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As an international business, which economy would you rather invest in, that of Japan or that of India? Explain your answer.</a:t>
            </a:r>
          </a:p>
        </p:txBody>
      </p:sp>
      <p:pic>
        <p:nvPicPr>
          <p:cNvPr id="5" name="Picture 4" descr="A picture containing ship, city, traffic, light&#10;&#10;Description automatically generated">
            <a:extLst>
              <a:ext uri="{FF2B5EF4-FFF2-40B4-BE49-F238E27FC236}">
                <a16:creationId xmlns:a16="http://schemas.microsoft.com/office/drawing/2014/main" id="{FC8BFD74-09A7-4FDD-AC36-F71D4829F6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4727" y="2060848"/>
            <a:ext cx="2421765" cy="1368152"/>
          </a:xfrm>
          <a:prstGeom prst="rect">
            <a:avLst/>
          </a:prstGeom>
        </p:spPr>
      </p:pic>
      <p:pic>
        <p:nvPicPr>
          <p:cNvPr id="8" name="Picture 7" descr="A close up of a flag&#10;&#10;Description automatically generated">
            <a:extLst>
              <a:ext uri="{FF2B5EF4-FFF2-40B4-BE49-F238E27FC236}">
                <a16:creationId xmlns:a16="http://schemas.microsoft.com/office/drawing/2014/main" id="{7E553670-3C45-4FFD-90E1-F1A7A08A3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727" y="3540960"/>
            <a:ext cx="2421765" cy="1400208"/>
          </a:xfrm>
          <a:prstGeom prst="rect">
            <a:avLst/>
          </a:prstGeom>
        </p:spPr>
      </p:pic>
      <p:sp>
        <p:nvSpPr>
          <p:cNvPr id="2" name="Footer Placeholder 1">
            <a:extLst>
              <a:ext uri="{FF2B5EF4-FFF2-40B4-BE49-F238E27FC236}">
                <a16:creationId xmlns:a16="http://schemas.microsoft.com/office/drawing/2014/main" id="{007B2E9C-D474-75A3-A937-D75F2A16C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351343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par>
                                <p:cTn id="16" presetID="53"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pic>
        <p:nvPicPr>
          <p:cNvPr id="5" name="Picture 4" descr="Map&#10;&#10;Description automatically generated">
            <a:extLst>
              <a:ext uri="{FF2B5EF4-FFF2-40B4-BE49-F238E27FC236}">
                <a16:creationId xmlns:a16="http://schemas.microsoft.com/office/drawing/2014/main" id="{C906E81E-D4EF-4F9E-A934-1951FBFD4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694" y="1052736"/>
            <a:ext cx="9228611" cy="4656396"/>
          </a:xfrm>
          <a:prstGeom prst="rect">
            <a:avLst/>
          </a:prstGeom>
        </p:spPr>
      </p:pic>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9833" y="2888936"/>
            <a:ext cx="4182464" cy="1080121"/>
          </a:xfrm>
        </p:spPr>
        <p:txBody>
          <a:bodyPr/>
          <a:lstStyle/>
          <a:p>
            <a:pPr marL="0" indent="0" algn="just">
              <a:buClr>
                <a:schemeClr val="tx1"/>
              </a:buClr>
              <a:buNone/>
            </a:pPr>
            <a:r>
              <a:rPr lang="en-GB" sz="1600" dirty="0">
                <a:hlinkClick r:id="rId3"/>
              </a:rPr>
              <a:t>https://m.coface.hr/en/content/download/206739/3503942/file/Coface-Country_and_Sector_Risks-Handbook_2022.pdf</a:t>
            </a:r>
            <a:endParaRPr lang="en-GB" sz="1600" dirty="0"/>
          </a:p>
          <a:p>
            <a:pPr marL="0" indent="0" algn="just">
              <a:buClr>
                <a:schemeClr val="tx1"/>
              </a:buClr>
              <a:buNone/>
            </a:pPr>
            <a:endParaRPr lang="en-GB" sz="1600" dirty="0"/>
          </a:p>
        </p:txBody>
      </p:sp>
      <p:pic>
        <p:nvPicPr>
          <p:cNvPr id="3" name="Picture 2">
            <a:extLst>
              <a:ext uri="{FF2B5EF4-FFF2-40B4-BE49-F238E27FC236}">
                <a16:creationId xmlns:a16="http://schemas.microsoft.com/office/drawing/2014/main" id="{272FE694-94C7-72CE-3F38-3D169F3D2337}"/>
              </a:ext>
            </a:extLst>
          </p:cNvPr>
          <p:cNvPicPr>
            <a:picLocks noChangeAspect="1"/>
          </p:cNvPicPr>
          <p:nvPr/>
        </p:nvPicPr>
        <p:blipFill>
          <a:blip r:embed="rId4"/>
          <a:stretch>
            <a:fillRect/>
          </a:stretch>
        </p:blipFill>
        <p:spPr>
          <a:xfrm>
            <a:off x="2207568" y="1337767"/>
            <a:ext cx="2952328"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5"/>
              </a:rPr>
              <a:t>https://www3.weforum.org/docs/WEF_Global_Risks_Report_2023.pdf</a:t>
            </a:r>
            <a:r>
              <a:rPr lang="en-GB" sz="1600" dirty="0"/>
              <a:t> </a:t>
            </a:r>
          </a:p>
        </p:txBody>
      </p:sp>
      <p:pic>
        <p:nvPicPr>
          <p:cNvPr id="5" name="Picture 4">
            <a:extLst>
              <a:ext uri="{FF2B5EF4-FFF2-40B4-BE49-F238E27FC236}">
                <a16:creationId xmlns:a16="http://schemas.microsoft.com/office/drawing/2014/main" id="{B5A9CF36-3429-03A7-F741-B1602CA19D9D}"/>
              </a:ext>
            </a:extLst>
          </p:cNvPr>
          <p:cNvPicPr>
            <a:picLocks noChangeAspect="1"/>
          </p:cNvPicPr>
          <p:nvPr/>
        </p:nvPicPr>
        <p:blipFill>
          <a:blip r:embed="rId6"/>
          <a:stretch>
            <a:fillRect/>
          </a:stretch>
        </p:blipFill>
        <p:spPr>
          <a:xfrm>
            <a:off x="8176167" y="1337764"/>
            <a:ext cx="3024495"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250" fill="hold"/>
                                        <p:tgtEl>
                                          <p:spTgt spid="3"/>
                                        </p:tgtEl>
                                        <p:attrNameLst>
                                          <p:attrName>ppt_w</p:attrName>
                                        </p:attrNameLst>
                                      </p:cBhvr>
                                      <p:tavLst>
                                        <p:tav tm="0">
                                          <p:val>
                                            <p:fltVal val="0"/>
                                          </p:val>
                                        </p:tav>
                                        <p:tav tm="100000">
                                          <p:val>
                                            <p:strVal val="#ppt_w"/>
                                          </p:val>
                                        </p:tav>
                                      </p:tavLst>
                                    </p:anim>
                                    <p:anim calcmode="lin" valueType="num">
                                      <p:cBhvr>
                                        <p:cTn id="8" dur="2250" fill="hold"/>
                                        <p:tgtEl>
                                          <p:spTgt spid="3"/>
                                        </p:tgtEl>
                                        <p:attrNameLst>
                                          <p:attrName>ppt_h</p:attrName>
                                        </p:attrNameLst>
                                      </p:cBhvr>
                                      <p:tavLst>
                                        <p:tav tm="0">
                                          <p:val>
                                            <p:fltVal val="0"/>
                                          </p:val>
                                        </p:tav>
                                        <p:tav tm="100000">
                                          <p:val>
                                            <p:strVal val="#ppt_h"/>
                                          </p:val>
                                        </p:tav>
                                      </p:tavLst>
                                    </p:anim>
                                    <p:animEffect transition="in" filter="fade">
                                      <p:cBhvr>
                                        <p:cTn id="9" dur="225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childTnLst>
                          </p:cTn>
                        </p:par>
                        <p:par>
                          <p:cTn id="15" fill="hold">
                            <p:stCondLst>
                              <p:cond delay="2250"/>
                            </p:stCondLst>
                            <p:childTnLst>
                              <p:par>
                                <p:cTn id="16" presetID="42" presetClass="entr" presetSubtype="0" fill="hold" nodeType="afterEffect">
                                  <p:stCondLst>
                                    <p:cond delay="0"/>
                                  </p:stCondLst>
                                  <p:childTnLst>
                                    <p:set>
                                      <p:cBhvr>
                                        <p:cTn id="17" dur="1" fill="hold">
                                          <p:stCondLst>
                                            <p:cond delay="0"/>
                                          </p:stCondLst>
                                        </p:cTn>
                                        <p:tgtEl>
                                          <p:spTgt spid="7172">
                                            <p:txEl>
                                              <p:pRg st="0" end="0"/>
                                            </p:txEl>
                                          </p:spTgt>
                                        </p:tgtEl>
                                        <p:attrNameLst>
                                          <p:attrName>style.visibility</p:attrName>
                                        </p:attrNameLst>
                                      </p:cBhvr>
                                      <p:to>
                                        <p:strVal val="visible"/>
                                      </p:to>
                                    </p:set>
                                    <p:animEffect transition="in" filter="fade">
                                      <p:cBhvr>
                                        <p:cTn id="18" dur="1000"/>
                                        <p:tgtEl>
                                          <p:spTgt spid="7172">
                                            <p:txEl>
                                              <p:pRg st="0" end="0"/>
                                            </p:txEl>
                                          </p:spTgt>
                                        </p:tgtEl>
                                      </p:cBhvr>
                                    </p:animEffect>
                                    <p:anim calcmode="lin" valueType="num">
                                      <p:cBhvr>
                                        <p:cTn id="19"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1000"/>
                                        <p:tgtEl>
                                          <p:spTgt spid="2">
                                            <p:txEl>
                                              <p:pRg st="0" end="0"/>
                                            </p:txEl>
                                          </p:spTgt>
                                        </p:tgtEl>
                                      </p:cBhvr>
                                    </p:animEffect>
                                    <p:anim calcmode="lin" valueType="num">
                                      <p:cBhvr>
                                        <p:cTn id="2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61EEB4-7A7A-773D-8468-152599B015F3}"/>
              </a:ext>
            </a:extLst>
          </p:cNvPr>
          <p:cNvPicPr>
            <a:picLocks noChangeAspect="1"/>
          </p:cNvPicPr>
          <p:nvPr/>
        </p:nvPicPr>
        <p:blipFill>
          <a:blip r:embed="rId2"/>
          <a:stretch>
            <a:fillRect/>
          </a:stretch>
        </p:blipFill>
        <p:spPr>
          <a:xfrm>
            <a:off x="1055440" y="620689"/>
            <a:ext cx="9865095" cy="4393808"/>
          </a:xfrm>
          <a:prstGeom prst="rect">
            <a:avLst/>
          </a:prstGeom>
        </p:spPr>
      </p:pic>
      <p:sp>
        <p:nvSpPr>
          <p:cNvPr id="6" name="Rectangle 5">
            <a:extLst>
              <a:ext uri="{FF2B5EF4-FFF2-40B4-BE49-F238E27FC236}">
                <a16:creationId xmlns:a16="http://schemas.microsoft.com/office/drawing/2014/main" id="{626ECD69-36E2-FF1C-F44F-380ABBF61E9D}"/>
              </a:ext>
            </a:extLst>
          </p:cNvPr>
          <p:cNvSpPr/>
          <p:nvPr/>
        </p:nvSpPr>
        <p:spPr>
          <a:xfrm>
            <a:off x="335360" y="116632"/>
            <a:ext cx="9577064" cy="3600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VUCA MODEL</a:t>
            </a:r>
            <a:endParaRPr lang="en-GB" sz="3600" b="1" dirty="0">
              <a:solidFill>
                <a:schemeClr val="tx1"/>
              </a:solidFill>
            </a:endParaRPr>
          </a:p>
        </p:txBody>
      </p:sp>
      <p:sp>
        <p:nvSpPr>
          <p:cNvPr id="3" name="TextBox 2">
            <a:extLst>
              <a:ext uri="{FF2B5EF4-FFF2-40B4-BE49-F238E27FC236}">
                <a16:creationId xmlns:a16="http://schemas.microsoft.com/office/drawing/2014/main" id="{7A1C78FB-02C4-3925-356E-64957BB5A107}"/>
              </a:ext>
            </a:extLst>
          </p:cNvPr>
          <p:cNvSpPr txBox="1"/>
          <p:nvPr/>
        </p:nvSpPr>
        <p:spPr>
          <a:xfrm>
            <a:off x="2711624" y="5162156"/>
            <a:ext cx="6094140" cy="369332"/>
          </a:xfrm>
          <a:prstGeom prst="rect">
            <a:avLst/>
          </a:prstGeom>
          <a:noFill/>
        </p:spPr>
        <p:txBody>
          <a:bodyPr wrap="square">
            <a:spAutoFit/>
          </a:bodyPr>
          <a:lstStyle/>
          <a:p>
            <a:r>
              <a:rPr lang="en-GB" dirty="0">
                <a:hlinkClick r:id="rId3"/>
              </a:rPr>
              <a:t>The VUCA approach - YouTube</a:t>
            </a:r>
            <a:endParaRPr lang="en-GB" dirty="0"/>
          </a:p>
        </p:txBody>
      </p:sp>
    </p:spTree>
    <p:extLst>
      <p:ext uri="{BB962C8B-B14F-4D97-AF65-F5344CB8AC3E}">
        <p14:creationId xmlns:p14="http://schemas.microsoft.com/office/powerpoint/2010/main" val="28622517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3 – Indonesia: Asia's Stumbling Giant</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55094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political factors explain Indonesia's poor economic performance? What economic factors? Are these two related?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do you think foreign firms exited Indonesia in the early 2000s? What are the implications for the country? What is required to reverse this trend?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is corruption so endemic in Indonesia? What are its consequences?</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the risks facing foreign firms that do business in Indonesia? What is required to reduce these risks?</a:t>
            </a:r>
          </a:p>
        </p:txBody>
      </p:sp>
      <p:pic>
        <p:nvPicPr>
          <p:cNvPr id="5" name="Picture 4" descr="A group of people in a city&#10;&#10;Description automatically generated">
            <a:extLst>
              <a:ext uri="{FF2B5EF4-FFF2-40B4-BE49-F238E27FC236}">
                <a16:creationId xmlns:a16="http://schemas.microsoft.com/office/drawing/2014/main" id="{3420C3F3-89B2-42CF-B667-0D5333FF57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9722" y="1950369"/>
            <a:ext cx="2596918" cy="1726692"/>
          </a:xfrm>
          <a:prstGeom prst="rect">
            <a:avLst/>
          </a:prstGeom>
        </p:spPr>
      </p:pic>
      <p:pic>
        <p:nvPicPr>
          <p:cNvPr id="8" name="Picture 7" descr="A close up of a flag&#10;&#10;Description automatically generated">
            <a:extLst>
              <a:ext uri="{FF2B5EF4-FFF2-40B4-BE49-F238E27FC236}">
                <a16:creationId xmlns:a16="http://schemas.microsoft.com/office/drawing/2014/main" id="{1B1148AB-4F5F-4538-B14D-B25D7187DA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05798" y="3932681"/>
            <a:ext cx="2550842" cy="1544955"/>
          </a:xfrm>
          <a:prstGeom prst="rect">
            <a:avLst/>
          </a:prstGeom>
        </p:spPr>
      </p:pic>
      <p:sp>
        <p:nvSpPr>
          <p:cNvPr id="2" name="Footer Placeholder 1">
            <a:extLst>
              <a:ext uri="{FF2B5EF4-FFF2-40B4-BE49-F238E27FC236}">
                <a16:creationId xmlns:a16="http://schemas.microsoft.com/office/drawing/2014/main" id="{EC8BDC91-BF0E-F9F6-F1B0-312335398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36217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2250" fill="hold"/>
                                        <p:tgtEl>
                                          <p:spTgt spid="8"/>
                                        </p:tgtEl>
                                        <p:attrNameLst>
                                          <p:attrName>ppt_w</p:attrName>
                                        </p:attrNameLst>
                                      </p:cBhvr>
                                      <p:tavLst>
                                        <p:tav tm="0">
                                          <p:val>
                                            <p:fltVal val="0"/>
                                          </p:val>
                                        </p:tav>
                                        <p:tav tm="100000">
                                          <p:val>
                                            <p:strVal val="#ppt_w"/>
                                          </p:val>
                                        </p:tav>
                                      </p:tavLst>
                                    </p:anim>
                                    <p:anim calcmode="lin" valueType="num">
                                      <p:cBhvr>
                                        <p:cTn id="18" dur="2250" fill="hold"/>
                                        <p:tgtEl>
                                          <p:spTgt spid="8"/>
                                        </p:tgtEl>
                                        <p:attrNameLst>
                                          <p:attrName>ppt_h</p:attrName>
                                        </p:attrNameLst>
                                      </p:cBhvr>
                                      <p:tavLst>
                                        <p:tav tm="0">
                                          <p:val>
                                            <p:fltVal val="0"/>
                                          </p:val>
                                        </p:tav>
                                        <p:tav tm="100000">
                                          <p:val>
                                            <p:strVal val="#ppt_h"/>
                                          </p:val>
                                        </p:tav>
                                      </p:tavLst>
                                    </p:anim>
                                    <p:animEffect transition="in" filter="fade">
                                      <p:cBhvr>
                                        <p:cTn id="19"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3952</Words>
  <Application>Microsoft Office PowerPoint</Application>
  <PresentationFormat>Widescreen</PresentationFormat>
  <Paragraphs>320</Paragraphs>
  <Slides>38</Slides>
  <Notes>37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38</vt:i4>
      </vt:variant>
    </vt:vector>
  </HeadingPairs>
  <TitlesOfParts>
    <vt:vector size="49" baseType="lpstr">
      <vt:lpstr>Aharoni</vt:lpstr>
      <vt:lpstr>Arial</vt:lpstr>
      <vt:lpstr>Arial Narrow</vt:lpstr>
      <vt:lpstr>Bodoni MT</vt:lpstr>
      <vt:lpstr>Candara</vt:lpstr>
      <vt:lpstr>Myriad Pro</vt:lpstr>
      <vt:lpstr>Symbol</vt:lpstr>
      <vt:lpstr>Verdana</vt:lpstr>
      <vt:lpstr>Wingdings</vt:lpstr>
      <vt:lpstr>20140311PresentationUWTSDTemplate</vt:lpstr>
      <vt:lpstr>1_20140311PresentationUWTSDTemplate</vt:lpstr>
      <vt:lpstr>LCMB7014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Balance of Payments</vt:lpstr>
      <vt:lpstr>Economic Freedom</vt:lpstr>
      <vt:lpstr>Economic Development, Performance, and Potential</vt:lpstr>
      <vt:lpstr>Easy Here, Hard There: Doing Business In Various Countries</vt:lpstr>
      <vt:lpstr>Case Study 2 - Japan's Economic Malaise</vt:lpstr>
      <vt:lpstr>The Legal Environment </vt:lpstr>
      <vt:lpstr>Governmental and Legal Systems</vt:lpstr>
      <vt:lpstr>Operational Concerns</vt:lpstr>
      <vt:lpstr>How Can Intellectual Property Be Protected? </vt:lpstr>
      <vt:lpstr>Intellectual Property: Rights and Protection</vt:lpstr>
      <vt:lpstr>Which Countries Are Most Corrupt?</vt:lpstr>
      <vt:lpstr>Easy Here, Hard There: Doing Business In Various Countries</vt:lpstr>
      <vt:lpstr>PowerPoint Presentation</vt:lpstr>
      <vt:lpstr>Case Study 3 – Indonesia: Asia's Stumbling Giant</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Rodrigo, Liyanage</cp:lastModifiedBy>
  <cp:revision>320</cp:revision>
  <cp:lastPrinted>2018-07-09T15:27:01Z</cp:lastPrinted>
  <dcterms:created xsi:type="dcterms:W3CDTF">2002-10-07T19:43:58Z</dcterms:created>
  <dcterms:modified xsi:type="dcterms:W3CDTF">2023-09-25T15:02:38Z</dcterms:modified>
</cp:coreProperties>
</file>