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75" r:id="rId11"/>
    <p:sldId id="276" r:id="rId12"/>
    <p:sldId id="277" r:id="rId13"/>
    <p:sldId id="265" r:id="rId14"/>
    <p:sldId id="266" r:id="rId15"/>
    <p:sldId id="278" r:id="rId16"/>
    <p:sldId id="279" r:id="rId17"/>
    <p:sldId id="280" r:id="rId18"/>
    <p:sldId id="281" r:id="rId19"/>
    <p:sldId id="267" r:id="rId20"/>
    <p:sldId id="268" r:id="rId21"/>
    <p:sldId id="269" r:id="rId22"/>
    <p:sldId id="270" r:id="rId23"/>
    <p:sldId id="271" r:id="rId24"/>
    <p:sldId id="274" r:id="rId25"/>
    <p:sldId id="272" r:id="rId26"/>
    <p:sldId id="27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52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lang="en-US"/>
            </a:pPr>
            <a:r>
              <a:rPr lang="en-US" sz="1800" b="1" i="0" u="none" strike="noStrike" baseline="0"/>
              <a:t>yearly sales for Saravana Bhavan </a:t>
            </a:r>
            <a:endParaRPr lang="en-US"/>
          </a:p>
        </c:rich>
      </c:tx>
      <c:overlay val="0"/>
    </c:title>
    <c:autoTitleDeleted val="0"/>
    <c:plotArea>
      <c:layout/>
      <c:lineChart>
        <c:grouping val="standard"/>
        <c:varyColors val="0"/>
        <c:ser>
          <c:idx val="0"/>
          <c:order val="0"/>
          <c:tx>
            <c:strRef>
              <c:f>Sheet1!$B$15</c:f>
              <c:strCache>
                <c:ptCount val="1"/>
                <c:pt idx="0">
                  <c:v>sales(£000)</c:v>
                </c:pt>
              </c:strCache>
            </c:strRef>
          </c:tx>
          <c:cat>
            <c:numRef>
              <c:f>Sheet1!$A$16:$A$27</c:f>
              <c:numCache>
                <c:formatCode>General</c:formatCode>
                <c:ptCount val="12"/>
                <c:pt idx="0">
                  <c:v>2005</c:v>
                </c:pt>
                <c:pt idx="1">
                  <c:v>2006</c:v>
                </c:pt>
                <c:pt idx="2">
                  <c:v>2007</c:v>
                </c:pt>
                <c:pt idx="3">
                  <c:v>2008</c:v>
                </c:pt>
                <c:pt idx="4">
                  <c:v>2009</c:v>
                </c:pt>
                <c:pt idx="5">
                  <c:v>2010</c:v>
                </c:pt>
                <c:pt idx="6">
                  <c:v>2011</c:v>
                </c:pt>
                <c:pt idx="7">
                  <c:v>2012</c:v>
                </c:pt>
                <c:pt idx="8">
                  <c:v>2013</c:v>
                </c:pt>
                <c:pt idx="9">
                  <c:v>2014</c:v>
                </c:pt>
                <c:pt idx="10">
                  <c:v>2015</c:v>
                </c:pt>
                <c:pt idx="11">
                  <c:v>2016</c:v>
                </c:pt>
              </c:numCache>
            </c:numRef>
          </c:cat>
          <c:val>
            <c:numRef>
              <c:f>Sheet1!$B$16:$B$27</c:f>
              <c:numCache>
                <c:formatCode>General</c:formatCode>
                <c:ptCount val="12"/>
                <c:pt idx="0">
                  <c:v>129</c:v>
                </c:pt>
                <c:pt idx="1">
                  <c:v>134</c:v>
                </c:pt>
                <c:pt idx="2">
                  <c:v>122</c:v>
                </c:pt>
                <c:pt idx="3">
                  <c:v>125</c:v>
                </c:pt>
                <c:pt idx="4">
                  <c:v>131</c:v>
                </c:pt>
                <c:pt idx="5">
                  <c:v>137</c:v>
                </c:pt>
                <c:pt idx="6">
                  <c:v>128</c:v>
                </c:pt>
                <c:pt idx="7">
                  <c:v>131</c:v>
                </c:pt>
                <c:pt idx="8">
                  <c:v>119</c:v>
                </c:pt>
                <c:pt idx="9">
                  <c:v>124</c:v>
                </c:pt>
                <c:pt idx="10">
                  <c:v>128</c:v>
                </c:pt>
                <c:pt idx="11">
                  <c:v>136</c:v>
                </c:pt>
              </c:numCache>
            </c:numRef>
          </c:val>
          <c:smooth val="0"/>
          <c:extLst>
            <c:ext xmlns:c16="http://schemas.microsoft.com/office/drawing/2014/chart" uri="{C3380CC4-5D6E-409C-BE32-E72D297353CC}">
              <c16:uniqueId val="{00000000-0E31-4A70-92A4-314F84E144AD}"/>
            </c:ext>
          </c:extLst>
        </c:ser>
        <c:ser>
          <c:idx val="1"/>
          <c:order val="1"/>
          <c:tx>
            <c:strRef>
              <c:f>Sheet1!$C$15</c:f>
              <c:strCache>
                <c:ptCount val="1"/>
                <c:pt idx="0">
                  <c:v>3- year moving average</c:v>
                </c:pt>
              </c:strCache>
            </c:strRef>
          </c:tx>
          <c:val>
            <c:numRef>
              <c:f>Sheet1!$C$16:$C$27</c:f>
              <c:numCache>
                <c:formatCode>0.0</c:formatCode>
                <c:ptCount val="12"/>
                <c:pt idx="1">
                  <c:v>128.33333333333343</c:v>
                </c:pt>
                <c:pt idx="2">
                  <c:v>127</c:v>
                </c:pt>
                <c:pt idx="3">
                  <c:v>126</c:v>
                </c:pt>
                <c:pt idx="4">
                  <c:v>131</c:v>
                </c:pt>
                <c:pt idx="5">
                  <c:v>132</c:v>
                </c:pt>
                <c:pt idx="6">
                  <c:v>132</c:v>
                </c:pt>
                <c:pt idx="7">
                  <c:v>126</c:v>
                </c:pt>
                <c:pt idx="8">
                  <c:v>124.66666666666667</c:v>
                </c:pt>
                <c:pt idx="9">
                  <c:v>123.66666666666667</c:v>
                </c:pt>
                <c:pt idx="10">
                  <c:v>129.33333333333343</c:v>
                </c:pt>
                <c:pt idx="11">
                  <c:v>132</c:v>
                </c:pt>
              </c:numCache>
            </c:numRef>
          </c:val>
          <c:smooth val="0"/>
          <c:extLst>
            <c:ext xmlns:c16="http://schemas.microsoft.com/office/drawing/2014/chart" uri="{C3380CC4-5D6E-409C-BE32-E72D297353CC}">
              <c16:uniqueId val="{00000001-0E31-4A70-92A4-314F84E144AD}"/>
            </c:ext>
          </c:extLst>
        </c:ser>
        <c:dLbls>
          <c:showLegendKey val="0"/>
          <c:showVal val="0"/>
          <c:showCatName val="0"/>
          <c:showSerName val="0"/>
          <c:showPercent val="0"/>
          <c:showBubbleSize val="0"/>
        </c:dLbls>
        <c:marker val="1"/>
        <c:smooth val="0"/>
        <c:axId val="63832064"/>
        <c:axId val="63835520"/>
      </c:lineChart>
      <c:catAx>
        <c:axId val="63832064"/>
        <c:scaling>
          <c:orientation val="minMax"/>
        </c:scaling>
        <c:delete val="0"/>
        <c:axPos val="b"/>
        <c:numFmt formatCode="General" sourceLinked="1"/>
        <c:majorTickMark val="none"/>
        <c:minorTickMark val="none"/>
        <c:tickLblPos val="nextTo"/>
        <c:txPr>
          <a:bodyPr/>
          <a:lstStyle/>
          <a:p>
            <a:pPr>
              <a:defRPr lang="en-US"/>
            </a:pPr>
            <a:endParaRPr lang="en-US"/>
          </a:p>
        </c:txPr>
        <c:crossAx val="63835520"/>
        <c:crosses val="autoZero"/>
        <c:auto val="1"/>
        <c:lblAlgn val="ctr"/>
        <c:lblOffset val="100"/>
        <c:noMultiLvlLbl val="0"/>
      </c:catAx>
      <c:valAx>
        <c:axId val="63835520"/>
        <c:scaling>
          <c:orientation val="minMax"/>
        </c:scaling>
        <c:delete val="0"/>
        <c:axPos val="l"/>
        <c:majorGridlines/>
        <c:numFmt formatCode="General" sourceLinked="1"/>
        <c:majorTickMark val="none"/>
        <c:minorTickMark val="none"/>
        <c:tickLblPos val="nextTo"/>
        <c:spPr>
          <a:ln w="9525">
            <a:noFill/>
          </a:ln>
        </c:spPr>
        <c:txPr>
          <a:bodyPr/>
          <a:lstStyle/>
          <a:p>
            <a:pPr>
              <a:defRPr lang="en-US"/>
            </a:pPr>
            <a:endParaRPr lang="en-US"/>
          </a:p>
        </c:txPr>
        <c:crossAx val="63832064"/>
        <c:crosses val="autoZero"/>
        <c:crossBetween val="between"/>
      </c:valAx>
    </c:plotArea>
    <c:legend>
      <c:legendPos val="b"/>
      <c:overlay val="0"/>
      <c:txPr>
        <a:bodyPr/>
        <a:lstStyle/>
        <a:p>
          <a:pPr>
            <a:defRPr lang="en-US"/>
          </a:pPr>
          <a:endParaRPr lang="en-US"/>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lang="en-US"/>
            </a:pPr>
            <a:r>
              <a:rPr lang="en-US" sz="1800" b="1" i="0" u="none" strike="noStrike" baseline="0"/>
              <a:t>yearly sales for Saravana Bhavan </a:t>
            </a:r>
            <a:endParaRPr lang="en-US"/>
          </a:p>
        </c:rich>
      </c:tx>
      <c:overlay val="0"/>
    </c:title>
    <c:autoTitleDeleted val="0"/>
    <c:plotArea>
      <c:layout/>
      <c:lineChart>
        <c:grouping val="standard"/>
        <c:varyColors val="0"/>
        <c:ser>
          <c:idx val="0"/>
          <c:order val="0"/>
          <c:tx>
            <c:strRef>
              <c:f>Sheet1!$B$15</c:f>
              <c:strCache>
                <c:ptCount val="1"/>
                <c:pt idx="0">
                  <c:v>sales(£000)</c:v>
                </c:pt>
              </c:strCache>
            </c:strRef>
          </c:tx>
          <c:cat>
            <c:numRef>
              <c:f>Sheet1!$A$16:$A$28</c:f>
              <c:numCache>
                <c:formatCode>General</c:formatCode>
                <c:ptCount val="13"/>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numCache>
            </c:numRef>
          </c:cat>
          <c:val>
            <c:numRef>
              <c:f>Sheet1!$B$16:$B$28</c:f>
              <c:numCache>
                <c:formatCode>General</c:formatCode>
                <c:ptCount val="13"/>
                <c:pt idx="0">
                  <c:v>129</c:v>
                </c:pt>
                <c:pt idx="1">
                  <c:v>134</c:v>
                </c:pt>
                <c:pt idx="2">
                  <c:v>122</c:v>
                </c:pt>
                <c:pt idx="3">
                  <c:v>125</c:v>
                </c:pt>
                <c:pt idx="4">
                  <c:v>131</c:v>
                </c:pt>
                <c:pt idx="5">
                  <c:v>137</c:v>
                </c:pt>
                <c:pt idx="6">
                  <c:v>128</c:v>
                </c:pt>
                <c:pt idx="7">
                  <c:v>131</c:v>
                </c:pt>
                <c:pt idx="8">
                  <c:v>119</c:v>
                </c:pt>
                <c:pt idx="9">
                  <c:v>124</c:v>
                </c:pt>
                <c:pt idx="10">
                  <c:v>128</c:v>
                </c:pt>
                <c:pt idx="11">
                  <c:v>136</c:v>
                </c:pt>
              </c:numCache>
            </c:numRef>
          </c:val>
          <c:smooth val="0"/>
          <c:extLst>
            <c:ext xmlns:c16="http://schemas.microsoft.com/office/drawing/2014/chart" uri="{C3380CC4-5D6E-409C-BE32-E72D297353CC}">
              <c16:uniqueId val="{00000000-F01A-4835-AF34-DC39895F54B8}"/>
            </c:ext>
          </c:extLst>
        </c:ser>
        <c:ser>
          <c:idx val="1"/>
          <c:order val="1"/>
          <c:tx>
            <c:strRef>
              <c:f>Sheet1!$C$15</c:f>
              <c:strCache>
                <c:ptCount val="1"/>
                <c:pt idx="0">
                  <c:v>3- year moving average</c:v>
                </c:pt>
              </c:strCache>
            </c:strRef>
          </c:tx>
          <c:cat>
            <c:numRef>
              <c:f>Sheet1!$A$16:$A$28</c:f>
              <c:numCache>
                <c:formatCode>General</c:formatCode>
                <c:ptCount val="13"/>
                <c:pt idx="0">
                  <c:v>2005</c:v>
                </c:pt>
                <c:pt idx="1">
                  <c:v>2006</c:v>
                </c:pt>
                <c:pt idx="2">
                  <c:v>2007</c:v>
                </c:pt>
                <c:pt idx="3">
                  <c:v>2008</c:v>
                </c:pt>
                <c:pt idx="4">
                  <c:v>2009</c:v>
                </c:pt>
                <c:pt idx="5">
                  <c:v>2010</c:v>
                </c:pt>
                <c:pt idx="6">
                  <c:v>2011</c:v>
                </c:pt>
                <c:pt idx="7">
                  <c:v>2012</c:v>
                </c:pt>
                <c:pt idx="8">
                  <c:v>2013</c:v>
                </c:pt>
                <c:pt idx="9">
                  <c:v>2014</c:v>
                </c:pt>
                <c:pt idx="10">
                  <c:v>2015</c:v>
                </c:pt>
                <c:pt idx="11">
                  <c:v>2016</c:v>
                </c:pt>
                <c:pt idx="12">
                  <c:v>2017</c:v>
                </c:pt>
              </c:numCache>
            </c:numRef>
          </c:cat>
          <c:val>
            <c:numRef>
              <c:f>Sheet1!$C$16:$C$29</c:f>
              <c:numCache>
                <c:formatCode>0.0</c:formatCode>
                <c:ptCount val="14"/>
                <c:pt idx="1">
                  <c:v>128.33333333333343</c:v>
                </c:pt>
                <c:pt idx="2">
                  <c:v>127</c:v>
                </c:pt>
                <c:pt idx="3">
                  <c:v>126</c:v>
                </c:pt>
                <c:pt idx="4">
                  <c:v>131</c:v>
                </c:pt>
                <c:pt idx="5">
                  <c:v>132</c:v>
                </c:pt>
                <c:pt idx="6">
                  <c:v>132</c:v>
                </c:pt>
                <c:pt idx="7">
                  <c:v>126</c:v>
                </c:pt>
                <c:pt idx="8">
                  <c:v>124.66666666666667</c:v>
                </c:pt>
                <c:pt idx="9">
                  <c:v>123.66666666666667</c:v>
                </c:pt>
                <c:pt idx="10">
                  <c:v>129.33333333333343</c:v>
                </c:pt>
                <c:pt idx="11">
                  <c:v>132</c:v>
                </c:pt>
                <c:pt idx="12">
                  <c:v>136</c:v>
                </c:pt>
                <c:pt idx="13">
                  <c:v>137</c:v>
                </c:pt>
              </c:numCache>
            </c:numRef>
          </c:val>
          <c:smooth val="0"/>
          <c:extLst>
            <c:ext xmlns:c16="http://schemas.microsoft.com/office/drawing/2014/chart" uri="{C3380CC4-5D6E-409C-BE32-E72D297353CC}">
              <c16:uniqueId val="{00000001-F01A-4835-AF34-DC39895F54B8}"/>
            </c:ext>
          </c:extLst>
        </c:ser>
        <c:dLbls>
          <c:showLegendKey val="0"/>
          <c:showVal val="0"/>
          <c:showCatName val="0"/>
          <c:showSerName val="0"/>
          <c:showPercent val="0"/>
          <c:showBubbleSize val="0"/>
        </c:dLbls>
        <c:marker val="1"/>
        <c:smooth val="0"/>
        <c:axId val="64520192"/>
        <c:axId val="64521728"/>
      </c:lineChart>
      <c:catAx>
        <c:axId val="64520192"/>
        <c:scaling>
          <c:orientation val="minMax"/>
        </c:scaling>
        <c:delete val="0"/>
        <c:axPos val="b"/>
        <c:numFmt formatCode="General" sourceLinked="1"/>
        <c:majorTickMark val="none"/>
        <c:minorTickMark val="none"/>
        <c:tickLblPos val="nextTo"/>
        <c:txPr>
          <a:bodyPr/>
          <a:lstStyle/>
          <a:p>
            <a:pPr>
              <a:defRPr lang="en-US"/>
            </a:pPr>
            <a:endParaRPr lang="en-US"/>
          </a:p>
        </c:txPr>
        <c:crossAx val="64521728"/>
        <c:crosses val="autoZero"/>
        <c:auto val="1"/>
        <c:lblAlgn val="ctr"/>
        <c:lblOffset val="100"/>
        <c:noMultiLvlLbl val="0"/>
      </c:catAx>
      <c:valAx>
        <c:axId val="64521728"/>
        <c:scaling>
          <c:orientation val="minMax"/>
        </c:scaling>
        <c:delete val="0"/>
        <c:axPos val="l"/>
        <c:majorGridlines/>
        <c:numFmt formatCode="General" sourceLinked="1"/>
        <c:majorTickMark val="none"/>
        <c:minorTickMark val="none"/>
        <c:tickLblPos val="nextTo"/>
        <c:spPr>
          <a:ln w="9525">
            <a:noFill/>
          </a:ln>
        </c:spPr>
        <c:txPr>
          <a:bodyPr/>
          <a:lstStyle/>
          <a:p>
            <a:pPr>
              <a:defRPr lang="en-US"/>
            </a:pPr>
            <a:endParaRPr lang="en-US"/>
          </a:p>
        </c:txPr>
        <c:crossAx val="64520192"/>
        <c:crosses val="autoZero"/>
        <c:crossBetween val="between"/>
      </c:valAx>
    </c:plotArea>
    <c:legend>
      <c:legendPos val="b"/>
      <c:overlay val="0"/>
      <c:txPr>
        <a:bodyPr/>
        <a:lstStyle/>
        <a:p>
          <a:pPr>
            <a:defRPr lang="en-US"/>
          </a:pPr>
          <a:endParaRPr lang="en-US"/>
        </a:p>
      </c:txPr>
    </c:legend>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D5B107-24FD-4A2D-A603-99F7ACAA8E1C}" type="datetimeFigureOut">
              <a:rPr lang="en-US" smtClean="0"/>
              <a:pPr/>
              <a:t>1/4/2018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748BB1-36CC-4FB0-9A9A-BE5ED65399C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7870395409</a:t>
            </a:r>
          </a:p>
        </p:txBody>
      </p:sp>
      <p:sp>
        <p:nvSpPr>
          <p:cNvPr id="4" name="Slide Number Placeholder 3"/>
          <p:cNvSpPr>
            <a:spLocks noGrp="1"/>
          </p:cNvSpPr>
          <p:nvPr>
            <p:ph type="sldNum" sz="quarter" idx="10"/>
          </p:nvPr>
        </p:nvSpPr>
        <p:spPr/>
        <p:txBody>
          <a:bodyPr/>
          <a:lstStyle/>
          <a:p>
            <a:fld id="{F7748BB1-36CC-4FB0-9A9A-BE5ED65399CB}"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FFB9A214-6DBF-4D8E-B2FF-761424B288FA}" type="datetimeFigureOut">
              <a:rPr lang="en-US" smtClean="0"/>
              <a:pPr/>
              <a:t>1/4/2018</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3ADF432D-C67C-4E0F-B2FA-16D5CBED388E}"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FFB9A214-6DBF-4D8E-B2FF-761424B288FA}" type="datetimeFigureOut">
              <a:rPr lang="en-US" smtClean="0"/>
              <a:pPr/>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DF432D-C67C-4E0F-B2FA-16D5CBED388E}"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FB9A214-6DBF-4D8E-B2FF-761424B288FA}" type="datetimeFigureOut">
              <a:rPr lang="en-US" smtClean="0"/>
              <a:pPr/>
              <a:t>1/4/2018</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3ADF432D-C67C-4E0F-B2FA-16D5CBED388E}"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FB9A214-6DBF-4D8E-B2FF-761424B288FA}" type="datetimeFigureOut">
              <a:rPr lang="en-US" smtClean="0"/>
              <a:pPr/>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DF432D-C67C-4E0F-B2FA-16D5CBED388E}"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FFB9A214-6DBF-4D8E-B2FF-761424B288FA}" type="datetimeFigureOut">
              <a:rPr lang="en-US" smtClean="0"/>
              <a:pPr/>
              <a:t>1/4/2018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DF432D-C67C-4E0F-B2FA-16D5CBED388E}"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FB9A214-6DBF-4D8E-B2FF-761424B288FA}" type="datetimeFigureOut">
              <a:rPr lang="en-US" smtClean="0"/>
              <a:pPr/>
              <a:t>1/4/2018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DF432D-C67C-4E0F-B2FA-16D5CBED388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B9A214-6DBF-4D8E-B2FF-761424B288FA}" type="datetimeFigureOut">
              <a:rPr lang="en-US" smtClean="0"/>
              <a:pPr/>
              <a:t>1/4/2018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DF432D-C67C-4E0F-B2FA-16D5CBED388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FB9A214-6DBF-4D8E-B2FF-761424B288FA}" type="datetimeFigureOut">
              <a:rPr lang="en-US" smtClean="0"/>
              <a:pPr/>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DF432D-C67C-4E0F-B2FA-16D5CBED388E}"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FB9A214-6DBF-4D8E-B2FF-761424B288FA}" type="datetimeFigureOut">
              <a:rPr lang="en-US" smtClean="0"/>
              <a:pPr/>
              <a:t>1/4/2018</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3ADF432D-C67C-4E0F-B2FA-16D5CBED388E}"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FB9A214-6DBF-4D8E-B2FF-761424B288FA}" type="datetimeFigureOut">
              <a:rPr lang="en-US" smtClean="0"/>
              <a:pPr/>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DF432D-C67C-4E0F-B2FA-16D5CBED388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FB9A214-6DBF-4D8E-B2FF-761424B288FA}" type="datetimeFigureOut">
              <a:rPr lang="en-US" smtClean="0"/>
              <a:pPr/>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DF432D-C67C-4E0F-B2FA-16D5CBED388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FFB9A214-6DBF-4D8E-B2FF-761424B288FA}" type="datetimeFigureOut">
              <a:rPr lang="en-US" smtClean="0"/>
              <a:pPr/>
              <a:t>1/4/2018</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3ADF432D-C67C-4E0F-B2FA-16D5CBED388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3200400"/>
            <a:ext cx="6400800" cy="1600200"/>
          </a:xfrm>
        </p:spPr>
        <p:txBody>
          <a:bodyPr/>
          <a:lstStyle/>
          <a:p>
            <a:r>
              <a:rPr lang="en-US" dirty="0"/>
              <a:t>BUSINESS DECISION MAKING</a:t>
            </a:r>
          </a:p>
        </p:txBody>
      </p:sp>
      <p:sp>
        <p:nvSpPr>
          <p:cNvPr id="2" name="Title 1"/>
          <p:cNvSpPr>
            <a:spLocks noGrp="1"/>
          </p:cNvSpPr>
          <p:nvPr>
            <p:ph type="ctrTitle"/>
          </p:nvPr>
        </p:nvSpPr>
        <p:spPr/>
        <p:txBody>
          <a:bodyPr>
            <a:normAutofit fontScale="90000"/>
          </a:bodyPr>
          <a:lstStyle/>
          <a:p>
            <a:r>
              <a:t>MODULE CODE/ COD Y MODIWL: SBMA7113</a:t>
            </a:r>
            <a:br>
              <a:rPr/>
            </a:br>
            <a:endParaRPr lang="en-US" dirty="0"/>
          </a:p>
        </p:txBody>
      </p:sp>
      <p:pic>
        <p:nvPicPr>
          <p:cNvPr id="1026" name="Picture 2"/>
          <p:cNvPicPr>
            <a:picLocks noChangeAspect="1" noChangeArrowheads="1"/>
          </p:cNvPicPr>
          <p:nvPr/>
        </p:nvPicPr>
        <p:blipFill>
          <a:blip r:embed="rId3"/>
          <a:srcRect/>
          <a:stretch>
            <a:fillRect/>
          </a:stretch>
        </p:blipFill>
        <p:spPr bwMode="auto">
          <a:xfrm>
            <a:off x="2667000" y="4114800"/>
            <a:ext cx="3876675" cy="1162050"/>
          </a:xfrm>
          <a:prstGeom prst="rect">
            <a:avLst/>
          </a:prstGeom>
          <a:noFill/>
          <a:ln w="9525">
            <a:noFill/>
            <a:miter lim="800000"/>
            <a:headEnd/>
            <a:tailEnd/>
          </a:ln>
          <a:effectLst/>
        </p:spPr>
      </p:pic>
      <p:pic>
        <p:nvPicPr>
          <p:cNvPr id="5" name="Picture 4">
            <a:extLst>
              <a:ext uri="{FF2B5EF4-FFF2-40B4-BE49-F238E27FC236}">
                <a16:creationId xmlns:a16="http://schemas.microsoft.com/office/drawing/2014/main" id="{28A3465C-2C9E-4636-BDB4-B0B1609313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95600" y="355599"/>
            <a:ext cx="3124200" cy="92588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 </a:t>
            </a:r>
          </a:p>
        </p:txBody>
      </p:sp>
      <p:sp>
        <p:nvSpPr>
          <p:cNvPr id="3" name="Content Placeholder 2"/>
          <p:cNvSpPr>
            <a:spLocks noGrp="1"/>
          </p:cNvSpPr>
          <p:nvPr>
            <p:ph sz="quarter" idx="1"/>
          </p:nvPr>
        </p:nvSpPr>
        <p:spPr/>
        <p:txBody>
          <a:bodyPr>
            <a:normAutofit fontScale="92500" lnSpcReduction="10000"/>
          </a:bodyPr>
          <a:lstStyle/>
          <a:p>
            <a:r>
              <a:rPr lang="en-US" dirty="0"/>
              <a:t>Introduction </a:t>
            </a:r>
          </a:p>
          <a:p>
            <a:r>
              <a:rPr lang="en-GB" dirty="0"/>
              <a:t>Problem &amp; Company </a:t>
            </a:r>
            <a:r>
              <a:rPr lang="en-US" dirty="0"/>
              <a:t>Background</a:t>
            </a:r>
          </a:p>
          <a:p>
            <a:r>
              <a:rPr lang="en-GB" dirty="0"/>
              <a:t>Information System Used</a:t>
            </a:r>
            <a:r>
              <a:rPr lang="en-US" dirty="0"/>
              <a:t> </a:t>
            </a:r>
          </a:p>
          <a:p>
            <a:r>
              <a:rPr lang="en-GB" dirty="0"/>
              <a:t>Strategy to Solve Problem</a:t>
            </a:r>
          </a:p>
          <a:p>
            <a:r>
              <a:rPr lang="en-US" dirty="0"/>
              <a:t>Techniques used by the SME for complex decision making</a:t>
            </a:r>
          </a:p>
          <a:p>
            <a:r>
              <a:rPr lang="en-US" dirty="0"/>
              <a:t>recommendations with justification</a:t>
            </a:r>
          </a:p>
          <a:p>
            <a:r>
              <a:rPr lang="en-US" dirty="0"/>
              <a:t>Limitations</a:t>
            </a:r>
          </a:p>
          <a:p>
            <a:r>
              <a:rPr lang="en-US" dirty="0"/>
              <a:t>Conclusion</a:t>
            </a:r>
          </a:p>
          <a:p>
            <a:r>
              <a:rPr lang="en-US" dirty="0"/>
              <a:t>References </a:t>
            </a:r>
          </a:p>
          <a:p>
            <a:pPr>
              <a:buNone/>
            </a:pPr>
            <a:br>
              <a:rPr lang="en-US" dirty="0"/>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sz="quarter" idx="1"/>
          </p:nvPr>
        </p:nvSpPr>
        <p:spPr/>
        <p:txBody>
          <a:bodyPr/>
          <a:lstStyle/>
          <a:p>
            <a:r>
              <a:rPr lang="en-GB" dirty="0"/>
              <a:t>Davenport, (2012),  Decision making process is the actual selection from among several alternatives of a course of action. </a:t>
            </a:r>
          </a:p>
          <a:p>
            <a:r>
              <a:rPr lang="en-GB" dirty="0"/>
              <a:t>Turban, </a:t>
            </a:r>
            <a:r>
              <a:rPr lang="en-GB" dirty="0" err="1"/>
              <a:t>Sharda</a:t>
            </a:r>
            <a:r>
              <a:rPr lang="en-GB" dirty="0"/>
              <a:t>, and </a:t>
            </a:r>
            <a:r>
              <a:rPr lang="en-GB" dirty="0" err="1"/>
              <a:t>Delen</a:t>
            </a:r>
            <a:r>
              <a:rPr lang="en-GB" dirty="0"/>
              <a:t>, (2011), decision making procedure can be known as the selection based on some criteria of one behaviour alterative from several possible alternatives.      </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Problem &amp; Company </a:t>
            </a:r>
            <a:r>
              <a:rPr lang="en-US" dirty="0"/>
              <a:t>Background</a:t>
            </a:r>
            <a:br>
              <a:rPr lang="en-US" dirty="0"/>
            </a:br>
            <a:endParaRPr lang="en-US" dirty="0"/>
          </a:p>
        </p:txBody>
      </p:sp>
      <p:sp>
        <p:nvSpPr>
          <p:cNvPr id="3" name="Content Placeholder 2"/>
          <p:cNvSpPr>
            <a:spLocks noGrp="1"/>
          </p:cNvSpPr>
          <p:nvPr>
            <p:ph sz="quarter" idx="1"/>
          </p:nvPr>
        </p:nvSpPr>
        <p:spPr/>
        <p:txBody>
          <a:bodyPr>
            <a:normAutofit/>
          </a:bodyPr>
          <a:lstStyle/>
          <a:p>
            <a:r>
              <a:rPr lang="en-GB" sz="3200" dirty="0" err="1"/>
              <a:t>Saravana</a:t>
            </a:r>
            <a:r>
              <a:rPr lang="en-GB" sz="3200" dirty="0"/>
              <a:t> </a:t>
            </a:r>
            <a:r>
              <a:rPr lang="en-GB" sz="3200" dirty="0" err="1"/>
              <a:t>Bhavan</a:t>
            </a:r>
            <a:r>
              <a:rPr lang="en-GB" sz="3200" dirty="0"/>
              <a:t> was incorporated in the year 1981 and P. </a:t>
            </a:r>
            <a:r>
              <a:rPr lang="en-GB" sz="3200" dirty="0" err="1"/>
              <a:t>Rajagopala</a:t>
            </a:r>
            <a:r>
              <a:rPr lang="en-GB" sz="3200" dirty="0"/>
              <a:t> was the founder of the company .</a:t>
            </a:r>
          </a:p>
          <a:p>
            <a:r>
              <a:rPr lang="en-GB" sz="3200" dirty="0"/>
              <a:t>The company has its headquarter in Chennai, India</a:t>
            </a:r>
          </a:p>
          <a:p>
            <a:r>
              <a:rPr lang="en-GB" sz="3200" dirty="0"/>
              <a:t>There are more than 20 outlets of the company in Chennai and 13 more outlets in other parts of India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sz="quarter" idx="1"/>
          </p:nvPr>
        </p:nvSpPr>
        <p:spPr/>
        <p:txBody>
          <a:bodyPr>
            <a:normAutofit/>
          </a:bodyPr>
          <a:lstStyle/>
          <a:p>
            <a:r>
              <a:rPr lang="en-GB" sz="3200" dirty="0"/>
              <a:t>Company faced major challenges in the areas of demand and supply judgement </a:t>
            </a:r>
          </a:p>
          <a:p>
            <a:r>
              <a:rPr lang="en-GB" sz="3200" dirty="0"/>
              <a:t>They were unable to fulfil the demand of the customers and thus they lost their business as well as chances to increase their level of revenue</a:t>
            </a:r>
            <a:endParaRPr lang="en-US"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Effectiveness of decision making process to solve problem </a:t>
            </a:r>
          </a:p>
        </p:txBody>
      </p:sp>
      <p:sp>
        <p:nvSpPr>
          <p:cNvPr id="3" name="Content Placeholder 2"/>
          <p:cNvSpPr>
            <a:spLocks noGrp="1"/>
          </p:cNvSpPr>
          <p:nvPr>
            <p:ph sz="quarter" idx="1"/>
          </p:nvPr>
        </p:nvSpPr>
        <p:spPr/>
        <p:txBody>
          <a:bodyPr/>
          <a:lstStyle/>
          <a:p>
            <a:r>
              <a:rPr lang="en-US" dirty="0"/>
              <a:t>Implementation of decision making process helps the management to determine the issues and its solutions in successful manner. </a:t>
            </a:r>
          </a:p>
          <a:p>
            <a:r>
              <a:rPr lang="en-US" dirty="0"/>
              <a:t>An effective decision making process aids to increase sales performance and revenues. </a:t>
            </a:r>
          </a:p>
          <a:p>
            <a:r>
              <a:rPr lang="en-US" dirty="0"/>
              <a:t> A better decision making process is necessary for organizing, planning, communicating and coordinating   </a:t>
            </a:r>
          </a:p>
          <a:p>
            <a:r>
              <a:rPr lang="en-US" dirty="0"/>
              <a:t>Correct decision making provide opportunities of development while wrong decision making leads to instability and loss.  </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Information System Used</a:t>
            </a:r>
            <a:r>
              <a:rPr lang="en-US" dirty="0"/>
              <a:t> </a:t>
            </a:r>
            <a:br>
              <a:rPr lang="en-US" dirty="0"/>
            </a:br>
            <a:endParaRPr lang="en-US" dirty="0"/>
          </a:p>
        </p:txBody>
      </p:sp>
      <p:sp>
        <p:nvSpPr>
          <p:cNvPr id="3" name="Content Placeholder 2"/>
          <p:cNvSpPr>
            <a:spLocks noGrp="1"/>
          </p:cNvSpPr>
          <p:nvPr>
            <p:ph sz="quarter" idx="1"/>
          </p:nvPr>
        </p:nvSpPr>
        <p:spPr/>
        <p:txBody>
          <a:bodyPr/>
          <a:lstStyle/>
          <a:p>
            <a:r>
              <a:rPr lang="en-GB" b="1" dirty="0"/>
              <a:t>Customer Relationship Management</a:t>
            </a:r>
          </a:p>
          <a:p>
            <a:pPr>
              <a:buNone/>
            </a:pPr>
            <a:endParaRPr lang="en-GB" b="1" dirty="0"/>
          </a:p>
          <a:p>
            <a:r>
              <a:rPr lang="en-GB" b="1" dirty="0"/>
              <a:t>Business Intelligence System</a:t>
            </a:r>
            <a:endParaRPr lang="en-US" dirty="0"/>
          </a:p>
        </p:txBody>
      </p:sp>
      <p:pic>
        <p:nvPicPr>
          <p:cNvPr id="2051" name="Picture 3"/>
          <p:cNvPicPr>
            <a:picLocks noChangeAspect="1" noChangeArrowheads="1"/>
          </p:cNvPicPr>
          <p:nvPr/>
        </p:nvPicPr>
        <p:blipFill>
          <a:blip r:embed="rId2"/>
          <a:srcRect/>
          <a:stretch>
            <a:fillRect/>
          </a:stretch>
        </p:blipFill>
        <p:spPr bwMode="auto">
          <a:xfrm>
            <a:off x="762000" y="3048000"/>
            <a:ext cx="3028950" cy="2923595"/>
          </a:xfrm>
          <a:prstGeom prst="rect">
            <a:avLst/>
          </a:prstGeom>
          <a:noFill/>
          <a:ln w="9525">
            <a:noFill/>
            <a:miter lim="800000"/>
            <a:headEnd/>
            <a:tailEnd/>
          </a:ln>
          <a:effectLst/>
        </p:spPr>
      </p:pic>
      <p:pic>
        <p:nvPicPr>
          <p:cNvPr id="2052" name="Picture 4"/>
          <p:cNvPicPr>
            <a:picLocks noChangeAspect="1" noChangeArrowheads="1"/>
          </p:cNvPicPr>
          <p:nvPr/>
        </p:nvPicPr>
        <p:blipFill>
          <a:blip r:embed="rId3"/>
          <a:srcRect/>
          <a:stretch>
            <a:fillRect/>
          </a:stretch>
        </p:blipFill>
        <p:spPr bwMode="auto">
          <a:xfrm>
            <a:off x="4114800" y="3124200"/>
            <a:ext cx="4095750" cy="287655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Strategy to Solve Problem</a:t>
            </a:r>
            <a:br>
              <a:rPr lang="en-GB" dirty="0"/>
            </a:br>
            <a:endParaRPr lang="en-US" dirty="0"/>
          </a:p>
        </p:txBody>
      </p:sp>
      <p:sp>
        <p:nvSpPr>
          <p:cNvPr id="3" name="Content Placeholder 2"/>
          <p:cNvSpPr>
            <a:spLocks noGrp="1"/>
          </p:cNvSpPr>
          <p:nvPr>
            <p:ph sz="quarter" idx="1"/>
          </p:nvPr>
        </p:nvSpPr>
        <p:spPr/>
        <p:txBody>
          <a:bodyPr/>
          <a:lstStyle/>
          <a:p>
            <a:r>
              <a:rPr lang="en-GB" b="1" dirty="0"/>
              <a:t>Define the problem</a:t>
            </a:r>
          </a:p>
          <a:p>
            <a:r>
              <a:rPr lang="en-GB" b="1" dirty="0"/>
              <a:t>Identifying limiting factors:</a:t>
            </a:r>
            <a:endParaRPr lang="en-US" dirty="0"/>
          </a:p>
          <a:p>
            <a:r>
              <a:rPr lang="en-GB" b="1" dirty="0"/>
              <a:t>Alternatives development</a:t>
            </a:r>
          </a:p>
          <a:p>
            <a:r>
              <a:rPr lang="en-GB" b="1" dirty="0"/>
              <a:t>Analysing the alternatives</a:t>
            </a:r>
          </a:p>
          <a:p>
            <a:r>
              <a:rPr lang="en-GB" b="1" dirty="0"/>
              <a:t>Selecting the best alternative</a:t>
            </a:r>
          </a:p>
          <a:p>
            <a:r>
              <a:rPr lang="en-GB" b="1" dirty="0"/>
              <a:t>Implementation of the decision</a:t>
            </a:r>
          </a:p>
          <a:p>
            <a:r>
              <a:rPr lang="en-GB" b="1" dirty="0"/>
              <a:t>Evaluation and control</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95400"/>
            <a:ext cx="7772400" cy="563562"/>
          </a:xfrm>
        </p:spPr>
        <p:txBody>
          <a:bodyPr>
            <a:normAutofit fontScale="90000"/>
          </a:bodyPr>
          <a:lstStyle/>
          <a:p>
            <a:br>
              <a:rPr lang="en-US" dirty="0"/>
            </a:br>
            <a:br>
              <a:rPr lang="en-US" dirty="0"/>
            </a:br>
            <a:br>
              <a:rPr lang="en-US" dirty="0"/>
            </a:br>
            <a:br>
              <a:rPr lang="en-US" dirty="0"/>
            </a:br>
            <a:r>
              <a:rPr lang="en-US" sz="3600" dirty="0"/>
              <a:t>Techniques used by the SME for complex decision making</a:t>
            </a:r>
            <a:br>
              <a:rPr lang="en-US" dirty="0"/>
            </a:br>
            <a:endParaRPr lang="en-US" dirty="0"/>
          </a:p>
        </p:txBody>
      </p:sp>
      <p:sp>
        <p:nvSpPr>
          <p:cNvPr id="3" name="Content Placeholder 2"/>
          <p:cNvSpPr>
            <a:spLocks noGrp="1"/>
          </p:cNvSpPr>
          <p:nvPr>
            <p:ph sz="quarter" idx="1"/>
          </p:nvPr>
        </p:nvSpPr>
        <p:spPr/>
        <p:txBody>
          <a:bodyPr/>
          <a:lstStyle/>
          <a:p>
            <a:r>
              <a:rPr lang="en-GB" dirty="0"/>
              <a:t>forecasting methods </a:t>
            </a:r>
          </a:p>
          <a:p>
            <a:pPr lvl="1"/>
            <a:r>
              <a:rPr lang="en-GB" dirty="0"/>
              <a:t>moving average forecasting techniques</a:t>
            </a:r>
          </a:p>
          <a:p>
            <a:pPr lvl="2"/>
            <a:r>
              <a:rPr lang="en-GB" dirty="0"/>
              <a:t>it is easy to use and simple to understand</a:t>
            </a:r>
          </a:p>
          <a:p>
            <a:pPr lvl="2"/>
            <a:r>
              <a:rPr lang="en-GB" dirty="0"/>
              <a:t>moving average methods is flexible </a:t>
            </a:r>
          </a:p>
          <a:p>
            <a:pPr lvl="2">
              <a:buNone/>
            </a:pPr>
            <a:endParaRPr lang="en-GB" dirty="0"/>
          </a:p>
        </p:txBody>
      </p:sp>
      <p:graphicFrame>
        <p:nvGraphicFramePr>
          <p:cNvPr id="5" name="Table 4"/>
          <p:cNvGraphicFramePr>
            <a:graphicFrameLocks noGrp="1"/>
          </p:cNvGraphicFramePr>
          <p:nvPr/>
        </p:nvGraphicFramePr>
        <p:xfrm>
          <a:off x="1752600" y="3429000"/>
          <a:ext cx="3505200" cy="2895594"/>
        </p:xfrm>
        <a:graphic>
          <a:graphicData uri="http://schemas.openxmlformats.org/drawingml/2006/table">
            <a:tbl>
              <a:tblPr>
                <a:tableStyleId>{3C2FFA5D-87B4-456A-9821-1D502468CF0F}</a:tableStyleId>
              </a:tblPr>
              <a:tblGrid>
                <a:gridCol w="1572426">
                  <a:extLst>
                    <a:ext uri="{9D8B030D-6E8A-4147-A177-3AD203B41FA5}">
                      <a16:colId xmlns:a16="http://schemas.microsoft.com/office/drawing/2014/main" val="20000"/>
                    </a:ext>
                  </a:extLst>
                </a:gridCol>
                <a:gridCol w="1932774">
                  <a:extLst>
                    <a:ext uri="{9D8B030D-6E8A-4147-A177-3AD203B41FA5}">
                      <a16:colId xmlns:a16="http://schemas.microsoft.com/office/drawing/2014/main" val="20001"/>
                    </a:ext>
                  </a:extLst>
                </a:gridCol>
              </a:tblGrid>
              <a:tr h="222738">
                <a:tc>
                  <a:txBody>
                    <a:bodyPr/>
                    <a:lstStyle/>
                    <a:p>
                      <a:pPr marL="0" marR="0" algn="just">
                        <a:lnSpc>
                          <a:spcPct val="115000"/>
                        </a:lnSpc>
                        <a:spcBef>
                          <a:spcPts val="0"/>
                        </a:spcBef>
                        <a:spcAft>
                          <a:spcPts val="0"/>
                        </a:spcAft>
                      </a:pPr>
                      <a:r>
                        <a:rPr lang="en-GB" sz="1200" dirty="0"/>
                        <a:t>year </a:t>
                      </a:r>
                      <a:endParaRPr lang="en-US" sz="11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dirty="0"/>
                        <a:t>sales(£000)</a:t>
                      </a:r>
                      <a:endParaRPr lang="en-US" sz="1100" dirty="0">
                        <a:latin typeface="Calibri"/>
                        <a:ea typeface="Calibri"/>
                        <a:cs typeface="Times New Roman"/>
                      </a:endParaRPr>
                    </a:p>
                  </a:txBody>
                  <a:tcPr marL="68580" marR="68580" marT="0" marB="0"/>
                </a:tc>
                <a:extLst>
                  <a:ext uri="{0D108BD9-81ED-4DB2-BD59-A6C34878D82A}">
                    <a16:rowId xmlns:a16="http://schemas.microsoft.com/office/drawing/2014/main" val="10000"/>
                  </a:ext>
                </a:extLst>
              </a:tr>
              <a:tr h="222738">
                <a:tc>
                  <a:txBody>
                    <a:bodyPr/>
                    <a:lstStyle/>
                    <a:p>
                      <a:pPr marL="0" marR="0" algn="just">
                        <a:lnSpc>
                          <a:spcPct val="115000"/>
                        </a:lnSpc>
                        <a:spcBef>
                          <a:spcPts val="0"/>
                        </a:spcBef>
                        <a:spcAft>
                          <a:spcPts val="0"/>
                        </a:spcAft>
                      </a:pPr>
                      <a:r>
                        <a:rPr lang="en-GB" sz="1200"/>
                        <a:t>2005</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129</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22738">
                <a:tc>
                  <a:txBody>
                    <a:bodyPr/>
                    <a:lstStyle/>
                    <a:p>
                      <a:pPr marL="0" marR="0" algn="just">
                        <a:lnSpc>
                          <a:spcPct val="115000"/>
                        </a:lnSpc>
                        <a:spcBef>
                          <a:spcPts val="0"/>
                        </a:spcBef>
                        <a:spcAft>
                          <a:spcPts val="0"/>
                        </a:spcAft>
                      </a:pPr>
                      <a:r>
                        <a:rPr lang="en-GB" sz="1200"/>
                        <a:t>2006</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134</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22738">
                <a:tc>
                  <a:txBody>
                    <a:bodyPr/>
                    <a:lstStyle/>
                    <a:p>
                      <a:pPr marL="0" marR="0" algn="just">
                        <a:lnSpc>
                          <a:spcPct val="115000"/>
                        </a:lnSpc>
                        <a:spcBef>
                          <a:spcPts val="0"/>
                        </a:spcBef>
                        <a:spcAft>
                          <a:spcPts val="0"/>
                        </a:spcAft>
                      </a:pPr>
                      <a:r>
                        <a:rPr lang="en-GB" sz="1200"/>
                        <a:t>2007</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122</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22738">
                <a:tc>
                  <a:txBody>
                    <a:bodyPr/>
                    <a:lstStyle/>
                    <a:p>
                      <a:pPr marL="0" marR="0" algn="just">
                        <a:lnSpc>
                          <a:spcPct val="115000"/>
                        </a:lnSpc>
                        <a:spcBef>
                          <a:spcPts val="0"/>
                        </a:spcBef>
                        <a:spcAft>
                          <a:spcPts val="0"/>
                        </a:spcAft>
                      </a:pPr>
                      <a:r>
                        <a:rPr lang="en-GB" sz="1200"/>
                        <a:t>2008</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125</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4"/>
                  </a:ext>
                </a:extLst>
              </a:tr>
              <a:tr h="222738">
                <a:tc>
                  <a:txBody>
                    <a:bodyPr/>
                    <a:lstStyle/>
                    <a:p>
                      <a:pPr marL="0" marR="0" algn="just">
                        <a:lnSpc>
                          <a:spcPct val="115000"/>
                        </a:lnSpc>
                        <a:spcBef>
                          <a:spcPts val="0"/>
                        </a:spcBef>
                        <a:spcAft>
                          <a:spcPts val="0"/>
                        </a:spcAft>
                      </a:pPr>
                      <a:r>
                        <a:rPr lang="en-GB" sz="1200"/>
                        <a:t>2009</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131</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5"/>
                  </a:ext>
                </a:extLst>
              </a:tr>
              <a:tr h="222738">
                <a:tc>
                  <a:txBody>
                    <a:bodyPr/>
                    <a:lstStyle/>
                    <a:p>
                      <a:pPr marL="0" marR="0" algn="just">
                        <a:lnSpc>
                          <a:spcPct val="115000"/>
                        </a:lnSpc>
                        <a:spcBef>
                          <a:spcPts val="0"/>
                        </a:spcBef>
                        <a:spcAft>
                          <a:spcPts val="0"/>
                        </a:spcAft>
                      </a:pPr>
                      <a:r>
                        <a:rPr lang="en-GB" sz="1200"/>
                        <a:t>2010</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137</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6"/>
                  </a:ext>
                </a:extLst>
              </a:tr>
              <a:tr h="222738">
                <a:tc>
                  <a:txBody>
                    <a:bodyPr/>
                    <a:lstStyle/>
                    <a:p>
                      <a:pPr marL="0" marR="0" algn="just">
                        <a:lnSpc>
                          <a:spcPct val="115000"/>
                        </a:lnSpc>
                        <a:spcBef>
                          <a:spcPts val="0"/>
                        </a:spcBef>
                        <a:spcAft>
                          <a:spcPts val="0"/>
                        </a:spcAft>
                      </a:pPr>
                      <a:r>
                        <a:rPr lang="en-GB" sz="1200"/>
                        <a:t>2011</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128</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7"/>
                  </a:ext>
                </a:extLst>
              </a:tr>
              <a:tr h="222738">
                <a:tc>
                  <a:txBody>
                    <a:bodyPr/>
                    <a:lstStyle/>
                    <a:p>
                      <a:pPr marL="0" marR="0" algn="just">
                        <a:lnSpc>
                          <a:spcPct val="115000"/>
                        </a:lnSpc>
                        <a:spcBef>
                          <a:spcPts val="0"/>
                        </a:spcBef>
                        <a:spcAft>
                          <a:spcPts val="0"/>
                        </a:spcAft>
                      </a:pPr>
                      <a:r>
                        <a:rPr lang="en-GB" sz="1200"/>
                        <a:t>2012</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131</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8"/>
                  </a:ext>
                </a:extLst>
              </a:tr>
              <a:tr h="222738">
                <a:tc>
                  <a:txBody>
                    <a:bodyPr/>
                    <a:lstStyle/>
                    <a:p>
                      <a:pPr marL="0" marR="0" algn="just">
                        <a:lnSpc>
                          <a:spcPct val="115000"/>
                        </a:lnSpc>
                        <a:spcBef>
                          <a:spcPts val="0"/>
                        </a:spcBef>
                        <a:spcAft>
                          <a:spcPts val="0"/>
                        </a:spcAft>
                      </a:pPr>
                      <a:r>
                        <a:rPr lang="en-GB" sz="1200"/>
                        <a:t>2013</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119</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09"/>
                  </a:ext>
                </a:extLst>
              </a:tr>
              <a:tr h="222738">
                <a:tc>
                  <a:txBody>
                    <a:bodyPr/>
                    <a:lstStyle/>
                    <a:p>
                      <a:pPr marL="0" marR="0" algn="just">
                        <a:lnSpc>
                          <a:spcPct val="115000"/>
                        </a:lnSpc>
                        <a:spcBef>
                          <a:spcPts val="0"/>
                        </a:spcBef>
                        <a:spcAft>
                          <a:spcPts val="0"/>
                        </a:spcAft>
                      </a:pPr>
                      <a:r>
                        <a:rPr lang="en-GB" sz="1200"/>
                        <a:t>2014</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124</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10"/>
                  </a:ext>
                </a:extLst>
              </a:tr>
              <a:tr h="222738">
                <a:tc>
                  <a:txBody>
                    <a:bodyPr/>
                    <a:lstStyle/>
                    <a:p>
                      <a:pPr marL="0" marR="0" algn="just">
                        <a:lnSpc>
                          <a:spcPct val="115000"/>
                        </a:lnSpc>
                        <a:spcBef>
                          <a:spcPts val="0"/>
                        </a:spcBef>
                        <a:spcAft>
                          <a:spcPts val="0"/>
                        </a:spcAft>
                      </a:pPr>
                      <a:r>
                        <a:rPr lang="en-GB" sz="1200"/>
                        <a:t>2015</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128</a:t>
                      </a:r>
                      <a:endParaRPr lang="en-US" sz="1100">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22738">
                <a:tc>
                  <a:txBody>
                    <a:bodyPr/>
                    <a:lstStyle/>
                    <a:p>
                      <a:pPr marL="0" marR="0" algn="just">
                        <a:lnSpc>
                          <a:spcPct val="115000"/>
                        </a:lnSpc>
                        <a:spcBef>
                          <a:spcPts val="0"/>
                        </a:spcBef>
                        <a:spcAft>
                          <a:spcPts val="0"/>
                        </a:spcAft>
                      </a:pPr>
                      <a:r>
                        <a:rPr lang="en-GB" sz="1200"/>
                        <a:t>2016</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dirty="0"/>
                        <a:t>136</a:t>
                      </a:r>
                      <a:endParaRPr lang="en-US" sz="1100" dirty="0">
                        <a:latin typeface="Calibri"/>
                        <a:ea typeface="Calibri"/>
                        <a:cs typeface="Times New Roman"/>
                      </a:endParaRPr>
                    </a:p>
                  </a:txBody>
                  <a:tcPr marL="68580" marR="68580" marT="0" marB="0"/>
                </a:tc>
                <a:extLst>
                  <a:ext uri="{0D108BD9-81ED-4DB2-BD59-A6C34878D82A}">
                    <a16:rowId xmlns:a16="http://schemas.microsoft.com/office/drawing/2014/main" val="1001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Inferences from the Data</a:t>
            </a:r>
            <a:endParaRPr lang="en-IN" dirty="0"/>
          </a:p>
        </p:txBody>
      </p:sp>
      <p:sp>
        <p:nvSpPr>
          <p:cNvPr id="3" name="Content Placeholder 2"/>
          <p:cNvSpPr>
            <a:spLocks noGrp="1"/>
          </p:cNvSpPr>
          <p:nvPr>
            <p:ph sz="quarter" idx="1"/>
          </p:nvPr>
        </p:nvSpPr>
        <p:spPr/>
        <p:txBody>
          <a:bodyPr>
            <a:normAutofit fontScale="92500" lnSpcReduction="20000"/>
          </a:bodyPr>
          <a:lstStyle/>
          <a:p>
            <a:r>
              <a:rPr lang="en-GB" dirty="0">
                <a:solidFill>
                  <a:srgbClr val="FF0000"/>
                </a:solidFill>
              </a:rPr>
              <a:t>Restaurant has experienced several ups and downs in its demand between the years 2005 to 2016.</a:t>
            </a:r>
          </a:p>
          <a:p>
            <a:r>
              <a:rPr lang="en-GB" dirty="0">
                <a:solidFill>
                  <a:srgbClr val="FF0000"/>
                </a:solidFill>
              </a:rPr>
              <a:t>In 2016, the sale was 129, it increased to 134 in the next year i.e. in 2005 and again dropped down to 122 in the year 2007.</a:t>
            </a:r>
          </a:p>
          <a:p>
            <a:r>
              <a:rPr lang="en-GB" dirty="0">
                <a:solidFill>
                  <a:srgbClr val="FF0000"/>
                </a:solidFill>
              </a:rPr>
              <a:t>Restaurant was successful in achieving highest sales in the year 2010 i.e. £137000.</a:t>
            </a:r>
          </a:p>
          <a:p>
            <a:r>
              <a:rPr lang="en-US" dirty="0">
                <a:solidFill>
                  <a:srgbClr val="FF0000"/>
                </a:solidFill>
              </a:rPr>
              <a:t>Since the year 2010, </a:t>
            </a:r>
            <a:r>
              <a:rPr lang="en-GB" dirty="0">
                <a:solidFill>
                  <a:srgbClr val="FF0000"/>
                </a:solidFill>
              </a:rPr>
              <a:t>the sales figures has continuously dipped to reach £ 119000 in 2013.</a:t>
            </a:r>
          </a:p>
          <a:p>
            <a:r>
              <a:rPr lang="en-GB" dirty="0">
                <a:solidFill>
                  <a:srgbClr val="FF0000"/>
                </a:solidFill>
              </a:rPr>
              <a:t>The restaurant recovered to achieve the sales figure of £ 136000 in 2016.</a:t>
            </a:r>
          </a:p>
          <a:p>
            <a:r>
              <a:rPr lang="en-GB" dirty="0">
                <a:solidFill>
                  <a:srgbClr val="FF0000"/>
                </a:solidFill>
              </a:rPr>
              <a:t>It becomes important for the restaurant to efficiently forecast its sales in the coming years since it would be detrimental in taking the decision of whether the restaurant should increase its production capacity or not.</a:t>
            </a:r>
            <a:endParaRPr lang="en-IN" dirty="0">
              <a:solidFill>
                <a:srgbClr val="FF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sz="quarter" idx="1"/>
          </p:nvPr>
        </p:nvGraphicFramePr>
        <p:xfrm>
          <a:off x="1524000" y="838200"/>
          <a:ext cx="6400800" cy="914400"/>
        </p:xfrm>
        <a:graphic>
          <a:graphicData uri="http://schemas.openxmlformats.org/drawingml/2006/table">
            <a:tbl>
              <a:tblPr/>
              <a:tblGrid>
                <a:gridCol w="533400">
                  <a:extLst>
                    <a:ext uri="{9D8B030D-6E8A-4147-A177-3AD203B41FA5}">
                      <a16:colId xmlns:a16="http://schemas.microsoft.com/office/drawing/2014/main" val="20000"/>
                    </a:ext>
                  </a:extLst>
                </a:gridCol>
                <a:gridCol w="457200">
                  <a:extLst>
                    <a:ext uri="{9D8B030D-6E8A-4147-A177-3AD203B41FA5}">
                      <a16:colId xmlns:a16="http://schemas.microsoft.com/office/drawing/2014/main" val="20001"/>
                    </a:ext>
                  </a:extLst>
                </a:gridCol>
                <a:gridCol w="533400">
                  <a:extLst>
                    <a:ext uri="{9D8B030D-6E8A-4147-A177-3AD203B41FA5}">
                      <a16:colId xmlns:a16="http://schemas.microsoft.com/office/drawing/2014/main" val="20002"/>
                    </a:ext>
                  </a:extLst>
                </a:gridCol>
                <a:gridCol w="533400">
                  <a:extLst>
                    <a:ext uri="{9D8B030D-6E8A-4147-A177-3AD203B41FA5}">
                      <a16:colId xmlns:a16="http://schemas.microsoft.com/office/drawing/2014/main" val="20003"/>
                    </a:ext>
                  </a:extLst>
                </a:gridCol>
                <a:gridCol w="457200">
                  <a:extLst>
                    <a:ext uri="{9D8B030D-6E8A-4147-A177-3AD203B41FA5}">
                      <a16:colId xmlns:a16="http://schemas.microsoft.com/office/drawing/2014/main" val="20004"/>
                    </a:ext>
                  </a:extLst>
                </a:gridCol>
                <a:gridCol w="457200">
                  <a:extLst>
                    <a:ext uri="{9D8B030D-6E8A-4147-A177-3AD203B41FA5}">
                      <a16:colId xmlns:a16="http://schemas.microsoft.com/office/drawing/2014/main" val="20005"/>
                    </a:ext>
                  </a:extLst>
                </a:gridCol>
                <a:gridCol w="457200">
                  <a:extLst>
                    <a:ext uri="{9D8B030D-6E8A-4147-A177-3AD203B41FA5}">
                      <a16:colId xmlns:a16="http://schemas.microsoft.com/office/drawing/2014/main" val="20006"/>
                    </a:ext>
                  </a:extLst>
                </a:gridCol>
                <a:gridCol w="457200">
                  <a:extLst>
                    <a:ext uri="{9D8B030D-6E8A-4147-A177-3AD203B41FA5}">
                      <a16:colId xmlns:a16="http://schemas.microsoft.com/office/drawing/2014/main" val="20007"/>
                    </a:ext>
                  </a:extLst>
                </a:gridCol>
                <a:gridCol w="457200">
                  <a:extLst>
                    <a:ext uri="{9D8B030D-6E8A-4147-A177-3AD203B41FA5}">
                      <a16:colId xmlns:a16="http://schemas.microsoft.com/office/drawing/2014/main" val="20008"/>
                    </a:ext>
                  </a:extLst>
                </a:gridCol>
                <a:gridCol w="533400">
                  <a:extLst>
                    <a:ext uri="{9D8B030D-6E8A-4147-A177-3AD203B41FA5}">
                      <a16:colId xmlns:a16="http://schemas.microsoft.com/office/drawing/2014/main" val="20009"/>
                    </a:ext>
                  </a:extLst>
                </a:gridCol>
                <a:gridCol w="533400">
                  <a:extLst>
                    <a:ext uri="{9D8B030D-6E8A-4147-A177-3AD203B41FA5}">
                      <a16:colId xmlns:a16="http://schemas.microsoft.com/office/drawing/2014/main" val="20010"/>
                    </a:ext>
                  </a:extLst>
                </a:gridCol>
                <a:gridCol w="457200">
                  <a:extLst>
                    <a:ext uri="{9D8B030D-6E8A-4147-A177-3AD203B41FA5}">
                      <a16:colId xmlns:a16="http://schemas.microsoft.com/office/drawing/2014/main" val="20011"/>
                    </a:ext>
                  </a:extLst>
                </a:gridCol>
                <a:gridCol w="533400">
                  <a:extLst>
                    <a:ext uri="{9D8B030D-6E8A-4147-A177-3AD203B41FA5}">
                      <a16:colId xmlns:a16="http://schemas.microsoft.com/office/drawing/2014/main" val="20012"/>
                    </a:ext>
                  </a:extLst>
                </a:gridCol>
              </a:tblGrid>
              <a:tr h="457200">
                <a:tc>
                  <a:txBody>
                    <a:bodyPr/>
                    <a:lstStyle/>
                    <a:p>
                      <a:pPr algn="ctr">
                        <a:lnSpc>
                          <a:spcPct val="150000"/>
                        </a:lnSpc>
                        <a:spcAft>
                          <a:spcPts val="0"/>
                        </a:spcAft>
                      </a:pPr>
                      <a:r>
                        <a:rPr lang="en-GB" sz="1200" dirty="0">
                          <a:solidFill>
                            <a:srgbClr val="FF0000"/>
                          </a:solidFill>
                          <a:latin typeface="Times New Roman"/>
                          <a:ea typeface="Calibri"/>
                          <a:cs typeface="Times New Roman"/>
                        </a:rPr>
                        <a:t>Years </a:t>
                      </a:r>
                      <a:endParaRPr lang="en-IN"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2005</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2006</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2007</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2008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2009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2010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2011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2012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2013</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2014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2015</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2016</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57200">
                <a:tc>
                  <a:txBody>
                    <a:bodyPr/>
                    <a:lstStyle/>
                    <a:p>
                      <a:pPr algn="ctr">
                        <a:lnSpc>
                          <a:spcPct val="150000"/>
                        </a:lnSpc>
                        <a:spcAft>
                          <a:spcPts val="0"/>
                        </a:spcAft>
                      </a:pPr>
                      <a:r>
                        <a:rPr lang="en-GB" sz="1200">
                          <a:solidFill>
                            <a:srgbClr val="FF0000"/>
                          </a:solidFill>
                          <a:latin typeface="Times New Roman"/>
                          <a:ea typeface="Calibri"/>
                          <a:cs typeface="Times New Roman"/>
                        </a:rPr>
                        <a:t>Sales </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129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134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122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125</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131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137</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128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131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119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124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a:solidFill>
                            <a:srgbClr val="FF0000"/>
                          </a:solidFill>
                          <a:latin typeface="Times New Roman"/>
                          <a:ea typeface="Calibri"/>
                          <a:cs typeface="Times New Roman"/>
                        </a:rPr>
                        <a:t>128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200" dirty="0">
                          <a:solidFill>
                            <a:srgbClr val="FF0000"/>
                          </a:solidFill>
                          <a:latin typeface="Times New Roman"/>
                          <a:ea typeface="Calibri"/>
                          <a:cs typeface="Times New Roman"/>
                        </a:rPr>
                        <a:t>136</a:t>
                      </a:r>
                      <a:endParaRPr lang="en-IN"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025" name="Rectangle 1"/>
          <p:cNvSpPr>
            <a:spLocks noChangeArrowheads="1"/>
          </p:cNvSpPr>
          <p:nvPr/>
        </p:nvSpPr>
        <p:spPr bwMode="auto">
          <a:xfrm>
            <a:off x="228600" y="2133600"/>
            <a:ext cx="7924800" cy="37856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M3 = (129+134+122)/3 = 128.3</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M4 = (134+122+125)/3 = 127</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M5 = (122+125+131)/3 = 126</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M6 = (125+131+137)/3 = 131</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M7 = (131+137+128)/3 = 132</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M8 = (137+128+131)/3 = 132</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M9 = (128+131+119)/3 = 126</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M10 = (131+119+124)/3 = 124.7</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M11 = (119+124+128)/3 = 123.7</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rgbClr val="FF0000"/>
                </a:solidFill>
                <a:effectLst/>
                <a:latin typeface="Times New Roman" pitchFamily="18" charset="0"/>
                <a:ea typeface="Calibri" pitchFamily="34" charset="0"/>
                <a:cs typeface="Times New Roman" pitchFamily="18" charset="0"/>
              </a:rPr>
              <a:t>M12 = (124+128+136)/3 = 129.3</a:t>
            </a:r>
            <a:endParaRPr kumimoji="0" lang="en-GB" sz="24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Inference from Forecast</a:t>
            </a:r>
            <a:endParaRPr lang="en-IN" dirty="0">
              <a:solidFill>
                <a:srgbClr val="FF0000"/>
              </a:solidFill>
            </a:endParaRPr>
          </a:p>
        </p:txBody>
      </p:sp>
      <p:sp>
        <p:nvSpPr>
          <p:cNvPr id="3" name="Content Placeholder 2"/>
          <p:cNvSpPr>
            <a:spLocks noGrp="1"/>
          </p:cNvSpPr>
          <p:nvPr>
            <p:ph sz="quarter" idx="1"/>
          </p:nvPr>
        </p:nvSpPr>
        <p:spPr/>
        <p:txBody>
          <a:bodyPr/>
          <a:lstStyle/>
          <a:p>
            <a:r>
              <a:rPr lang="en-GB" b="1" dirty="0">
                <a:solidFill>
                  <a:srgbClr val="FF0000"/>
                </a:solidFill>
              </a:rPr>
              <a:t>The forecast for the year 2017 would be the moving average for the year before that i.e. the moving average for the year 2016 = M12 = 129.3. Thus, since the demand is predicted to increase, the restaurant can increase its production capacity.</a:t>
            </a:r>
            <a:endParaRPr lang="en-IN" dirty="0">
              <a:solidFill>
                <a:srgbClr val="FF0000"/>
              </a:solidFill>
            </a:endParaRPr>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sz="quarter" idx="1"/>
          </p:nvPr>
        </p:nvSpPr>
        <p:spPr/>
        <p:txBody>
          <a:bodyPr/>
          <a:lstStyle/>
          <a:p>
            <a:r>
              <a:rPr lang="en-GB" dirty="0"/>
              <a:t>Calculation of three years moving average of sales data </a:t>
            </a:r>
            <a:endParaRPr lang="en-US" dirty="0"/>
          </a:p>
          <a:p>
            <a:pPr>
              <a:buNone/>
            </a:pPr>
            <a:endParaRPr lang="en-US" dirty="0"/>
          </a:p>
        </p:txBody>
      </p:sp>
      <p:graphicFrame>
        <p:nvGraphicFramePr>
          <p:cNvPr id="4" name="Table 3"/>
          <p:cNvGraphicFramePr>
            <a:graphicFrameLocks noGrp="1"/>
          </p:cNvGraphicFramePr>
          <p:nvPr/>
        </p:nvGraphicFramePr>
        <p:xfrm>
          <a:off x="1295400" y="2286000"/>
          <a:ext cx="6172200" cy="3962394"/>
        </p:xfrm>
        <a:graphic>
          <a:graphicData uri="http://schemas.openxmlformats.org/drawingml/2006/table">
            <a:tbl>
              <a:tblPr>
                <a:tableStyleId>{18603FDC-E32A-4AB5-989C-0864C3EAD2B8}</a:tableStyleId>
              </a:tblPr>
              <a:tblGrid>
                <a:gridCol w="937549">
                  <a:extLst>
                    <a:ext uri="{9D8B030D-6E8A-4147-A177-3AD203B41FA5}">
                      <a16:colId xmlns:a16="http://schemas.microsoft.com/office/drawing/2014/main" val="20000"/>
                    </a:ext>
                  </a:extLst>
                </a:gridCol>
                <a:gridCol w="1152404">
                  <a:extLst>
                    <a:ext uri="{9D8B030D-6E8A-4147-A177-3AD203B41FA5}">
                      <a16:colId xmlns:a16="http://schemas.microsoft.com/office/drawing/2014/main" val="20001"/>
                    </a:ext>
                  </a:extLst>
                </a:gridCol>
                <a:gridCol w="2070422">
                  <a:extLst>
                    <a:ext uri="{9D8B030D-6E8A-4147-A177-3AD203B41FA5}">
                      <a16:colId xmlns:a16="http://schemas.microsoft.com/office/drawing/2014/main" val="20002"/>
                    </a:ext>
                  </a:extLst>
                </a:gridCol>
                <a:gridCol w="2011825">
                  <a:extLst>
                    <a:ext uri="{9D8B030D-6E8A-4147-A177-3AD203B41FA5}">
                      <a16:colId xmlns:a16="http://schemas.microsoft.com/office/drawing/2014/main" val="20003"/>
                    </a:ext>
                  </a:extLst>
                </a:gridCol>
              </a:tblGrid>
              <a:tr h="566058">
                <a:tc>
                  <a:txBody>
                    <a:bodyPr/>
                    <a:lstStyle/>
                    <a:p>
                      <a:pPr marL="0" marR="0" algn="just">
                        <a:lnSpc>
                          <a:spcPct val="115000"/>
                        </a:lnSpc>
                        <a:spcBef>
                          <a:spcPts val="0"/>
                        </a:spcBef>
                        <a:spcAft>
                          <a:spcPts val="0"/>
                        </a:spcAft>
                      </a:pPr>
                      <a:r>
                        <a:rPr lang="en-GB" sz="1200"/>
                        <a:t>year </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sales(£000)</a:t>
                      </a:r>
                      <a:endParaRPr lang="en-US" sz="110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100"/>
                        <a:t>3- year moving total </a:t>
                      </a:r>
                      <a:endParaRPr lang="en-US" sz="1100">
                        <a:latin typeface="Calibri"/>
                        <a:ea typeface="Calibri"/>
                        <a:cs typeface="Times New Roman"/>
                      </a:endParaRPr>
                    </a:p>
                  </a:txBody>
                  <a:tcPr marL="68580" marR="68580" marT="0" marB="0" anchor="b"/>
                </a:tc>
                <a:tc>
                  <a:txBody>
                    <a:bodyPr/>
                    <a:lstStyle/>
                    <a:p>
                      <a:pPr marL="0" marR="0">
                        <a:lnSpc>
                          <a:spcPct val="115000"/>
                        </a:lnSpc>
                        <a:spcBef>
                          <a:spcPts val="0"/>
                        </a:spcBef>
                        <a:spcAft>
                          <a:spcPts val="0"/>
                        </a:spcAft>
                      </a:pPr>
                      <a:r>
                        <a:rPr lang="en-GB" sz="1100"/>
                        <a:t>3- year moving average</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283028">
                <a:tc>
                  <a:txBody>
                    <a:bodyPr/>
                    <a:lstStyle/>
                    <a:p>
                      <a:pPr marL="0" marR="0" algn="just">
                        <a:lnSpc>
                          <a:spcPct val="115000"/>
                        </a:lnSpc>
                        <a:spcBef>
                          <a:spcPts val="0"/>
                        </a:spcBef>
                        <a:spcAft>
                          <a:spcPts val="0"/>
                        </a:spcAft>
                      </a:pPr>
                      <a:r>
                        <a:rPr lang="en-GB" sz="1200"/>
                        <a:t>2005</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129</a:t>
                      </a:r>
                      <a:endParaRPr lang="en-US" sz="110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100"/>
                        <a:t> </a:t>
                      </a:r>
                      <a:endParaRPr lang="en-US" sz="1100">
                        <a:latin typeface="Calibri"/>
                        <a:ea typeface="Calibri"/>
                        <a:cs typeface="Times New Roman"/>
                      </a:endParaRPr>
                    </a:p>
                  </a:txBody>
                  <a:tcPr marL="68580" marR="68580" marT="0" marB="0" anchor="b"/>
                </a:tc>
                <a:tc>
                  <a:txBody>
                    <a:bodyPr/>
                    <a:lstStyle/>
                    <a:p>
                      <a:pPr marL="0" marR="0">
                        <a:lnSpc>
                          <a:spcPct val="115000"/>
                        </a:lnSpc>
                        <a:spcBef>
                          <a:spcPts val="0"/>
                        </a:spcBef>
                        <a:spcAft>
                          <a:spcPts val="0"/>
                        </a:spcAft>
                      </a:pPr>
                      <a:r>
                        <a:rPr lang="en-GB" sz="1100"/>
                        <a:t> </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283028">
                <a:tc>
                  <a:txBody>
                    <a:bodyPr/>
                    <a:lstStyle/>
                    <a:p>
                      <a:pPr marL="0" marR="0" algn="just">
                        <a:lnSpc>
                          <a:spcPct val="115000"/>
                        </a:lnSpc>
                        <a:spcBef>
                          <a:spcPts val="0"/>
                        </a:spcBef>
                        <a:spcAft>
                          <a:spcPts val="0"/>
                        </a:spcAft>
                      </a:pPr>
                      <a:r>
                        <a:rPr lang="en-GB" sz="1200"/>
                        <a:t>2006</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134</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385</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128.3</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283028">
                <a:tc>
                  <a:txBody>
                    <a:bodyPr/>
                    <a:lstStyle/>
                    <a:p>
                      <a:pPr marL="0" marR="0" algn="just">
                        <a:lnSpc>
                          <a:spcPct val="115000"/>
                        </a:lnSpc>
                        <a:spcBef>
                          <a:spcPts val="0"/>
                        </a:spcBef>
                        <a:spcAft>
                          <a:spcPts val="0"/>
                        </a:spcAft>
                      </a:pPr>
                      <a:r>
                        <a:rPr lang="en-GB" sz="1200"/>
                        <a:t>2007</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122</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381</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127.0</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283028">
                <a:tc>
                  <a:txBody>
                    <a:bodyPr/>
                    <a:lstStyle/>
                    <a:p>
                      <a:pPr marL="0" marR="0" algn="just">
                        <a:lnSpc>
                          <a:spcPct val="115000"/>
                        </a:lnSpc>
                        <a:spcBef>
                          <a:spcPts val="0"/>
                        </a:spcBef>
                        <a:spcAft>
                          <a:spcPts val="0"/>
                        </a:spcAft>
                      </a:pPr>
                      <a:r>
                        <a:rPr lang="en-GB" sz="1200"/>
                        <a:t>2008</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125</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378</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126.0</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283028">
                <a:tc>
                  <a:txBody>
                    <a:bodyPr/>
                    <a:lstStyle/>
                    <a:p>
                      <a:pPr marL="0" marR="0" algn="just">
                        <a:lnSpc>
                          <a:spcPct val="115000"/>
                        </a:lnSpc>
                        <a:spcBef>
                          <a:spcPts val="0"/>
                        </a:spcBef>
                        <a:spcAft>
                          <a:spcPts val="0"/>
                        </a:spcAft>
                      </a:pPr>
                      <a:r>
                        <a:rPr lang="en-GB" sz="1200"/>
                        <a:t>2009</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131</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393</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131.0</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r h="283028">
                <a:tc>
                  <a:txBody>
                    <a:bodyPr/>
                    <a:lstStyle/>
                    <a:p>
                      <a:pPr marL="0" marR="0" algn="just">
                        <a:lnSpc>
                          <a:spcPct val="115000"/>
                        </a:lnSpc>
                        <a:spcBef>
                          <a:spcPts val="0"/>
                        </a:spcBef>
                        <a:spcAft>
                          <a:spcPts val="0"/>
                        </a:spcAft>
                      </a:pPr>
                      <a:r>
                        <a:rPr lang="en-GB" sz="1200"/>
                        <a:t>2010</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137</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396</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132.0</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6"/>
                  </a:ext>
                </a:extLst>
              </a:tr>
              <a:tr h="283028">
                <a:tc>
                  <a:txBody>
                    <a:bodyPr/>
                    <a:lstStyle/>
                    <a:p>
                      <a:pPr marL="0" marR="0" algn="just">
                        <a:lnSpc>
                          <a:spcPct val="115000"/>
                        </a:lnSpc>
                        <a:spcBef>
                          <a:spcPts val="0"/>
                        </a:spcBef>
                        <a:spcAft>
                          <a:spcPts val="0"/>
                        </a:spcAft>
                      </a:pPr>
                      <a:r>
                        <a:rPr lang="en-GB" sz="1200"/>
                        <a:t>2011</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128</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396</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132.0</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7"/>
                  </a:ext>
                </a:extLst>
              </a:tr>
              <a:tr h="283028">
                <a:tc>
                  <a:txBody>
                    <a:bodyPr/>
                    <a:lstStyle/>
                    <a:p>
                      <a:pPr marL="0" marR="0" algn="just">
                        <a:lnSpc>
                          <a:spcPct val="115000"/>
                        </a:lnSpc>
                        <a:spcBef>
                          <a:spcPts val="0"/>
                        </a:spcBef>
                        <a:spcAft>
                          <a:spcPts val="0"/>
                        </a:spcAft>
                      </a:pPr>
                      <a:r>
                        <a:rPr lang="en-GB" sz="1200"/>
                        <a:t>2012</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131</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378</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126.0</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8"/>
                  </a:ext>
                </a:extLst>
              </a:tr>
              <a:tr h="283028">
                <a:tc>
                  <a:txBody>
                    <a:bodyPr/>
                    <a:lstStyle/>
                    <a:p>
                      <a:pPr marL="0" marR="0" algn="just">
                        <a:lnSpc>
                          <a:spcPct val="115000"/>
                        </a:lnSpc>
                        <a:spcBef>
                          <a:spcPts val="0"/>
                        </a:spcBef>
                        <a:spcAft>
                          <a:spcPts val="0"/>
                        </a:spcAft>
                      </a:pPr>
                      <a:r>
                        <a:rPr lang="en-GB" sz="1200"/>
                        <a:t>2013</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119</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374</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124.7</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09"/>
                  </a:ext>
                </a:extLst>
              </a:tr>
              <a:tr h="283028">
                <a:tc>
                  <a:txBody>
                    <a:bodyPr/>
                    <a:lstStyle/>
                    <a:p>
                      <a:pPr marL="0" marR="0" algn="just">
                        <a:lnSpc>
                          <a:spcPct val="115000"/>
                        </a:lnSpc>
                        <a:spcBef>
                          <a:spcPts val="0"/>
                        </a:spcBef>
                        <a:spcAft>
                          <a:spcPts val="0"/>
                        </a:spcAft>
                      </a:pPr>
                      <a:r>
                        <a:rPr lang="en-GB" sz="1200"/>
                        <a:t>2014</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124</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371</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123.7</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10"/>
                  </a:ext>
                </a:extLst>
              </a:tr>
              <a:tr h="283028">
                <a:tc>
                  <a:txBody>
                    <a:bodyPr/>
                    <a:lstStyle/>
                    <a:p>
                      <a:pPr marL="0" marR="0" algn="just">
                        <a:lnSpc>
                          <a:spcPct val="115000"/>
                        </a:lnSpc>
                        <a:spcBef>
                          <a:spcPts val="0"/>
                        </a:spcBef>
                        <a:spcAft>
                          <a:spcPts val="0"/>
                        </a:spcAft>
                      </a:pPr>
                      <a:r>
                        <a:rPr lang="en-GB" sz="1200"/>
                        <a:t>2015</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128</a:t>
                      </a:r>
                      <a:endParaRPr lang="en-US" sz="1100">
                        <a:latin typeface="Calibri"/>
                        <a:ea typeface="Calibri"/>
                        <a:cs typeface="Times New Roman"/>
                      </a:endParaRPr>
                    </a:p>
                  </a:txBody>
                  <a:tcPr marL="68580" marR="68580" marT="0" marB="0"/>
                </a:tc>
                <a:tc>
                  <a:txBody>
                    <a:bodyPr/>
                    <a:lstStyle/>
                    <a:p>
                      <a:pPr marL="0" marR="0" algn="r">
                        <a:lnSpc>
                          <a:spcPct val="115000"/>
                        </a:lnSpc>
                        <a:spcBef>
                          <a:spcPts val="0"/>
                        </a:spcBef>
                        <a:spcAft>
                          <a:spcPts val="0"/>
                        </a:spcAft>
                      </a:pPr>
                      <a:r>
                        <a:rPr lang="en-GB" sz="1100"/>
                        <a:t>388</a:t>
                      </a:r>
                      <a:endParaRPr lang="en-US" sz="1100">
                        <a:latin typeface="Calibri"/>
                        <a:ea typeface="Calibri"/>
                        <a:cs typeface="Times New Roman"/>
                      </a:endParaRPr>
                    </a:p>
                  </a:txBody>
                  <a:tcPr marL="68580" marR="68580" marT="0" marB="0" anchor="b"/>
                </a:tc>
                <a:tc>
                  <a:txBody>
                    <a:bodyPr/>
                    <a:lstStyle/>
                    <a:p>
                      <a:pPr marL="0" marR="0" algn="r">
                        <a:lnSpc>
                          <a:spcPct val="115000"/>
                        </a:lnSpc>
                        <a:spcBef>
                          <a:spcPts val="0"/>
                        </a:spcBef>
                        <a:spcAft>
                          <a:spcPts val="0"/>
                        </a:spcAft>
                      </a:pPr>
                      <a:r>
                        <a:rPr lang="en-GB" sz="1100"/>
                        <a:t>129.3</a:t>
                      </a:r>
                      <a:endParaRPr lang="en-US" sz="1100">
                        <a:latin typeface="Calibri"/>
                        <a:ea typeface="Calibri"/>
                        <a:cs typeface="Times New Roman"/>
                      </a:endParaRPr>
                    </a:p>
                  </a:txBody>
                  <a:tcPr marL="68580" marR="68580" marT="0" marB="0" anchor="b"/>
                </a:tc>
                <a:extLst>
                  <a:ext uri="{0D108BD9-81ED-4DB2-BD59-A6C34878D82A}">
                    <a16:rowId xmlns:a16="http://schemas.microsoft.com/office/drawing/2014/main" val="10011"/>
                  </a:ext>
                </a:extLst>
              </a:tr>
              <a:tr h="283028">
                <a:tc>
                  <a:txBody>
                    <a:bodyPr/>
                    <a:lstStyle/>
                    <a:p>
                      <a:pPr marL="0" marR="0" algn="just">
                        <a:lnSpc>
                          <a:spcPct val="115000"/>
                        </a:lnSpc>
                        <a:spcBef>
                          <a:spcPts val="0"/>
                        </a:spcBef>
                        <a:spcAft>
                          <a:spcPts val="0"/>
                        </a:spcAft>
                      </a:pPr>
                      <a:r>
                        <a:rPr lang="en-GB" sz="1200"/>
                        <a:t>2016</a:t>
                      </a:r>
                      <a:endParaRPr lang="en-US" sz="11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GB" sz="1200"/>
                        <a:t>136</a:t>
                      </a:r>
                      <a:endParaRPr lang="en-US" sz="110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100"/>
                        <a:t> </a:t>
                      </a:r>
                      <a:endParaRPr lang="en-US" sz="1100">
                        <a:latin typeface="Calibri"/>
                        <a:ea typeface="Calibri"/>
                        <a:cs typeface="Times New Roman"/>
                      </a:endParaRPr>
                    </a:p>
                  </a:txBody>
                  <a:tcPr marL="68580" marR="68580" marT="0" marB="0" anchor="b"/>
                </a:tc>
                <a:tc>
                  <a:txBody>
                    <a:bodyPr/>
                    <a:lstStyle/>
                    <a:p>
                      <a:pPr marL="0" marR="0">
                        <a:lnSpc>
                          <a:spcPct val="115000"/>
                        </a:lnSpc>
                        <a:spcBef>
                          <a:spcPts val="0"/>
                        </a:spcBef>
                        <a:spcAft>
                          <a:spcPts val="0"/>
                        </a:spcAft>
                      </a:pPr>
                      <a:r>
                        <a:rPr lang="en-GB" sz="1100" dirty="0"/>
                        <a:t> </a:t>
                      </a:r>
                      <a:endParaRPr lang="en-US" sz="1100" dirty="0">
                        <a:latin typeface="Calibri"/>
                        <a:ea typeface="Calibri"/>
                        <a:cs typeface="Times New Roman"/>
                      </a:endParaRPr>
                    </a:p>
                  </a:txBody>
                  <a:tcPr marL="68580" marR="68580" marT="0" marB="0" anchor="b"/>
                </a:tc>
                <a:extLst>
                  <a:ext uri="{0D108BD9-81ED-4DB2-BD59-A6C34878D82A}">
                    <a16:rowId xmlns:a16="http://schemas.microsoft.com/office/drawing/2014/main" val="10012"/>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graphicFrame>
        <p:nvGraphicFramePr>
          <p:cNvPr id="4" name="Chart 3"/>
          <p:cNvGraphicFramePr/>
          <p:nvPr/>
        </p:nvGraphicFramePr>
        <p:xfrm>
          <a:off x="2514600" y="3581400"/>
          <a:ext cx="6019800" cy="25908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p:nvPr/>
        </p:nvGraphicFramePr>
        <p:xfrm>
          <a:off x="457200" y="1600200"/>
          <a:ext cx="4800600" cy="182880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Decisions taken</a:t>
            </a:r>
            <a:endParaRPr lang="en-IN" dirty="0">
              <a:solidFill>
                <a:srgbClr val="FF0000"/>
              </a:solidFill>
            </a:endParaRPr>
          </a:p>
        </p:txBody>
      </p:sp>
      <p:sp>
        <p:nvSpPr>
          <p:cNvPr id="3" name="Content Placeholder 2"/>
          <p:cNvSpPr>
            <a:spLocks noGrp="1"/>
          </p:cNvSpPr>
          <p:nvPr>
            <p:ph sz="quarter" idx="1"/>
          </p:nvPr>
        </p:nvSpPr>
        <p:spPr/>
        <p:txBody>
          <a:bodyPr/>
          <a:lstStyle/>
          <a:p>
            <a:r>
              <a:rPr lang="en-GB" dirty="0">
                <a:solidFill>
                  <a:srgbClr val="FF0000"/>
                </a:solidFill>
              </a:rPr>
              <a:t>To make investments in increasing its capacity to enhance its sales.</a:t>
            </a:r>
          </a:p>
          <a:p>
            <a:r>
              <a:rPr lang="en-GB" dirty="0">
                <a:solidFill>
                  <a:srgbClr val="FF0000"/>
                </a:solidFill>
              </a:rPr>
              <a:t>It becomes important to analyze the previous investments of the restaurant in increasing its capacity and its impact on sales.</a:t>
            </a:r>
            <a:endParaRPr lang="en-IN" dirty="0">
              <a:solidFill>
                <a:srgbClr val="FF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0000"/>
                </a:solidFill>
              </a:rPr>
              <a:t>Investment and sales data for previous years</a:t>
            </a:r>
            <a:endParaRPr lang="en-IN" dirty="0">
              <a:solidFill>
                <a:srgbClr val="FF0000"/>
              </a:solidFill>
            </a:endParaRPr>
          </a:p>
        </p:txBody>
      </p:sp>
      <p:graphicFrame>
        <p:nvGraphicFramePr>
          <p:cNvPr id="4" name="Table 3"/>
          <p:cNvGraphicFramePr>
            <a:graphicFrameLocks noGrp="1"/>
          </p:cNvGraphicFramePr>
          <p:nvPr/>
        </p:nvGraphicFramePr>
        <p:xfrm>
          <a:off x="685801" y="2133600"/>
          <a:ext cx="7467598" cy="3048000"/>
        </p:xfrm>
        <a:graphic>
          <a:graphicData uri="http://schemas.openxmlformats.org/drawingml/2006/table">
            <a:tbl>
              <a:tblPr/>
              <a:tblGrid>
                <a:gridCol w="746598">
                  <a:extLst>
                    <a:ext uri="{9D8B030D-6E8A-4147-A177-3AD203B41FA5}">
                      <a16:colId xmlns:a16="http://schemas.microsoft.com/office/drawing/2014/main" val="20000"/>
                    </a:ext>
                  </a:extLst>
                </a:gridCol>
                <a:gridCol w="746598">
                  <a:extLst>
                    <a:ext uri="{9D8B030D-6E8A-4147-A177-3AD203B41FA5}">
                      <a16:colId xmlns:a16="http://schemas.microsoft.com/office/drawing/2014/main" val="20001"/>
                    </a:ext>
                  </a:extLst>
                </a:gridCol>
                <a:gridCol w="746598">
                  <a:extLst>
                    <a:ext uri="{9D8B030D-6E8A-4147-A177-3AD203B41FA5}">
                      <a16:colId xmlns:a16="http://schemas.microsoft.com/office/drawing/2014/main" val="20002"/>
                    </a:ext>
                  </a:extLst>
                </a:gridCol>
                <a:gridCol w="746598">
                  <a:extLst>
                    <a:ext uri="{9D8B030D-6E8A-4147-A177-3AD203B41FA5}">
                      <a16:colId xmlns:a16="http://schemas.microsoft.com/office/drawing/2014/main" val="20003"/>
                    </a:ext>
                  </a:extLst>
                </a:gridCol>
                <a:gridCol w="746598">
                  <a:extLst>
                    <a:ext uri="{9D8B030D-6E8A-4147-A177-3AD203B41FA5}">
                      <a16:colId xmlns:a16="http://schemas.microsoft.com/office/drawing/2014/main" val="20004"/>
                    </a:ext>
                  </a:extLst>
                </a:gridCol>
                <a:gridCol w="746598">
                  <a:extLst>
                    <a:ext uri="{9D8B030D-6E8A-4147-A177-3AD203B41FA5}">
                      <a16:colId xmlns:a16="http://schemas.microsoft.com/office/drawing/2014/main" val="20005"/>
                    </a:ext>
                  </a:extLst>
                </a:gridCol>
                <a:gridCol w="746598">
                  <a:extLst>
                    <a:ext uri="{9D8B030D-6E8A-4147-A177-3AD203B41FA5}">
                      <a16:colId xmlns:a16="http://schemas.microsoft.com/office/drawing/2014/main" val="20006"/>
                    </a:ext>
                  </a:extLst>
                </a:gridCol>
                <a:gridCol w="746598">
                  <a:extLst>
                    <a:ext uri="{9D8B030D-6E8A-4147-A177-3AD203B41FA5}">
                      <a16:colId xmlns:a16="http://schemas.microsoft.com/office/drawing/2014/main" val="20007"/>
                    </a:ext>
                  </a:extLst>
                </a:gridCol>
                <a:gridCol w="747407">
                  <a:extLst>
                    <a:ext uri="{9D8B030D-6E8A-4147-A177-3AD203B41FA5}">
                      <a16:colId xmlns:a16="http://schemas.microsoft.com/office/drawing/2014/main" val="20008"/>
                    </a:ext>
                  </a:extLst>
                </a:gridCol>
                <a:gridCol w="747407">
                  <a:extLst>
                    <a:ext uri="{9D8B030D-6E8A-4147-A177-3AD203B41FA5}">
                      <a16:colId xmlns:a16="http://schemas.microsoft.com/office/drawing/2014/main" val="20009"/>
                    </a:ext>
                  </a:extLst>
                </a:gridCol>
              </a:tblGrid>
              <a:tr h="762000">
                <a:tc>
                  <a:txBody>
                    <a:bodyPr/>
                    <a:lstStyle/>
                    <a:p>
                      <a:pPr algn="just">
                        <a:lnSpc>
                          <a:spcPct val="150000"/>
                        </a:lnSpc>
                        <a:spcAft>
                          <a:spcPts val="0"/>
                        </a:spcAft>
                      </a:pPr>
                      <a:r>
                        <a:rPr lang="en-GB" sz="1200">
                          <a:solidFill>
                            <a:srgbClr val="FF0000"/>
                          </a:solidFill>
                          <a:latin typeface="Times New Roman"/>
                          <a:ea typeface="Calibri"/>
                          <a:cs typeface="Times New Roman"/>
                        </a:rPr>
                        <a:t>Years</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endParaRPr lang="en-GB" sz="1200">
                        <a:solidFill>
                          <a:srgbClr val="FF0000"/>
                        </a:solidFill>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2009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2010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2011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2012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2013</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2014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2015</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2016</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524000">
                <a:tc>
                  <a:txBody>
                    <a:bodyPr/>
                    <a:lstStyle/>
                    <a:p>
                      <a:pPr algn="just">
                        <a:lnSpc>
                          <a:spcPct val="150000"/>
                        </a:lnSpc>
                        <a:spcAft>
                          <a:spcPts val="0"/>
                        </a:spcAft>
                      </a:pPr>
                      <a:r>
                        <a:rPr lang="en-GB" sz="1200">
                          <a:solidFill>
                            <a:srgbClr val="FF0000"/>
                          </a:solidFill>
                          <a:latin typeface="Times New Roman"/>
                          <a:ea typeface="Calibri"/>
                          <a:cs typeface="Times New Roman"/>
                        </a:rPr>
                        <a:t>Investments </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endParaRPr lang="en-GB" sz="1200">
                        <a:solidFill>
                          <a:srgbClr val="FF0000"/>
                        </a:solidFill>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57</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58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59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59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62000">
                <a:tc>
                  <a:txBody>
                    <a:bodyPr/>
                    <a:lstStyle/>
                    <a:p>
                      <a:pPr algn="just">
                        <a:lnSpc>
                          <a:spcPct val="150000"/>
                        </a:lnSpc>
                        <a:spcAft>
                          <a:spcPts val="0"/>
                        </a:spcAft>
                      </a:pPr>
                      <a:r>
                        <a:rPr lang="en-GB" sz="1200">
                          <a:solidFill>
                            <a:srgbClr val="FF0000"/>
                          </a:solidFill>
                          <a:latin typeface="Times New Roman"/>
                          <a:ea typeface="Calibri"/>
                          <a:cs typeface="Times New Roman"/>
                        </a:rPr>
                        <a:t>Sales </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endParaRPr lang="en-GB" sz="1200">
                        <a:solidFill>
                          <a:srgbClr val="FF0000"/>
                        </a:solidFill>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67</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65</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72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72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dirty="0">
                          <a:solidFill>
                            <a:srgbClr val="FF0000"/>
                          </a:solidFill>
                          <a:latin typeface="Times New Roman"/>
                          <a:ea typeface="Calibri"/>
                          <a:cs typeface="Times New Roman"/>
                        </a:rPr>
                        <a:t>71</a:t>
                      </a:r>
                      <a:endParaRPr lang="en-IN"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1858962"/>
          </a:xfrm>
        </p:spPr>
        <p:txBody>
          <a:bodyPr>
            <a:normAutofit fontScale="90000"/>
          </a:bodyPr>
          <a:lstStyle/>
          <a:p>
            <a:r>
              <a:rPr lang="en-GB" sz="3100" dirty="0">
                <a:solidFill>
                  <a:srgbClr val="FF0000"/>
                </a:solidFill>
              </a:rPr>
              <a:t>In the above case,</a:t>
            </a:r>
            <a:br>
              <a:rPr lang="en-IN" sz="3100" dirty="0">
                <a:solidFill>
                  <a:srgbClr val="FF0000"/>
                </a:solidFill>
              </a:rPr>
            </a:br>
            <a:r>
              <a:rPr lang="en-GB" sz="3100" dirty="0">
                <a:solidFill>
                  <a:srgbClr val="FF0000"/>
                </a:solidFill>
              </a:rPr>
              <a:t>Mean (X’) = 480/8 = 60</a:t>
            </a:r>
            <a:br>
              <a:rPr lang="en-IN" sz="3100" dirty="0">
                <a:solidFill>
                  <a:srgbClr val="FF0000"/>
                </a:solidFill>
              </a:rPr>
            </a:br>
            <a:r>
              <a:rPr lang="en-GB" sz="3100" dirty="0">
                <a:solidFill>
                  <a:srgbClr val="FF0000"/>
                </a:solidFill>
              </a:rPr>
              <a:t>Mean (Y’) = 552/8 = 69</a:t>
            </a:r>
            <a:br>
              <a:rPr lang="en-IN" dirty="0">
                <a:solidFill>
                  <a:srgbClr val="FF0000"/>
                </a:solidFill>
              </a:rPr>
            </a:br>
            <a:endParaRPr lang="en-IN" dirty="0">
              <a:solidFill>
                <a:srgbClr val="FF0000"/>
              </a:solidFill>
            </a:endParaRPr>
          </a:p>
        </p:txBody>
      </p:sp>
      <p:graphicFrame>
        <p:nvGraphicFramePr>
          <p:cNvPr id="4" name="Table 3"/>
          <p:cNvGraphicFramePr>
            <a:graphicFrameLocks noGrp="1"/>
          </p:cNvGraphicFramePr>
          <p:nvPr/>
        </p:nvGraphicFramePr>
        <p:xfrm>
          <a:off x="838194" y="1920240"/>
          <a:ext cx="6858005" cy="3413762"/>
        </p:xfrm>
        <a:graphic>
          <a:graphicData uri="http://schemas.openxmlformats.org/drawingml/2006/table">
            <a:tbl>
              <a:tblPr/>
              <a:tblGrid>
                <a:gridCol w="979594">
                  <a:extLst>
                    <a:ext uri="{9D8B030D-6E8A-4147-A177-3AD203B41FA5}">
                      <a16:colId xmlns:a16="http://schemas.microsoft.com/office/drawing/2014/main" val="20000"/>
                    </a:ext>
                  </a:extLst>
                </a:gridCol>
                <a:gridCol w="979594">
                  <a:extLst>
                    <a:ext uri="{9D8B030D-6E8A-4147-A177-3AD203B41FA5}">
                      <a16:colId xmlns:a16="http://schemas.microsoft.com/office/drawing/2014/main" val="20001"/>
                    </a:ext>
                  </a:extLst>
                </a:gridCol>
                <a:gridCol w="979594">
                  <a:extLst>
                    <a:ext uri="{9D8B030D-6E8A-4147-A177-3AD203B41FA5}">
                      <a16:colId xmlns:a16="http://schemas.microsoft.com/office/drawing/2014/main" val="20002"/>
                    </a:ext>
                  </a:extLst>
                </a:gridCol>
                <a:gridCol w="979594">
                  <a:extLst>
                    <a:ext uri="{9D8B030D-6E8A-4147-A177-3AD203B41FA5}">
                      <a16:colId xmlns:a16="http://schemas.microsoft.com/office/drawing/2014/main" val="20003"/>
                    </a:ext>
                  </a:extLst>
                </a:gridCol>
                <a:gridCol w="979594">
                  <a:extLst>
                    <a:ext uri="{9D8B030D-6E8A-4147-A177-3AD203B41FA5}">
                      <a16:colId xmlns:a16="http://schemas.microsoft.com/office/drawing/2014/main" val="20004"/>
                    </a:ext>
                  </a:extLst>
                </a:gridCol>
                <a:gridCol w="979594">
                  <a:extLst>
                    <a:ext uri="{9D8B030D-6E8A-4147-A177-3AD203B41FA5}">
                      <a16:colId xmlns:a16="http://schemas.microsoft.com/office/drawing/2014/main" val="20005"/>
                    </a:ext>
                  </a:extLst>
                </a:gridCol>
                <a:gridCol w="980441">
                  <a:extLst>
                    <a:ext uri="{9D8B030D-6E8A-4147-A177-3AD203B41FA5}">
                      <a16:colId xmlns:a16="http://schemas.microsoft.com/office/drawing/2014/main" val="20006"/>
                    </a:ext>
                  </a:extLst>
                </a:gridCol>
              </a:tblGrid>
              <a:tr h="620684">
                <a:tc>
                  <a:txBody>
                    <a:bodyPr/>
                    <a:lstStyle/>
                    <a:p>
                      <a:pPr algn="just">
                        <a:lnSpc>
                          <a:spcPct val="150000"/>
                        </a:lnSpc>
                        <a:spcAft>
                          <a:spcPts val="0"/>
                        </a:spcAft>
                      </a:pPr>
                      <a:r>
                        <a:rPr lang="en-GB" sz="1200">
                          <a:solidFill>
                            <a:srgbClr val="FF0000"/>
                          </a:solidFill>
                          <a:latin typeface="Times New Roman"/>
                          <a:ea typeface="Calibri"/>
                          <a:cs typeface="Times New Roman"/>
                        </a:rPr>
                        <a:t>X</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Y</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x= (X-60)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y= (Y-69)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x*x</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y*y</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xy</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57</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67</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-3</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58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59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65</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16</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59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60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72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3</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61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72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3</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3</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62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69</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10342">
                <a:tc>
                  <a:txBody>
                    <a:bodyPr/>
                    <a:lstStyle/>
                    <a:p>
                      <a:pPr algn="just">
                        <a:lnSpc>
                          <a:spcPct val="150000"/>
                        </a:lnSpc>
                        <a:spcAft>
                          <a:spcPts val="0"/>
                        </a:spcAft>
                      </a:pPr>
                      <a:r>
                        <a:rPr lang="en-GB" sz="1200">
                          <a:solidFill>
                            <a:srgbClr val="FF0000"/>
                          </a:solidFill>
                          <a:latin typeface="Times New Roman"/>
                          <a:ea typeface="Calibri"/>
                          <a:cs typeface="Times New Roman"/>
                        </a:rPr>
                        <a:t>64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71</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16</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a:solidFill>
                            <a:srgbClr val="FF0000"/>
                          </a:solidFill>
                          <a:latin typeface="Times New Roman"/>
                          <a:ea typeface="Calibri"/>
                          <a:cs typeface="Times New Roman"/>
                        </a:rPr>
                        <a:t>8</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10342">
                <a:tc>
                  <a:txBody>
                    <a:bodyPr/>
                    <a:lstStyle/>
                    <a:p>
                      <a:pPr algn="just">
                        <a:lnSpc>
                          <a:spcPct val="150000"/>
                        </a:lnSpc>
                        <a:spcAft>
                          <a:spcPts val="0"/>
                        </a:spcAft>
                      </a:pPr>
                      <a:r>
                        <a:rPr lang="en-GB" sz="1200" b="1">
                          <a:solidFill>
                            <a:srgbClr val="FF0000"/>
                          </a:solidFill>
                          <a:latin typeface="Times New Roman"/>
                          <a:ea typeface="Calibri"/>
                          <a:cs typeface="Times New Roman"/>
                        </a:rPr>
                        <a:t>480</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b="1">
                          <a:solidFill>
                            <a:srgbClr val="FF0000"/>
                          </a:solidFill>
                          <a:latin typeface="Times New Roman"/>
                          <a:ea typeface="Calibri"/>
                          <a:cs typeface="Times New Roman"/>
                        </a:rPr>
                        <a:t>552</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b="1">
                          <a:solidFill>
                            <a:srgbClr val="FF0000"/>
                          </a:solidFill>
                          <a:latin typeface="Times New Roman"/>
                          <a:ea typeface="Calibri"/>
                          <a:cs typeface="Times New Roman"/>
                        </a:rPr>
                        <a:t>36</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b="1">
                          <a:solidFill>
                            <a:srgbClr val="FF0000"/>
                          </a:solidFill>
                          <a:latin typeface="Times New Roman"/>
                          <a:ea typeface="Calibri"/>
                          <a:cs typeface="Times New Roman"/>
                        </a:rPr>
                        <a:t>44</a:t>
                      </a:r>
                      <a:endParaRPr lang="en-IN"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200" b="1" dirty="0">
                          <a:solidFill>
                            <a:srgbClr val="FF0000"/>
                          </a:solidFill>
                          <a:latin typeface="Times New Roman"/>
                          <a:ea typeface="Calibri"/>
                          <a:cs typeface="Times New Roman"/>
                        </a:rPr>
                        <a:t>24</a:t>
                      </a:r>
                      <a:endParaRPr lang="en-IN"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Inferences from regression analysis</a:t>
            </a:r>
            <a:endParaRPr lang="en-IN" dirty="0">
              <a:solidFill>
                <a:srgbClr val="FF0000"/>
              </a:solidFill>
            </a:endParaRPr>
          </a:p>
        </p:txBody>
      </p:sp>
      <p:sp>
        <p:nvSpPr>
          <p:cNvPr id="3" name="Content Placeholder 2"/>
          <p:cNvSpPr>
            <a:spLocks noGrp="1"/>
          </p:cNvSpPr>
          <p:nvPr>
            <p:ph sz="quarter" idx="1"/>
          </p:nvPr>
        </p:nvSpPr>
        <p:spPr/>
        <p:txBody>
          <a:bodyPr/>
          <a:lstStyle/>
          <a:p>
            <a:r>
              <a:rPr lang="en-GB" dirty="0">
                <a:solidFill>
                  <a:srgbClr val="FF0000"/>
                </a:solidFill>
              </a:rPr>
              <a:t>degree of correlation obtained </a:t>
            </a:r>
            <a:r>
              <a:rPr lang="en-GB" b="1" dirty="0">
                <a:solidFill>
                  <a:srgbClr val="FF0000"/>
                </a:solidFill>
              </a:rPr>
              <a:t>r=0.603</a:t>
            </a:r>
            <a:endParaRPr lang="en-IN" dirty="0">
              <a:solidFill>
                <a:srgbClr val="FF0000"/>
              </a:solidFill>
            </a:endParaRPr>
          </a:p>
          <a:p>
            <a:r>
              <a:rPr lang="en-GB" dirty="0">
                <a:solidFill>
                  <a:srgbClr val="FF0000"/>
                </a:solidFill>
              </a:rPr>
              <a:t>Investment in increasing capacity on the part of the restaurant is positively related to increase in sales.</a:t>
            </a:r>
          </a:p>
          <a:p>
            <a:r>
              <a:rPr lang="en-GB" dirty="0">
                <a:solidFill>
                  <a:srgbClr val="FF0000"/>
                </a:solidFill>
              </a:rPr>
              <a:t>It is recommended that since the sale is going to increase in the near future as per the forecast, the restaurant should make investments in increasing its capacity. </a:t>
            </a:r>
            <a:endParaRPr lang="en-IN" dirty="0">
              <a:solidFill>
                <a:srgbClr val="FF0000"/>
              </a:solidFill>
            </a:endParaRPr>
          </a:p>
          <a:p>
            <a:endParaRPr lang="en-IN"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recommendations with justification</a:t>
            </a:r>
            <a:br>
              <a:rPr lang="en-US" dirty="0"/>
            </a:br>
            <a:endParaRPr lang="en-US" dirty="0"/>
          </a:p>
        </p:txBody>
      </p:sp>
      <p:sp>
        <p:nvSpPr>
          <p:cNvPr id="3" name="Content Placeholder 2"/>
          <p:cNvSpPr>
            <a:spLocks noGrp="1"/>
          </p:cNvSpPr>
          <p:nvPr>
            <p:ph sz="quarter" idx="1"/>
          </p:nvPr>
        </p:nvSpPr>
        <p:spPr/>
        <p:txBody>
          <a:bodyPr/>
          <a:lstStyle/>
          <a:p>
            <a:r>
              <a:rPr lang="en-IN" sz="3200" b="1" dirty="0"/>
              <a:t>Proper management of data</a:t>
            </a:r>
            <a:endParaRPr lang="en-US" sz="3200" dirty="0"/>
          </a:p>
          <a:p>
            <a:r>
              <a:rPr lang="en-IN" sz="3200" b="1" dirty="0"/>
              <a:t>Setting accountability</a:t>
            </a:r>
            <a:endParaRPr lang="en-US" sz="3200" dirty="0"/>
          </a:p>
          <a:p>
            <a:r>
              <a:rPr lang="en-IN" sz="3200" b="1" dirty="0"/>
              <a:t>Complementing sales strategy</a:t>
            </a:r>
            <a:endParaRPr lang="en-US" sz="3200" dirty="0"/>
          </a:p>
          <a:p>
            <a:r>
              <a:rPr lang="en-IN" sz="3200" b="1" dirty="0"/>
              <a:t>Flexibility</a:t>
            </a:r>
            <a:endParaRPr lang="en-US" sz="3200" dirty="0"/>
          </a:p>
          <a:p>
            <a:r>
              <a:rPr lang="en-IN" sz="3200" b="1" dirty="0"/>
              <a:t>Continuous improvement</a:t>
            </a:r>
            <a:endParaRPr lang="en-US" sz="3200" dirty="0"/>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Justification </a:t>
            </a:r>
          </a:p>
        </p:txBody>
      </p:sp>
      <p:sp>
        <p:nvSpPr>
          <p:cNvPr id="3" name="Content Placeholder 2"/>
          <p:cNvSpPr>
            <a:spLocks noGrp="1"/>
          </p:cNvSpPr>
          <p:nvPr>
            <p:ph sz="quarter" idx="1"/>
          </p:nvPr>
        </p:nvSpPr>
        <p:spPr/>
        <p:txBody>
          <a:bodyPr/>
          <a:lstStyle/>
          <a:p>
            <a:r>
              <a:rPr lang="en-IN" b="1" dirty="0"/>
              <a:t>Proper management of data:-  </a:t>
            </a:r>
            <a:r>
              <a:rPr lang="en-IN" dirty="0"/>
              <a:t>Proper data and information offers better sales forecasting results to organization.  </a:t>
            </a:r>
          </a:p>
          <a:p>
            <a:r>
              <a:rPr lang="en-IN" b="1" dirty="0"/>
              <a:t>Setting accountability:- </a:t>
            </a:r>
            <a:r>
              <a:rPr lang="en-IN" dirty="0"/>
              <a:t>accountability needs to be fixed of the sale forecast results </a:t>
            </a:r>
          </a:p>
          <a:p>
            <a:r>
              <a:rPr lang="en-IN" b="1" dirty="0"/>
              <a:t>Complementing sales strategy:- </a:t>
            </a:r>
            <a:r>
              <a:rPr lang="en-IN" dirty="0"/>
              <a:t>sales strategy that complements the forecast information would be useful for the business decision making process</a:t>
            </a:r>
            <a:endParaRPr lang="en-US" dirty="0"/>
          </a:p>
          <a:p>
            <a:endParaRPr lang="en-US" dirty="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p>
        </p:txBody>
      </p:sp>
      <p:sp>
        <p:nvSpPr>
          <p:cNvPr id="3" name="Content Placeholder 2"/>
          <p:cNvSpPr>
            <a:spLocks noGrp="1"/>
          </p:cNvSpPr>
          <p:nvPr>
            <p:ph sz="quarter" idx="1"/>
          </p:nvPr>
        </p:nvSpPr>
        <p:spPr/>
        <p:txBody>
          <a:bodyPr/>
          <a:lstStyle/>
          <a:p>
            <a:r>
              <a:rPr lang="en-IN" b="1" dirty="0"/>
              <a:t>Flexibility: </a:t>
            </a:r>
            <a:r>
              <a:rPr lang="en-IN" dirty="0"/>
              <a:t>A flexible process would help the business accommodate lot of factor in the forecasting process at the last minute of the process to make an accurate forecasting of the sale.</a:t>
            </a:r>
          </a:p>
          <a:p>
            <a:r>
              <a:rPr lang="en-IN" b="1" dirty="0"/>
              <a:t>Continuous improvement:- </a:t>
            </a:r>
            <a:r>
              <a:rPr lang="en-IN" dirty="0"/>
              <a:t>A lack of continuous improvement process would make the decision taken on the basis of the sale forecast would not be successful in the business. </a:t>
            </a:r>
            <a:endParaRPr lang="en-US" dirty="0"/>
          </a:p>
          <a:p>
            <a:pPr>
              <a:buNone/>
            </a:pPr>
            <a:endParaRPr lang="en-US" dirty="0"/>
          </a:p>
          <a:p>
            <a:endParaRPr lang="en-US" dirty="0"/>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Limitation of recommendation</a:t>
            </a:r>
            <a:endParaRPr lang="en-US" dirty="0"/>
          </a:p>
        </p:txBody>
      </p:sp>
      <p:sp>
        <p:nvSpPr>
          <p:cNvPr id="3" name="Content Placeholder 2"/>
          <p:cNvSpPr>
            <a:spLocks noGrp="1"/>
          </p:cNvSpPr>
          <p:nvPr>
            <p:ph sz="quarter" idx="1"/>
          </p:nvPr>
        </p:nvSpPr>
        <p:spPr/>
        <p:txBody>
          <a:bodyPr/>
          <a:lstStyle/>
          <a:p>
            <a:r>
              <a:rPr lang="en-IN" dirty="0"/>
              <a:t>The business </a:t>
            </a:r>
            <a:r>
              <a:rPr lang="en-IN" dirty="0" err="1"/>
              <a:t>Saravana</a:t>
            </a:r>
            <a:r>
              <a:rPr lang="en-IN" dirty="0"/>
              <a:t> </a:t>
            </a:r>
            <a:r>
              <a:rPr lang="en-IN" dirty="0" err="1"/>
              <a:t>Bhavan</a:t>
            </a:r>
            <a:r>
              <a:rPr lang="en-IN" dirty="0"/>
              <a:t>, did not have any prior formal system of sale forecasting in the business. </a:t>
            </a:r>
          </a:p>
          <a:p>
            <a:r>
              <a:rPr lang="en-IN" dirty="0"/>
              <a:t>Current data that is used for the statistical time series based sale forecasting, are not absolutely accurate as there were no format system in the organisation for this process</a:t>
            </a:r>
          </a:p>
          <a:p>
            <a:r>
              <a:rPr lang="en-IN" dirty="0"/>
              <a:t>lack of effective market, business internal and external situation analysis, competitor analysis approach in the organisation</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sz="quarter" idx="1"/>
          </p:nvPr>
        </p:nvSpPr>
        <p:spPr/>
        <p:txBody>
          <a:bodyPr/>
          <a:lstStyle/>
          <a:p>
            <a:r>
              <a:rPr lang="en-IN" dirty="0"/>
              <a:t>human resource constraint is one of the serious limitations for the process in </a:t>
            </a:r>
            <a:r>
              <a:rPr lang="en-IN" dirty="0" err="1"/>
              <a:t>Saravana</a:t>
            </a:r>
            <a:r>
              <a:rPr lang="en-IN" dirty="0"/>
              <a:t> </a:t>
            </a:r>
            <a:r>
              <a:rPr lang="en-IN" dirty="0" err="1"/>
              <a:t>Bhavan</a:t>
            </a:r>
            <a:endParaRPr lang="en-IN" dirty="0"/>
          </a:p>
          <a:p>
            <a:r>
              <a:rPr lang="en-IN" dirty="0"/>
              <a:t>limitations of the sale forecasting process is the approach of sandbagging </a:t>
            </a:r>
            <a:endParaRPr lang="en-US" dirty="0"/>
          </a:p>
          <a:p>
            <a:r>
              <a:rPr lang="en-US" dirty="0"/>
              <a:t>Lack of the IT skills labour </a:t>
            </a:r>
            <a:endParaRPr lang="en-IN"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sz="quarter" idx="1"/>
          </p:nvPr>
        </p:nvSpPr>
        <p:spPr/>
        <p:txBody>
          <a:bodyPr>
            <a:normAutofit fontScale="92500"/>
          </a:bodyPr>
          <a:lstStyle/>
          <a:p>
            <a:pPr>
              <a:buNone/>
            </a:pPr>
            <a:r>
              <a:rPr lang="en-GB" dirty="0"/>
              <a:t>As per the above discussion and findings it is found that business decision making ropoceduers is the most vital process for organization and helps them to solve its critical issues and other operations issues in better manner. Implementation of the better business decision making procedures not only aids the organization to accomplish its objective but also helps them to increase market share. The findings also concluded that in order to gain better sales performance and predict upcoming sales performance management needs to implement forecast average methods techniques that help them to offers better benefits and perform organization functions in smooth manner. </a:t>
            </a:r>
            <a:endParaRPr lang="en-US" dirty="0"/>
          </a:p>
          <a:p>
            <a:pPr>
              <a:buNone/>
            </a:pPr>
            <a:r>
              <a:rPr lang="en-GB" dirty="0"/>
              <a:t>                 </a:t>
            </a:r>
            <a:endParaRPr lang="en-US" dirty="0"/>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sz="quarter" idx="1"/>
          </p:nvPr>
        </p:nvSpPr>
        <p:spPr/>
        <p:txBody>
          <a:bodyPr>
            <a:normAutofit fontScale="70000" lnSpcReduction="20000"/>
          </a:bodyPr>
          <a:lstStyle/>
          <a:p>
            <a:r>
              <a:rPr lang="en-IN" dirty="0"/>
              <a:t>McCarthy, T. M., Davis, D. F., </a:t>
            </a:r>
            <a:r>
              <a:rPr lang="en-IN" dirty="0" err="1"/>
              <a:t>Golicic</a:t>
            </a:r>
            <a:r>
              <a:rPr lang="en-IN" dirty="0"/>
              <a:t>, S. L., and </a:t>
            </a:r>
            <a:r>
              <a:rPr lang="en-IN" dirty="0" err="1"/>
              <a:t>Mentzer</a:t>
            </a:r>
            <a:r>
              <a:rPr lang="en-IN" dirty="0"/>
              <a:t>, J. T. (2006). The evolution of sales forecasting management: a 20‐year longitudinal study of forecasting practices. </a:t>
            </a:r>
            <a:r>
              <a:rPr lang="en-IN" i="1" dirty="0"/>
              <a:t>Journal of Forecasting</a:t>
            </a:r>
            <a:r>
              <a:rPr lang="en-IN" dirty="0"/>
              <a:t>, </a:t>
            </a:r>
            <a:r>
              <a:rPr lang="en-IN" i="1" dirty="0"/>
              <a:t>25</a:t>
            </a:r>
            <a:r>
              <a:rPr lang="en-IN" dirty="0"/>
              <a:t>(5), 303-324.</a:t>
            </a:r>
            <a:endParaRPr lang="en-US" dirty="0"/>
          </a:p>
          <a:p>
            <a:r>
              <a:rPr lang="en-IN" dirty="0" err="1"/>
              <a:t>Danese</a:t>
            </a:r>
            <a:r>
              <a:rPr lang="en-IN" dirty="0"/>
              <a:t>, P., and </a:t>
            </a:r>
            <a:r>
              <a:rPr lang="en-IN" dirty="0" err="1"/>
              <a:t>Kalchschmidt</a:t>
            </a:r>
            <a:r>
              <a:rPr lang="en-IN" dirty="0"/>
              <a:t>, M. (2011). The role of the forecasting process in improving forecast accuracy and operational performance. </a:t>
            </a:r>
            <a:r>
              <a:rPr lang="en-IN" i="1" dirty="0"/>
              <a:t>International Journal of Production Economics</a:t>
            </a:r>
            <a:r>
              <a:rPr lang="en-IN" dirty="0"/>
              <a:t>, </a:t>
            </a:r>
            <a:r>
              <a:rPr lang="en-IN" i="1" dirty="0"/>
              <a:t>131</a:t>
            </a:r>
            <a:r>
              <a:rPr lang="en-IN" dirty="0"/>
              <a:t>(1), 204-214.</a:t>
            </a:r>
            <a:endParaRPr lang="en-US" dirty="0"/>
          </a:p>
          <a:p>
            <a:r>
              <a:rPr lang="en-IN" dirty="0"/>
              <a:t>Davis, D. F., and </a:t>
            </a:r>
            <a:r>
              <a:rPr lang="en-IN" dirty="0" err="1"/>
              <a:t>Mentzer</a:t>
            </a:r>
            <a:r>
              <a:rPr lang="en-IN" dirty="0"/>
              <a:t>, J. T. (2007). Organizational factors in sales forecasting management. </a:t>
            </a:r>
            <a:r>
              <a:rPr lang="en-IN" i="1" dirty="0"/>
              <a:t>International Journal of Forecasting</a:t>
            </a:r>
            <a:r>
              <a:rPr lang="en-IN" dirty="0"/>
              <a:t>, </a:t>
            </a:r>
            <a:r>
              <a:rPr lang="en-IN" i="1" dirty="0"/>
              <a:t>23</a:t>
            </a:r>
            <a:r>
              <a:rPr lang="en-IN" dirty="0"/>
              <a:t>(3), 475-495.</a:t>
            </a:r>
            <a:endParaRPr lang="en-US" dirty="0"/>
          </a:p>
          <a:p>
            <a:r>
              <a:rPr lang="en-IN" dirty="0"/>
              <a:t>Byrne, T. M. M., Moon, M. A., and </a:t>
            </a:r>
            <a:r>
              <a:rPr lang="en-IN" dirty="0" err="1"/>
              <a:t>Mentzer</a:t>
            </a:r>
            <a:r>
              <a:rPr lang="en-IN" dirty="0"/>
              <a:t>, J. T. (2011). Motivating the industrial sales force in the sales forecasting process. </a:t>
            </a:r>
            <a:r>
              <a:rPr lang="en-IN" i="1" dirty="0"/>
              <a:t>Industrial Marketing Management</a:t>
            </a:r>
            <a:r>
              <a:rPr lang="en-IN" dirty="0"/>
              <a:t>, </a:t>
            </a:r>
            <a:r>
              <a:rPr lang="en-IN" i="1" dirty="0"/>
              <a:t>40</a:t>
            </a:r>
            <a:r>
              <a:rPr lang="en-IN" dirty="0"/>
              <a:t>(1), 128-138.</a:t>
            </a:r>
            <a:endParaRPr lang="en-US" dirty="0"/>
          </a:p>
          <a:p>
            <a:r>
              <a:rPr lang="en-IN" dirty="0" err="1"/>
              <a:t>Doganis</a:t>
            </a:r>
            <a:r>
              <a:rPr lang="en-IN" dirty="0"/>
              <a:t>, P., </a:t>
            </a:r>
            <a:r>
              <a:rPr lang="en-IN" dirty="0" err="1"/>
              <a:t>Alexandridis</a:t>
            </a:r>
            <a:r>
              <a:rPr lang="en-IN" dirty="0"/>
              <a:t>, A., </a:t>
            </a:r>
            <a:r>
              <a:rPr lang="en-IN" dirty="0" err="1"/>
              <a:t>Patrinos</a:t>
            </a:r>
            <a:r>
              <a:rPr lang="en-IN" dirty="0"/>
              <a:t>, P., and </a:t>
            </a:r>
            <a:r>
              <a:rPr lang="en-IN" dirty="0" err="1"/>
              <a:t>Sarimveis</a:t>
            </a:r>
            <a:r>
              <a:rPr lang="en-IN" dirty="0"/>
              <a:t>, H. (2006). Time series sales forecasting for short shelf-life food products based on artificial neural networks and evolutionary computing. </a:t>
            </a:r>
            <a:r>
              <a:rPr lang="en-IN" i="1" dirty="0"/>
              <a:t>Journal of Food Engineering</a:t>
            </a:r>
            <a:r>
              <a:rPr lang="en-IN" dirty="0"/>
              <a:t>, </a:t>
            </a:r>
            <a:r>
              <a:rPr lang="en-IN" i="1" dirty="0"/>
              <a:t>75</a:t>
            </a:r>
            <a:r>
              <a:rPr lang="en-IN" dirty="0"/>
              <a:t>(2), 196-204.</a:t>
            </a:r>
            <a:endParaRPr lang="en-US" dirty="0"/>
          </a:p>
          <a:p>
            <a:r>
              <a:rPr lang="en-IN" dirty="0" err="1"/>
              <a:t>Cron</a:t>
            </a:r>
            <a:r>
              <a:rPr lang="en-IN" dirty="0"/>
              <a:t>, W. L., </a:t>
            </a:r>
            <a:r>
              <a:rPr lang="en-IN" dirty="0" err="1"/>
              <a:t>DeCarlo</a:t>
            </a:r>
            <a:r>
              <a:rPr lang="en-IN" dirty="0"/>
              <a:t>, T. E., and </a:t>
            </a:r>
            <a:r>
              <a:rPr lang="en-IN" dirty="0" err="1"/>
              <a:t>Dalrymple</a:t>
            </a:r>
            <a:r>
              <a:rPr lang="en-IN" dirty="0"/>
              <a:t>, D. J. (2010). </a:t>
            </a:r>
            <a:r>
              <a:rPr lang="en-IN" i="1" dirty="0"/>
              <a:t>Sales management: Concepts and cases</a:t>
            </a:r>
            <a:r>
              <a:rPr lang="en-IN" dirty="0"/>
              <a:t>. John Wiley &amp; Sons.</a:t>
            </a:r>
            <a:endParaRPr lang="en-US" dirty="0"/>
          </a:p>
          <a:p>
            <a:r>
              <a:rPr lang="en-IN" dirty="0" err="1"/>
              <a:t>Thomassey</a:t>
            </a:r>
            <a:r>
              <a:rPr lang="en-IN" dirty="0"/>
              <a:t>, S., and </a:t>
            </a:r>
            <a:r>
              <a:rPr lang="en-IN" dirty="0" err="1"/>
              <a:t>Fiordaliso</a:t>
            </a:r>
            <a:r>
              <a:rPr lang="en-IN" dirty="0"/>
              <a:t>, A. (2006). A hybrid sales forecasting system based on clustering and decision trees. </a:t>
            </a:r>
            <a:r>
              <a:rPr lang="en-IN" i="1" dirty="0"/>
              <a:t>Decision Support Systems</a:t>
            </a:r>
            <a:r>
              <a:rPr lang="en-IN" dirty="0"/>
              <a:t>, </a:t>
            </a:r>
            <a:r>
              <a:rPr lang="en-IN" i="1" dirty="0"/>
              <a:t>42</a:t>
            </a:r>
            <a:r>
              <a:rPr lang="en-IN" dirty="0"/>
              <a:t>(1), 408-421.</a:t>
            </a:r>
            <a:endParaRPr lang="en-US" dirty="0"/>
          </a:p>
          <a:p>
            <a:pPr>
              <a:buNone/>
            </a:pP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41301" y="2967335"/>
            <a:ext cx="3461397" cy="923330"/>
          </a:xfrm>
          <a:prstGeom prst="rect">
            <a:avLst/>
          </a:prstGeom>
          <a:noFill/>
        </p:spPr>
        <p:txBody>
          <a:bodyPr wrap="none" lIns="91440" tIns="45720" rIns="91440" bIns="45720">
            <a:spAutoFit/>
          </a:bodyPr>
          <a:lstStyle/>
          <a:p>
            <a:pPr algn="ctr"/>
            <a:r>
              <a:rPr lang="en-US" sz="54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Thank you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92</TotalTime>
  <Words>1336</Words>
  <Application>Microsoft Office PowerPoint</Application>
  <PresentationFormat>On-screen Show (4:3)</PresentationFormat>
  <Paragraphs>313</Paragraphs>
  <Slides>26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Franklin Gothic Book</vt:lpstr>
      <vt:lpstr>Perpetua</vt:lpstr>
      <vt:lpstr>Times New Roman</vt:lpstr>
      <vt:lpstr>Wingdings 2</vt:lpstr>
      <vt:lpstr>Equity</vt:lpstr>
      <vt:lpstr>MODULE CODE/ COD Y MODIWL: SBMA7113 </vt:lpstr>
      <vt:lpstr>Table of contents </vt:lpstr>
      <vt:lpstr>Introduction</vt:lpstr>
      <vt:lpstr>Problem &amp; Company Background </vt:lpstr>
      <vt:lpstr>Continue…..</vt:lpstr>
      <vt:lpstr>Effectiveness of decision making process to solve problem </vt:lpstr>
      <vt:lpstr>Information System Used  </vt:lpstr>
      <vt:lpstr>Strategy to Solve Problem </vt:lpstr>
      <vt:lpstr>    Techniques used by the SME for complex decision making </vt:lpstr>
      <vt:lpstr>Inferences from the Data</vt:lpstr>
      <vt:lpstr>PowerPoint Presentation</vt:lpstr>
      <vt:lpstr>Inference from Forecast</vt:lpstr>
      <vt:lpstr>Continue…</vt:lpstr>
      <vt:lpstr>Continue…</vt:lpstr>
      <vt:lpstr>Decisions taken</vt:lpstr>
      <vt:lpstr>Investment and sales data for previous years</vt:lpstr>
      <vt:lpstr>In the above case, Mean (X’) = 480/8 = 60 Mean (Y’) = 552/8 = 69 </vt:lpstr>
      <vt:lpstr>Inferences from regression analysis</vt:lpstr>
      <vt:lpstr>recommendations with justification </vt:lpstr>
      <vt:lpstr>Justification </vt:lpstr>
      <vt:lpstr>Continue… </vt:lpstr>
      <vt:lpstr>Limitation of recommendation</vt:lpstr>
      <vt:lpstr>Continue…</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COD Y MODIWL: SBMA7113</dc:title>
  <dc:creator>BLR</dc:creator>
  <cp:lastModifiedBy>Rotana</cp:lastModifiedBy>
  <cp:revision>12</cp:revision>
  <dcterms:created xsi:type="dcterms:W3CDTF">2017-12-11T12:22:38Z</dcterms:created>
  <dcterms:modified xsi:type="dcterms:W3CDTF">2018-01-04T01:18:44Z</dcterms:modified>
</cp:coreProperties>
</file>