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921"/>
  </p:normalViewPr>
  <p:slideViewPr>
    <p:cSldViewPr snapToGrid="0">
      <p:cViewPr varScale="1">
        <p:scale>
          <a:sx d="100" n="109"/>
          <a:sy d="100" n="109"/>
        </p:scale>
        <p:origin x="680" y="184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16" Target="slides/slide10.xml" Type="http://schemas.openxmlformats.org/officeDocument/2006/relationships/slide"/><Relationship Id="rId15" Target="slides/slide9.xml" Type="http://schemas.openxmlformats.org/officeDocument/2006/relationships/slide"/><Relationship Id="rId14" Target="slides/slide8.xml" Type="http://schemas.openxmlformats.org/officeDocument/2006/relationships/slide"/><Relationship Id="rId13" Target="slides/slide7.xml" Type="http://schemas.openxmlformats.org/officeDocument/2006/relationships/slide"/><Relationship Id="rId12" Target="slides/slide6.xml" Type="http://schemas.openxmlformats.org/officeDocument/2006/relationships/slide"/><Relationship Id="rId11" Target="slides/slide5.xml" Type="http://schemas.openxmlformats.org/officeDocument/2006/relationships/slide"/><Relationship Id="rId10" Target="slides/slide4.xml" Type="http://schemas.openxmlformats.org/officeDocument/2006/relationships/slide"/><Relationship Id="rId9" Target="slides/slide3.xml" Type="http://schemas.openxmlformats.org/officeDocument/2006/relationships/slide"/><Relationship Id="rId8" Target="slides/slide2.xml" Type="http://schemas.openxmlformats.org/officeDocument/2006/relationships/slide"/><Relationship Id="rId7" Target="slides/slide1.xml" Type="http://schemas.openxmlformats.org/officeDocument/2006/relationships/slide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2.xml" Type="http://schemas.openxmlformats.org/officeDocument/2006/relationships/theme"/></Relationships>
</file>

<file path=ppt/notesMasters/_rels/notesMaster1.xml.rels><?xml version="1.0" encoding="UTF-8" standalone="yes"?><Relationships xmlns="http://schemas.openxmlformats.org/package/2006/relationships"><Relationship Id="rId1" Target="../theme/theme1.xml" Type="http://schemas.openxmlformats.org/officeDocument/2006/relationships/theme"/></Relationships>
</file>

<file path=ppt/notesMasters/notesMaster1.xml><?xml version="1.0" encoding="utf-8"?>
<p:notesMaster xmlns:p="http://schemas.openxmlformats.org/presentationml/2006/main" xmlns:a="http://schemas.openxmlformats.org/drawing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sz="quarter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idx="1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r">
              <a:defRPr sz="1200"/>
            </a:lvl1pPr>
          </a:lstStyle>
          <a:p>
            <a:fld id="{95D3B7ED-61F7-0542-AE7B-9795C4EFD070}" type="datetimeFigureOut">
              <a:rPr lang="en-US" smtClean="0"/>
              <a:t>28/07/15</a:t>
            </a:fld>
            <a:endParaRPr lang="en-US"/>
          </a:p>
        </p:txBody>
      </p:sp>
      <p:sp>
        <p:nvSpPr>
          <p:cNvPr id="4" name="Slide Image Placeholder 3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 bIns="45720" lIns="91440" numCol="1" rIns="91440" rtlCol="0" tIns="45720" vert="horz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idx="3" sz="quarter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bIns="45720" lIns="91440" numCol="1" rIns="91440" rtlCol="0" tIns="45720" vert="horz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4" sz="quarter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5" sz="quarter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r">
              <a:defRPr sz="1200"/>
            </a:lvl1pPr>
          </a:lstStyle>
          <a:p>
            <a:fld id="{9C5789CE-836E-B042-843F-5605E41F50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31753"/>
      </p:ext>
    </p:extLst>
  </p:cSld>
  <p:clrMap accent1="accent1" accent2="accent2" accent3="accent3" accent4="accent4" accent5="accent5" accent6="accent6" bg1="lt1" bg2="lt2" folHlink="folHlink" hlink="hlink" tx1="dk1" tx2="dk2"/>
  <p:notesStyle>
    <a:lvl1pPr algn="l" defTabSz="457200" eaLnBrk="1" hangingPunct="1" latinLnBrk="0" marL="0" rtl="0">
      <a:defRPr kern="1200" sz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9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idx="1" type="body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0" sz="quarter" type="sldNum"/>
          </p:nvPr>
        </p:nvSpPr>
        <p:spPr/>
        <p:txBody>
          <a:bodyPr numCol="1"/>
          <a:lstStyle/>
          <a:p>
            <a:fld id="{9C5789CE-836E-B042-843F-5605E41F500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283960"/>
      </p:ext>
    </p:extLst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title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 numCol="1">
            <a:noAutofit/>
          </a:bodyPr>
          <a:lstStyle>
            <a:lvl1pPr algn="ctr">
              <a:defRPr baseline="0" cap="all" sz="7200">
                <a:solidFill>
                  <a:schemeClr val="tx2"/>
                </a:solidFill>
              </a:defRPr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2679906" y="3956279"/>
            <a:ext cx="6831673" cy="1086237"/>
          </a:xfrm>
        </p:spPr>
        <p:txBody>
          <a:bodyPr numCol="1">
            <a:normAutofit/>
          </a:bodyPr>
          <a:lstStyle>
            <a:lvl1pPr algn="ctr" indent="0" marL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752858" y="6453386"/>
            <a:ext cx="1607944" cy="404614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11/26/23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>
          <a:xfrm>
            <a:off x="2584054" y="6453386"/>
            <a:ext cx="7023377" cy="404614"/>
          </a:xfrm>
        </p:spPr>
        <p:txBody>
          <a:bodyPr numCol="1"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>
          <a:xfrm>
            <a:off x="9830683" y="6453386"/>
            <a:ext cx="1596292" cy="404614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dirty="0"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b="b" l="l" r="r" t="t"/>
              <a:pathLst>
                <a:path h="10000" w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b="b" l="l" r="r" t="t"/>
              <a:pathLst>
                <a:path h="10000" w="10002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5019338"/>
      </p:ext>
    </p:extLst>
  </p:cSld>
  <p:clrMapOvr>
    <a:overrideClrMapping accent1="accent1" accent2="accent2" accent3="accent3" accent4="accent4" accent5="accent5" accent6="accent6" bg1="lt1" bg2="lt2" folHlink="folHlink" hlink="hlink" tx1="dk1" tx2="dk2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073410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secHead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 numCol="1">
            <a:normAutofit/>
          </a:bodyPr>
          <a:lstStyle>
            <a:lvl1pPr algn="r">
              <a:defRPr baseline="0" cap="all" sz="7200">
                <a:solidFill>
                  <a:schemeClr val="tx2"/>
                </a:solidFill>
              </a:defRPr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765025" y="4216328"/>
            <a:ext cx="9612971" cy="1143324"/>
          </a:xfrm>
        </p:spPr>
        <p:txBody>
          <a:bodyPr numCol="1"/>
          <a:lstStyle>
            <a:lvl1pPr algn="r" indent="0" marL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738908" y="6453386"/>
            <a:ext cx="1622409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11/26/23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>
          <a:xfrm>
            <a:off x="2584312" y="6453386"/>
            <a:ext cx="7023377" cy="404614"/>
          </a:xfrm>
        </p:spPr>
        <p:txBody>
          <a:bodyPr numCol="1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>
          <a:xfrm>
            <a:off x="9830683" y="6453386"/>
            <a:ext cx="1596292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dirty="0" lang="en-US"/>
          </a:p>
        </p:txBody>
      </p:sp>
      <p:sp>
        <p:nvSpPr>
          <p:cNvPr id="7" name="Freeform 6" title="Crop Mark"/>
          <p:cNvSpPr/>
          <p:nvPr/>
        </p:nvSpPr>
        <p:spPr>
          <a:xfrm>
            <a:off x="8151962" y="1685652"/>
            <a:ext cx="3275013" cy="4408488"/>
          </a:xfrm>
          <a:custGeom>
            <a:avLst/>
            <a:gdLst/>
            <a:ahLst/>
            <a:cxnLst/>
            <a:rect b="b" l="0" r="r" t="0"/>
            <a:pathLst>
              <a:path h="5554" w="4125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601176276"/>
      </p:ext>
    </p:extLst>
  </p:cSld>
  <p:clrMapOvr>
    <a:overrideClrMapping accent1="accent1" accent2="accent2" accent3="accent3" accent4="accent4" accent5="accent5" accent6="accent6" bg1="dk1" bg2="dk2" folHlink="folHlink" hlink="hlink" tx1="lt1" tx2="lt2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1371600" y="2285999"/>
            <a:ext cx="4447786" cy="3581401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525403" y="2285999"/>
            <a:ext cx="4447786" cy="3581401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136517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371600" y="2340864"/>
            <a:ext cx="4443984" cy="823912"/>
          </a:xfrm>
        </p:spPr>
        <p:txBody>
          <a:bodyPr anchor="b" numCol="1">
            <a:noAutofit/>
          </a:bodyPr>
          <a:lstStyle>
            <a:lvl1pPr indent="0" marL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b="0" baseline="0" sz="3000">
                <a:solidFill>
                  <a:schemeClr val="tx2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1371600" y="3305207"/>
            <a:ext cx="4443984" cy="2562193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525014" y="2340864"/>
            <a:ext cx="4443984" cy="823912"/>
          </a:xfrm>
        </p:spPr>
        <p:txBody>
          <a:bodyPr anchor="b" numCol="1">
            <a:noAutofit/>
          </a:bodyPr>
          <a:lstStyle>
            <a:lvl1pPr indent="0" marL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b="0" baseline="0" sz="3000">
                <a:solidFill>
                  <a:schemeClr val="tx2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525014" y="3305207"/>
            <a:ext cx="4443984" cy="2562193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054213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t>11/26/23</a:t>
            </a:fld>
            <a:endParaRPr dirty="0" lang="en-US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037559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t>11/26/23</a:t>
            </a:fld>
            <a:endParaRPr dirty="0" lang="en-US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4210239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 numCol="1">
            <a:noAutofit/>
          </a:bodyPr>
          <a:lstStyle>
            <a:lvl1pPr>
              <a:lnSpc>
                <a:spcPct val="84000"/>
              </a:lnSpc>
              <a:defRPr baseline="0" sz="4800">
                <a:solidFill>
                  <a:schemeClr val="tx2"/>
                </a:solidFill>
              </a:defRPr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 numCol="1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723900" y="2856344"/>
            <a:ext cx="3855720" cy="3011056"/>
          </a:xfrm>
        </p:spPr>
        <p:txBody>
          <a:bodyPr numCol="1"/>
          <a:lstStyle>
            <a:lvl1pPr indent="0" marL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>
          <a:xfrm>
            <a:off x="723900" y="6453386"/>
            <a:ext cx="1204572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>
          <a:xfrm>
            <a:off x="2205945" y="6453386"/>
            <a:ext cx="2373675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>
          <a:xfrm>
            <a:off x="9883140" y="6453386"/>
            <a:ext cx="1596292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1641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 numCol="1">
            <a:normAutofit/>
          </a:bodyPr>
          <a:lstStyle>
            <a:lvl1pPr>
              <a:lnSpc>
                <a:spcPct val="84000"/>
              </a:lnSpc>
              <a:defRPr baseline="0" sz="48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5532120" y="0"/>
            <a:ext cx="6659880" cy="6857999"/>
          </a:xfrm>
        </p:spPr>
        <p:txBody>
          <a:bodyPr anchor="t" numCol="1">
            <a:normAutofit/>
          </a:bodyPr>
          <a:lstStyle>
            <a:lvl1pPr indent="0" marL="0">
              <a:buNone/>
              <a:defRPr sz="2000"/>
            </a:lvl1pPr>
            <a:lvl2pPr indent="0" marL="457200">
              <a:buNone/>
              <a:defRPr sz="2000"/>
            </a:lvl2pPr>
            <a:lvl3pPr indent="0" marL="914400">
              <a:buNone/>
              <a:defRPr sz="20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en-GB" lang="en-GB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723900" y="2855968"/>
            <a:ext cx="3855720" cy="3011432"/>
          </a:xfrm>
        </p:spPr>
        <p:txBody>
          <a:bodyPr numCol="1"/>
          <a:lstStyle>
            <a:lvl1pPr indent="0" marL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>
          <a:xfrm>
            <a:off x="723900" y="6453386"/>
            <a:ext cx="1204572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>
          <a:xfrm>
            <a:off x="2205945" y="6453386"/>
            <a:ext cx="2373675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>
          <a:xfrm>
            <a:off x="9883140" y="6453386"/>
            <a:ext cx="1596292" cy="404614"/>
          </a:xfrm>
        </p:spPr>
        <p:txBody>
          <a:bodyPr numCol="1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dirty="0"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2984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1371600" y="2295525"/>
            <a:ext cx="9601200" cy="3571875"/>
          </a:xfr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077078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9596561" y="624156"/>
            <a:ext cx="1565766" cy="5243244"/>
          </a:xfr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1371600" y="624156"/>
            <a:ext cx="8179641" cy="5243244"/>
          </a:xfr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390152742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2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baseline="0" sz="1200">
                <a:solidFill>
                  <a:schemeClr val="tx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11/26/23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baseline="0" sz="1200">
                <a:solidFill>
                  <a:schemeClr val="tx2"/>
                </a:solidFill>
              </a:defRPr>
            </a:lvl1pPr>
          </a:lstStyle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baseline="0" sz="1200"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dirty="0"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28105913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89000"/>
        </a:lnSpc>
        <a:spcBef>
          <a:spcPct val="0"/>
        </a:spcBef>
        <a:buNone/>
        <a:defRPr baseline="0" kern="1200" sz="44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84048" latinLnBrk="0" marL="384048" rtl="0">
        <a:lnSpc>
          <a:spcPct val="94000"/>
        </a:lnSpc>
        <a:spcBef>
          <a:spcPts val="1000"/>
        </a:spcBef>
        <a:spcAft>
          <a:spcPts val="200"/>
        </a:spcAft>
        <a:buFont charset="0" panose="020B0503020102020204" pitchFamily="34" typeface="Franklin Gothic Book"/>
        <a:buChar char="■"/>
        <a:defRPr baseline="0" kern="1200" sz="2000">
          <a:solidFill>
            <a:schemeClr val="tx2"/>
          </a:solidFill>
          <a:latin typeface="+mn-lt"/>
          <a:ea typeface="+mn-ea"/>
          <a:cs typeface="+mn-cs"/>
        </a:defRPr>
      </a:lvl1pPr>
      <a:lvl2pPr algn="l" defTabSz="914400" eaLnBrk="1" hangingPunct="1" indent="-384048" latinLnBrk="0" marL="9144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–"/>
        <a:defRPr baseline="0" i="1" kern="1200" sz="2000">
          <a:solidFill>
            <a:schemeClr val="tx2"/>
          </a:solidFill>
          <a:latin typeface="+mn-lt"/>
          <a:ea typeface="+mn-ea"/>
          <a:cs typeface="+mn-cs"/>
        </a:defRPr>
      </a:lvl2pPr>
      <a:lvl3pPr algn="l" defTabSz="914400" eaLnBrk="1" hangingPunct="1" indent="-384048" latinLnBrk="0" marL="13716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■"/>
        <a:defRPr baseline="0" kern="1200" sz="1800">
          <a:solidFill>
            <a:schemeClr val="tx2"/>
          </a:solidFill>
          <a:latin typeface="+mn-lt"/>
          <a:ea typeface="+mn-ea"/>
          <a:cs typeface="+mn-cs"/>
        </a:defRPr>
      </a:lvl3pPr>
      <a:lvl4pPr algn="l" defTabSz="914400" eaLnBrk="1" hangingPunct="1" indent="-384048" latinLnBrk="0" marL="18288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–"/>
        <a:defRPr baseline="0" i="1" kern="1200" sz="1800">
          <a:solidFill>
            <a:schemeClr val="tx2"/>
          </a:solidFill>
          <a:latin typeface="+mn-lt"/>
          <a:ea typeface="+mn-ea"/>
          <a:cs typeface="+mn-cs"/>
        </a:defRPr>
      </a:lvl4pPr>
      <a:lvl5pPr algn="l" defTabSz="914400" eaLnBrk="1" hangingPunct="1" indent="-384048" latinLnBrk="0" marL="22860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■"/>
        <a:defRPr baseline="0" kern="1200" sz="1600">
          <a:solidFill>
            <a:schemeClr val="tx2"/>
          </a:solidFill>
          <a:latin typeface="+mn-lt"/>
          <a:ea typeface="+mn-ea"/>
          <a:cs typeface="+mn-cs"/>
        </a:defRPr>
      </a:lvl5pPr>
      <a:lvl6pPr algn="l" defTabSz="914400" eaLnBrk="1" hangingPunct="1" indent="-384048" latinLnBrk="0" marL="27432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–"/>
        <a:defRPr baseline="0" i="1" kern="1200" sz="1600">
          <a:solidFill>
            <a:schemeClr val="tx2"/>
          </a:solidFill>
          <a:latin typeface="+mn-lt"/>
          <a:ea typeface="+mn-ea"/>
          <a:cs typeface="+mn-cs"/>
        </a:defRPr>
      </a:lvl6pPr>
      <a:lvl7pPr algn="l" defTabSz="914400" eaLnBrk="1" hangingPunct="1" indent="-384048" latinLnBrk="0" marL="32004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■"/>
        <a:defRPr baseline="0" kern="1200" sz="1400">
          <a:solidFill>
            <a:schemeClr val="tx2"/>
          </a:solidFill>
          <a:latin typeface="+mn-lt"/>
          <a:ea typeface="+mn-ea"/>
          <a:cs typeface="+mn-cs"/>
        </a:defRPr>
      </a:lvl7pPr>
      <a:lvl8pPr algn="l" defTabSz="914400" eaLnBrk="1" hangingPunct="1" indent="-384048" latinLnBrk="0" marL="36576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–"/>
        <a:defRPr baseline="0" i="1" kern="1200" sz="1400">
          <a:solidFill>
            <a:schemeClr val="tx2"/>
          </a:solidFill>
          <a:latin typeface="+mn-lt"/>
          <a:ea typeface="+mn-ea"/>
          <a:cs typeface="+mn-cs"/>
        </a:defRPr>
      </a:lvl8pPr>
      <a:lvl9pPr algn="l" defTabSz="914400" eaLnBrk="1" hangingPunct="1" indent="-384048" latinLnBrk="0" marL="4114800" rtl="0">
        <a:lnSpc>
          <a:spcPct val="94000"/>
        </a:lnSpc>
        <a:spcBef>
          <a:spcPts val="500"/>
        </a:spcBef>
        <a:spcAft>
          <a:spcPts val="200"/>
        </a:spcAft>
        <a:buFont charset="0" panose="020B0503020102020204" pitchFamily="34" typeface="Franklin Gothic Book"/>
        <a:buChar char="■"/>
        <a:defRPr baseline="0" kern="1200" sz="14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2" Target="../media/image1.jpe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2" Target="../media/image2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media/image3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3" Target="../media/image4.jpe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5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6" Target="https://www.skillsforcare.org.uk/Developing-your-workforce/Care-Certificate/Care-Certificate.aspx" TargetMode="External" Type="http://schemas.openxmlformats.org/officeDocument/2006/relationships/hyperlink"/><Relationship Id="rId5" Target="https://wssu.libguides.com/citationstyles/apaarticles" TargetMode="External" Type="http://schemas.openxmlformats.org/officeDocument/2006/relationships/hyperlink"/><Relationship Id="rId4" Target="https://www.skillsforhealth.org.uk/wp-content/uploads/2020/11/Care-Certificate-Guidance.pdf" TargetMode="External" Type="http://schemas.openxmlformats.org/officeDocument/2006/relationships/hyperlink"/><Relationship Id="rId3" Target="../media/image1.jpeg" Type="http://schemas.openxmlformats.org/officeDocument/2006/relationships/image"/><Relationship Id="rId2" Target="../notesSlides/notesSlide1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tethoscope and a blue card  Description automatically generated" id="7" name="Picture 6">
            <a:extLst>
              <a:ext uri="{FF2B5EF4-FFF2-40B4-BE49-F238E27FC236}">
                <a16:creationId xmlns:a16="http://schemas.microsoft.com/office/drawing/2014/main" id="{2B506B7D-7F53-F642-C498-D15188E464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" l="19" r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F1A96B9-F717-4812-9DB0-C99D99462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60" y="1137137"/>
            <a:ext cx="9867482" cy="4570327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226038F9-8CE0-4A41-9EF0-3A27023DE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b="b" l="l" r="r" t="t"/>
            <a:pathLst>
              <a:path h="10000" w="10002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BB5C5996-5C1E-4768-90AE-87BED835C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1962" y="1685652"/>
            <a:ext cx="3275013" cy="4408488"/>
          </a:xfrm>
          <a:custGeom>
            <a:avLst/>
            <a:gdLst/>
            <a:ahLst/>
            <a:cxnLst/>
            <a:rect b="b" l="l" r="r" t="t"/>
            <a:pathLst>
              <a:path h="10000" w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FFC25-63E8-ED9A-87BD-1C063C334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numCol="1">
            <a:normAutofit/>
          </a:bodyPr>
          <a:lstStyle/>
          <a:p>
            <a:r>
              <a:rPr b="1" dirty="0" lang="en-US" sz="4500"/>
              <a:t>Exploring the benefits of academic skills in Nursing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D1C36F-636E-6155-FED8-A02CA5970FD4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2679906" y="3956279"/>
            <a:ext cx="6831673" cy="1086237"/>
          </a:xfrm>
        </p:spPr>
        <p:txBody>
          <a:bodyPr numCol="1">
            <a:normAutofit/>
          </a:bodyPr>
          <a:lstStyle/>
          <a:p>
            <a:pPr>
              <a:spcAft>
                <a:spcPts val="600"/>
              </a:spcAft>
            </a:pPr>
            <a:r>
              <a:rPr b="1" dirty="0" lang="en-US">
                <a:solidFill>
                  <a:srgbClr val="191B0E"/>
                </a:solidFill>
              </a:rPr>
              <a:t>Presenter: </a:t>
            </a:r>
            <a:r>
              <a:rPr b="1" dirty="0" err="1" lang="en-US">
                <a:solidFill>
                  <a:srgbClr val="191B0E"/>
                </a:solidFill>
              </a:rPr>
              <a:t>Rosiana</a:t>
            </a:r>
            <a:r>
              <a:rPr b="1" dirty="0" lang="en-US">
                <a:solidFill>
                  <a:srgbClr val="191B0E"/>
                </a:solidFill>
              </a:rPr>
              <a:t> </a:t>
            </a:r>
            <a:r>
              <a:rPr b="1" dirty="0" err="1" lang="en-US">
                <a:solidFill>
                  <a:srgbClr val="191B0E"/>
                </a:solidFill>
              </a:rPr>
              <a:t>Spinola</a:t>
            </a:r>
            <a:endParaRPr b="1" dirty="0" lang="en-US">
              <a:solidFill>
                <a:srgbClr val="191B0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939344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  <p:cond delay="0" evt="onBegin">
                          <p:tn val="2"/>
                        </p:cond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withEffect" presetClass="entr" presetID="10" presetSubtype="0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400" id="7"/>
                                        <p:tgtEl>
                                          <p:spTgt spid="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grpId="0" id="8" nodeType="withEffect" presetClass="entr" presetID="10" presetSubtype="0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dur="1" fill="hold" id="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400" id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2"/>
      <p:bldP build="p" grpId="0" spid="3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tethoscope and a blue card  Description automatically generated" id="39" name="Picture 38">
            <a:extLst>
              <a:ext uri="{FF2B5EF4-FFF2-40B4-BE49-F238E27FC236}">
                <a16:creationId xmlns:a16="http://schemas.microsoft.com/office/drawing/2014/main" id="{E38F2BDD-D006-16F5-DD76-9DE25FFD9C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D0068-00B8-F7B2-AA78-C7AABDFBD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bIns="45720" lIns="91440" numCol="1" rIns="91440" rtlCol="0" tIns="45720" vert="horz">
            <a:normAutofit/>
          </a:bodyPr>
          <a:lstStyle/>
          <a:p>
            <a:r>
              <a:rPr b="1" dirty="0" kern="1200" lang="en-US"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13FC6DF0-0C56-C220-44AA-8683F6FE3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 bIns="45720" lIns="91440" numCol="1" rIns="91440" rtlCol="0" tIns="45720" vert="horz">
            <a:normAutofit/>
          </a:bodyPr>
          <a:lstStyle/>
          <a:p>
            <a:pPr indent="0" marL="0">
              <a:buNone/>
            </a:pPr>
            <a:r>
              <a:rPr dirty="0" lang="en-US"/>
              <a:t>Nursing – is a health care professional who has a duty of care to an individual. </a:t>
            </a:r>
            <a:endParaRPr dirty="0" kern="1200" lang="en-US">
              <a:latin typeface="+mn-lt"/>
              <a:ea typeface="+mn-ea"/>
              <a:cs typeface="+mn-cs"/>
            </a:endParaRPr>
          </a:p>
          <a:p>
            <a:pPr indent="0" marL="0">
              <a:buNone/>
            </a:pPr>
            <a:endParaRPr dirty="0" lang="en-US"/>
          </a:p>
          <a:p>
            <a:pPr indent="0" marL="0">
              <a:buNone/>
            </a:pPr>
            <a:r>
              <a:rPr dirty="0" kern="1200" lang="en-US">
                <a:latin typeface="+mn-lt"/>
                <a:ea typeface="+mn-ea"/>
                <a:cs typeface="+mn-cs"/>
              </a:rPr>
              <a:t>The aim of this presentation is to illustrate the benefits of academic skills in nursing. </a:t>
            </a:r>
          </a:p>
          <a:p>
            <a:pPr indent="0" marL="0">
              <a:buNone/>
            </a:pPr>
            <a:endParaRPr dirty="0" lang="en-US"/>
          </a:p>
          <a:p>
            <a:pPr indent="0" marL="0">
              <a:buNone/>
            </a:pPr>
            <a:endParaRPr dirty="0" kern="1200" lang="en-US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6470252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  <p:cond delay="0" evt="onBegin">
                          <p:tn val="2"/>
                        </p:cond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withEffect" presetClass="entr" presetID="10" presetSubtype="0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400" id="7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2D8A3-40B7-1FBE-BF74-3D9B5ACFE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50" y="685800"/>
            <a:ext cx="9886950" cy="1485900"/>
          </a:xfrm>
        </p:spPr>
        <p:txBody>
          <a:bodyPr numCol="1">
            <a:normAutofit/>
          </a:bodyPr>
          <a:lstStyle/>
          <a:p>
            <a:r>
              <a:rPr b="1" dirty="0" lang="en-US"/>
              <a:t>Benefit of Basic Medical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60B10-BAF9-78D9-74D9-0B6AF0F93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6176776" cy="3581400"/>
          </a:xfrm>
        </p:spPr>
        <p:txBody>
          <a:bodyPr numCol="1">
            <a:normAutofit/>
          </a:bodyPr>
          <a:lstStyle/>
          <a:p>
            <a:r>
              <a:rPr dirty="0" lang="en-US"/>
              <a:t>Enhance the ability to understand &amp; interpret patient care information</a:t>
            </a:r>
          </a:p>
          <a:p>
            <a:endParaRPr dirty="0" lang="en-US"/>
          </a:p>
          <a:p>
            <a:endParaRPr dirty="0" lang="en-US"/>
          </a:p>
          <a:p>
            <a:pPr indent="0" marL="0">
              <a:buNone/>
            </a:pPr>
            <a:endParaRPr dirty="0" lang="en-US"/>
          </a:p>
          <a:p>
            <a:r>
              <a:rPr dirty="0" lang="en-US"/>
              <a:t>Obtain the knowledge of medical treatment</a:t>
            </a:r>
          </a:p>
          <a:p>
            <a:pPr indent="0" marL="0">
              <a:buNone/>
            </a:pPr>
            <a:endParaRPr dirty="0" lang="en-US"/>
          </a:p>
        </p:txBody>
      </p:sp>
      <p:pic>
        <p:nvPicPr>
          <p:cNvPr descr="A stethoscope on top of a book  Description automatically generated" id="31" name="Picture 30">
            <a:extLst>
              <a:ext uri="{FF2B5EF4-FFF2-40B4-BE49-F238E27FC236}">
                <a16:creationId xmlns:a16="http://schemas.microsoft.com/office/drawing/2014/main" id="{54711239-A36E-4851-0C24-6D936BA175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9738" r="3"/>
          <a:stretch/>
        </p:blipFill>
        <p:spPr>
          <a:xfrm>
            <a:off x="7580328" y="1606631"/>
            <a:ext cx="4600367" cy="4888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767482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  <p:cond delay="0" evt="onBegin">
                          <p:tn val="2"/>
                        </p:cond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withEffect" presetClass="entr" presetID="10" presetSubtype="0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 id="7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4BE8D-3F19-C696-55F6-52FB95F56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49" y="685800"/>
            <a:ext cx="9464919" cy="861646"/>
          </a:xfrm>
        </p:spPr>
        <p:txBody>
          <a:bodyPr numCol="1">
            <a:normAutofit/>
          </a:bodyPr>
          <a:lstStyle/>
          <a:p>
            <a:r>
              <a:rPr b="1" dirty="0" lang="en-US"/>
              <a:t>Communication skills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2E26BDF-2A07-98F4-026A-2DFF44527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4743353" cy="3581400"/>
          </a:xfrm>
        </p:spPr>
        <p:txBody>
          <a:bodyPr numCol="1">
            <a:normAutofit/>
          </a:bodyPr>
          <a:lstStyle/>
          <a:p>
            <a:r>
              <a:rPr dirty="0" lang="en-US"/>
              <a:t>Ability to communicate with colleagues and patients</a:t>
            </a:r>
          </a:p>
          <a:p>
            <a:endParaRPr dirty="0" lang="en-US"/>
          </a:p>
          <a:p>
            <a:pPr indent="0" marL="0">
              <a:buNone/>
            </a:pPr>
            <a:endParaRPr dirty="0" lang="en-US"/>
          </a:p>
          <a:p>
            <a:r>
              <a:rPr dirty="0" lang="en-US"/>
              <a:t>Clear and concise communication with patient</a:t>
            </a:r>
          </a:p>
          <a:p>
            <a:endParaRPr dirty="0" lang="en-US"/>
          </a:p>
          <a:p>
            <a:pPr indent="0" marL="0">
              <a:buNone/>
            </a:pPr>
            <a:endParaRPr dirty="0"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05E184-2F97-0A4E-8085-9A8DD6FFB5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" l="6859" r="13245"/>
          <a:stretch/>
        </p:blipFill>
        <p:spPr>
          <a:xfrm>
            <a:off x="6220662" y="1496620"/>
            <a:ext cx="6028709" cy="524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410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tethoscope and a blue card  Description automatically generated" id="5" name="Content Placeholder 4">
            <a:extLst>
              <a:ext uri="{FF2B5EF4-FFF2-40B4-BE49-F238E27FC236}">
                <a16:creationId xmlns:a16="http://schemas.microsoft.com/office/drawing/2014/main" id="{E6B1BEA3-2642-07D1-B2BF-6639C7EC9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8C36AA-2F41-D6D2-95C1-AC4CD0E3D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numCol="1">
            <a:normAutofit/>
          </a:bodyPr>
          <a:lstStyle/>
          <a:p>
            <a:r>
              <a:rPr b="1" dirty="0" lang="en-US"/>
              <a:t>Critical Thinking/Problem Solving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descr="A diagram of critical thinking skills  Description automatically generated" id="7" name="Picture 6">
            <a:extLst>
              <a:ext uri="{FF2B5EF4-FFF2-40B4-BE49-F238E27FC236}">
                <a16:creationId xmlns:a16="http://schemas.microsoft.com/office/drawing/2014/main" id="{9849B957-B2DD-FC59-B005-6A625956A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649" y="1781532"/>
            <a:ext cx="5165689" cy="4548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607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tethoscope and a blue card  Description automatically generated" id="5" name="Content Placeholder 4">
            <a:extLst>
              <a:ext uri="{FF2B5EF4-FFF2-40B4-BE49-F238E27FC236}">
                <a16:creationId xmlns:a16="http://schemas.microsoft.com/office/drawing/2014/main" id="{EBF54EA8-FF99-BE61-D103-F0DF23423B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BC6F9-FCA0-C579-DD96-3C3D64170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67862"/>
          </a:xfrm>
        </p:spPr>
        <p:txBody>
          <a:bodyPr numCol="1">
            <a:normAutofit/>
          </a:bodyPr>
          <a:lstStyle/>
          <a:p>
            <a:r>
              <a:rPr b="1" dirty="0" lang="en-US"/>
              <a:t>Evidence – Based Practice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D008606-8C69-95D6-64C4-983F7D0AD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00200"/>
            <a:ext cx="9601200" cy="4267200"/>
          </a:xfrm>
        </p:spPr>
        <p:txBody>
          <a:bodyPr numCol="1">
            <a:normAutofit/>
          </a:bodyPr>
          <a:lstStyle/>
          <a:p>
            <a:r>
              <a:rPr dirty="0" lang="en-US"/>
              <a:t>Integrates the latest research and evidence into decision-making process</a:t>
            </a:r>
          </a:p>
          <a:p>
            <a:endParaRPr dirty="0" lang="en-US"/>
          </a:p>
          <a:p>
            <a:endParaRPr dirty="0" lang="en-US"/>
          </a:p>
          <a:p>
            <a:r>
              <a:rPr dirty="0" lang="en-US"/>
              <a:t>Ensures patient care aligned with best knowledge</a:t>
            </a:r>
          </a:p>
        </p:txBody>
      </p:sp>
    </p:spTree>
    <p:extLst>
      <p:ext uri="{BB962C8B-B14F-4D97-AF65-F5344CB8AC3E}">
        <p14:creationId xmlns:p14="http://schemas.microsoft.com/office/powerpoint/2010/main" val="401136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47A99-699A-4D8C-0005-16C23F71C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2741" y="706603"/>
            <a:ext cx="10942028" cy="1014413"/>
          </a:xfrm>
        </p:spPr>
        <p:txBody>
          <a:bodyPr numCol="1">
            <a:noAutofit/>
          </a:bodyPr>
          <a:lstStyle/>
          <a:p>
            <a:r>
              <a:rPr b="1" dirty="0" lang="en-US"/>
              <a:t>Continuous Professional Development (CPD)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7F70742-ADF2-56CD-942F-B94D1837F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6176776" cy="3581400"/>
          </a:xfrm>
        </p:spPr>
        <p:txBody>
          <a:bodyPr numCol="1">
            <a:normAutofit/>
          </a:bodyPr>
          <a:lstStyle/>
          <a:p>
            <a:r>
              <a:rPr dirty="0" lang="en-US"/>
              <a:t>Allows professionals to stay updated </a:t>
            </a:r>
          </a:p>
          <a:p>
            <a:endParaRPr dirty="0" lang="en-US"/>
          </a:p>
          <a:p>
            <a:r>
              <a:rPr dirty="0" lang="en-US"/>
              <a:t>Refinement of practices</a:t>
            </a:r>
          </a:p>
        </p:txBody>
      </p:sp>
      <p:pic>
        <p:nvPicPr>
          <p:cNvPr descr="A person sitting at a computer  Description automatically generated" id="7" name="Picture 6">
            <a:extLst>
              <a:ext uri="{FF2B5EF4-FFF2-40B4-BE49-F238E27FC236}">
                <a16:creationId xmlns:a16="http://schemas.microsoft.com/office/drawing/2014/main" id="{2824F4AD-FAA3-49F5-EF5C-AFA75D6627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843" r="3" t="31704"/>
          <a:stretch/>
        </p:blipFill>
        <p:spPr>
          <a:xfrm>
            <a:off x="5904911" y="1490784"/>
            <a:ext cx="6398772" cy="534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775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tethoscope and a blue card  Description automatically generated" id="5" name="Content Placeholder 4">
            <a:extLst>
              <a:ext uri="{FF2B5EF4-FFF2-40B4-BE49-F238E27FC236}">
                <a16:creationId xmlns:a16="http://schemas.microsoft.com/office/drawing/2014/main" id="{2E5E8ACF-332D-F2AA-A5C8-749D5A5BDB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DFFE2-794E-7499-F332-0AB14F481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37824"/>
          </a:xfrm>
        </p:spPr>
        <p:txBody>
          <a:bodyPr numCol="1">
            <a:normAutofit/>
          </a:bodyPr>
          <a:lstStyle/>
          <a:p>
            <a:r>
              <a:rPr b="1" dirty="0" lang="en-US"/>
              <a:t>Conclusion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106B1F-3E2C-52D6-B3D8-74C7DAE01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24000"/>
            <a:ext cx="9601200" cy="4343400"/>
          </a:xfrm>
        </p:spPr>
        <p:txBody>
          <a:bodyPr numCol="1">
            <a:normAutofit/>
          </a:bodyPr>
          <a:lstStyle/>
          <a:p>
            <a:r>
              <a:rPr dirty="0" lang="en-US"/>
              <a:t>In conclusion, the nursing profession demands a combination of inherent personal qualities and well-developed academic skills. </a:t>
            </a:r>
          </a:p>
          <a:p>
            <a:endParaRPr dirty="0" lang="en-US"/>
          </a:p>
          <a:p>
            <a:r>
              <a:rPr dirty="0" lang="en-US"/>
              <a:t>The integration of these elements ensures that nursing professionals not only process the necessary knowledges but also apply it effectively in a dynamic and demanding healthcare environment. </a:t>
            </a:r>
          </a:p>
        </p:txBody>
      </p:sp>
    </p:spTree>
    <p:extLst>
      <p:ext uri="{BB962C8B-B14F-4D97-AF65-F5344CB8AC3E}">
        <p14:creationId xmlns:p14="http://schemas.microsoft.com/office/powerpoint/2010/main" val="3433091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tethoscope and a blue card  Description automatically generated" id="5" name="Content Placeholder 4">
            <a:extLst>
              <a:ext uri="{FF2B5EF4-FFF2-40B4-BE49-F238E27FC236}">
                <a16:creationId xmlns:a16="http://schemas.microsoft.com/office/drawing/2014/main" id="{51F55CCA-89A7-3305-2D7D-8477B53D97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ACB7C-BEFD-FCAB-AB7A-AF6D69264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683" y="366906"/>
            <a:ext cx="9601200" cy="523671"/>
          </a:xfrm>
        </p:spPr>
        <p:txBody>
          <a:bodyPr numCol="1">
            <a:noAutofit/>
          </a:bodyPr>
          <a:lstStyle/>
          <a:p>
            <a:r>
              <a:rPr dirty="0" lang="en-US"/>
              <a:t>Reference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0D08D31-28C5-BD68-5687-318B0A84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044" y="1043541"/>
            <a:ext cx="11481956" cy="5814647"/>
          </a:xfrm>
        </p:spPr>
        <p:txBody>
          <a:bodyPr numCol="1">
            <a:normAutofit fontScale="25000" lnSpcReduction="20000"/>
          </a:bodyPr>
          <a:lstStyle/>
          <a:p>
            <a:pPr fontAlgn="base">
              <a:buFont charset="0" panose="020B0604020202020204" pitchFamily="34" typeface="Arial"/>
              <a:buChar char="•"/>
            </a:pPr>
            <a:r>
              <a:rPr altLang="en-GB" dirty="0" lang="en-GB" sz="8000"/>
              <a:t>Department of Health. (24 Apr 2014). National Occupational Standards for Healthcare Support Workers. Government Publisher.</a:t>
            </a:r>
          </a:p>
          <a:p>
            <a:pPr algn="l" fontAlgn="base" rtl="0">
              <a:buFont charset="0" panose="020B0604020202020204" pitchFamily="34" typeface="Arial"/>
              <a:buChar char="•"/>
            </a:pPr>
            <a:r>
              <a:rPr altLang="en-GB" dirty="0" lang="en-GB" sz="8000"/>
              <a:t>Doe, M. B. (16 Apr 2022). Advancing Patient-</a:t>
            </a:r>
            <a:r>
              <a:rPr altLang="en-GB" dirty="0" err="1" lang="en-GB" sz="8000"/>
              <a:t>Centered</a:t>
            </a:r>
            <a:r>
              <a:rPr altLang="en-GB" dirty="0" lang="en-GB" sz="8000"/>
              <a:t> Care: The Importance of Nurse Practitioner Competencies. Journal of Advanced Nursing, 25(4), 123-145. General Social Care Council. (Year). Codes of Practice for Social Care Workers. GSCC.</a:t>
            </a:r>
          </a:p>
          <a:p>
            <a:pPr algn="l" fontAlgn="base" rtl="0">
              <a:buFont charset="0" panose="020B0604020202020204" pitchFamily="34" typeface="Arial"/>
              <a:buChar char="•"/>
            </a:pPr>
            <a:r>
              <a:rPr altLang="en-GB" dirty="0" lang="en-GB" sz="8000"/>
              <a:t>Health Education England. The Care Certificate Framework. Health Education England. (</a:t>
            </a:r>
            <a:r>
              <a:rPr altLang="en-GB" dirty="0" lang="en-GB" sz="8000">
                <a:hlinkClick r:id="rId4"/>
              </a:rPr>
              <a:t>https://www.skillsforhealth.org.uk/wp-content/uploads/2020/11/Care-Certificate-Guidance.pdf</a:t>
            </a:r>
            <a:r>
              <a:rPr altLang="en-GB" dirty="0" lang="en-GB" sz="8000"/>
              <a:t>) </a:t>
            </a:r>
          </a:p>
          <a:p>
            <a:pPr fontAlgn="base">
              <a:buFont charset="0" panose="020B0604020202020204" pitchFamily="34" typeface="Arial"/>
              <a:buChar char="•"/>
            </a:pPr>
            <a:r>
              <a:rPr altLang="en-GB" dirty="0" lang="en-GB" sz="8000"/>
              <a:t>Investigator, E. E., &amp; Researcher, F. F. (23 Mar 2020). Title of the Research Study. Name of the Journal, Volume(Issue), Page Range. (</a:t>
            </a:r>
            <a:r>
              <a:rPr altLang="en-GB" dirty="0" lang="en-GB" sz="8000">
                <a:hlinkClick r:id="rId5"/>
              </a:rPr>
              <a:t>https://wssu.libguides.com/citationstyles/apaarticles</a:t>
            </a:r>
            <a:r>
              <a:rPr altLang="en-GB" dirty="0" lang="en-GB" sz="8000"/>
              <a:t> )</a:t>
            </a:r>
          </a:p>
          <a:p>
            <a:pPr algn="l" fontAlgn="base" rtl="0">
              <a:buFont charset="0" panose="020B0604020202020204" pitchFamily="34" typeface="Arial"/>
              <a:buChar char="•"/>
            </a:pPr>
            <a:r>
              <a:rPr altLang="en-GB" dirty="0" lang="en-GB" sz="8000"/>
              <a:t>Health Education England. The Care Certificate Framework. Health Education England. (</a:t>
            </a:r>
            <a:r>
              <a:rPr altLang="en-GB" dirty="0" lang="en-GB" sz="8000">
                <a:hlinkClick r:id="rId6"/>
              </a:rPr>
              <a:t>https://www.skillsforcare.org.uk/Developing-your-workforce/Care-Certificate/Care-Certificate.aspx</a:t>
            </a:r>
            <a:r>
              <a:rPr altLang="en-GB" dirty="0" lang="en-GB" sz="8000"/>
              <a:t> )</a:t>
            </a:r>
          </a:p>
          <a:p>
            <a:pPr algn="l" fontAlgn="base" rtl="0">
              <a:buFont charset="0" panose="020B0604020202020204" pitchFamily="34" typeface="Arial"/>
              <a:buChar char="•"/>
            </a:pPr>
            <a:r>
              <a:rPr altLang="en-GB" dirty="0" lang="en-GB" sz="8000"/>
              <a:t>Health and Care Professions Council. (16 Jan 2016). Standards of Conduct, Performance, and Ethics. HCPC.</a:t>
            </a:r>
          </a:p>
          <a:p>
            <a:pPr fontAlgn="base">
              <a:buFont charset="0" panose="020B0604020202020204" pitchFamily="34" typeface="Arial"/>
              <a:buChar char="•"/>
            </a:pPr>
            <a:r>
              <a:rPr altLang="en-GB" dirty="0" lang="en-GB" sz="8000"/>
              <a:t>Organization G. (28 Sept 2023). Title of the Report. Publisher.</a:t>
            </a:r>
          </a:p>
          <a:p>
            <a:pPr algn="l" fontAlgn="base" rtl="0">
              <a:buFont charset="0" panose="020B0604020202020204" pitchFamily="34" typeface="Arial"/>
              <a:buChar char="•"/>
            </a:pPr>
            <a:r>
              <a:rPr altLang="en-GB" dirty="0" lang="en-GB" sz="8000"/>
              <a:t>Skills for Health. (24 Apr 2014). National Occupational Standards for Healthcare Support Workers. Skills for Health.</a:t>
            </a:r>
          </a:p>
          <a:p>
            <a:pPr fontAlgn="base">
              <a:buFont charset="0" panose="020B0604020202020204" pitchFamily="34" typeface="Arial"/>
              <a:buChar char="•"/>
            </a:pPr>
            <a:r>
              <a:rPr altLang="en-GB" dirty="0" lang="en-GB" sz="8000"/>
              <a:t>Skills for Health. (16 Apr 2015). Code of Conduct for Healthcare Support Workers. Skills for Health.</a:t>
            </a:r>
          </a:p>
          <a:p>
            <a:pPr fontAlgn="base">
              <a:buFont charset="0" panose="020B0604020202020204" pitchFamily="34" typeface="Arial"/>
              <a:buChar char="•"/>
            </a:pPr>
            <a:r>
              <a:rPr altLang="en-GB" dirty="0" lang="en-GB" sz="8000"/>
              <a:t>Smith, J. A. (02 Apr 2019). The Role of Nurse Practitioners in Modern Healthcare. Publisher.</a:t>
            </a:r>
          </a:p>
          <a:p>
            <a:pPr algn="l" fontAlgn="base" rtl="0">
              <a:buFont charset="0" panose="020B0604020202020204" pitchFamily="34" typeface="Arial"/>
              <a:buChar char="•"/>
            </a:pPr>
            <a:endParaRPr altLang="en-GB" dirty="0" lang="en-GB" sz="4800"/>
          </a:p>
          <a:p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491354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69A1F-A858-26A3-680C-A21F8B589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2615" y="2708032"/>
            <a:ext cx="3786553" cy="879230"/>
          </a:xfrm>
        </p:spPr>
        <p:txBody>
          <a:bodyPr numCol="1">
            <a:noAutofit/>
          </a:bodyPr>
          <a:lstStyle/>
          <a:p>
            <a:pPr indent="0" marL="0">
              <a:buNone/>
            </a:pPr>
            <a:r>
              <a:rPr dirty="0" lang="en-US" sz="4400"/>
              <a:t>Any Questions?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descr="A stethoscope and a blue card  Description automatically generated" id="5" name="Picture 4">
            <a:extLst>
              <a:ext uri="{FF2B5EF4-FFF2-40B4-BE49-F238E27FC236}">
                <a16:creationId xmlns:a16="http://schemas.microsoft.com/office/drawing/2014/main" id="{83512767-9DDB-7364-2663-FB8B44B057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412" r="25024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24594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lastClr="000000" val="windowText"/>
      </a:dk1>
      <a:lt1>
        <a:sysClr lastClr="FFFFFF" val="window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panose="020B0503020102020204"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panose="020B0503020102020204"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algn="in" cap="flat" cmpd="sng" w="6350">
          <a:solidFill>
            <a:schemeClr val="phClr"/>
          </a:solidFill>
          <a:prstDash val="solid"/>
        </a:ln>
        <a:ln algn="in" cap="flat" cmpd="sng" w="34925">
          <a:solidFill>
            <a:schemeClr val="phClr"/>
          </a:solidFill>
          <a:prstDash val="solid"/>
        </a:ln>
        <a:ln algn="in" cap="flat" cmpd="sng" w="1905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EC9488ED-E761-4D60-9AC4-764D1FE2C171}" name="Crop" vid="{CE19780C-D67D-4C13-9DE9-A52BC3BA51B4}"/>
    </a:ext>
  </a:extLst>
</a:theme>
</file>

<file path=ppt/theme/theme2.xml><?xml version="1.0" encoding="utf-8"?>
<a:theme xmlns:a="http://schemas.openxmlformats.org/drawingml/2006/main" name="Crop">
  <a:themeElements>
    <a:clrScheme name="Crop">
      <a:dk1>
        <a:sysClr lastClr="000000" val="windowText"/>
      </a:dk1>
      <a:lt1>
        <a:sysClr lastClr="FFFFFF" val="window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panose="020B0503020102020204"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panose="020B0503020102020204"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algn="in" cap="flat" cmpd="sng" w="6350">
          <a:solidFill>
            <a:schemeClr val="phClr"/>
          </a:solidFill>
          <a:prstDash val="solid"/>
        </a:ln>
        <a:ln algn="in" cap="flat" cmpd="sng" w="34925">
          <a:solidFill>
            <a:schemeClr val="phClr"/>
          </a:solidFill>
          <a:prstDash val="solid"/>
        </a:ln>
        <a:ln algn="in" cap="flat" cmpd="sng" w="1905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EC9488ED-E761-4D60-9AC4-764D1FE2C171}" name="Crop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{9F93936B-7B42-EC4E-A4AD-1BED49325CE5}tf10001072</Template>
  <Company/>
  <Words>457</Words>
  <Paragraphs>43</Paragraphs>
  <Slides>10</Slides>
  <Notes>0</Notes>
  <TotalTime>186</TotalTime>
  <HiddenSlides>0</HiddenSlides>
  <MMClips>0</MMClips>
  <ScaleCrop>false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baseType="lpstr" size="13">
      <vt:lpstr>Arial</vt:lpstr>
      <vt:lpstr>Franklin Gothic Book</vt:lpstr>
      <vt:lpstr>Crop</vt:lpstr>
      <vt:lpstr>Exploring the benefits of academic skills in Nursing</vt:lpstr>
      <vt:lpstr>Introduction</vt:lpstr>
      <vt:lpstr>Benefit of Basic Medical Knowledge</vt:lpstr>
      <vt:lpstr>Communication skills</vt:lpstr>
      <vt:lpstr>Critical Thinking/Problem Solving</vt:lpstr>
      <vt:lpstr>Evidence – Based Practice</vt:lpstr>
      <vt:lpstr>Continuous Professional Development (CPD)</vt:lpstr>
      <vt:lpstr>Conclusion</vt:lpstr>
      <vt:lpstr>Reference</vt:lpstr>
      <vt:lpstr>PowerPoint Presentation</vt:lpstr>
    </vt:vector>
  </TitlesOfParts>
  <LinksUpToDate>false</LinksUpToDate>
  <SharedDoc>false</SharedDoc>
  <HyperlinksChanged>false</HyperlinksChanged>
  <Application>Microsoft Macintosh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2023-11-26T18:25:59Z</dcterms:created>
  <dc:creator>Riselene DeBrito</dc:creator>
  <cp:lastModifiedBy>Riselene DeBrito</cp:lastModifiedBy>
  <dcterms:modified xsi:type="dcterms:W3CDTF">2023-11-26T21:32:38Z</dcterms:modified>
  <cp:revision>3</cp:revision>
  <dc:title>Exploring the benefits of academic skills in Nursing</dc:title>
</cp:coreProperties>
</file>